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Lst>
  <p:sldSz cx="30279975" cy="21383625"/>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283B374-A55D-0A62-41E5-26C0C3160960}" name="Ridwaan Ahmed (2316325)" initials="R(" userId="S::2316325@student.uwtsd.ac.uk::2deb2614-e05f-46b2-a4af-8fc29057e176"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7D5C32"/>
    <a:srgbClr val="D3EDCE"/>
    <a:srgbClr val="FFEAD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ED8E2A-2FEB-444B-718C-AF0A589067DB}" v="1" dt="2025-05-18T21:59:30.5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8/10/relationships/authors" Target="authors.xml"/><Relationship Id="rId4" Type="http://schemas.openxmlformats.org/officeDocument/2006/relationships/slide" Target="slides/slide3.xml"/><Relationship Id="rId9"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998" y="3499590"/>
            <a:ext cx="25737979" cy="7444669"/>
          </a:xfrm>
        </p:spPr>
        <p:txBody>
          <a:bodyPr anchor="b"/>
          <a:lstStyle>
            <a:lvl1pPr algn="ctr">
              <a:defRPr sz="8496"/>
            </a:lvl1pPr>
          </a:lstStyle>
          <a:p>
            <a:r>
              <a:rPr lang="en-US" dirty="0"/>
              <a:t>Click to edit Master title style</a:t>
            </a:r>
          </a:p>
        </p:txBody>
      </p:sp>
      <p:sp>
        <p:nvSpPr>
          <p:cNvPr id="3" name="Subtitle 2"/>
          <p:cNvSpPr>
            <a:spLocks noGrp="1"/>
          </p:cNvSpPr>
          <p:nvPr>
            <p:ph type="subTitle" idx="1"/>
          </p:nvPr>
        </p:nvSpPr>
        <p:spPr>
          <a:xfrm>
            <a:off x="3784997" y="11231355"/>
            <a:ext cx="22709981" cy="5162758"/>
          </a:xfrm>
        </p:spPr>
        <p:txBody>
          <a:bodyPr/>
          <a:lstStyle>
            <a:lvl1pPr marL="0" indent="0" algn="ctr">
              <a:buNone/>
              <a:defRPr sz="3398"/>
            </a:lvl1pPr>
            <a:lvl2pPr marL="647395" indent="0" algn="ctr">
              <a:buNone/>
              <a:defRPr sz="2832"/>
            </a:lvl2pPr>
            <a:lvl3pPr marL="1294790" indent="0" algn="ctr">
              <a:buNone/>
              <a:defRPr sz="2549"/>
            </a:lvl3pPr>
            <a:lvl4pPr marL="1942186" indent="0" algn="ctr">
              <a:buNone/>
              <a:defRPr sz="2266"/>
            </a:lvl4pPr>
            <a:lvl5pPr marL="2589581" indent="0" algn="ctr">
              <a:buNone/>
              <a:defRPr sz="2266"/>
            </a:lvl5pPr>
            <a:lvl6pPr marL="3236976" indent="0" algn="ctr">
              <a:buNone/>
              <a:defRPr sz="2266"/>
            </a:lvl6pPr>
            <a:lvl7pPr marL="3884371" indent="0" algn="ctr">
              <a:buNone/>
              <a:defRPr sz="2266"/>
            </a:lvl7pPr>
            <a:lvl8pPr marL="4531766" indent="0" algn="ctr">
              <a:buNone/>
              <a:defRPr sz="2266"/>
            </a:lvl8pPr>
            <a:lvl9pPr marL="5179162" indent="0" algn="ctr">
              <a:buNone/>
              <a:defRPr sz="2266"/>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83882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75609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979" y="5331063"/>
            <a:ext cx="26116478" cy="8894992"/>
          </a:xfrm>
        </p:spPr>
        <p:txBody>
          <a:bodyPr anchor="b"/>
          <a:lstStyle>
            <a:lvl1pPr>
              <a:defRPr sz="8496"/>
            </a:lvl1pPr>
          </a:lstStyle>
          <a:p>
            <a:r>
              <a:rPr lang="en-US" dirty="0"/>
              <a:t>Click to edit Master title style</a:t>
            </a:r>
          </a:p>
        </p:txBody>
      </p:sp>
      <p:sp>
        <p:nvSpPr>
          <p:cNvPr id="3" name="Text Placeholder 2"/>
          <p:cNvSpPr>
            <a:spLocks noGrp="1"/>
          </p:cNvSpPr>
          <p:nvPr>
            <p:ph type="body" idx="1"/>
          </p:nvPr>
        </p:nvSpPr>
        <p:spPr>
          <a:xfrm>
            <a:off x="2065979" y="14310205"/>
            <a:ext cx="26116478" cy="4677666"/>
          </a:xfrm>
        </p:spPr>
        <p:txBody>
          <a:bodyPr/>
          <a:lstStyle>
            <a:lvl1pPr marL="0" indent="0">
              <a:buNone/>
              <a:defRPr sz="3398">
                <a:solidFill>
                  <a:schemeClr val="tx1">
                    <a:tint val="82000"/>
                  </a:schemeClr>
                </a:solidFill>
              </a:defRPr>
            </a:lvl1pPr>
            <a:lvl2pPr marL="647395" indent="0">
              <a:buNone/>
              <a:defRPr sz="2832">
                <a:solidFill>
                  <a:schemeClr val="tx1">
                    <a:tint val="82000"/>
                  </a:schemeClr>
                </a:solidFill>
              </a:defRPr>
            </a:lvl2pPr>
            <a:lvl3pPr marL="1294790" indent="0">
              <a:buNone/>
              <a:defRPr sz="2549">
                <a:solidFill>
                  <a:schemeClr val="tx1">
                    <a:tint val="82000"/>
                  </a:schemeClr>
                </a:solidFill>
              </a:defRPr>
            </a:lvl3pPr>
            <a:lvl4pPr marL="1942186" indent="0">
              <a:buNone/>
              <a:defRPr sz="2266">
                <a:solidFill>
                  <a:schemeClr val="tx1">
                    <a:tint val="82000"/>
                  </a:schemeClr>
                </a:solidFill>
              </a:defRPr>
            </a:lvl4pPr>
            <a:lvl5pPr marL="2589581" indent="0">
              <a:buNone/>
              <a:defRPr sz="2266">
                <a:solidFill>
                  <a:schemeClr val="tx1">
                    <a:tint val="82000"/>
                  </a:schemeClr>
                </a:solidFill>
              </a:defRPr>
            </a:lvl5pPr>
            <a:lvl6pPr marL="3236976" indent="0">
              <a:buNone/>
              <a:defRPr sz="2266">
                <a:solidFill>
                  <a:schemeClr val="tx1">
                    <a:tint val="82000"/>
                  </a:schemeClr>
                </a:solidFill>
              </a:defRPr>
            </a:lvl6pPr>
            <a:lvl7pPr marL="3884371" indent="0">
              <a:buNone/>
              <a:defRPr sz="2266">
                <a:solidFill>
                  <a:schemeClr val="tx1">
                    <a:tint val="82000"/>
                  </a:schemeClr>
                </a:solidFill>
              </a:defRPr>
            </a:lvl7pPr>
            <a:lvl8pPr marL="4531766" indent="0">
              <a:buNone/>
              <a:defRPr sz="2266">
                <a:solidFill>
                  <a:schemeClr val="tx1">
                    <a:tint val="82000"/>
                  </a:schemeClr>
                </a:solidFill>
              </a:defRPr>
            </a:lvl8pPr>
            <a:lvl9pPr marL="5179162" indent="0">
              <a:buNone/>
              <a:defRPr sz="2266">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986689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081748" y="5692400"/>
            <a:ext cx="12868989" cy="135677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15329238" y="5692400"/>
            <a:ext cx="12868989" cy="135677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84864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692" y="1138485"/>
            <a:ext cx="26116478" cy="4133179"/>
          </a:xfrm>
        </p:spPr>
        <p:txBody>
          <a:bodyPr/>
          <a:lstStyle/>
          <a:p>
            <a:r>
              <a:rPr lang="en-US" dirty="0"/>
              <a:t>Click to edit Master title style</a:t>
            </a:r>
          </a:p>
        </p:txBody>
      </p:sp>
      <p:sp>
        <p:nvSpPr>
          <p:cNvPr id="3" name="Text Placeholder 2"/>
          <p:cNvSpPr>
            <a:spLocks noGrp="1"/>
          </p:cNvSpPr>
          <p:nvPr>
            <p:ph type="body" idx="1"/>
          </p:nvPr>
        </p:nvSpPr>
        <p:spPr>
          <a:xfrm>
            <a:off x="2085695" y="5241960"/>
            <a:ext cx="12809847" cy="2569003"/>
          </a:xfrm>
        </p:spPr>
        <p:txBody>
          <a:bodyPr anchor="b"/>
          <a:lstStyle>
            <a:lvl1pPr marL="0" indent="0">
              <a:buNone/>
              <a:defRPr sz="3398" b="1"/>
            </a:lvl1pPr>
            <a:lvl2pPr marL="647395" indent="0">
              <a:buNone/>
              <a:defRPr sz="2832" b="1"/>
            </a:lvl2pPr>
            <a:lvl3pPr marL="1294790" indent="0">
              <a:buNone/>
              <a:defRPr sz="2549" b="1"/>
            </a:lvl3pPr>
            <a:lvl4pPr marL="1942186" indent="0">
              <a:buNone/>
              <a:defRPr sz="2266" b="1"/>
            </a:lvl4pPr>
            <a:lvl5pPr marL="2589581" indent="0">
              <a:buNone/>
              <a:defRPr sz="2266" b="1"/>
            </a:lvl5pPr>
            <a:lvl6pPr marL="3236976" indent="0">
              <a:buNone/>
              <a:defRPr sz="2266" b="1"/>
            </a:lvl6pPr>
            <a:lvl7pPr marL="3884371" indent="0">
              <a:buNone/>
              <a:defRPr sz="2266" b="1"/>
            </a:lvl7pPr>
            <a:lvl8pPr marL="4531766" indent="0">
              <a:buNone/>
              <a:defRPr sz="2266" b="1"/>
            </a:lvl8pPr>
            <a:lvl9pPr marL="5179162" indent="0">
              <a:buNone/>
              <a:defRPr sz="2266" b="1"/>
            </a:lvl9pPr>
          </a:lstStyle>
          <a:p>
            <a:pPr lvl="0"/>
            <a:r>
              <a:rPr lang="en-US" dirty="0"/>
              <a:t>Click to edit Master text styles</a:t>
            </a:r>
          </a:p>
        </p:txBody>
      </p:sp>
      <p:sp>
        <p:nvSpPr>
          <p:cNvPr id="4" name="Content Placeholder 3"/>
          <p:cNvSpPr>
            <a:spLocks noGrp="1"/>
          </p:cNvSpPr>
          <p:nvPr>
            <p:ph sz="half" idx="2"/>
          </p:nvPr>
        </p:nvSpPr>
        <p:spPr>
          <a:xfrm>
            <a:off x="2085695" y="7810963"/>
            <a:ext cx="12809847" cy="114887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15329239" y="5241960"/>
            <a:ext cx="12872933" cy="2569003"/>
          </a:xfrm>
        </p:spPr>
        <p:txBody>
          <a:bodyPr anchor="b"/>
          <a:lstStyle>
            <a:lvl1pPr marL="0" indent="0">
              <a:buNone/>
              <a:defRPr sz="3398" b="1"/>
            </a:lvl1pPr>
            <a:lvl2pPr marL="647395" indent="0">
              <a:buNone/>
              <a:defRPr sz="2832" b="1"/>
            </a:lvl2pPr>
            <a:lvl3pPr marL="1294790" indent="0">
              <a:buNone/>
              <a:defRPr sz="2549" b="1"/>
            </a:lvl3pPr>
            <a:lvl4pPr marL="1942186" indent="0">
              <a:buNone/>
              <a:defRPr sz="2266" b="1"/>
            </a:lvl4pPr>
            <a:lvl5pPr marL="2589581" indent="0">
              <a:buNone/>
              <a:defRPr sz="2266" b="1"/>
            </a:lvl5pPr>
            <a:lvl6pPr marL="3236976" indent="0">
              <a:buNone/>
              <a:defRPr sz="2266" b="1"/>
            </a:lvl6pPr>
            <a:lvl7pPr marL="3884371" indent="0">
              <a:buNone/>
              <a:defRPr sz="2266" b="1"/>
            </a:lvl7pPr>
            <a:lvl8pPr marL="4531766" indent="0">
              <a:buNone/>
              <a:defRPr sz="2266" b="1"/>
            </a:lvl8pPr>
            <a:lvl9pPr marL="5179162" indent="0">
              <a:buNone/>
              <a:defRPr sz="2266" b="1"/>
            </a:lvl9pPr>
          </a:lstStyle>
          <a:p>
            <a:pPr lvl="0"/>
            <a:r>
              <a:rPr lang="en-US" dirty="0"/>
              <a:t>Click to edit Master text styles</a:t>
            </a:r>
          </a:p>
        </p:txBody>
      </p:sp>
      <p:sp>
        <p:nvSpPr>
          <p:cNvPr id="6" name="Content Placeholder 5"/>
          <p:cNvSpPr>
            <a:spLocks noGrp="1"/>
          </p:cNvSpPr>
          <p:nvPr>
            <p:ph sz="quarter" idx="4"/>
          </p:nvPr>
        </p:nvSpPr>
        <p:spPr>
          <a:xfrm>
            <a:off x="15329239" y="7810963"/>
            <a:ext cx="12872933" cy="114887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5/18/2025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30853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5/18/2025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65576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5/18/2025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04964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692" y="1425575"/>
            <a:ext cx="9766080" cy="4989513"/>
          </a:xfrm>
        </p:spPr>
        <p:txBody>
          <a:bodyPr anchor="b"/>
          <a:lstStyle>
            <a:lvl1pPr>
              <a:defRPr sz="4531"/>
            </a:lvl1pPr>
          </a:lstStyle>
          <a:p>
            <a:r>
              <a:rPr lang="en-US" dirty="0"/>
              <a:t>Click to edit Master title style</a:t>
            </a:r>
          </a:p>
        </p:txBody>
      </p:sp>
      <p:sp>
        <p:nvSpPr>
          <p:cNvPr id="3" name="Content Placeholder 2"/>
          <p:cNvSpPr>
            <a:spLocks noGrp="1"/>
          </p:cNvSpPr>
          <p:nvPr>
            <p:ph idx="1"/>
          </p:nvPr>
        </p:nvSpPr>
        <p:spPr>
          <a:xfrm>
            <a:off x="12872933" y="3078850"/>
            <a:ext cx="15329237" cy="15196234"/>
          </a:xfrm>
        </p:spPr>
        <p:txBody>
          <a:bodyPr/>
          <a:lstStyle>
            <a:lvl1pPr>
              <a:defRPr sz="4531"/>
            </a:lvl1pPr>
            <a:lvl2pPr>
              <a:defRPr sz="3965"/>
            </a:lvl2pPr>
            <a:lvl3pPr>
              <a:defRPr sz="3398"/>
            </a:lvl3pPr>
            <a:lvl4pPr>
              <a:defRPr sz="2832"/>
            </a:lvl4pPr>
            <a:lvl5pPr>
              <a:defRPr sz="2832"/>
            </a:lvl5pPr>
            <a:lvl6pPr>
              <a:defRPr sz="2832"/>
            </a:lvl6pPr>
            <a:lvl7pPr>
              <a:defRPr sz="2832"/>
            </a:lvl7pPr>
            <a:lvl8pPr>
              <a:defRPr sz="2832"/>
            </a:lvl8pPr>
            <a:lvl9pPr>
              <a:defRPr sz="2832"/>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085692" y="6415088"/>
            <a:ext cx="9766080" cy="11884743"/>
          </a:xfrm>
        </p:spPr>
        <p:txBody>
          <a:bodyPr/>
          <a:lstStyle>
            <a:lvl1pPr marL="0" indent="0">
              <a:buNone/>
              <a:defRPr sz="2266"/>
            </a:lvl1pPr>
            <a:lvl2pPr marL="647395" indent="0">
              <a:buNone/>
              <a:defRPr sz="1982"/>
            </a:lvl2pPr>
            <a:lvl3pPr marL="1294790" indent="0">
              <a:buNone/>
              <a:defRPr sz="1699"/>
            </a:lvl3pPr>
            <a:lvl4pPr marL="1942186" indent="0">
              <a:buNone/>
              <a:defRPr sz="1416"/>
            </a:lvl4pPr>
            <a:lvl5pPr marL="2589581" indent="0">
              <a:buNone/>
              <a:defRPr sz="1416"/>
            </a:lvl5pPr>
            <a:lvl6pPr marL="3236976" indent="0">
              <a:buNone/>
              <a:defRPr sz="1416"/>
            </a:lvl6pPr>
            <a:lvl7pPr marL="3884371" indent="0">
              <a:buNone/>
              <a:defRPr sz="1416"/>
            </a:lvl7pPr>
            <a:lvl8pPr marL="4531766" indent="0">
              <a:buNone/>
              <a:defRPr sz="1416"/>
            </a:lvl8pPr>
            <a:lvl9pPr marL="5179162" indent="0">
              <a:buNone/>
              <a:defRPr sz="1416"/>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08912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692" y="1425575"/>
            <a:ext cx="9766080" cy="4989513"/>
          </a:xfrm>
        </p:spPr>
        <p:txBody>
          <a:bodyPr anchor="b"/>
          <a:lstStyle>
            <a:lvl1pPr>
              <a:defRPr sz="4531"/>
            </a:lvl1pPr>
          </a:lstStyle>
          <a:p>
            <a:r>
              <a:rPr lang="en-US" dirty="0"/>
              <a:t>Click to edit Master title style</a:t>
            </a:r>
          </a:p>
        </p:txBody>
      </p:sp>
      <p:sp>
        <p:nvSpPr>
          <p:cNvPr id="3" name="Picture Placeholder 2"/>
          <p:cNvSpPr>
            <a:spLocks noGrp="1" noChangeAspect="1"/>
          </p:cNvSpPr>
          <p:nvPr>
            <p:ph type="pic" idx="1"/>
          </p:nvPr>
        </p:nvSpPr>
        <p:spPr>
          <a:xfrm>
            <a:off x="12872933" y="3078850"/>
            <a:ext cx="15329237" cy="15196234"/>
          </a:xfrm>
        </p:spPr>
        <p:txBody>
          <a:bodyPr anchor="t"/>
          <a:lstStyle>
            <a:lvl1pPr marL="0" indent="0">
              <a:buNone/>
              <a:defRPr sz="4531"/>
            </a:lvl1pPr>
            <a:lvl2pPr marL="647395" indent="0">
              <a:buNone/>
              <a:defRPr sz="3965"/>
            </a:lvl2pPr>
            <a:lvl3pPr marL="1294790" indent="0">
              <a:buNone/>
              <a:defRPr sz="3398"/>
            </a:lvl3pPr>
            <a:lvl4pPr marL="1942186" indent="0">
              <a:buNone/>
              <a:defRPr sz="2832"/>
            </a:lvl4pPr>
            <a:lvl5pPr marL="2589581" indent="0">
              <a:buNone/>
              <a:defRPr sz="2832"/>
            </a:lvl5pPr>
            <a:lvl6pPr marL="3236976" indent="0">
              <a:buNone/>
              <a:defRPr sz="2832"/>
            </a:lvl6pPr>
            <a:lvl7pPr marL="3884371" indent="0">
              <a:buNone/>
              <a:defRPr sz="2832"/>
            </a:lvl7pPr>
            <a:lvl8pPr marL="4531766" indent="0">
              <a:buNone/>
              <a:defRPr sz="2832"/>
            </a:lvl8pPr>
            <a:lvl9pPr marL="5179162" indent="0">
              <a:buNone/>
              <a:defRPr sz="2832"/>
            </a:lvl9pPr>
          </a:lstStyle>
          <a:p>
            <a:endParaRPr lang="en-US" dirty="0"/>
          </a:p>
        </p:txBody>
      </p:sp>
      <p:sp>
        <p:nvSpPr>
          <p:cNvPr id="4" name="Text Placeholder 3"/>
          <p:cNvSpPr>
            <a:spLocks noGrp="1"/>
          </p:cNvSpPr>
          <p:nvPr>
            <p:ph type="body" sz="half" idx="2"/>
          </p:nvPr>
        </p:nvSpPr>
        <p:spPr>
          <a:xfrm>
            <a:off x="2085692" y="6415088"/>
            <a:ext cx="9766080" cy="11884743"/>
          </a:xfrm>
        </p:spPr>
        <p:txBody>
          <a:bodyPr/>
          <a:lstStyle>
            <a:lvl1pPr marL="0" indent="0">
              <a:buNone/>
              <a:defRPr sz="2266"/>
            </a:lvl1pPr>
            <a:lvl2pPr marL="647395" indent="0">
              <a:buNone/>
              <a:defRPr sz="1982"/>
            </a:lvl2pPr>
            <a:lvl3pPr marL="1294790" indent="0">
              <a:buNone/>
              <a:defRPr sz="1699"/>
            </a:lvl3pPr>
            <a:lvl4pPr marL="1942186" indent="0">
              <a:buNone/>
              <a:defRPr sz="1416"/>
            </a:lvl4pPr>
            <a:lvl5pPr marL="2589581" indent="0">
              <a:buNone/>
              <a:defRPr sz="1416"/>
            </a:lvl5pPr>
            <a:lvl6pPr marL="3236976" indent="0">
              <a:buNone/>
              <a:defRPr sz="1416"/>
            </a:lvl6pPr>
            <a:lvl7pPr marL="3884371" indent="0">
              <a:buNone/>
              <a:defRPr sz="1416"/>
            </a:lvl7pPr>
            <a:lvl8pPr marL="4531766" indent="0">
              <a:buNone/>
              <a:defRPr sz="1416"/>
            </a:lvl8pPr>
            <a:lvl9pPr marL="5179162" indent="0">
              <a:buNone/>
              <a:defRPr sz="1416"/>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83468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09668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9109" y="1138480"/>
            <a:ext cx="6529120" cy="18121634"/>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2081750" y="1138480"/>
            <a:ext cx="19208859" cy="1812163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54835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749" y="1138485"/>
            <a:ext cx="26116478" cy="4133179"/>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2081749" y="5692400"/>
            <a:ext cx="26116478" cy="1356771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081748" y="19819457"/>
            <a:ext cx="6812994" cy="1138480"/>
          </a:xfrm>
          <a:prstGeom prst="rect">
            <a:avLst/>
          </a:prstGeom>
        </p:spPr>
        <p:txBody>
          <a:bodyPr vert="horz" lIns="91440" tIns="45720" rIns="91440" bIns="45720" rtlCol="0" anchor="ctr"/>
          <a:lstStyle>
            <a:lvl1pPr algn="l">
              <a:defRPr sz="1699">
                <a:solidFill>
                  <a:schemeClr val="tx1">
                    <a:tint val="82000"/>
                  </a:schemeClr>
                </a:solidFill>
              </a:defRPr>
            </a:lvl1pPr>
          </a:lstStyle>
          <a:p>
            <a:fld id="{C764DE79-268F-4C1A-8933-263129D2AF90}" type="datetimeFigureOut">
              <a:rPr lang="en-US" dirty="0"/>
              <a:t>5/18/2025</a:t>
            </a:fld>
            <a:endParaRPr lang="en-US" dirty="0"/>
          </a:p>
        </p:txBody>
      </p:sp>
      <p:sp>
        <p:nvSpPr>
          <p:cNvPr id="5" name="Footer Placeholder 4"/>
          <p:cNvSpPr>
            <a:spLocks noGrp="1"/>
          </p:cNvSpPr>
          <p:nvPr>
            <p:ph type="ftr" sz="quarter" idx="3"/>
          </p:nvPr>
        </p:nvSpPr>
        <p:spPr>
          <a:xfrm>
            <a:off x="10030242" y="19819457"/>
            <a:ext cx="10219492" cy="1138480"/>
          </a:xfrm>
          <a:prstGeom prst="rect">
            <a:avLst/>
          </a:prstGeom>
        </p:spPr>
        <p:txBody>
          <a:bodyPr vert="horz" lIns="91440" tIns="45720" rIns="91440" bIns="45720" rtlCol="0" anchor="ctr"/>
          <a:lstStyle>
            <a:lvl1pPr algn="ctr">
              <a:defRPr sz="1699">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21385233" y="19819457"/>
            <a:ext cx="6812994" cy="1138480"/>
          </a:xfrm>
          <a:prstGeom prst="rect">
            <a:avLst/>
          </a:prstGeom>
        </p:spPr>
        <p:txBody>
          <a:bodyPr vert="horz" lIns="91440" tIns="45720" rIns="91440" bIns="45720" rtlCol="0" anchor="ctr"/>
          <a:lstStyle>
            <a:lvl1pPr algn="r">
              <a:defRPr sz="1699">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776365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3EDCE"/>
        </a:solidFill>
        <a:effectLst/>
      </p:bgPr>
    </p:bg>
    <p:spTree>
      <p:nvGrpSpPr>
        <p:cNvPr id="1" name=""/>
        <p:cNvGrpSpPr/>
        <p:nvPr/>
      </p:nvGrpSpPr>
      <p:grpSpPr>
        <a:xfrm>
          <a:off x="0" y="0"/>
          <a:ext cx="0" cy="0"/>
          <a:chOff x="0" y="0"/>
          <a:chExt cx="0" cy="0"/>
        </a:xfrm>
      </p:grpSpPr>
      <p:pic>
        <p:nvPicPr>
          <p:cNvPr id="13" name="Picture 12" descr="Image: © Michael Bo / Unsplash">
            <a:extLst>
              <a:ext uri="{FF2B5EF4-FFF2-40B4-BE49-F238E27FC236}">
                <a16:creationId xmlns:a16="http://schemas.microsoft.com/office/drawing/2014/main" id="{85F7875F-CEBE-55CC-1262-C07CAA2C7770}"/>
              </a:ext>
            </a:extLst>
          </p:cNvPr>
          <p:cNvPicPr>
            <a:picLocks noChangeAspect="1"/>
          </p:cNvPicPr>
          <p:nvPr/>
        </p:nvPicPr>
        <p:blipFill>
          <a:blip r:embed="rId2"/>
          <a:stretch>
            <a:fillRect/>
          </a:stretch>
        </p:blipFill>
        <p:spPr>
          <a:xfrm>
            <a:off x="-3756" y="63953"/>
            <a:ext cx="5389552" cy="3985218"/>
          </a:xfrm>
          <a:prstGeom prst="rect">
            <a:avLst/>
          </a:prstGeom>
          <a:ln w="228600" cap="sq" cmpd="thickThin">
            <a:solidFill>
              <a:srgbClr val="000000"/>
            </a:solidFill>
            <a:prstDash val="solid"/>
            <a:miter lim="800000"/>
          </a:ln>
          <a:effectLst>
            <a:innerShdw blurRad="76200">
              <a:srgbClr val="000000"/>
            </a:innerShdw>
          </a:effectLst>
        </p:spPr>
      </p:pic>
      <p:pic>
        <p:nvPicPr>
          <p:cNvPr id="15" name="Picture 14" descr="A child&amp;#39;s hand holding a building block&#10;&#10;AI-generated content may be incorrect.">
            <a:extLst>
              <a:ext uri="{FF2B5EF4-FFF2-40B4-BE49-F238E27FC236}">
                <a16:creationId xmlns:a16="http://schemas.microsoft.com/office/drawing/2014/main" id="{EABED8EB-2A70-8323-2366-D12CB417B334}"/>
              </a:ext>
            </a:extLst>
          </p:cNvPr>
          <p:cNvPicPr>
            <a:picLocks noChangeAspect="1"/>
          </p:cNvPicPr>
          <p:nvPr/>
        </p:nvPicPr>
        <p:blipFill>
          <a:blip r:embed="rId2"/>
          <a:stretch>
            <a:fillRect/>
          </a:stretch>
        </p:blipFill>
        <p:spPr>
          <a:xfrm>
            <a:off x="24671569" y="17173627"/>
            <a:ext cx="5252538" cy="3867726"/>
          </a:xfrm>
          <a:prstGeom prst="rect">
            <a:avLst/>
          </a:prstGeom>
          <a:ln w="228600" cap="sq" cmpd="thickThin">
            <a:solidFill>
              <a:srgbClr val="000000"/>
            </a:solidFill>
            <a:prstDash val="solid"/>
            <a:miter lim="800000"/>
          </a:ln>
          <a:effectLst>
            <a:innerShdw blurRad="76200">
              <a:srgbClr val="000000"/>
            </a:innerShdw>
          </a:effectLst>
        </p:spPr>
      </p:pic>
      <p:sp>
        <p:nvSpPr>
          <p:cNvPr id="5" name="TextBox 4">
            <a:extLst>
              <a:ext uri="{FF2B5EF4-FFF2-40B4-BE49-F238E27FC236}">
                <a16:creationId xmlns:a16="http://schemas.microsoft.com/office/drawing/2014/main" id="{741B26D4-A2C4-2F80-85FC-CB9CBF9BEF11}"/>
              </a:ext>
            </a:extLst>
          </p:cNvPr>
          <p:cNvSpPr txBox="1"/>
          <p:nvPr/>
        </p:nvSpPr>
        <p:spPr>
          <a:xfrm>
            <a:off x="6259711" y="1627438"/>
            <a:ext cx="17747593"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0" b="1" dirty="0">
                <a:solidFill>
                  <a:srgbClr val="7D5C32"/>
                </a:solidFill>
                <a:latin typeface="Calibri"/>
                <a:ea typeface="+mn-lt"/>
                <a:cs typeface="+mn-lt"/>
              </a:rPr>
              <a:t>Understanding Autism Spectrum Disorder in Early Years: Diagnosis, Barriers and Support Strategies</a:t>
            </a:r>
            <a:endParaRPr lang="en-US" sz="6000" b="1" dirty="0">
              <a:solidFill>
                <a:srgbClr val="000000"/>
              </a:solidFill>
              <a:latin typeface="Calibri"/>
              <a:ea typeface="Calibri"/>
              <a:cs typeface="Calibri"/>
            </a:endParaRPr>
          </a:p>
        </p:txBody>
      </p:sp>
      <p:sp>
        <p:nvSpPr>
          <p:cNvPr id="7" name="TextBox 6">
            <a:extLst>
              <a:ext uri="{FF2B5EF4-FFF2-40B4-BE49-F238E27FC236}">
                <a16:creationId xmlns:a16="http://schemas.microsoft.com/office/drawing/2014/main" id="{0AA5EC24-D712-D6EA-289E-7AF8BD72F4B7}"/>
              </a:ext>
            </a:extLst>
          </p:cNvPr>
          <p:cNvSpPr txBox="1"/>
          <p:nvPr/>
        </p:nvSpPr>
        <p:spPr>
          <a:xfrm>
            <a:off x="25726597" y="55802"/>
            <a:ext cx="455536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rgbClr val="7D5C32"/>
                </a:solidFill>
                <a:latin typeface="Calibri"/>
                <a:ea typeface="Calibri"/>
                <a:cs typeface="Calibri"/>
              </a:rPr>
              <a:t>Ridwaan Ahmed ECEY6006</a:t>
            </a:r>
            <a:endParaRPr lang="en-US" sz="3200" b="1" dirty="0">
              <a:solidFill>
                <a:srgbClr val="7D5C32"/>
              </a:solidFill>
            </a:endParaRPr>
          </a:p>
          <a:p>
            <a:r>
              <a:rPr lang="en-US" sz="3200" b="1" dirty="0">
                <a:solidFill>
                  <a:srgbClr val="7D5C32"/>
                </a:solidFill>
                <a:latin typeface="Calibri"/>
                <a:ea typeface="Calibri"/>
                <a:cs typeface="Calibri"/>
              </a:rPr>
              <a:t>Student Number:2316325</a:t>
            </a:r>
          </a:p>
        </p:txBody>
      </p:sp>
      <p:sp>
        <p:nvSpPr>
          <p:cNvPr id="9" name="TextBox 8">
            <a:extLst>
              <a:ext uri="{FF2B5EF4-FFF2-40B4-BE49-F238E27FC236}">
                <a16:creationId xmlns:a16="http://schemas.microsoft.com/office/drawing/2014/main" id="{F19AA4DA-746A-D5CB-28C1-6F1B9ED5C1B7}"/>
              </a:ext>
            </a:extLst>
          </p:cNvPr>
          <p:cNvSpPr txBox="1"/>
          <p:nvPr/>
        </p:nvSpPr>
        <p:spPr>
          <a:xfrm>
            <a:off x="328975" y="3582095"/>
            <a:ext cx="7354261" cy="17266265"/>
          </a:xfrm>
          <a:prstGeom prst="rect">
            <a:avLst/>
          </a:prstGeom>
          <a:solidFill>
            <a:schemeClr val="bg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solidFill>
                  <a:srgbClr val="7D5C32"/>
                </a:solidFill>
                <a:latin typeface="Calibri"/>
                <a:ea typeface="+mn-lt"/>
                <a:cs typeface="+mn-lt"/>
              </a:rPr>
              <a:t> </a:t>
            </a:r>
            <a:r>
              <a:rPr lang="en-US" sz="5400" b="1" u="sng" dirty="0">
                <a:solidFill>
                  <a:srgbClr val="7D5C32"/>
                </a:solidFill>
                <a:latin typeface="Calibri"/>
                <a:ea typeface="+mn-lt"/>
                <a:cs typeface="+mn-lt"/>
              </a:rPr>
              <a:t>Why Must We Focus on Autism in Early Years?</a:t>
            </a:r>
          </a:p>
          <a:p>
            <a:r>
              <a:rPr lang="en-US" sz="3600" dirty="0">
                <a:solidFill>
                  <a:srgbClr val="7D5C32"/>
                </a:solidFill>
                <a:latin typeface="Calibri"/>
                <a:ea typeface="+mn-lt"/>
                <a:cs typeface="+mn-lt"/>
              </a:rPr>
              <a:t>Autism Spectrum Disorder (ASD) is a neurodevelopmental condition characterized by challenges in social communication and the presence of restricted, repetitive behaviors. Early identification and intervention are crucial, as they can significantly improve outcomes in communication, behavior, and social skills. Focusing on ASD in early years settings is vital because:</a:t>
            </a:r>
            <a:endParaRPr lang="en-US" sz="3600" b="1">
              <a:solidFill>
                <a:srgbClr val="7D5C32"/>
              </a:solidFill>
              <a:latin typeface="Calibri"/>
              <a:ea typeface="+mn-lt"/>
              <a:cs typeface="+mn-lt"/>
            </a:endParaRPr>
          </a:p>
          <a:p>
            <a:pPr marL="285750" indent="-285750">
              <a:buFont typeface="Arial"/>
              <a:buChar char="•"/>
            </a:pPr>
            <a:r>
              <a:rPr lang="en-US" sz="4000" b="1" dirty="0">
                <a:solidFill>
                  <a:srgbClr val="7D5C32"/>
                </a:solidFill>
                <a:latin typeface="Calibri"/>
                <a:ea typeface="+mn-lt"/>
                <a:cs typeface="+mn-lt"/>
              </a:rPr>
              <a:t>Prevalence</a:t>
            </a:r>
            <a:r>
              <a:rPr lang="en-US" sz="4000" dirty="0">
                <a:solidFill>
                  <a:srgbClr val="7D5C32"/>
                </a:solidFill>
                <a:latin typeface="Calibri"/>
                <a:ea typeface="+mn-lt"/>
                <a:cs typeface="+mn-lt"/>
              </a:rPr>
              <a:t>: </a:t>
            </a:r>
            <a:r>
              <a:rPr lang="en-US" sz="3600" dirty="0">
                <a:solidFill>
                  <a:srgbClr val="7D5C32"/>
                </a:solidFill>
                <a:latin typeface="Calibri"/>
                <a:ea typeface="+mn-lt"/>
                <a:cs typeface="+mn-lt"/>
              </a:rPr>
              <a:t>ASD affects approximately 1 in 100 children in the UK, highlighting the importance of awareness and early support (National Autistic Society, 2023).</a:t>
            </a:r>
            <a:endParaRPr lang="en-US" sz="3600" dirty="0">
              <a:solidFill>
                <a:srgbClr val="7D5C32"/>
              </a:solidFill>
              <a:latin typeface="Calibri"/>
            </a:endParaRPr>
          </a:p>
          <a:p>
            <a:pPr marL="285750" indent="-285750">
              <a:buFont typeface="Arial"/>
              <a:buChar char="•"/>
            </a:pPr>
            <a:r>
              <a:rPr lang="en-US" sz="4000" b="1" dirty="0">
                <a:solidFill>
                  <a:srgbClr val="7D5C32"/>
                </a:solidFill>
                <a:latin typeface="Calibri"/>
                <a:ea typeface="+mn-lt"/>
                <a:cs typeface="+mn-lt"/>
              </a:rPr>
              <a:t>Early Intervention</a:t>
            </a:r>
            <a:r>
              <a:rPr lang="en-US" sz="4000" dirty="0">
                <a:solidFill>
                  <a:srgbClr val="7D5C32"/>
                </a:solidFill>
                <a:latin typeface="Calibri"/>
                <a:ea typeface="+mn-lt"/>
                <a:cs typeface="+mn-lt"/>
              </a:rPr>
              <a:t>: </a:t>
            </a:r>
            <a:r>
              <a:rPr lang="en-US" sz="3600" dirty="0">
                <a:solidFill>
                  <a:srgbClr val="7D5C32"/>
                </a:solidFill>
                <a:latin typeface="Calibri"/>
                <a:ea typeface="+mn-lt"/>
                <a:cs typeface="+mn-lt"/>
              </a:rPr>
              <a:t>Intervening during the early years capitalizes on neuroplasticity, leading to better long-term outcomes (Green et al., 2015).</a:t>
            </a:r>
            <a:endParaRPr lang="en-US" sz="3600" dirty="0">
              <a:latin typeface="Calibri"/>
            </a:endParaRPr>
          </a:p>
          <a:p>
            <a:pPr marL="285750" indent="-285750">
              <a:buFont typeface="Arial"/>
              <a:buChar char="•"/>
            </a:pPr>
            <a:r>
              <a:rPr lang="en-US" sz="4000" b="1" dirty="0">
                <a:solidFill>
                  <a:srgbClr val="7D5C32"/>
                </a:solidFill>
                <a:latin typeface="Calibri"/>
                <a:ea typeface="+mn-lt"/>
                <a:cs typeface="+mn-lt"/>
              </a:rPr>
              <a:t>Educational Impact</a:t>
            </a:r>
            <a:r>
              <a:rPr lang="en-US" sz="4000" dirty="0">
                <a:solidFill>
                  <a:srgbClr val="7D5C32"/>
                </a:solidFill>
                <a:latin typeface="Calibri"/>
                <a:ea typeface="+mn-lt"/>
                <a:cs typeface="+mn-lt"/>
              </a:rPr>
              <a:t>: </a:t>
            </a:r>
            <a:r>
              <a:rPr lang="en-US" sz="3600" dirty="0">
                <a:solidFill>
                  <a:srgbClr val="7D5C32"/>
                </a:solidFill>
                <a:latin typeface="Calibri"/>
                <a:ea typeface="+mn-lt"/>
                <a:cs typeface="+mn-lt"/>
              </a:rPr>
              <a:t>Early years educators play a pivotal role in recognizing early signs and facilitating support (Department for Education, 2021).</a:t>
            </a:r>
            <a:endParaRPr lang="en-US" sz="3600" dirty="0">
              <a:latin typeface="Calibri"/>
            </a:endParaRPr>
          </a:p>
          <a:p>
            <a:endParaRPr lang="en-US" sz="6000" b="1" dirty="0">
              <a:solidFill>
                <a:srgbClr val="7D5C32"/>
              </a:solidFill>
              <a:latin typeface="Calibri"/>
              <a:ea typeface="+mn-lt"/>
              <a:cs typeface="+mn-lt"/>
            </a:endParaRPr>
          </a:p>
        </p:txBody>
      </p:sp>
      <p:sp>
        <p:nvSpPr>
          <p:cNvPr id="10" name="TextBox 9">
            <a:extLst>
              <a:ext uri="{FF2B5EF4-FFF2-40B4-BE49-F238E27FC236}">
                <a16:creationId xmlns:a16="http://schemas.microsoft.com/office/drawing/2014/main" id="{D200929A-4F36-F6DA-C2F0-A85BB4697703}"/>
              </a:ext>
            </a:extLst>
          </p:cNvPr>
          <p:cNvSpPr txBox="1"/>
          <p:nvPr/>
        </p:nvSpPr>
        <p:spPr>
          <a:xfrm>
            <a:off x="8320743" y="3582220"/>
            <a:ext cx="20225923" cy="14988719"/>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b="1" u="sng" dirty="0">
                <a:latin typeface="Calibri"/>
                <a:ea typeface="+mn-lt"/>
                <a:cs typeface="+mn-lt"/>
              </a:rPr>
              <a:t> </a:t>
            </a:r>
            <a:r>
              <a:rPr lang="en-US" sz="5400" b="1" u="sng" dirty="0">
                <a:solidFill>
                  <a:srgbClr val="7D5C32"/>
                </a:solidFill>
                <a:latin typeface="Calibri"/>
                <a:ea typeface="+mn-lt"/>
                <a:cs typeface="+mn-lt"/>
              </a:rPr>
              <a:t>Identification and Diagnosis of ASD</a:t>
            </a:r>
            <a:endParaRPr lang="en-US" sz="5400" u="sng" dirty="0">
              <a:solidFill>
                <a:srgbClr val="7D5C32"/>
              </a:solidFill>
              <a:latin typeface="Calibri"/>
              <a:ea typeface="Calibri"/>
              <a:cs typeface="Calibri"/>
            </a:endParaRPr>
          </a:p>
          <a:p>
            <a:r>
              <a:rPr lang="en-US" sz="3600" dirty="0">
                <a:solidFill>
                  <a:srgbClr val="7D5C32"/>
                </a:solidFill>
                <a:latin typeface="Calibri"/>
                <a:ea typeface="+mn-lt"/>
                <a:cs typeface="+mn-lt"/>
              </a:rPr>
              <a:t>Diagnosing ASD in young children involves a combination of developmental monitoring, screening tools, and comprehensive evaluations:</a:t>
            </a:r>
            <a:endParaRPr lang="en-US" sz="3600">
              <a:solidFill>
                <a:srgbClr val="7D5C32"/>
              </a:solidFill>
              <a:latin typeface="Calibri"/>
              <a:ea typeface="Calibri"/>
              <a:cs typeface="Calibri"/>
            </a:endParaRPr>
          </a:p>
          <a:p>
            <a:pPr marL="285750" indent="-285750">
              <a:buFont typeface="Arial"/>
              <a:buChar char="•"/>
            </a:pPr>
            <a:r>
              <a:rPr lang="en-US" sz="4000" b="1" dirty="0">
                <a:solidFill>
                  <a:srgbClr val="7D5C32"/>
                </a:solidFill>
                <a:latin typeface="Calibri"/>
                <a:ea typeface="+mn-lt"/>
                <a:cs typeface="+mn-lt"/>
              </a:rPr>
              <a:t>Developmental Monitoring</a:t>
            </a:r>
            <a:r>
              <a:rPr lang="en-US" sz="4000" dirty="0">
                <a:solidFill>
                  <a:srgbClr val="7D5C32"/>
                </a:solidFill>
                <a:latin typeface="Calibri"/>
                <a:ea typeface="+mn-lt"/>
                <a:cs typeface="+mn-lt"/>
              </a:rPr>
              <a:t>: </a:t>
            </a:r>
            <a:r>
              <a:rPr lang="en-US" sz="3600" dirty="0">
                <a:solidFill>
                  <a:srgbClr val="7D5C32"/>
                </a:solidFill>
                <a:latin typeface="Calibri"/>
                <a:ea typeface="+mn-lt"/>
                <a:cs typeface="+mn-lt"/>
              </a:rPr>
              <a:t>Observing a child's growth and development over time to identify any concerns (NHS, 2022).</a:t>
            </a:r>
            <a:endParaRPr lang="en-US" sz="3600" dirty="0">
              <a:latin typeface="Calibri"/>
              <a:ea typeface="Calibri"/>
              <a:cs typeface="Calibri"/>
            </a:endParaRPr>
          </a:p>
          <a:p>
            <a:pPr marL="285750" indent="-285750">
              <a:buFont typeface="Arial"/>
              <a:buChar char="•"/>
            </a:pPr>
            <a:r>
              <a:rPr lang="en-US" sz="4000" b="1" dirty="0">
                <a:solidFill>
                  <a:srgbClr val="7D5C32"/>
                </a:solidFill>
                <a:latin typeface="Calibri"/>
                <a:ea typeface="+mn-lt"/>
                <a:cs typeface="+mn-lt"/>
              </a:rPr>
              <a:t>Screening Tools</a:t>
            </a:r>
            <a:r>
              <a:rPr lang="en-US" sz="4000" dirty="0">
                <a:solidFill>
                  <a:srgbClr val="7D5C32"/>
                </a:solidFill>
                <a:latin typeface="Calibri"/>
                <a:ea typeface="+mn-lt"/>
                <a:cs typeface="+mn-lt"/>
              </a:rPr>
              <a:t>:</a:t>
            </a:r>
            <a:endParaRPr lang="en-US" sz="4000" dirty="0">
              <a:latin typeface="Calibri"/>
              <a:ea typeface="Calibri"/>
              <a:cs typeface="Calibri"/>
            </a:endParaRPr>
          </a:p>
          <a:p>
            <a:pPr marL="742950" lvl="1" indent="-285750">
              <a:buFont typeface="Arial"/>
              <a:buChar char="•"/>
            </a:pPr>
            <a:r>
              <a:rPr lang="en-US" sz="3600" i="1" dirty="0">
                <a:solidFill>
                  <a:srgbClr val="7D5C32"/>
                </a:solidFill>
                <a:latin typeface="Calibri"/>
                <a:ea typeface="+mn-lt"/>
                <a:cs typeface="+mn-lt"/>
              </a:rPr>
              <a:t>Modified Checklist for Autism in Toddlers (M-CHAT-R)</a:t>
            </a:r>
            <a:r>
              <a:rPr lang="en-US" sz="3600" dirty="0">
                <a:solidFill>
                  <a:srgbClr val="7D5C32"/>
                </a:solidFill>
                <a:latin typeface="Calibri"/>
                <a:ea typeface="+mn-lt"/>
                <a:cs typeface="+mn-lt"/>
              </a:rPr>
              <a:t>: A parent-completed questionnaire designed to identify children at risk for ASD between 16 and 30 months of age (Robins et al., 2009).</a:t>
            </a:r>
            <a:endParaRPr lang="en-US" sz="3600">
              <a:latin typeface="Calibri"/>
              <a:ea typeface="Calibri"/>
              <a:cs typeface="Calibri"/>
            </a:endParaRPr>
          </a:p>
          <a:p>
            <a:pPr marL="742950" lvl="1" indent="-285750">
              <a:buFont typeface="Arial"/>
              <a:buChar char="•"/>
            </a:pPr>
            <a:r>
              <a:rPr lang="en-US" sz="3600" i="1" dirty="0">
                <a:solidFill>
                  <a:srgbClr val="7D5C32"/>
                </a:solidFill>
                <a:latin typeface="Calibri"/>
                <a:ea typeface="+mn-lt"/>
                <a:cs typeface="+mn-lt"/>
              </a:rPr>
              <a:t>Checklist for Autism in Toddlers (CHAT)</a:t>
            </a:r>
            <a:r>
              <a:rPr lang="en-US" sz="3600" dirty="0">
                <a:solidFill>
                  <a:srgbClr val="7D5C32"/>
                </a:solidFill>
                <a:latin typeface="Calibri"/>
                <a:ea typeface="+mn-lt"/>
                <a:cs typeface="+mn-lt"/>
              </a:rPr>
              <a:t>: An earlier screening tool assessing risk in children aged 18–24 months (Baron-Cohen et al., 1992).</a:t>
            </a:r>
            <a:endParaRPr lang="en-US" sz="3600" dirty="0">
              <a:latin typeface="Calibri"/>
              <a:ea typeface="Calibri"/>
              <a:cs typeface="Calibri"/>
            </a:endParaRPr>
          </a:p>
          <a:p>
            <a:pPr marL="285750" indent="-285750">
              <a:buFont typeface="Arial"/>
              <a:buChar char="•"/>
            </a:pPr>
            <a:r>
              <a:rPr lang="en-US" sz="4000" b="1" dirty="0">
                <a:solidFill>
                  <a:srgbClr val="7D5C32"/>
                </a:solidFill>
                <a:latin typeface="Calibri"/>
                <a:ea typeface="+mn-lt"/>
                <a:cs typeface="+mn-lt"/>
              </a:rPr>
              <a:t>Diagnostic Criteria</a:t>
            </a:r>
            <a:r>
              <a:rPr lang="en-US" sz="4000" dirty="0">
                <a:solidFill>
                  <a:srgbClr val="7D5C32"/>
                </a:solidFill>
                <a:latin typeface="Calibri"/>
                <a:ea typeface="+mn-lt"/>
                <a:cs typeface="+mn-lt"/>
              </a:rPr>
              <a:t>:</a:t>
            </a:r>
            <a:endParaRPr lang="en-US" sz="4000">
              <a:latin typeface="Calibri"/>
              <a:ea typeface="Calibri"/>
              <a:cs typeface="Calibri"/>
            </a:endParaRPr>
          </a:p>
          <a:p>
            <a:pPr marL="742950" lvl="1" indent="-285750">
              <a:buFont typeface="Arial"/>
              <a:buChar char="•"/>
            </a:pPr>
            <a:r>
              <a:rPr lang="en-US" sz="3600" i="1" dirty="0">
                <a:solidFill>
                  <a:srgbClr val="7D5C32"/>
                </a:solidFill>
                <a:latin typeface="Calibri"/>
                <a:ea typeface="+mn-lt"/>
                <a:cs typeface="+mn-lt"/>
              </a:rPr>
              <a:t>DSM-5</a:t>
            </a:r>
            <a:r>
              <a:rPr lang="en-US" sz="3600" dirty="0">
                <a:solidFill>
                  <a:srgbClr val="7D5C32"/>
                </a:solidFill>
                <a:latin typeface="Calibri"/>
                <a:ea typeface="+mn-lt"/>
                <a:cs typeface="+mn-lt"/>
              </a:rPr>
              <a:t>: The Diagnostic and Statistical Manual of Mental Disorders, Fifth Edition, outlines criteria for ASD diagnosis, emphasizing persistent deficits in social communication and interaction, along with restricted, repetitive patterns of behavior (American Psychiatric Association, 2013).</a:t>
            </a:r>
            <a:endParaRPr lang="en-US" sz="3600">
              <a:latin typeface="Calibri"/>
              <a:ea typeface="Calibri"/>
              <a:cs typeface="Calibri"/>
            </a:endParaRPr>
          </a:p>
          <a:p>
            <a:pPr marL="285750" indent="-285750">
              <a:buFont typeface="Arial"/>
              <a:buChar char="•"/>
            </a:pPr>
            <a:r>
              <a:rPr lang="en-US" sz="4000" b="1" dirty="0">
                <a:solidFill>
                  <a:srgbClr val="7D5C32"/>
                </a:solidFill>
                <a:latin typeface="Calibri"/>
                <a:ea typeface="+mn-lt"/>
                <a:cs typeface="+mn-lt"/>
              </a:rPr>
              <a:t>Diagnostic Tools</a:t>
            </a:r>
            <a:r>
              <a:rPr lang="en-US" sz="4000" dirty="0">
                <a:solidFill>
                  <a:srgbClr val="7D5C32"/>
                </a:solidFill>
                <a:latin typeface="Calibri"/>
                <a:ea typeface="+mn-lt"/>
                <a:cs typeface="+mn-lt"/>
              </a:rPr>
              <a:t>:</a:t>
            </a:r>
            <a:endParaRPr lang="en-US" sz="4000">
              <a:latin typeface="Calibri"/>
              <a:ea typeface="Calibri"/>
              <a:cs typeface="Calibri"/>
            </a:endParaRPr>
          </a:p>
          <a:p>
            <a:pPr marL="742950" lvl="1" indent="-285750">
              <a:buFont typeface="Arial"/>
              <a:buChar char="•"/>
            </a:pPr>
            <a:r>
              <a:rPr lang="en-US" sz="3600" i="1" dirty="0">
                <a:solidFill>
                  <a:srgbClr val="7D5C32"/>
                </a:solidFill>
                <a:latin typeface="Calibri"/>
                <a:ea typeface="+mn-lt"/>
                <a:cs typeface="+mn-lt"/>
              </a:rPr>
              <a:t>Autism Diagnostic Observation Schedule (ADOS)</a:t>
            </a:r>
            <a:r>
              <a:rPr lang="en-US" sz="3600" dirty="0">
                <a:solidFill>
                  <a:srgbClr val="7D5C32"/>
                </a:solidFill>
                <a:latin typeface="Calibri"/>
                <a:ea typeface="+mn-lt"/>
                <a:cs typeface="+mn-lt"/>
              </a:rPr>
              <a:t>: A standardized assessment involving observation of social and communication behaviors (Lord et al., 2000).</a:t>
            </a:r>
            <a:endParaRPr lang="en-US" sz="3600">
              <a:latin typeface="Calibri"/>
              <a:ea typeface="Calibri"/>
              <a:cs typeface="Calibri"/>
            </a:endParaRPr>
          </a:p>
          <a:p>
            <a:pPr marL="742950" lvl="1" indent="-285750">
              <a:buFont typeface="Arial"/>
              <a:buChar char="•"/>
            </a:pPr>
            <a:r>
              <a:rPr lang="en-US" sz="3600" i="1" dirty="0">
                <a:solidFill>
                  <a:srgbClr val="7D5C32"/>
                </a:solidFill>
                <a:latin typeface="Calibri"/>
                <a:ea typeface="+mn-lt"/>
                <a:cs typeface="+mn-lt"/>
              </a:rPr>
              <a:t>Autism Diagnostic Interview-Revised (ADI-R)</a:t>
            </a:r>
            <a:r>
              <a:rPr lang="en-US" sz="3600" dirty="0">
                <a:solidFill>
                  <a:srgbClr val="7D5C32"/>
                </a:solidFill>
                <a:latin typeface="Calibri"/>
                <a:ea typeface="+mn-lt"/>
                <a:cs typeface="+mn-lt"/>
              </a:rPr>
              <a:t>: A structured interview with caregivers to gather developmental history (Rutter et al., 2003).</a:t>
            </a:r>
            <a:endParaRPr lang="en-US" sz="3600">
              <a:latin typeface="Calibri"/>
              <a:ea typeface="Calibri"/>
              <a:cs typeface="Calibri"/>
            </a:endParaRPr>
          </a:p>
          <a:p>
            <a:pPr lvl="1"/>
            <a:r>
              <a:rPr lang="en-US" sz="4000" b="1" dirty="0">
                <a:solidFill>
                  <a:srgbClr val="7D5C32"/>
                </a:solidFill>
                <a:latin typeface="Calibri"/>
                <a:ea typeface="+mn-lt"/>
                <a:cs typeface="+mn-lt"/>
              </a:rPr>
              <a:t>Challenges in Diagnosis</a:t>
            </a:r>
            <a:r>
              <a:rPr lang="en-US" sz="4000" dirty="0">
                <a:solidFill>
                  <a:srgbClr val="7D5C32"/>
                </a:solidFill>
                <a:latin typeface="Calibri"/>
                <a:ea typeface="+mn-lt"/>
                <a:cs typeface="+mn-lt"/>
              </a:rPr>
              <a:t>:</a:t>
            </a:r>
            <a:endParaRPr lang="en-US" sz="4000">
              <a:latin typeface="Calibri"/>
              <a:ea typeface="Calibri"/>
              <a:cs typeface="Calibri"/>
            </a:endParaRPr>
          </a:p>
          <a:p>
            <a:pPr marL="285750" indent="-285750">
              <a:buFont typeface="Arial"/>
              <a:buChar char="•"/>
            </a:pPr>
            <a:r>
              <a:rPr lang="en-US" sz="3600" dirty="0">
                <a:solidFill>
                  <a:srgbClr val="7D5C32"/>
                </a:solidFill>
                <a:latin typeface="Calibri"/>
                <a:ea typeface="+mn-lt"/>
                <a:cs typeface="+mn-lt"/>
              </a:rPr>
              <a:t>Delayed Diagnosis: Some children may not receive a diagnosis until later in childhood due to subtle symptoms or masking behaviors (Hull et al., 2017).</a:t>
            </a:r>
            <a:endParaRPr lang="en-US" sz="3600">
              <a:latin typeface="Calibri"/>
              <a:ea typeface="Calibri"/>
              <a:cs typeface="Calibri"/>
            </a:endParaRPr>
          </a:p>
          <a:p>
            <a:pPr marL="285750" indent="-285750">
              <a:buFont typeface="Arial"/>
              <a:buChar char="•"/>
            </a:pPr>
            <a:r>
              <a:rPr lang="en-US" sz="3600" dirty="0">
                <a:solidFill>
                  <a:srgbClr val="7D5C32"/>
                </a:solidFill>
                <a:latin typeface="Calibri"/>
                <a:ea typeface="+mn-lt"/>
                <a:cs typeface="+mn-lt"/>
              </a:rPr>
              <a:t>Cultural and Socioeconomic Factors: These can influence the recognition of symptoms and access to diagnostic services (Mandell et al., 2009).</a:t>
            </a:r>
            <a:endParaRPr lang="en-US" sz="3600">
              <a:latin typeface="Calibri"/>
              <a:ea typeface="Calibri"/>
              <a:cs typeface="Calibri"/>
            </a:endParaRPr>
          </a:p>
          <a:p>
            <a:endParaRPr lang="en-US" sz="6000" b="1" dirty="0">
              <a:solidFill>
                <a:srgbClr val="7D5C32"/>
              </a:solidFill>
              <a:latin typeface="Calibri"/>
            </a:endParaRPr>
          </a:p>
        </p:txBody>
      </p:sp>
      <p:pic>
        <p:nvPicPr>
          <p:cNvPr id="16" name="Picture 15" descr="A grass field with trees and a road&#10;&#10;AI-generated content may be incorrect.">
            <a:extLst>
              <a:ext uri="{FF2B5EF4-FFF2-40B4-BE49-F238E27FC236}">
                <a16:creationId xmlns:a16="http://schemas.microsoft.com/office/drawing/2014/main" id="{603787E3-C818-C584-137A-B9C285DB8B8F}"/>
              </a:ext>
            </a:extLst>
          </p:cNvPr>
          <p:cNvPicPr>
            <a:picLocks noChangeAspect="1"/>
          </p:cNvPicPr>
          <p:nvPr/>
        </p:nvPicPr>
        <p:blipFill>
          <a:blip r:embed="rId3">
            <a:alphaModFix amt="21000"/>
          </a:blip>
          <a:stretch>
            <a:fillRect/>
          </a:stretch>
        </p:blipFill>
        <p:spPr>
          <a:xfrm>
            <a:off x="24827614" y="26062"/>
            <a:ext cx="5448274" cy="4494354"/>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3EDCE"/>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7FC3B03-8CC6-1FA8-3D76-4594FF408F7F}"/>
              </a:ext>
            </a:extLst>
          </p:cNvPr>
          <p:cNvSpPr txBox="1"/>
          <p:nvPr/>
        </p:nvSpPr>
        <p:spPr>
          <a:xfrm>
            <a:off x="25425973" y="-1"/>
            <a:ext cx="486175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rgbClr val="7D5C32"/>
                </a:solidFill>
                <a:latin typeface="Calibri"/>
                <a:ea typeface="Calibri"/>
                <a:cs typeface="Calibri"/>
              </a:rPr>
              <a:t>Ridwaan Ahmed</a:t>
            </a:r>
            <a:endParaRPr lang="en-US" sz="3200" dirty="0">
              <a:solidFill>
                <a:srgbClr val="000000"/>
              </a:solidFill>
              <a:latin typeface="Calibri"/>
              <a:ea typeface="Calibri"/>
              <a:cs typeface="Calibri"/>
            </a:endParaRPr>
          </a:p>
          <a:p>
            <a:r>
              <a:rPr lang="en-US" sz="3200" b="1" dirty="0">
                <a:solidFill>
                  <a:srgbClr val="7D5C32"/>
                </a:solidFill>
                <a:latin typeface="Calibri"/>
                <a:ea typeface="Calibri"/>
                <a:cs typeface="Calibri"/>
              </a:rPr>
              <a:t>ECEY6006</a:t>
            </a:r>
            <a:endParaRPr lang="en-US" sz="3200" dirty="0">
              <a:latin typeface="Calibri"/>
              <a:ea typeface="Calibri"/>
              <a:cs typeface="Calibri"/>
            </a:endParaRPr>
          </a:p>
          <a:p>
            <a:r>
              <a:rPr lang="en-US" sz="3200" b="1" dirty="0">
                <a:solidFill>
                  <a:srgbClr val="7D5C32"/>
                </a:solidFill>
                <a:latin typeface="Calibri"/>
                <a:ea typeface="Calibri"/>
                <a:cs typeface="Calibri"/>
              </a:rPr>
              <a:t>Student Number:2316325</a:t>
            </a:r>
            <a:endParaRPr lang="en-US" dirty="0"/>
          </a:p>
        </p:txBody>
      </p:sp>
      <p:sp>
        <p:nvSpPr>
          <p:cNvPr id="5" name="TextBox 4">
            <a:extLst>
              <a:ext uri="{FF2B5EF4-FFF2-40B4-BE49-F238E27FC236}">
                <a16:creationId xmlns:a16="http://schemas.microsoft.com/office/drawing/2014/main" id="{5D789FCB-E242-93F4-C91E-2F23F1DA81B8}"/>
              </a:ext>
            </a:extLst>
          </p:cNvPr>
          <p:cNvSpPr txBox="1"/>
          <p:nvPr/>
        </p:nvSpPr>
        <p:spPr>
          <a:xfrm>
            <a:off x="-4427" y="6093470"/>
            <a:ext cx="13938398" cy="1363450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b="1" dirty="0">
                <a:solidFill>
                  <a:srgbClr val="7D5C32"/>
                </a:solidFill>
                <a:latin typeface="Calibri"/>
                <a:ea typeface="+mn-lt"/>
                <a:cs typeface="+mn-lt"/>
              </a:rPr>
              <a:t>Support Strategy: TEACCH</a:t>
            </a:r>
            <a:endParaRPr lang="en-US" dirty="0"/>
          </a:p>
          <a:p>
            <a:r>
              <a:rPr lang="en-US" sz="3600" dirty="0">
                <a:solidFill>
                  <a:srgbClr val="7D5C32"/>
                </a:solidFill>
                <a:latin typeface="Calibri"/>
                <a:ea typeface="+mn-lt"/>
                <a:cs typeface="+mn-lt"/>
              </a:rPr>
              <a:t>The Treatment and Education of Autistic and Related Communication Handicapped Children (TEACCH) approach, developed at the University of North Carolina in the 1970s, is a structured teaching method tailored to the unique learning profiles of individuals with Autism Spectrum Disorder (ASD) (</a:t>
            </a:r>
            <a:r>
              <a:rPr lang="en-US" sz="3600" dirty="0" err="1">
                <a:solidFill>
                  <a:srgbClr val="7D5C32"/>
                </a:solidFill>
                <a:latin typeface="Calibri"/>
                <a:ea typeface="+mn-lt"/>
                <a:cs typeface="+mn-lt"/>
              </a:rPr>
              <a:t>Mesibov</a:t>
            </a:r>
            <a:r>
              <a:rPr lang="en-US" sz="3600" dirty="0">
                <a:solidFill>
                  <a:srgbClr val="7D5C32"/>
                </a:solidFill>
                <a:latin typeface="Calibri"/>
                <a:ea typeface="+mn-lt"/>
                <a:cs typeface="+mn-lt"/>
              </a:rPr>
              <a:t> &amp; Shea, 2010). In the UK, TEACCH principles have been integrated into various early years settings to support children with ASD (Jordan, 2005).</a:t>
            </a:r>
            <a:endParaRPr lang="en-US"/>
          </a:p>
          <a:p>
            <a:r>
              <a:rPr lang="en-US" sz="4000" b="1" dirty="0">
                <a:solidFill>
                  <a:srgbClr val="7D5C32"/>
                </a:solidFill>
                <a:latin typeface="Calibri"/>
                <a:ea typeface="+mn-lt"/>
                <a:cs typeface="+mn-lt"/>
              </a:rPr>
              <a:t>Key Components of TEACCH:</a:t>
            </a:r>
            <a:endParaRPr lang="en-US" sz="4000" dirty="0">
              <a:solidFill>
                <a:srgbClr val="7D5C32"/>
              </a:solidFill>
              <a:latin typeface="Calibri"/>
              <a:ea typeface="+mn-lt"/>
              <a:cs typeface="+mn-lt"/>
            </a:endParaRPr>
          </a:p>
          <a:p>
            <a:pPr marL="285750" indent="-285750">
              <a:buFont typeface="Symbol"/>
              <a:buChar char="•"/>
            </a:pPr>
            <a:r>
              <a:rPr lang="en-US" sz="3600" b="1" dirty="0">
                <a:solidFill>
                  <a:srgbClr val="7D5C32"/>
                </a:solidFill>
                <a:latin typeface="Calibri"/>
                <a:ea typeface="+mn-lt"/>
                <a:cs typeface="+mn-lt"/>
              </a:rPr>
              <a:t>S</a:t>
            </a:r>
            <a:r>
              <a:rPr lang="en-US" sz="4000" b="1" dirty="0">
                <a:solidFill>
                  <a:srgbClr val="7D5C32"/>
                </a:solidFill>
                <a:latin typeface="Calibri"/>
                <a:ea typeface="+mn-lt"/>
                <a:cs typeface="+mn-lt"/>
              </a:rPr>
              <a:t>tructured Environment</a:t>
            </a:r>
            <a:r>
              <a:rPr lang="en-US" sz="4000" dirty="0">
                <a:solidFill>
                  <a:srgbClr val="7D5C32"/>
                </a:solidFill>
                <a:latin typeface="Calibri"/>
                <a:ea typeface="+mn-lt"/>
                <a:cs typeface="+mn-lt"/>
              </a:rPr>
              <a:t>:</a:t>
            </a:r>
            <a:r>
              <a:rPr lang="en-US" sz="3600" dirty="0">
                <a:solidFill>
                  <a:srgbClr val="7D5C32"/>
                </a:solidFill>
                <a:latin typeface="Calibri"/>
                <a:ea typeface="+mn-lt"/>
                <a:cs typeface="+mn-lt"/>
              </a:rPr>
              <a:t> Organizing physical spaces to minimize distractions and provide clear boundaries, aiding in reducing anxiety and enhancing focus (</a:t>
            </a:r>
            <a:r>
              <a:rPr lang="en-US" sz="3600" dirty="0" err="1">
                <a:solidFill>
                  <a:srgbClr val="7D5C32"/>
                </a:solidFill>
                <a:latin typeface="Calibri"/>
                <a:ea typeface="+mn-lt"/>
                <a:cs typeface="+mn-lt"/>
              </a:rPr>
              <a:t>Mesibov</a:t>
            </a:r>
            <a:r>
              <a:rPr lang="en-US" sz="3600" dirty="0">
                <a:solidFill>
                  <a:srgbClr val="7D5C32"/>
                </a:solidFill>
                <a:latin typeface="Calibri"/>
                <a:ea typeface="+mn-lt"/>
                <a:cs typeface="+mn-lt"/>
              </a:rPr>
              <a:t> &amp; Shea, 2010).</a:t>
            </a:r>
          </a:p>
          <a:p>
            <a:pPr marL="285750" indent="-285750">
              <a:buFont typeface="Symbol"/>
              <a:buChar char="•"/>
            </a:pPr>
            <a:r>
              <a:rPr lang="en-US" sz="4000" b="1" dirty="0">
                <a:solidFill>
                  <a:srgbClr val="7D5C32"/>
                </a:solidFill>
                <a:latin typeface="Calibri"/>
                <a:ea typeface="+mn-lt"/>
                <a:cs typeface="+mn-lt"/>
              </a:rPr>
              <a:t>Visual Schedules</a:t>
            </a:r>
            <a:r>
              <a:rPr lang="en-US" sz="4000" dirty="0">
                <a:solidFill>
                  <a:srgbClr val="7D5C32"/>
                </a:solidFill>
                <a:latin typeface="Calibri"/>
                <a:ea typeface="+mn-lt"/>
                <a:cs typeface="+mn-lt"/>
              </a:rPr>
              <a:t>:</a:t>
            </a:r>
            <a:r>
              <a:rPr lang="en-US" sz="3600" dirty="0">
                <a:solidFill>
                  <a:srgbClr val="7D5C32"/>
                </a:solidFill>
                <a:latin typeface="Calibri"/>
                <a:ea typeface="+mn-lt"/>
                <a:cs typeface="+mn-lt"/>
              </a:rPr>
              <a:t> Utilizing visual timetables to outline daily activities, promoting predictability and independence (Hodgdon, 1995).</a:t>
            </a:r>
          </a:p>
          <a:p>
            <a:pPr marL="285750" indent="-285750">
              <a:buFont typeface="Symbol"/>
              <a:buChar char="•"/>
            </a:pPr>
            <a:r>
              <a:rPr lang="en-US" sz="3600" b="1" dirty="0">
                <a:solidFill>
                  <a:srgbClr val="7D5C32"/>
                </a:solidFill>
                <a:latin typeface="Calibri"/>
                <a:ea typeface="+mn-lt"/>
                <a:cs typeface="+mn-lt"/>
              </a:rPr>
              <a:t>Work Systems</a:t>
            </a:r>
            <a:r>
              <a:rPr lang="en-US" sz="3600" dirty="0">
                <a:solidFill>
                  <a:srgbClr val="7D5C32"/>
                </a:solidFill>
                <a:latin typeface="Calibri"/>
                <a:ea typeface="+mn-lt"/>
                <a:cs typeface="+mn-lt"/>
              </a:rPr>
              <a:t>: Implementing individualized systems that clarify tasks, expectations, and outcomes, fostering autonomy (</a:t>
            </a:r>
            <a:r>
              <a:rPr lang="en-US" sz="3600" err="1">
                <a:solidFill>
                  <a:srgbClr val="7D5C32"/>
                </a:solidFill>
                <a:latin typeface="Calibri"/>
                <a:ea typeface="+mn-lt"/>
                <a:cs typeface="+mn-lt"/>
              </a:rPr>
              <a:t>Mesibov</a:t>
            </a:r>
            <a:r>
              <a:rPr lang="en-US" sz="3600" dirty="0">
                <a:solidFill>
                  <a:srgbClr val="7D5C32"/>
                </a:solidFill>
                <a:latin typeface="Calibri"/>
                <a:ea typeface="+mn-lt"/>
                <a:cs typeface="+mn-lt"/>
              </a:rPr>
              <a:t> et al., 2005).</a:t>
            </a:r>
          </a:p>
          <a:p>
            <a:pPr marL="285750" indent="-285750">
              <a:buFont typeface="Symbol"/>
              <a:buChar char="•"/>
            </a:pPr>
            <a:r>
              <a:rPr lang="en-US" sz="4000" b="1" dirty="0">
                <a:solidFill>
                  <a:srgbClr val="7D5C32"/>
                </a:solidFill>
                <a:latin typeface="Calibri"/>
                <a:ea typeface="+mn-lt"/>
                <a:cs typeface="+mn-lt"/>
              </a:rPr>
              <a:t>Routine and Predictability</a:t>
            </a:r>
            <a:r>
              <a:rPr lang="en-US" sz="4000" dirty="0">
                <a:solidFill>
                  <a:srgbClr val="7D5C32"/>
                </a:solidFill>
                <a:latin typeface="Calibri"/>
                <a:ea typeface="+mn-lt"/>
                <a:cs typeface="+mn-lt"/>
              </a:rPr>
              <a:t>:</a:t>
            </a:r>
            <a:r>
              <a:rPr lang="en-US" sz="3600" dirty="0">
                <a:solidFill>
                  <a:srgbClr val="7D5C32"/>
                </a:solidFill>
                <a:latin typeface="Calibri"/>
                <a:ea typeface="+mn-lt"/>
                <a:cs typeface="+mn-lt"/>
              </a:rPr>
              <a:t> Establishing consistent routines to provide a sense of security and reduce behavioral issues (</a:t>
            </a:r>
            <a:r>
              <a:rPr lang="en-US" sz="3600" dirty="0" err="1">
                <a:solidFill>
                  <a:srgbClr val="7D5C32"/>
                </a:solidFill>
                <a:latin typeface="Calibri"/>
                <a:ea typeface="+mn-lt"/>
                <a:cs typeface="+mn-lt"/>
              </a:rPr>
              <a:t>Schopler</a:t>
            </a:r>
            <a:r>
              <a:rPr lang="en-US" sz="3600" dirty="0">
                <a:solidFill>
                  <a:srgbClr val="7D5C32"/>
                </a:solidFill>
                <a:latin typeface="Calibri"/>
                <a:ea typeface="+mn-lt"/>
                <a:cs typeface="+mn-lt"/>
              </a:rPr>
              <a:t> et al., 1995). </a:t>
            </a:r>
          </a:p>
          <a:p>
            <a:r>
              <a:rPr lang="en-US" sz="3600" dirty="0">
                <a:solidFill>
                  <a:srgbClr val="7D5C32"/>
                </a:solidFill>
                <a:latin typeface="Calibri"/>
                <a:ea typeface="+mn-lt"/>
                <a:cs typeface="+mn-lt"/>
              </a:rPr>
              <a:t>TEACCH emphasizes collaboration with families, ensuring that strategies are consistent across home and educational settings, thereby reinforcing learning and behavioral expectations (Panerai et al., 2002)</a:t>
            </a:r>
          </a:p>
          <a:p>
            <a:endParaRPr lang="en-US" sz="5400" b="1" dirty="0">
              <a:solidFill>
                <a:srgbClr val="7D5C32"/>
              </a:solidFill>
              <a:latin typeface="Calibri"/>
            </a:endParaRPr>
          </a:p>
        </p:txBody>
      </p:sp>
      <p:sp>
        <p:nvSpPr>
          <p:cNvPr id="6" name="TextBox 5">
            <a:extLst>
              <a:ext uri="{FF2B5EF4-FFF2-40B4-BE49-F238E27FC236}">
                <a16:creationId xmlns:a16="http://schemas.microsoft.com/office/drawing/2014/main" id="{6FAED408-B35B-4992-80FE-D7DF138973EA}"/>
              </a:ext>
            </a:extLst>
          </p:cNvPr>
          <p:cNvSpPr txBox="1"/>
          <p:nvPr/>
        </p:nvSpPr>
        <p:spPr>
          <a:xfrm>
            <a:off x="14365930" y="6081890"/>
            <a:ext cx="15888162" cy="15358050"/>
          </a:xfrm>
          <a:prstGeom prst="rect">
            <a:avLst/>
          </a:prstGeom>
          <a:solidFill>
            <a:srgbClr val="FFEAD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5400" b="1" dirty="0">
              <a:solidFill>
                <a:srgbClr val="FFEAD1"/>
              </a:solidFill>
            </a:endParaRPr>
          </a:p>
          <a:p>
            <a:r>
              <a:rPr lang="en-US" sz="5400" b="1" u="sng" dirty="0">
                <a:solidFill>
                  <a:srgbClr val="7D5C32"/>
                </a:solidFill>
                <a:latin typeface="Calibri"/>
                <a:ea typeface="Calibri"/>
                <a:cs typeface="Calibri"/>
              </a:rPr>
              <a:t>The Benefits and Challenges of the Strategy: </a:t>
            </a:r>
          </a:p>
          <a:p>
            <a:r>
              <a:rPr lang="en-US" sz="4000" b="1" u="sng" dirty="0">
                <a:solidFill>
                  <a:srgbClr val="7D5C32"/>
                </a:solidFill>
                <a:latin typeface="Calibri"/>
                <a:ea typeface="Calibri"/>
                <a:cs typeface="Calibri"/>
              </a:rPr>
              <a:t>Benefits</a:t>
            </a:r>
            <a:endParaRPr lang="en-US" sz="3600" b="1" dirty="0">
              <a:solidFill>
                <a:srgbClr val="7D5C32"/>
              </a:solidFill>
              <a:latin typeface="Calibri"/>
              <a:ea typeface="Calibri"/>
              <a:cs typeface="Calibri"/>
            </a:endParaRPr>
          </a:p>
          <a:p>
            <a:pPr marL="285750" indent="-285750">
              <a:buFont typeface="Symbol"/>
              <a:buChar char="•"/>
            </a:pPr>
            <a:r>
              <a:rPr lang="en-US" sz="4000" b="1" dirty="0">
                <a:solidFill>
                  <a:srgbClr val="7D5C32"/>
                </a:solidFill>
                <a:latin typeface="Calibri"/>
                <a:ea typeface="Calibri"/>
                <a:cs typeface="Calibri"/>
              </a:rPr>
              <a:t>Enhanced Independence</a:t>
            </a:r>
            <a:r>
              <a:rPr lang="en-US" sz="4000" dirty="0">
                <a:solidFill>
                  <a:srgbClr val="7D5C32"/>
                </a:solidFill>
                <a:latin typeface="Calibri"/>
                <a:ea typeface="Calibri"/>
                <a:cs typeface="Calibri"/>
              </a:rPr>
              <a:t>:</a:t>
            </a:r>
            <a:r>
              <a:rPr lang="en-US" sz="3600" dirty="0">
                <a:solidFill>
                  <a:srgbClr val="7D5C32"/>
                </a:solidFill>
                <a:latin typeface="Calibri"/>
                <a:ea typeface="Calibri"/>
                <a:cs typeface="Calibri"/>
              </a:rPr>
              <a:t> Structured environments and clear expectations enable children with ASD to perform tasks with greater autonomy (</a:t>
            </a:r>
            <a:r>
              <a:rPr lang="en-US" sz="3600" err="1">
                <a:solidFill>
                  <a:srgbClr val="7D5C32"/>
                </a:solidFill>
                <a:latin typeface="Calibri"/>
                <a:ea typeface="Calibri"/>
                <a:cs typeface="Calibri"/>
              </a:rPr>
              <a:t>Mesibov</a:t>
            </a:r>
            <a:r>
              <a:rPr lang="en-US" sz="3600" dirty="0">
                <a:solidFill>
                  <a:srgbClr val="7D5C32"/>
                </a:solidFill>
                <a:latin typeface="Calibri"/>
                <a:ea typeface="Calibri"/>
                <a:cs typeface="Calibri"/>
              </a:rPr>
              <a:t> &amp; Shea, 2010)</a:t>
            </a:r>
          </a:p>
          <a:p>
            <a:pPr marL="285750" indent="-285750">
              <a:buFont typeface="Symbol"/>
              <a:buChar char="•"/>
            </a:pPr>
            <a:r>
              <a:rPr lang="en-US" sz="4000" b="1" dirty="0">
                <a:solidFill>
                  <a:srgbClr val="7D5C32"/>
                </a:solidFill>
                <a:latin typeface="Calibri"/>
                <a:ea typeface="Calibri"/>
                <a:cs typeface="Calibri"/>
              </a:rPr>
              <a:t>Improved Communication</a:t>
            </a:r>
            <a:r>
              <a:rPr lang="en-US" sz="4000" dirty="0">
                <a:solidFill>
                  <a:srgbClr val="7D5C32"/>
                </a:solidFill>
                <a:latin typeface="Calibri"/>
                <a:ea typeface="Calibri"/>
                <a:cs typeface="Calibri"/>
              </a:rPr>
              <a:t>: </a:t>
            </a:r>
            <a:r>
              <a:rPr lang="en-US" sz="3600" dirty="0">
                <a:solidFill>
                  <a:srgbClr val="7D5C32"/>
                </a:solidFill>
                <a:latin typeface="Calibri"/>
                <a:ea typeface="Calibri"/>
                <a:cs typeface="Calibri"/>
              </a:rPr>
              <a:t>Visual supports and structured routines facilitate better understanding and expression, particularly in non-verbal children (Panerai et al., 2002).</a:t>
            </a:r>
          </a:p>
          <a:p>
            <a:pPr marL="285750" indent="-285750">
              <a:buFont typeface="Symbol"/>
              <a:buChar char="•"/>
            </a:pPr>
            <a:r>
              <a:rPr lang="en-US" sz="4000" b="1" dirty="0">
                <a:solidFill>
                  <a:srgbClr val="7D5C32"/>
                </a:solidFill>
                <a:latin typeface="Calibri"/>
                <a:ea typeface="Calibri"/>
                <a:cs typeface="Calibri"/>
              </a:rPr>
              <a:t>Reduced Anxiety</a:t>
            </a:r>
            <a:r>
              <a:rPr lang="en-US" sz="4000" dirty="0">
                <a:solidFill>
                  <a:srgbClr val="7D5C32"/>
                </a:solidFill>
                <a:latin typeface="Calibri"/>
                <a:ea typeface="Calibri"/>
                <a:cs typeface="Calibri"/>
              </a:rPr>
              <a:t>:</a:t>
            </a:r>
            <a:r>
              <a:rPr lang="en-US" sz="3600" dirty="0">
                <a:solidFill>
                  <a:srgbClr val="7D5C32"/>
                </a:solidFill>
                <a:latin typeface="Calibri"/>
                <a:ea typeface="Calibri"/>
                <a:cs typeface="Calibri"/>
              </a:rPr>
              <a:t> Predictable schedules and environments help in lowering anxiety levels, leading to improved engagement (</a:t>
            </a:r>
            <a:r>
              <a:rPr lang="en-US" sz="3600" dirty="0" err="1">
                <a:solidFill>
                  <a:srgbClr val="7D5C32"/>
                </a:solidFill>
                <a:latin typeface="Calibri"/>
                <a:ea typeface="Calibri"/>
                <a:cs typeface="Calibri"/>
              </a:rPr>
              <a:t>Schopler</a:t>
            </a:r>
            <a:r>
              <a:rPr lang="en-US" sz="3600" dirty="0">
                <a:solidFill>
                  <a:srgbClr val="7D5C32"/>
                </a:solidFill>
                <a:latin typeface="Calibri"/>
                <a:ea typeface="Calibri"/>
                <a:cs typeface="Calibri"/>
              </a:rPr>
              <a:t> et al., 1995)</a:t>
            </a:r>
          </a:p>
          <a:p>
            <a:endParaRPr lang="en-US" sz="3600" b="1" dirty="0">
              <a:solidFill>
                <a:srgbClr val="7D5C32"/>
              </a:solidFill>
              <a:latin typeface="Calibri"/>
              <a:ea typeface="Calibri"/>
              <a:cs typeface="Calibri"/>
            </a:endParaRPr>
          </a:p>
          <a:p>
            <a:r>
              <a:rPr lang="en-US" sz="4000" b="1" u="sng" dirty="0">
                <a:solidFill>
                  <a:srgbClr val="7D5C32"/>
                </a:solidFill>
                <a:latin typeface="Calibri"/>
                <a:ea typeface="Calibri"/>
                <a:cs typeface="Calibri"/>
              </a:rPr>
              <a:t>Challenges:</a:t>
            </a:r>
            <a:endParaRPr lang="en-US" sz="4000" u="sng" dirty="0">
              <a:solidFill>
                <a:srgbClr val="7D5C32"/>
              </a:solidFill>
              <a:latin typeface="Calibri"/>
              <a:ea typeface="Calibri"/>
              <a:cs typeface="Calibri"/>
            </a:endParaRPr>
          </a:p>
          <a:p>
            <a:pPr marL="285750" indent="-285750">
              <a:buFont typeface="Symbol"/>
              <a:buChar char="•"/>
            </a:pPr>
            <a:r>
              <a:rPr lang="en-US" sz="4000" b="1" dirty="0">
                <a:solidFill>
                  <a:srgbClr val="7D5C32"/>
                </a:solidFill>
                <a:latin typeface="Calibri"/>
                <a:ea typeface="Calibri"/>
                <a:cs typeface="Calibri"/>
              </a:rPr>
              <a:t>Resource Inten</a:t>
            </a:r>
            <a:r>
              <a:rPr lang="en-US" sz="3600" b="1" dirty="0">
                <a:solidFill>
                  <a:srgbClr val="7D5C32"/>
                </a:solidFill>
                <a:latin typeface="Calibri"/>
                <a:ea typeface="Calibri"/>
                <a:cs typeface="Calibri"/>
              </a:rPr>
              <a:t>sive</a:t>
            </a:r>
            <a:r>
              <a:rPr lang="en-US" sz="3600" dirty="0">
                <a:solidFill>
                  <a:srgbClr val="7D5C32"/>
                </a:solidFill>
                <a:latin typeface="Calibri"/>
                <a:ea typeface="Calibri"/>
                <a:cs typeface="Calibri"/>
              </a:rPr>
              <a:t>: Implementing TEACCH requires significant time and resources for staff training and material preparation (Jordan, 2005).</a:t>
            </a:r>
          </a:p>
          <a:p>
            <a:pPr marL="285750" indent="-285750">
              <a:buFont typeface="Symbol"/>
              <a:buChar char="•"/>
            </a:pPr>
            <a:r>
              <a:rPr lang="en-US" sz="4000" b="1" dirty="0">
                <a:solidFill>
                  <a:srgbClr val="7D5C32"/>
                </a:solidFill>
                <a:latin typeface="Calibri"/>
                <a:ea typeface="Calibri"/>
                <a:cs typeface="Calibri"/>
              </a:rPr>
              <a:t>Individualization</a:t>
            </a:r>
            <a:r>
              <a:rPr lang="en-US" sz="4000" dirty="0">
                <a:solidFill>
                  <a:srgbClr val="7D5C32"/>
                </a:solidFill>
                <a:latin typeface="Calibri"/>
                <a:ea typeface="Calibri"/>
                <a:cs typeface="Calibri"/>
              </a:rPr>
              <a:t>:</a:t>
            </a:r>
            <a:r>
              <a:rPr lang="en-US" sz="3600" dirty="0">
                <a:solidFill>
                  <a:srgbClr val="7D5C32"/>
                </a:solidFill>
                <a:latin typeface="Calibri"/>
                <a:ea typeface="Calibri"/>
                <a:cs typeface="Calibri"/>
              </a:rPr>
              <a:t> The need to tailor strategies to each child's unique needs can be demanding for educators (</a:t>
            </a:r>
            <a:r>
              <a:rPr lang="en-US" sz="3600" dirty="0" err="1">
                <a:solidFill>
                  <a:srgbClr val="7D5C32"/>
                </a:solidFill>
                <a:latin typeface="Calibri"/>
                <a:ea typeface="Calibri"/>
                <a:cs typeface="Calibri"/>
              </a:rPr>
              <a:t>Mesibov</a:t>
            </a:r>
            <a:r>
              <a:rPr lang="en-US" sz="3600" dirty="0">
                <a:solidFill>
                  <a:srgbClr val="7D5C32"/>
                </a:solidFill>
                <a:latin typeface="Calibri"/>
                <a:ea typeface="Calibri"/>
                <a:cs typeface="Calibri"/>
              </a:rPr>
              <a:t> et al., 2005)</a:t>
            </a:r>
          </a:p>
          <a:p>
            <a:pPr marL="285750" indent="-285750">
              <a:buFont typeface="Symbol"/>
              <a:buChar char="•"/>
            </a:pPr>
            <a:r>
              <a:rPr lang="en-US" sz="4000" b="1" dirty="0">
                <a:solidFill>
                  <a:srgbClr val="7D5C32"/>
                </a:solidFill>
                <a:latin typeface="Calibri"/>
                <a:ea typeface="Calibri"/>
                <a:cs typeface="Calibri"/>
              </a:rPr>
              <a:t>Generalization of Skills</a:t>
            </a:r>
            <a:r>
              <a:rPr lang="en-US" sz="4000" dirty="0">
                <a:solidFill>
                  <a:srgbClr val="7D5C32"/>
                </a:solidFill>
                <a:latin typeface="Calibri"/>
                <a:ea typeface="Calibri"/>
                <a:cs typeface="Calibri"/>
              </a:rPr>
              <a:t>:</a:t>
            </a:r>
            <a:r>
              <a:rPr lang="en-US" sz="3600" dirty="0">
                <a:solidFill>
                  <a:srgbClr val="7D5C32"/>
                </a:solidFill>
                <a:latin typeface="Calibri"/>
                <a:ea typeface="Calibri"/>
                <a:cs typeface="Calibri"/>
              </a:rPr>
              <a:t> Children may struggle to transfer skills learned in structured settings to less structured environments (Panerai et al., 2002).</a:t>
            </a:r>
          </a:p>
          <a:p>
            <a:r>
              <a:rPr lang="en-US" sz="3600" dirty="0">
                <a:solidFill>
                  <a:srgbClr val="7D5C32"/>
                </a:solidFill>
                <a:latin typeface="Calibri"/>
                <a:ea typeface="Calibri"/>
                <a:cs typeface="Calibri"/>
              </a:rPr>
              <a:t>While TEACCH has demonstrated effectiveness in enhancing various skills in children with ASD, ongoing research and adaptation are essential to address its limitations and ensure its applicability across diverse educational contexts (Jordan, 2005).</a:t>
            </a:r>
          </a:p>
          <a:p>
            <a:endParaRPr lang="en-US" sz="5400" b="1" dirty="0">
              <a:solidFill>
                <a:srgbClr val="7D5C32"/>
              </a:solidFill>
              <a:latin typeface="Calibri"/>
              <a:ea typeface="Calibri"/>
              <a:cs typeface="Calibri"/>
            </a:endParaRPr>
          </a:p>
          <a:p>
            <a:pPr marL="285750" indent="-285750" algn="l">
              <a:buFont typeface="Arial"/>
              <a:buChar char="•"/>
            </a:pPr>
            <a:endParaRPr lang="en-US" dirty="0">
              <a:solidFill>
                <a:srgbClr val="FFEAD1"/>
              </a:solidFill>
              <a:latin typeface="Aptos" panose="02110004020202020204"/>
              <a:ea typeface="Calibri"/>
              <a:cs typeface="Calibri"/>
            </a:endParaRPr>
          </a:p>
          <a:p>
            <a:endParaRPr lang="en-US" sz="6000" dirty="0">
              <a:solidFill>
                <a:srgbClr val="FFEAD1"/>
              </a:solidFill>
              <a:latin typeface="Calibri"/>
              <a:ea typeface="Calibri"/>
              <a:cs typeface="Calibri"/>
            </a:endParaRPr>
          </a:p>
        </p:txBody>
      </p:sp>
      <p:sp>
        <p:nvSpPr>
          <p:cNvPr id="8" name="TextBox 7">
            <a:extLst>
              <a:ext uri="{FF2B5EF4-FFF2-40B4-BE49-F238E27FC236}">
                <a16:creationId xmlns:a16="http://schemas.microsoft.com/office/drawing/2014/main" id="{C70EFB43-F173-02D3-33D2-65FDD4C672F1}"/>
              </a:ext>
            </a:extLst>
          </p:cNvPr>
          <p:cNvSpPr txBox="1"/>
          <p:nvPr/>
        </p:nvSpPr>
        <p:spPr>
          <a:xfrm>
            <a:off x="897" y="303"/>
            <a:ext cx="23503204" cy="6093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b="1" u="sng">
                <a:solidFill>
                  <a:srgbClr val="7D5C32"/>
                </a:solidFill>
                <a:latin typeface="Calibri"/>
                <a:ea typeface="Calibri"/>
                <a:cs typeface="Calibri"/>
              </a:rPr>
              <a:t>Barriers Faced by Children with ASD Barriers to Inclusion in Early Years Settings.</a:t>
            </a:r>
            <a:endParaRPr lang="en-US" sz="5400">
              <a:latin typeface="Calibri"/>
              <a:ea typeface="Calibri"/>
              <a:cs typeface="Calibri"/>
            </a:endParaRPr>
          </a:p>
          <a:p>
            <a:r>
              <a:rPr lang="en-US" sz="3600">
                <a:solidFill>
                  <a:srgbClr val="7D5C32"/>
                </a:solidFill>
                <a:latin typeface="Calibri"/>
                <a:ea typeface="Calibri"/>
                <a:cs typeface="Calibri"/>
              </a:rPr>
              <a:t>Children with ASD may encounter several barriers that hinder their inclusion and access to support:</a:t>
            </a:r>
            <a:endParaRPr lang="en-US" sz="3600">
              <a:latin typeface="Calibri"/>
              <a:ea typeface="Calibri"/>
              <a:cs typeface="Calibri"/>
            </a:endParaRPr>
          </a:p>
          <a:p>
            <a:pPr marL="285750" indent="-285750">
              <a:buFont typeface="Arial,Sans-Serif"/>
              <a:buChar char="•"/>
            </a:pPr>
            <a:r>
              <a:rPr lang="en-US" sz="4000" b="1">
                <a:solidFill>
                  <a:srgbClr val="7D5C32"/>
                </a:solidFill>
                <a:latin typeface="Calibri"/>
                <a:ea typeface="Calibri"/>
                <a:cs typeface="Calibri"/>
              </a:rPr>
              <a:t>Limited Practitioner Knowledge</a:t>
            </a:r>
            <a:r>
              <a:rPr lang="en-US" sz="4000">
                <a:solidFill>
                  <a:srgbClr val="7D5C32"/>
                </a:solidFill>
                <a:latin typeface="Calibri"/>
                <a:ea typeface="Calibri"/>
                <a:cs typeface="Calibri"/>
              </a:rPr>
              <a:t>: </a:t>
            </a:r>
            <a:r>
              <a:rPr lang="en-US" sz="3600">
                <a:solidFill>
                  <a:srgbClr val="7D5C32"/>
                </a:solidFill>
                <a:latin typeface="Calibri"/>
                <a:ea typeface="Calibri"/>
                <a:cs typeface="Calibri"/>
              </a:rPr>
              <a:t>Educators may lack sufficient training to recognize and support children with ASD, leading to missed or delayed identification (Lindsay et al., 2013).</a:t>
            </a:r>
            <a:endParaRPr lang="en-US" sz="3600">
              <a:latin typeface="Calibri"/>
              <a:ea typeface="Calibri"/>
              <a:cs typeface="Calibri"/>
            </a:endParaRPr>
          </a:p>
          <a:p>
            <a:pPr marL="285750" indent="-285750">
              <a:buFont typeface="Arial,Sans-Serif"/>
              <a:buChar char="•"/>
            </a:pPr>
            <a:r>
              <a:rPr lang="en-US" sz="4000" b="1" dirty="0">
                <a:solidFill>
                  <a:srgbClr val="7D5C32"/>
                </a:solidFill>
                <a:latin typeface="Calibri"/>
                <a:ea typeface="Calibri"/>
                <a:cs typeface="Calibri"/>
              </a:rPr>
              <a:t>Cultural Stigma</a:t>
            </a:r>
            <a:r>
              <a:rPr lang="en-US" sz="4000" dirty="0">
                <a:solidFill>
                  <a:srgbClr val="7D5C32"/>
                </a:solidFill>
                <a:latin typeface="Calibri"/>
                <a:ea typeface="Calibri"/>
                <a:cs typeface="Calibri"/>
              </a:rPr>
              <a:t>: </a:t>
            </a:r>
            <a:r>
              <a:rPr lang="en-US" sz="3600" dirty="0">
                <a:solidFill>
                  <a:srgbClr val="7D5C32"/>
                </a:solidFill>
                <a:latin typeface="Calibri"/>
                <a:ea typeface="Calibri"/>
                <a:cs typeface="Calibri"/>
              </a:rPr>
              <a:t>In some communities, stigma associated with neurodevelopmental disorders can discourage families from seeking diagnosis and support, further delaying intervention (Papadopoulos et al., 2019).</a:t>
            </a:r>
            <a:endParaRPr lang="en-US" sz="3600" dirty="0">
              <a:latin typeface="Calibri"/>
              <a:ea typeface="Calibri"/>
              <a:cs typeface="Calibri"/>
            </a:endParaRPr>
          </a:p>
          <a:p>
            <a:pPr marL="285750" indent="-285750">
              <a:buFont typeface="Arial,Sans-Serif"/>
              <a:buChar char="•"/>
            </a:pPr>
            <a:r>
              <a:rPr lang="en-US" sz="4000" b="1">
                <a:solidFill>
                  <a:srgbClr val="7D5C32"/>
                </a:solidFill>
                <a:latin typeface="Calibri"/>
                <a:ea typeface="Calibri"/>
                <a:cs typeface="Calibri"/>
              </a:rPr>
              <a:t>Systemic Delays</a:t>
            </a:r>
            <a:r>
              <a:rPr lang="en-US" sz="4000">
                <a:solidFill>
                  <a:srgbClr val="7D5C32"/>
                </a:solidFill>
                <a:latin typeface="Calibri"/>
                <a:ea typeface="Calibri"/>
                <a:cs typeface="Calibri"/>
              </a:rPr>
              <a:t>:</a:t>
            </a:r>
            <a:r>
              <a:rPr lang="en-US" sz="3600">
                <a:solidFill>
                  <a:srgbClr val="7D5C32"/>
                </a:solidFill>
                <a:latin typeface="Calibri"/>
                <a:ea typeface="Calibri"/>
                <a:cs typeface="Calibri"/>
              </a:rPr>
              <a:t> Prolonged waiting times for assessments and support services can impede timely intervention, affecting the child's development and integration into educational settings (Brett et al., 2016).</a:t>
            </a:r>
            <a:endParaRPr lang="en-US" sz="3600">
              <a:latin typeface="Calibri"/>
              <a:ea typeface="Calibri"/>
              <a:cs typeface="Calibri"/>
            </a:endParaRPr>
          </a:p>
          <a:p>
            <a:r>
              <a:rPr lang="en-US" sz="3600" dirty="0">
                <a:solidFill>
                  <a:srgbClr val="7D5C32"/>
                </a:solidFill>
                <a:latin typeface="Calibri"/>
                <a:ea typeface="Calibri"/>
                <a:cs typeface="Calibri"/>
              </a:rPr>
              <a:t>Addressing these barriers requires comprehensive training for educators, culturally sensitive outreach programs, and streamlined assessment processes to ensure early and equitable access to support for all children with ASD.</a:t>
            </a:r>
            <a:endParaRPr lang="en-US"/>
          </a:p>
        </p:txBody>
      </p:sp>
      <p:pic>
        <p:nvPicPr>
          <p:cNvPr id="10" name="Picture 9" descr="A grass field with trees and a road&#10;&#10;AI-generated content may be incorrect.">
            <a:extLst>
              <a:ext uri="{FF2B5EF4-FFF2-40B4-BE49-F238E27FC236}">
                <a16:creationId xmlns:a16="http://schemas.microsoft.com/office/drawing/2014/main" id="{DBBBB906-A661-91B5-315A-F0FE9CFFAC58}"/>
              </a:ext>
            </a:extLst>
          </p:cNvPr>
          <p:cNvPicPr>
            <a:picLocks noChangeAspect="1"/>
          </p:cNvPicPr>
          <p:nvPr/>
        </p:nvPicPr>
        <p:blipFill>
          <a:blip r:embed="rId2">
            <a:alphaModFix amt="25000"/>
          </a:blip>
          <a:stretch>
            <a:fillRect/>
          </a:stretch>
        </p:blipFill>
        <p:spPr>
          <a:xfrm>
            <a:off x="23380006" y="0"/>
            <a:ext cx="6916273" cy="6060917"/>
          </a:xfrm>
          <a:prstGeom prst="rect">
            <a:avLst/>
          </a:prstGeom>
        </p:spPr>
      </p:pic>
    </p:spTree>
    <p:extLst>
      <p:ext uri="{BB962C8B-B14F-4D97-AF65-F5344CB8AC3E}">
        <p14:creationId xmlns:p14="http://schemas.microsoft.com/office/powerpoint/2010/main" val="1951707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3EDCE"/>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4028452-C6B4-4386-72D6-E82F6A72C441}"/>
              </a:ext>
            </a:extLst>
          </p:cNvPr>
          <p:cNvSpPr txBox="1"/>
          <p:nvPr/>
        </p:nvSpPr>
        <p:spPr>
          <a:xfrm>
            <a:off x="26560570" y="0"/>
            <a:ext cx="3727805"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rgbClr val="7D5C32"/>
                </a:solidFill>
                <a:latin typeface="Calibri"/>
                <a:ea typeface="Calibri"/>
                <a:cs typeface="Calibri"/>
              </a:rPr>
              <a:t>Ridwaan Ahmed ECEY6006</a:t>
            </a:r>
            <a:endParaRPr lang="en-US" sz="3200" dirty="0">
              <a:latin typeface="Calibri"/>
              <a:ea typeface="Calibri"/>
              <a:cs typeface="Calibri"/>
            </a:endParaRPr>
          </a:p>
          <a:p>
            <a:r>
              <a:rPr lang="en-US" sz="3200" b="1" dirty="0">
                <a:solidFill>
                  <a:srgbClr val="7D5C32"/>
                </a:solidFill>
                <a:latin typeface="Calibri"/>
                <a:ea typeface="Calibri"/>
                <a:cs typeface="Calibri"/>
              </a:rPr>
              <a:t>Student Number:2316325</a:t>
            </a:r>
            <a:endParaRPr lang="en-US" dirty="0"/>
          </a:p>
        </p:txBody>
      </p:sp>
      <p:sp>
        <p:nvSpPr>
          <p:cNvPr id="5" name="TextBox 4">
            <a:extLst>
              <a:ext uri="{FF2B5EF4-FFF2-40B4-BE49-F238E27FC236}">
                <a16:creationId xmlns:a16="http://schemas.microsoft.com/office/drawing/2014/main" id="{1F2A5A27-CB2E-F062-AFF4-585A4AA1A718}"/>
              </a:ext>
            </a:extLst>
          </p:cNvPr>
          <p:cNvSpPr txBox="1"/>
          <p:nvPr/>
        </p:nvSpPr>
        <p:spPr>
          <a:xfrm>
            <a:off x="785" y="10082477"/>
            <a:ext cx="29961701" cy="10794489"/>
          </a:xfrm>
          <a:prstGeom prst="rect">
            <a:avLst/>
          </a:prstGeom>
          <a:solidFill>
            <a:schemeClr val="tx2">
              <a:lumMod val="10000"/>
              <a:lumOff val="9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u="sng" dirty="0">
                <a:solidFill>
                  <a:srgbClr val="7D5C32"/>
                </a:solidFill>
                <a:latin typeface="Calibri"/>
                <a:ea typeface="+mn-lt"/>
                <a:cs typeface="+mn-lt"/>
              </a:rPr>
              <a:t>What Have We Learned About Autism in the Early Years?</a:t>
            </a:r>
            <a:endParaRPr lang="en-US" sz="4000" u="sng" dirty="0">
              <a:solidFill>
                <a:srgbClr val="7D5C32"/>
              </a:solidFill>
              <a:latin typeface="Calibri"/>
              <a:ea typeface="Calibri"/>
              <a:cs typeface="Calibri"/>
            </a:endParaRPr>
          </a:p>
          <a:p>
            <a:r>
              <a:rPr lang="en-US" sz="3600" dirty="0">
                <a:solidFill>
                  <a:srgbClr val="7D5C32"/>
                </a:solidFill>
                <a:latin typeface="Calibri"/>
                <a:ea typeface="+mn-lt"/>
                <a:cs typeface="+mn-lt"/>
              </a:rPr>
              <a:t>Autism Spectrum Disorder (ASD) presents uniquely in every child, which is why early years practitioners must lead with both empathy and evidence-based practice. Through this research, it became clear that early identification and timely diagnosis can transform outcomes for children with autism — especially when followed by consistent support strategies like TEACCH (</a:t>
            </a:r>
            <a:r>
              <a:rPr lang="en-US" sz="3600" dirty="0" err="1">
                <a:solidFill>
                  <a:srgbClr val="7D5C32"/>
                </a:solidFill>
                <a:latin typeface="Calibri"/>
                <a:ea typeface="+mn-lt"/>
                <a:cs typeface="+mn-lt"/>
              </a:rPr>
              <a:t>Mesibov</a:t>
            </a:r>
            <a:r>
              <a:rPr lang="en-US" sz="3600" dirty="0">
                <a:solidFill>
                  <a:srgbClr val="7D5C32"/>
                </a:solidFill>
                <a:latin typeface="Calibri"/>
                <a:ea typeface="+mn-lt"/>
                <a:cs typeface="+mn-lt"/>
              </a:rPr>
              <a:t> &amp; Shea, 2010; Panerai et al., 2002). While structured approaches offer benefits in communication, independence, and emotional regulation, the effectiveness of such strategies depends on the practitioner’s ability to adapt them to individual needs (</a:t>
            </a:r>
            <a:r>
              <a:rPr lang="en-US" sz="3600" dirty="0" err="1">
                <a:solidFill>
                  <a:srgbClr val="7D5C32"/>
                </a:solidFill>
                <a:latin typeface="Calibri"/>
                <a:ea typeface="+mn-lt"/>
                <a:cs typeface="+mn-lt"/>
              </a:rPr>
              <a:t>Schopler</a:t>
            </a:r>
            <a:r>
              <a:rPr lang="en-US" sz="3600" dirty="0">
                <a:solidFill>
                  <a:srgbClr val="7D5C32"/>
                </a:solidFill>
                <a:latin typeface="Calibri"/>
                <a:ea typeface="+mn-lt"/>
                <a:cs typeface="+mn-lt"/>
              </a:rPr>
              <a:t> et al., 1995). This reinforces the importance of professional training, ongoing reflection, and strong family partnerships, especially when working across cultural and socio-economic barriers (Jordan, 2005; Lindsay et al., 2013). One key reflection was </a:t>
            </a:r>
            <a:r>
              <a:rPr lang="en-US" sz="3600" dirty="0" err="1">
                <a:solidFill>
                  <a:srgbClr val="7D5C32"/>
                </a:solidFill>
                <a:latin typeface="Calibri"/>
                <a:ea typeface="+mn-lt"/>
                <a:cs typeface="+mn-lt"/>
              </a:rPr>
              <a:t>recognising</a:t>
            </a:r>
            <a:r>
              <a:rPr lang="en-US" sz="3600" dirty="0">
                <a:solidFill>
                  <a:srgbClr val="7D5C32"/>
                </a:solidFill>
                <a:latin typeface="Calibri"/>
                <a:ea typeface="+mn-lt"/>
                <a:cs typeface="+mn-lt"/>
              </a:rPr>
              <a:t> that support strategies alone are not enough — we must also challenge systemic delays, stigma, and gaps in practitioner knowledge that continue to impact access to diagnosis and support (Mandell et al., 2009). Even in high-quality early years settings, inconsistent training and overloaded services can leave families waiting too long, and children without the tailored support they need (Brett et al., 2016). </a:t>
            </a:r>
            <a:endParaRPr lang="en-US" sz="3600">
              <a:solidFill>
                <a:srgbClr val="7D5C32"/>
              </a:solidFill>
              <a:latin typeface="Calibri"/>
              <a:ea typeface="Calibri"/>
              <a:cs typeface="Calibri"/>
            </a:endParaRPr>
          </a:p>
          <a:p>
            <a:endParaRPr lang="en-US" sz="3600" dirty="0">
              <a:solidFill>
                <a:srgbClr val="7D5C32"/>
              </a:solidFill>
              <a:latin typeface="Calibri"/>
              <a:ea typeface="+mn-lt"/>
              <a:cs typeface="+mn-lt"/>
            </a:endParaRPr>
          </a:p>
          <a:p>
            <a:r>
              <a:rPr lang="en-US" sz="3600" dirty="0">
                <a:solidFill>
                  <a:srgbClr val="7D5C32"/>
                </a:solidFill>
                <a:latin typeface="Calibri"/>
                <a:ea typeface="+mn-lt"/>
                <a:cs typeface="+mn-lt"/>
              </a:rPr>
              <a:t>As an emerging practitioner, this research has helped shape my understanding of how inclusive leadership involves both action and advocacy. It’s about noticing when a child needs more than the ‘standard’ approach, adapting environments with structure and clarity, and supporting families with openness and cultural sensitivity (Hallett, 2016; DfE, 2021).</a:t>
            </a:r>
            <a:endParaRPr lang="en-US" sz="3600" dirty="0">
              <a:solidFill>
                <a:srgbClr val="7D5C32"/>
              </a:solidFill>
              <a:latin typeface="Calibri"/>
              <a:ea typeface="Calibri"/>
              <a:cs typeface="Calibri"/>
            </a:endParaRPr>
          </a:p>
          <a:p>
            <a:endParaRPr lang="en-US" sz="3600" dirty="0">
              <a:solidFill>
                <a:srgbClr val="7D5C32"/>
              </a:solidFill>
              <a:latin typeface="Calibri"/>
              <a:ea typeface="+mn-lt"/>
              <a:cs typeface="+mn-lt"/>
            </a:endParaRPr>
          </a:p>
          <a:p>
            <a:r>
              <a:rPr lang="en-US" sz="3600" dirty="0">
                <a:solidFill>
                  <a:srgbClr val="7D5C32"/>
                </a:solidFill>
                <a:latin typeface="Calibri"/>
                <a:ea typeface="+mn-lt"/>
                <a:cs typeface="+mn-lt"/>
              </a:rPr>
              <a:t>Moving forward, I aim to build on this by deepening my own knowledge of ASD and continuing to work in partnership with families and professionals. Tools like TEACCH are valuable — but they are most effective when embedded within a wider culture of inclusion, reflection, and whole-team commitment to seeing every child thrive.</a:t>
            </a:r>
            <a:endParaRPr lang="en-US" sz="3600">
              <a:solidFill>
                <a:srgbClr val="7D5C32"/>
              </a:solidFill>
              <a:latin typeface="Calibri"/>
              <a:ea typeface="Calibri"/>
              <a:cs typeface="Calibri"/>
            </a:endParaRPr>
          </a:p>
          <a:p>
            <a:pPr algn="l"/>
            <a:endParaRPr lang="en-US" dirty="0"/>
          </a:p>
        </p:txBody>
      </p:sp>
      <p:pic>
        <p:nvPicPr>
          <p:cNvPr id="6" name="Picture 5" descr="A grass field with trees and a road&#10;&#10;AI-generated content may be incorrect.">
            <a:extLst>
              <a:ext uri="{FF2B5EF4-FFF2-40B4-BE49-F238E27FC236}">
                <a16:creationId xmlns:a16="http://schemas.microsoft.com/office/drawing/2014/main" id="{103A62BA-2004-41C8-7633-FF37266BDBA1}"/>
              </a:ext>
            </a:extLst>
          </p:cNvPr>
          <p:cNvPicPr>
            <a:picLocks noChangeAspect="1"/>
          </p:cNvPicPr>
          <p:nvPr/>
        </p:nvPicPr>
        <p:blipFill>
          <a:blip r:embed="rId2">
            <a:alphaModFix amt="20000"/>
          </a:blip>
          <a:stretch>
            <a:fillRect/>
          </a:stretch>
        </p:blipFill>
        <p:spPr>
          <a:xfrm flipH="1">
            <a:off x="25446943" y="5564"/>
            <a:ext cx="4808166" cy="3593578"/>
          </a:xfrm>
          <a:prstGeom prst="rect">
            <a:avLst/>
          </a:prstGeom>
        </p:spPr>
      </p:pic>
      <p:pic>
        <p:nvPicPr>
          <p:cNvPr id="7" name="Picture 6" descr="A hand and colorful numbers on a wooden board&#10;&#10;AI-generated content may be incorrect.">
            <a:extLst>
              <a:ext uri="{FF2B5EF4-FFF2-40B4-BE49-F238E27FC236}">
                <a16:creationId xmlns:a16="http://schemas.microsoft.com/office/drawing/2014/main" id="{4B479950-53DC-7F1F-DC98-D173BDD86B7C}"/>
              </a:ext>
            </a:extLst>
          </p:cNvPr>
          <p:cNvPicPr>
            <a:picLocks noChangeAspect="1"/>
          </p:cNvPicPr>
          <p:nvPr/>
        </p:nvPicPr>
        <p:blipFill>
          <a:blip r:embed="rId3"/>
          <a:stretch>
            <a:fillRect/>
          </a:stretch>
        </p:blipFill>
        <p:spPr>
          <a:xfrm>
            <a:off x="502945" y="690580"/>
            <a:ext cx="8821233" cy="5825932"/>
          </a:xfrm>
          <a:prstGeom prst="rect">
            <a:avLst/>
          </a:prstGeom>
        </p:spPr>
      </p:pic>
      <p:pic>
        <p:nvPicPr>
          <p:cNvPr id="8" name="Picture 7" descr="A window with paper people on it&#10;&#10;AI-generated content may be incorrect.">
            <a:extLst>
              <a:ext uri="{FF2B5EF4-FFF2-40B4-BE49-F238E27FC236}">
                <a16:creationId xmlns:a16="http://schemas.microsoft.com/office/drawing/2014/main" id="{4A6E5AA8-DC59-CD0C-40BA-68E09FF86306}"/>
              </a:ext>
            </a:extLst>
          </p:cNvPr>
          <p:cNvPicPr>
            <a:picLocks noChangeAspect="1"/>
          </p:cNvPicPr>
          <p:nvPr/>
        </p:nvPicPr>
        <p:blipFill>
          <a:blip r:embed="rId4"/>
          <a:stretch>
            <a:fillRect/>
          </a:stretch>
        </p:blipFill>
        <p:spPr>
          <a:xfrm>
            <a:off x="10984171" y="1328065"/>
            <a:ext cx="12963644" cy="8035700"/>
          </a:xfrm>
          <a:prstGeom prst="rect">
            <a:avLst/>
          </a:prstGeom>
        </p:spPr>
      </p:pic>
    </p:spTree>
    <p:extLst>
      <p:ext uri="{BB962C8B-B14F-4D97-AF65-F5344CB8AC3E}">
        <p14:creationId xmlns:p14="http://schemas.microsoft.com/office/powerpoint/2010/main" val="250287768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Custom</PresentationFormat>
  <Paragraphs>0</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410</cp:revision>
  <dcterms:created xsi:type="dcterms:W3CDTF">2025-05-15T20:39:09Z</dcterms:created>
  <dcterms:modified xsi:type="dcterms:W3CDTF">2025-05-18T21:59:51Z</dcterms:modified>
</cp:coreProperties>
</file>