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04" r:id="rId1"/>
  </p:sldMasterIdLst>
  <p:notesMasterIdLst>
    <p:notesMasterId r:id="rId9"/>
  </p:notesMasterIdLst>
  <p:sldIdLst>
    <p:sldId id="262" r:id="rId2"/>
    <p:sldId id="256" r:id="rId3"/>
    <p:sldId id="257" r:id="rId4"/>
    <p:sldId id="261" r:id="rId5"/>
    <p:sldId id="259" r:id="rId6"/>
    <p:sldId id="258" r:id="rId7"/>
    <p:sldId id="260"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DECF30B-FCEC-3283-FE68-716A71822624}" v="34" dt="2023-02-19T20:15:43.61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2509" autoAdjust="0"/>
  </p:normalViewPr>
  <p:slideViewPr>
    <p:cSldViewPr snapToGrid="0">
      <p:cViewPr>
        <p:scale>
          <a:sx n="62" d="100"/>
          <a:sy n="62" d="100"/>
        </p:scale>
        <p:origin x="1459" y="44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notesMaster" Target="notesMasters/notesMaster1.xml"/><Relationship Id="rId14"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25942BB-C502-EF43-815B-DFE17FE4C1F3}" type="datetimeFigureOut">
              <a:rPr lang="en-US" smtClean="0"/>
              <a:t>2/19/2023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EE0EBA9-B450-4640-9D4E-7632DB673539}" type="slidenum">
              <a:rPr lang="en-US" smtClean="0"/>
              <a:t>‹#›</a:t>
            </a:fld>
            <a:endParaRPr lang="en-US"/>
          </a:p>
        </p:txBody>
      </p:sp>
    </p:spTree>
    <p:extLst>
      <p:ext uri="{BB962C8B-B14F-4D97-AF65-F5344CB8AC3E}">
        <p14:creationId xmlns:p14="http://schemas.microsoft.com/office/powerpoint/2010/main" val="39437663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EE0EBA9-B450-4640-9D4E-7632DB673539}" type="slidenum">
              <a:rPr lang="en-US" smtClean="0"/>
              <a:t>3</a:t>
            </a:fld>
            <a:endParaRPr lang="en-US"/>
          </a:p>
        </p:txBody>
      </p:sp>
    </p:spTree>
    <p:extLst>
      <p:ext uri="{BB962C8B-B14F-4D97-AF65-F5344CB8AC3E}">
        <p14:creationId xmlns:p14="http://schemas.microsoft.com/office/powerpoint/2010/main" val="3572720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EE0EBA9-B450-4640-9D4E-7632DB673539}" type="slidenum">
              <a:rPr lang="en-US" smtClean="0"/>
              <a:t>4</a:t>
            </a:fld>
            <a:endParaRPr lang="en-US"/>
          </a:p>
        </p:txBody>
      </p:sp>
    </p:spTree>
    <p:extLst>
      <p:ext uri="{BB962C8B-B14F-4D97-AF65-F5344CB8AC3E}">
        <p14:creationId xmlns:p14="http://schemas.microsoft.com/office/powerpoint/2010/main" val="19459007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EE0EBA9-B450-4640-9D4E-7632DB673539}" type="slidenum">
              <a:rPr lang="en-US" smtClean="0"/>
              <a:t>6</a:t>
            </a:fld>
            <a:endParaRPr lang="en-US"/>
          </a:p>
        </p:txBody>
      </p:sp>
    </p:spTree>
    <p:extLst>
      <p:ext uri="{BB962C8B-B14F-4D97-AF65-F5344CB8AC3E}">
        <p14:creationId xmlns:p14="http://schemas.microsoft.com/office/powerpoint/2010/main" val="230797747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ctrTitle"/>
          </p:nvPr>
        </p:nvSpPr>
        <p:spPr>
          <a:xfrm>
            <a:off x="1371600" y="1803405"/>
            <a:ext cx="9448800" cy="1825096"/>
          </a:xfrm>
        </p:spPr>
        <p:txBody>
          <a:bodyPr anchor="b">
            <a:normAutofit/>
          </a:bodyPr>
          <a:lstStyle>
            <a:lvl1pPr algn="l">
              <a:defRPr sz="6000"/>
            </a:lvl1pPr>
          </a:lstStyle>
          <a:p>
            <a:r>
              <a:rPr lang="en-US"/>
              <a:t>Click to edit Master title style</a:t>
            </a:r>
            <a:endParaRPr lang="en-US" dirty="0"/>
          </a:p>
        </p:txBody>
      </p:sp>
      <p:sp>
        <p:nvSpPr>
          <p:cNvPr id="3" name="Subtitle 2"/>
          <p:cNvSpPr>
            <a:spLocks noGrp="1"/>
          </p:cNvSpPr>
          <p:nvPr>
            <p:ph type="subTitle" idx="1"/>
          </p:nvPr>
        </p:nvSpPr>
        <p:spPr>
          <a:xfrm>
            <a:off x="1371600" y="3632201"/>
            <a:ext cx="9448800" cy="685800"/>
          </a:xfrm>
        </p:spPr>
        <p:txBody>
          <a:bodyPr>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909561" y="4314328"/>
            <a:ext cx="2910840" cy="374642"/>
          </a:xfrm>
        </p:spPr>
        <p:txBody>
          <a:bodyPr/>
          <a:lstStyle/>
          <a:p>
            <a:fld id="{B61BEF0D-F0BB-DE4B-95CE-6DB70DBA9567}" type="datetimeFigureOut">
              <a:rPr lang="en-US" smtClean="0"/>
              <a:pPr/>
              <a:t>2/19/2023</a:t>
            </a:fld>
            <a:endParaRPr lang="en-US" dirty="0"/>
          </a:p>
        </p:txBody>
      </p:sp>
      <p:sp>
        <p:nvSpPr>
          <p:cNvPr id="5" name="Footer Placeholder 4"/>
          <p:cNvSpPr>
            <a:spLocks noGrp="1"/>
          </p:cNvSpPr>
          <p:nvPr>
            <p:ph type="ftr" sz="quarter" idx="11"/>
          </p:nvPr>
        </p:nvSpPr>
        <p:spPr>
          <a:xfrm>
            <a:off x="1371600" y="4323845"/>
            <a:ext cx="6400800" cy="365125"/>
          </a:xfrm>
        </p:spPr>
        <p:txBody>
          <a:bodyPr/>
          <a:lstStyle/>
          <a:p>
            <a:endParaRPr lang="en-US" dirty="0"/>
          </a:p>
        </p:txBody>
      </p:sp>
      <p:sp>
        <p:nvSpPr>
          <p:cNvPr id="6" name="Slide Number Placeholder 5"/>
          <p:cNvSpPr>
            <a:spLocks noGrp="1"/>
          </p:cNvSpPr>
          <p:nvPr>
            <p:ph type="sldNum" sz="quarter" idx="12"/>
          </p:nvPr>
        </p:nvSpPr>
        <p:spPr>
          <a:xfrm>
            <a:off x="8077200" y="1430866"/>
            <a:ext cx="2743200"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7653684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2/19/2023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9486370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pic>
        <p:nvPicPr>
          <p:cNvPr id="8" name="Picture 7"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3"/>
            <a:ext cx="10820399" cy="2801935"/>
          </a:xfrm>
        </p:spPr>
        <p:txBody>
          <a:bodyPr anchor="b">
            <a:normAutofit/>
          </a:bodyPr>
          <a:lstStyle>
            <a:lvl1pPr algn="r">
              <a:defRPr sz="4000"/>
            </a:lvl1pPr>
          </a:lstStyle>
          <a:p>
            <a:r>
              <a:rPr lang="en-US"/>
              <a:t>Click to edit Master title style</a:t>
            </a:r>
            <a:endParaRPr lang="en-US" dirty="0"/>
          </a:p>
        </p:txBody>
      </p:sp>
      <p:sp>
        <p:nvSpPr>
          <p:cNvPr id="3" name="Text Placeholder 2"/>
          <p:cNvSpPr>
            <a:spLocks noGrp="1"/>
          </p:cNvSpPr>
          <p:nvPr>
            <p:ph type="body" idx="1"/>
          </p:nvPr>
        </p:nvSpPr>
        <p:spPr>
          <a:xfrm>
            <a:off x="1024467" y="3641725"/>
            <a:ext cx="10490200" cy="955675"/>
          </a:xfrm>
        </p:spPr>
        <p:txBody>
          <a:bodyPr>
            <a:normAutofit/>
          </a:bodyPr>
          <a:lstStyle>
            <a:lvl1pPr marL="0" indent="0" algn="r">
              <a:buNone/>
              <a:defRPr sz="22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7814452" y="381000"/>
            <a:ext cx="2910840" cy="365125"/>
          </a:xfrm>
        </p:spPr>
        <p:txBody>
          <a:bodyPr/>
          <a:lstStyle>
            <a:lvl1pPr algn="r">
              <a:defRPr/>
            </a:lvl1pPr>
          </a:lstStyle>
          <a:p>
            <a:fld id="{B61BEF0D-F0BB-DE4B-95CE-6DB70DBA9567}" type="datetimeFigureOut">
              <a:rPr lang="en-US" smtClean="0"/>
              <a:pPr/>
              <a:t>2/19/2023</a:t>
            </a:fld>
            <a:endParaRPr lang="en-US" dirty="0"/>
          </a:p>
        </p:txBody>
      </p:sp>
      <p:sp>
        <p:nvSpPr>
          <p:cNvPr id="5" name="Footer Placeholder 4"/>
          <p:cNvSpPr>
            <a:spLocks noGrp="1"/>
          </p:cNvSpPr>
          <p:nvPr>
            <p:ph type="ftr" sz="quarter" idx="11"/>
          </p:nvPr>
        </p:nvSpPr>
        <p:spPr>
          <a:xfrm>
            <a:off x="685800" y="381001"/>
            <a:ext cx="6991492" cy="36406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8188477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194559"/>
            <a:ext cx="5334000" cy="40241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smtClean="0"/>
              <a:t>2/19/2023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smtClean="0"/>
              <a:t>‹#›</a:t>
            </a:fld>
            <a:endParaRPr lang="en-US" dirty="0"/>
          </a:p>
        </p:txBody>
      </p:sp>
    </p:spTree>
    <p:extLst>
      <p:ext uri="{BB962C8B-B14F-4D97-AF65-F5344CB8AC3E}">
        <p14:creationId xmlns:p14="http://schemas.microsoft.com/office/powerpoint/2010/main" val="26913193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895600" y="762000"/>
            <a:ext cx="8610600" cy="129540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4409" y="2183802"/>
            <a:ext cx="5079991"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0" y="3132666"/>
            <a:ext cx="5311775"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0" y="2183802"/>
            <a:ext cx="5105400" cy="823912"/>
          </a:xfrm>
        </p:spPr>
        <p:txBody>
          <a:bodyPr anchor="b">
            <a:norm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3132666"/>
            <a:ext cx="5334000" cy="308601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2/19/2023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2926777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2/19/2023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200207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2/19/2023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0041091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4114800" cy="1600200"/>
          </a:xfrm>
        </p:spPr>
        <p:txBody>
          <a:bodyPr anchor="b"/>
          <a:lstStyle>
            <a:lvl1pPr algn="l">
              <a:defRPr sz="3200"/>
            </a:lvl1pPr>
          </a:lstStyle>
          <a:p>
            <a:r>
              <a:rPr lang="en-US"/>
              <a:t>Click to edit Master title style</a:t>
            </a:r>
            <a:endParaRPr lang="en-US" dirty="0"/>
          </a:p>
        </p:txBody>
      </p:sp>
      <p:sp>
        <p:nvSpPr>
          <p:cNvPr id="3" name="Content Placeholder 2"/>
          <p:cNvSpPr>
            <a:spLocks noGrp="1"/>
          </p:cNvSpPr>
          <p:nvPr>
            <p:ph idx="1"/>
          </p:nvPr>
        </p:nvSpPr>
        <p:spPr>
          <a:xfrm>
            <a:off x="4995582" y="746759"/>
            <a:ext cx="6510618" cy="5471925"/>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124199"/>
            <a:ext cx="411480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smtClean="0"/>
              <a:t>2/19/2023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smtClean="0"/>
              <a:t>‹#›</a:t>
            </a:fld>
            <a:endParaRPr lang="en-US" dirty="0"/>
          </a:p>
        </p:txBody>
      </p:sp>
    </p:spTree>
    <p:extLst>
      <p:ext uri="{BB962C8B-B14F-4D97-AF65-F5344CB8AC3E}">
        <p14:creationId xmlns:p14="http://schemas.microsoft.com/office/powerpoint/2010/main" val="16391823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1524000"/>
            <a:ext cx="6873240" cy="1600200"/>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861238" y="751241"/>
            <a:ext cx="3644962" cy="5467443"/>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3124199"/>
            <a:ext cx="6873240" cy="309448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2/19/2023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1353918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777" y="4697360"/>
            <a:ext cx="10822034" cy="819355"/>
          </a:xfrm>
        </p:spPr>
        <p:txBody>
          <a:bodyPr anchor="b"/>
          <a:lstStyle>
            <a:lvl1pPr algn="l">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1727" y="941439"/>
            <a:ext cx="10821840" cy="347816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0" y="5516715"/>
            <a:ext cx="10820400" cy="701969"/>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2/19/2023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6360136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pic>
        <p:nvPicPr>
          <p:cNvPr id="9" name="Picture 8"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685800" y="753532"/>
            <a:ext cx="10820400" cy="2802467"/>
          </a:xfrm>
        </p:spPr>
        <p:txBody>
          <a:bodyPr anchor="ctr"/>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9133"/>
            <a:ext cx="10130516" cy="999067"/>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B61BEF0D-F0BB-DE4B-95CE-6DB70DBA9567}" type="datetimeFigureOut">
              <a:rPr lang="en-US" smtClean="0"/>
              <a:pPr/>
              <a:t>2/19/2023</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3047517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pic>
        <p:nvPicPr>
          <p:cNvPr id="11" name="Picture 10"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67" y="753533"/>
            <a:ext cx="10151533" cy="2604495"/>
          </a:xfrm>
        </p:spPr>
        <p:txBody>
          <a:bodyPr anchor="ctr"/>
          <a:lstStyle>
            <a:lvl1pPr algn="l">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303865" y="3365556"/>
            <a:ext cx="9592736" cy="444443"/>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1024467" y="3959862"/>
            <a:ext cx="10151533" cy="679871"/>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81000"/>
            <a:ext cx="2910840" cy="365125"/>
          </a:xfrm>
        </p:spPr>
        <p:txBody>
          <a:bodyPr/>
          <a:lstStyle>
            <a:lvl1pPr algn="r">
              <a:defRPr/>
            </a:lvl1pPr>
          </a:lstStyle>
          <a:p>
            <a:fld id="{B61BEF0D-F0BB-DE4B-95CE-6DB70DBA9567}" type="datetimeFigureOut">
              <a:rPr lang="en-US" smtClean="0"/>
              <a:pPr/>
              <a:t>2/19/2023</a:t>
            </a:fld>
            <a:endParaRPr lang="en-US" dirty="0"/>
          </a:p>
        </p:txBody>
      </p:sp>
      <p:sp>
        <p:nvSpPr>
          <p:cNvPr id="6" name="Footer Placeholder 5"/>
          <p:cNvSpPr>
            <a:spLocks noGrp="1"/>
          </p:cNvSpPr>
          <p:nvPr>
            <p:ph type="ftr" sz="quarter" idx="11"/>
          </p:nvPr>
        </p:nvSpPr>
        <p:spPr>
          <a:xfrm>
            <a:off x="685800" y="379941"/>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D57F1E4F-1CFF-5643-939E-217C01CDF565}" type="slidenum">
              <a:rPr lang="en-US" smtClean="0"/>
              <a:pPr/>
              <a:t>‹#›</a:t>
            </a:fld>
            <a:endParaRPr lang="en-US" dirty="0"/>
          </a:p>
        </p:txBody>
      </p:sp>
      <p:sp>
        <p:nvSpPr>
          <p:cNvPr id="9" name="TextBox 8"/>
          <p:cNvSpPr txBox="1"/>
          <p:nvPr/>
        </p:nvSpPr>
        <p:spPr>
          <a:xfrm>
            <a:off x="476250" y="93345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984230" y="270129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91875416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pic>
        <p:nvPicPr>
          <p:cNvPr id="8" name="Picture 7"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Title 1"/>
          <p:cNvSpPr>
            <a:spLocks noGrp="1"/>
          </p:cNvSpPr>
          <p:nvPr>
            <p:ph type="title"/>
          </p:nvPr>
        </p:nvSpPr>
        <p:spPr>
          <a:xfrm>
            <a:off x="1024495" y="1124701"/>
            <a:ext cx="10146186" cy="2511835"/>
          </a:xfrm>
        </p:spPr>
        <p:txBody>
          <a:bodyPr anchor="b"/>
          <a:lstStyle>
            <a:lvl1pPr algn="l">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1024467" y="3648315"/>
            <a:ext cx="10144654" cy="999885"/>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814452" y="378883"/>
            <a:ext cx="2910840" cy="365125"/>
          </a:xfrm>
        </p:spPr>
        <p:txBody>
          <a:bodyPr/>
          <a:lstStyle>
            <a:lvl1pPr algn="r">
              <a:defRPr/>
            </a:lvl1pPr>
          </a:lstStyle>
          <a:p>
            <a:fld id="{B61BEF0D-F0BB-DE4B-95CE-6DB70DBA9567}" type="datetimeFigureOut">
              <a:rPr lang="en-US" smtClean="0"/>
              <a:pPr/>
              <a:t>2/19/2023</a:t>
            </a:fld>
            <a:endParaRPr lang="en-US" dirty="0"/>
          </a:p>
        </p:txBody>
      </p:sp>
      <p:sp>
        <p:nvSpPr>
          <p:cNvPr id="6" name="Footer Placeholder 5"/>
          <p:cNvSpPr>
            <a:spLocks noGrp="1"/>
          </p:cNvSpPr>
          <p:nvPr>
            <p:ph type="ftr" sz="quarter" idx="11"/>
          </p:nvPr>
        </p:nvSpPr>
        <p:spPr>
          <a:xfrm>
            <a:off x="685800" y="378883"/>
            <a:ext cx="6991492" cy="365125"/>
          </a:xfrm>
        </p:spPr>
        <p:txBody>
          <a:bodyPr/>
          <a:lstStyle/>
          <a:p>
            <a:endParaRPr lang="en-US" dirty="0"/>
          </a:p>
        </p:txBody>
      </p:sp>
      <p:sp>
        <p:nvSpPr>
          <p:cNvPr id="7" name="Slide Number Placeholder 6"/>
          <p:cNvSpPr>
            <a:spLocks noGrp="1"/>
          </p:cNvSpPr>
          <p:nvPr>
            <p:ph type="sldNum" sz="quarter" idx="12"/>
          </p:nvPr>
        </p:nvSpPr>
        <p:spPr>
          <a:xfrm>
            <a:off x="10862452" y="381000"/>
            <a:ext cx="643748"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85919351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2895600" y="761999"/>
            <a:ext cx="8610599" cy="1303867"/>
          </a:xfrm>
        </p:spPr>
        <p:txBody>
          <a:bodyPr/>
          <a:lstStyle/>
          <a:p>
            <a:r>
              <a:rPr lang="en-US"/>
              <a:t>Click to edit Master title style</a:t>
            </a:r>
            <a:endParaRPr lang="en-US" dirty="0"/>
          </a:p>
        </p:txBody>
      </p:sp>
      <p:sp>
        <p:nvSpPr>
          <p:cNvPr id="7" name="Text Placeholder 2"/>
          <p:cNvSpPr>
            <a:spLocks noGrp="1"/>
          </p:cNvSpPr>
          <p:nvPr>
            <p:ph type="body" idx="1"/>
          </p:nvPr>
        </p:nvSpPr>
        <p:spPr>
          <a:xfrm>
            <a:off x="685800" y="2202080"/>
            <a:ext cx="3456432" cy="617320"/>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5799"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368800" y="2201333"/>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366858" y="2904067"/>
            <a:ext cx="3456432" cy="331461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8051800" y="2192866"/>
            <a:ext cx="3456432" cy="626534"/>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8051801" y="2904565"/>
            <a:ext cx="3456432" cy="331413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B61BEF0D-F0BB-DE4B-95CE-6DB70DBA9567}" type="datetimeFigureOut">
              <a:rPr lang="en-US" smtClean="0"/>
              <a:pPr/>
              <a:t>2/19/2023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06608231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2895600" y="762000"/>
            <a:ext cx="8610599" cy="12954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8618" y="4191000"/>
            <a:ext cx="3451582"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8618" y="2362200"/>
            <a:ext cx="3451582"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8618" y="4873764"/>
            <a:ext cx="3451582"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374263" y="4191000"/>
            <a:ext cx="3448935"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374263" y="2362200"/>
            <a:ext cx="3448936"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374264" y="4873763"/>
            <a:ext cx="344893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8049731" y="4191000"/>
            <a:ext cx="3456469" cy="682765"/>
          </a:xfrm>
        </p:spPr>
        <p:txBody>
          <a:bodyPr anchor="b">
            <a:noAutofit/>
          </a:bodyPr>
          <a:lstStyle>
            <a:lvl1pPr marL="0" indent="0">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049855" y="2362200"/>
            <a:ext cx="3447878" cy="1524000"/>
          </a:xfrm>
          <a:prstGeom prst="roundRect">
            <a:avLst>
              <a:gd name="adj" fmla="val 0"/>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8049731" y="4873761"/>
            <a:ext cx="3452445" cy="1344921"/>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B61BEF0D-F0BB-DE4B-95CE-6DB70DBA9567}" type="datetimeFigureOut">
              <a:rPr lang="en-US" smtClean="0"/>
              <a:pPr/>
              <a:t>2/19/2023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00624742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685800" y="2194559"/>
            <a:ext cx="10820400" cy="40241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smtClean="0"/>
              <a:t>2/19/2023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smtClean="0"/>
              <a:t>‹#›</a:t>
            </a:fld>
            <a:endParaRPr lang="en-US" dirty="0"/>
          </a:p>
        </p:txBody>
      </p:sp>
    </p:spTree>
    <p:extLst>
      <p:ext uri="{BB962C8B-B14F-4D97-AF65-F5344CB8AC3E}">
        <p14:creationId xmlns:p14="http://schemas.microsoft.com/office/powerpoint/2010/main" val="385627919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pic>
        <p:nvPicPr>
          <p:cNvPr id="9" name="Picture 8" descr="C3-HD-BTM.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4375150"/>
            <a:ext cx="12192000" cy="2482850"/>
          </a:xfrm>
          <a:prstGeom prst="rect">
            <a:avLst/>
          </a:prstGeom>
        </p:spPr>
      </p:pic>
      <p:sp>
        <p:nvSpPr>
          <p:cNvPr id="2" name="Vertical Title 1"/>
          <p:cNvSpPr>
            <a:spLocks noGrp="1"/>
          </p:cNvSpPr>
          <p:nvPr>
            <p:ph type="title" orient="vert"/>
          </p:nvPr>
        </p:nvSpPr>
        <p:spPr>
          <a:xfrm>
            <a:off x="9448800" y="745066"/>
            <a:ext cx="2057400" cy="3903133"/>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024466" y="745067"/>
            <a:ext cx="8204201" cy="390313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7814452" y="379941"/>
            <a:ext cx="2910840" cy="365125"/>
          </a:xfrm>
        </p:spPr>
        <p:txBody>
          <a:bodyPr/>
          <a:lstStyle>
            <a:lvl1pPr algn="r">
              <a:defRPr/>
            </a:lvl1pPr>
          </a:lstStyle>
          <a:p>
            <a:fld id="{B61BEF0D-F0BB-DE4B-95CE-6DB70DBA9567}" type="datetimeFigureOut">
              <a:rPr lang="en-US" smtClean="0"/>
              <a:pPr/>
              <a:t>2/19/2023</a:t>
            </a:fld>
            <a:endParaRPr lang="en-US" dirty="0"/>
          </a:p>
        </p:txBody>
      </p:sp>
      <p:sp>
        <p:nvSpPr>
          <p:cNvPr id="5" name="Footer Placeholder 4"/>
          <p:cNvSpPr>
            <a:spLocks noGrp="1"/>
          </p:cNvSpPr>
          <p:nvPr>
            <p:ph type="ftr" sz="quarter" idx="11"/>
          </p:nvPr>
        </p:nvSpPr>
        <p:spPr>
          <a:xfrm>
            <a:off x="685800" y="381000"/>
            <a:ext cx="6991492" cy="365125"/>
          </a:xfrm>
        </p:spPr>
        <p:txBody>
          <a:bodyPr/>
          <a:lstStyle/>
          <a:p>
            <a:endParaRPr lang="en-US" dirty="0"/>
          </a:p>
        </p:txBody>
      </p:sp>
      <p:sp>
        <p:nvSpPr>
          <p:cNvPr id="6" name="Slide Number Placeholder 5"/>
          <p:cNvSpPr>
            <a:spLocks noGrp="1"/>
          </p:cNvSpPr>
          <p:nvPr>
            <p:ph type="sldNum" sz="quarter" idx="12"/>
          </p:nvPr>
        </p:nvSpPr>
        <p:spPr>
          <a:xfrm>
            <a:off x="10862452" y="381000"/>
            <a:ext cx="643748" cy="365125"/>
          </a:xfrm>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9530004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C3-HD-TOP.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1441450"/>
          </a:xfrm>
          <a:prstGeom prst="rect">
            <a:avLst/>
          </a:prstGeom>
        </p:spPr>
      </p:pic>
      <p:sp>
        <p:nvSpPr>
          <p:cNvPr id="2" name="Title Placeholder 1"/>
          <p:cNvSpPr>
            <a:spLocks noGrp="1"/>
          </p:cNvSpPr>
          <p:nvPr>
            <p:ph type="title"/>
          </p:nvPr>
        </p:nvSpPr>
        <p:spPr>
          <a:xfrm>
            <a:off x="2895600" y="764373"/>
            <a:ext cx="8610600" cy="129302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194560"/>
            <a:ext cx="10820400" cy="402412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95360" y="6356350"/>
            <a:ext cx="291084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B61BEF0D-F0BB-DE4B-95CE-6DB70DBA9567}" type="datetimeFigureOut">
              <a:rPr lang="en-US" smtClean="0"/>
              <a:pPr/>
              <a:t>2/19/2023</a:t>
            </a:fld>
            <a:endParaRPr lang="en-US" dirty="0"/>
          </a:p>
        </p:txBody>
      </p:sp>
      <p:sp>
        <p:nvSpPr>
          <p:cNvPr id="5" name="Footer Placeholder 4"/>
          <p:cNvSpPr>
            <a:spLocks noGrp="1"/>
          </p:cNvSpPr>
          <p:nvPr>
            <p:ph type="ftr" sz="quarter" idx="3"/>
          </p:nvPr>
        </p:nvSpPr>
        <p:spPr>
          <a:xfrm>
            <a:off x="685800" y="6355845"/>
            <a:ext cx="7772400" cy="36512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763000" y="381000"/>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81199196"/>
      </p:ext>
    </p:extLst>
  </p:cSld>
  <p:clrMap bg1="lt1" tx1="dk1" bg2="lt2" tx2="dk2" accent1="accent1" accent2="accent2" accent3="accent3" accent4="accent4" accent5="accent5" accent6="accent6" hlink="hlink" folHlink="folHlink"/>
  <p:sldLayoutIdLst>
    <p:sldLayoutId id="2147483705" r:id="rId1"/>
    <p:sldLayoutId id="2147483706" r:id="rId2"/>
    <p:sldLayoutId id="2147483707" r:id="rId3"/>
    <p:sldLayoutId id="2147483708" r:id="rId4"/>
    <p:sldLayoutId id="2147483709" r:id="rId5"/>
    <p:sldLayoutId id="2147483710" r:id="rId6"/>
    <p:sldLayoutId id="2147483711" r:id="rId7"/>
    <p:sldLayoutId id="2147483712" r:id="rId8"/>
    <p:sldLayoutId id="2147483713" r:id="rId9"/>
    <p:sldLayoutId id="2147483714" r:id="rId10"/>
    <p:sldLayoutId id="2147483715" r:id="rId11"/>
    <p:sldLayoutId id="2147483716" r:id="rId12"/>
    <p:sldLayoutId id="2147483717" r:id="rId13"/>
    <p:sldLayoutId id="2147483718" r:id="rId14"/>
    <p:sldLayoutId id="2147483719" r:id="rId15"/>
    <p:sldLayoutId id="2147483720" r:id="rId16"/>
    <p:sldLayoutId id="2147483721" r:id="rId17"/>
  </p:sldLayoutIdLst>
  <p:txStyles>
    <p:titleStyle>
      <a:lvl1pPr algn="r" defTabSz="914400" rtl="0" eaLnBrk="1" latinLnBrk="0" hangingPunct="1">
        <a:lnSpc>
          <a:spcPct val="90000"/>
        </a:lnSpc>
        <a:spcBef>
          <a:spcPct val="0"/>
        </a:spcBef>
        <a:buNone/>
        <a:defRPr sz="40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2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73BADC5-89E7-4576-96B2-2D00FB61D839}"/>
              </a:ext>
            </a:extLst>
          </p:cNvPr>
          <p:cNvSpPr>
            <a:spLocks noGrp="1"/>
          </p:cNvSpPr>
          <p:nvPr>
            <p:ph type="ctrTitle"/>
          </p:nvPr>
        </p:nvSpPr>
        <p:spPr>
          <a:xfrm>
            <a:off x="753762" y="1803404"/>
            <a:ext cx="10713307" cy="3213439"/>
          </a:xfrm>
        </p:spPr>
        <p:txBody>
          <a:bodyPr>
            <a:noAutofit/>
          </a:bodyPr>
          <a:lstStyle/>
          <a:p>
            <a:pPr algn="ctr">
              <a:lnSpc>
                <a:spcPct val="150000"/>
              </a:lnSpc>
            </a:pPr>
            <a:r>
              <a:rPr lang="en-GB" sz="2800" dirty="0">
                <a:cs typeface="Arial"/>
              </a:rPr>
              <a:t>LCHS4006 </a:t>
            </a:r>
            <a:r>
              <a:rPr lang="en-US" sz="2800" dirty="0">
                <a:cs typeface="Arial"/>
              </a:rPr>
              <a:t>Psychology in Health and Social Care</a:t>
            </a:r>
            <a:br>
              <a:rPr lang="en-GB" sz="2800" b="1" dirty="0">
                <a:cs typeface="Arial" panose="020B0604020202020204" pitchFamily="34" charset="0"/>
              </a:rPr>
            </a:br>
            <a:r>
              <a:rPr lang="en-GB" sz="2400" dirty="0">
                <a:cs typeface="Arial"/>
              </a:rPr>
              <a:t>Individual Presentation – </a:t>
            </a:r>
            <a:r>
              <a:rPr lang="en-US" sz="2400" dirty="0"/>
              <a:t>Working with children in a social care setting</a:t>
            </a:r>
            <a:br>
              <a:rPr lang="en-US" sz="2400" dirty="0"/>
            </a:br>
            <a:r>
              <a:rPr lang="en-US" sz="2400" dirty="0"/>
              <a:t>age group: 7-11 years</a:t>
            </a:r>
            <a:br>
              <a:rPr lang="en-US" sz="2400" dirty="0"/>
            </a:br>
            <a:r>
              <a:rPr lang="en-US" sz="2400" dirty="0"/>
              <a:t>Student Name: </a:t>
            </a:r>
            <a:r>
              <a:rPr lang="en-US" sz="2400" dirty="0" err="1"/>
              <a:t>SAsha</a:t>
            </a:r>
            <a:r>
              <a:rPr lang="en-US" sz="2400" dirty="0"/>
              <a:t> </a:t>
            </a:r>
            <a:r>
              <a:rPr lang="en-US" sz="2400" dirty="0" err="1"/>
              <a:t>ahmed</a:t>
            </a:r>
            <a:br>
              <a:rPr lang="en-US" sz="2400" dirty="0"/>
            </a:br>
            <a:r>
              <a:rPr lang="en-US" sz="2400" dirty="0"/>
              <a:t>Student ID: 2123641</a:t>
            </a:r>
            <a:br>
              <a:rPr lang="en-US" sz="2400" dirty="0"/>
            </a:br>
            <a:r>
              <a:rPr lang="en-US" sz="2400" dirty="0" err="1"/>
              <a:t>LEcture</a:t>
            </a:r>
            <a:r>
              <a:rPr lang="en-US" sz="2400" dirty="0"/>
              <a:t> name: </a:t>
            </a:r>
            <a:r>
              <a:rPr lang="en-US" sz="2400" dirty="0" err="1"/>
              <a:t>emmanuel</a:t>
            </a:r>
            <a:r>
              <a:rPr lang="en-US" sz="2400" dirty="0"/>
              <a:t> </a:t>
            </a:r>
            <a:r>
              <a:rPr lang="en-US" sz="2400" dirty="0" err="1"/>
              <a:t>asante</a:t>
            </a:r>
            <a:r>
              <a:rPr lang="en-US" sz="2400" dirty="0"/>
              <a:t> </a:t>
            </a:r>
          </a:p>
        </p:txBody>
      </p:sp>
    </p:spTree>
    <p:extLst>
      <p:ext uri="{BB962C8B-B14F-4D97-AF65-F5344CB8AC3E}">
        <p14:creationId xmlns:p14="http://schemas.microsoft.com/office/powerpoint/2010/main" val="31013920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AEF114-DAD0-922B-2569-A7B32167412D}"/>
              </a:ext>
            </a:extLst>
          </p:cNvPr>
          <p:cNvSpPr>
            <a:spLocks noGrp="1"/>
          </p:cNvSpPr>
          <p:nvPr>
            <p:ph type="ctrTitle"/>
          </p:nvPr>
        </p:nvSpPr>
        <p:spPr>
          <a:xfrm>
            <a:off x="7785981" y="827894"/>
            <a:ext cx="3276762" cy="544518"/>
          </a:xfrm>
        </p:spPr>
        <p:txBody>
          <a:bodyPr>
            <a:normAutofit/>
          </a:bodyPr>
          <a:lstStyle/>
          <a:p>
            <a:r>
              <a:rPr lang="en-US" sz="3200" b="1" dirty="0"/>
              <a:t>Introduction </a:t>
            </a:r>
          </a:p>
        </p:txBody>
      </p:sp>
      <p:sp>
        <p:nvSpPr>
          <p:cNvPr id="4" name="TextBox 3">
            <a:extLst>
              <a:ext uri="{FF2B5EF4-FFF2-40B4-BE49-F238E27FC236}">
                <a16:creationId xmlns:a16="http://schemas.microsoft.com/office/drawing/2014/main" id="{A16CA489-E4C7-6C92-175D-054F4506ADFC}"/>
              </a:ext>
            </a:extLst>
          </p:cNvPr>
          <p:cNvSpPr txBox="1"/>
          <p:nvPr/>
        </p:nvSpPr>
        <p:spPr>
          <a:xfrm>
            <a:off x="5190259" y="2518311"/>
            <a:ext cx="1828800" cy="1828800"/>
          </a:xfrm>
          <a:prstGeom prst="rect">
            <a:avLst/>
          </a:prstGeom>
          <a:noFill/>
        </p:spPr>
        <p:txBody>
          <a:bodyPr wrap="square" rtlCol="0">
            <a:spAutoFit/>
          </a:bodyPr>
          <a:lstStyle/>
          <a:p>
            <a:pPr algn="l"/>
            <a:endParaRPr lang="en-US" dirty="0"/>
          </a:p>
        </p:txBody>
      </p:sp>
      <p:sp>
        <p:nvSpPr>
          <p:cNvPr id="8" name="Content Placeholder 2">
            <a:extLst>
              <a:ext uri="{FF2B5EF4-FFF2-40B4-BE49-F238E27FC236}">
                <a16:creationId xmlns:a16="http://schemas.microsoft.com/office/drawing/2014/main" id="{FFB0190F-C1FF-D7A4-28B4-D00FFF2C0AD8}"/>
              </a:ext>
            </a:extLst>
          </p:cNvPr>
          <p:cNvSpPr txBox="1">
            <a:spLocks/>
          </p:cNvSpPr>
          <p:nvPr/>
        </p:nvSpPr>
        <p:spPr>
          <a:xfrm>
            <a:off x="630195" y="1829708"/>
            <a:ext cx="10432548" cy="3544168"/>
          </a:xfrm>
          <a:prstGeom prst="rect">
            <a:avLst/>
          </a:prstGeom>
        </p:spPr>
        <p:txBody>
          <a:bodyPr vert="horz" lIns="91440" tIns="45720" rIns="91440" bIns="45720" rtlCol="0" anchor="t">
            <a:normAutofit/>
          </a:bodyPr>
          <a:lstStyle>
            <a:lvl1pPr marL="0" indent="0" algn="r" defTabSz="457200" rtl="0" eaLnBrk="1" latinLnBrk="0" hangingPunct="1">
              <a:spcBef>
                <a:spcPts val="1000"/>
              </a:spcBef>
              <a:spcAft>
                <a:spcPts val="0"/>
              </a:spcAft>
              <a:buClr>
                <a:schemeClr val="accent1"/>
              </a:buClr>
              <a:buSzPct val="80000"/>
              <a:buFont typeface="Wingdings 3" charset="2"/>
              <a:buNone/>
              <a:defRPr sz="1800" kern="1200">
                <a:solidFill>
                  <a:schemeClr val="tx1">
                    <a:lumMod val="50000"/>
                    <a:lumOff val="5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9pPr>
          </a:lstStyle>
          <a:p>
            <a:pPr marL="171450" indent="-171450" algn="just">
              <a:buFont typeface="Arial" panose="020B0604020202020204" pitchFamily="34" charset="0"/>
              <a:buChar char="•"/>
            </a:pPr>
            <a:r>
              <a:rPr lang="en-US" dirty="0">
                <a:solidFill>
                  <a:schemeClr val="tx1"/>
                </a:solidFill>
                <a:latin typeface="Arial" panose="020B0604020202020204" pitchFamily="34" charset="0"/>
                <a:cs typeface="Arial" panose="020B0604020202020204" pitchFamily="34" charset="0"/>
              </a:rPr>
              <a:t>This presentation will focus on the developing two creche activities of refugee children aged from 7 to 11 years. </a:t>
            </a:r>
          </a:p>
          <a:p>
            <a:pPr marL="171450" indent="-171450" algn="just">
              <a:buFont typeface="Arial" panose="020B0604020202020204" pitchFamily="34" charset="0"/>
              <a:buChar char="•"/>
            </a:pPr>
            <a:r>
              <a:rPr lang="en-US" dirty="0">
                <a:solidFill>
                  <a:schemeClr val="tx1"/>
                </a:solidFill>
                <a:latin typeface="Arial" panose="020B0604020202020204" pitchFamily="34" charset="0"/>
                <a:cs typeface="Arial" panose="020B0604020202020204" pitchFamily="34" charset="0"/>
              </a:rPr>
              <a:t>As a lead volunteer of the </a:t>
            </a:r>
            <a:r>
              <a:rPr lang="en-US" dirty="0" err="1">
                <a:solidFill>
                  <a:schemeClr val="tx1"/>
                </a:solidFill>
                <a:latin typeface="Arial" panose="020B0604020202020204" pitchFamily="34" charset="0"/>
                <a:cs typeface="Arial" panose="020B0604020202020204" pitchFamily="34" charset="0"/>
              </a:rPr>
              <a:t>centre</a:t>
            </a:r>
            <a:r>
              <a:rPr lang="en-US" dirty="0">
                <a:solidFill>
                  <a:schemeClr val="tx1"/>
                </a:solidFill>
                <a:latin typeface="Arial" panose="020B0604020202020204" pitchFamily="34" charset="0"/>
                <a:cs typeface="Arial" panose="020B0604020202020204" pitchFamily="34" charset="0"/>
              </a:rPr>
              <a:t> I am going to explain two progressive activities for these children, while their mothers will attend a weekly one-hour support session. </a:t>
            </a:r>
          </a:p>
          <a:p>
            <a:pPr marL="171450" indent="-171450" algn="just">
              <a:buFont typeface="Arial" panose="020B0604020202020204" pitchFamily="34" charset="0"/>
              <a:buChar char="•"/>
            </a:pPr>
            <a:r>
              <a:rPr lang="en-US" dirty="0">
                <a:solidFill>
                  <a:schemeClr val="tx1"/>
                </a:solidFill>
                <a:latin typeface="Arial" panose="020B0604020202020204" pitchFamily="34" charset="0"/>
                <a:cs typeface="Arial" panose="020B0604020202020204" pitchFamily="34" charset="0"/>
              </a:rPr>
              <a:t>Moreover, a psychological theory will be discussed for a better understanding of these activities.</a:t>
            </a:r>
          </a:p>
        </p:txBody>
      </p:sp>
    </p:spTree>
    <p:extLst>
      <p:ext uri="{BB962C8B-B14F-4D97-AF65-F5344CB8AC3E}">
        <p14:creationId xmlns:p14="http://schemas.microsoft.com/office/powerpoint/2010/main" val="10755830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87619F4-7913-460F-AC01-B834252EFEA4}"/>
              </a:ext>
            </a:extLst>
          </p:cNvPr>
          <p:cNvSpPr>
            <a:spLocks noGrp="1"/>
          </p:cNvSpPr>
          <p:nvPr>
            <p:ph type="title"/>
          </p:nvPr>
        </p:nvSpPr>
        <p:spPr>
          <a:xfrm>
            <a:off x="2895600" y="764373"/>
            <a:ext cx="8610600" cy="706081"/>
          </a:xfrm>
        </p:spPr>
        <p:txBody>
          <a:bodyPr>
            <a:normAutofit/>
          </a:bodyPr>
          <a:lstStyle/>
          <a:p>
            <a:r>
              <a:rPr lang="en-US" sz="3200" b="1" dirty="0"/>
              <a:t>Psychological Theory</a:t>
            </a:r>
          </a:p>
        </p:txBody>
      </p:sp>
      <p:sp>
        <p:nvSpPr>
          <p:cNvPr id="3" name="Content Placeholder 2">
            <a:extLst>
              <a:ext uri="{FF2B5EF4-FFF2-40B4-BE49-F238E27FC236}">
                <a16:creationId xmlns:a16="http://schemas.microsoft.com/office/drawing/2014/main" id="{3531DE79-853A-6388-33F3-217D234882CE}"/>
              </a:ext>
            </a:extLst>
          </p:cNvPr>
          <p:cNvSpPr>
            <a:spLocks noGrp="1"/>
          </p:cNvSpPr>
          <p:nvPr>
            <p:ph idx="1"/>
          </p:nvPr>
        </p:nvSpPr>
        <p:spPr>
          <a:xfrm>
            <a:off x="677335" y="1717589"/>
            <a:ext cx="6872643" cy="4323773"/>
          </a:xfrm>
        </p:spPr>
        <p:txBody>
          <a:bodyPr>
            <a:noAutofit/>
          </a:bodyPr>
          <a:lstStyle/>
          <a:p>
            <a:pPr marL="0" indent="0" algn="just">
              <a:buNone/>
            </a:pPr>
            <a:r>
              <a:rPr lang="en-US" sz="1800"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Psychologist Erik Erikson suggested the psychosocial theory of development in 1950. </a:t>
            </a:r>
          </a:p>
          <a:p>
            <a:pPr marL="0" indent="0" algn="just">
              <a:buNone/>
            </a:pPr>
            <a:r>
              <a:rPr lang="en-US" sz="1800"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▪︎In this theory Erikson classified the human life span into eight stages, the fourth stage is about elementary (7-10 years) children who either end up in the industry group or the inferiority group</a:t>
            </a:r>
            <a:r>
              <a:rPr lang="en-US" sz="1800" b="0" i="0" dirty="0">
                <a:solidFill>
                  <a:schemeClr val="tx1"/>
                </a:solidFill>
                <a:effectLst/>
                <a:latin typeface="Arial" panose="020B0604020202020204" pitchFamily="34" charset="0"/>
                <a:cs typeface="Arial" panose="020B0604020202020204" pitchFamily="34" charset="0"/>
              </a:rPr>
              <a:t> (Maree, 2022).</a:t>
            </a:r>
            <a:r>
              <a:rPr lang="en-US" sz="1800"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 </a:t>
            </a:r>
          </a:p>
          <a:p>
            <a:pPr marL="0" indent="0" algn="just">
              <a:buNone/>
            </a:pPr>
            <a:r>
              <a:rPr lang="en-US" sz="1800" dirty="0">
                <a:solidFill>
                  <a:schemeClr val="tx1"/>
                </a:solidFill>
                <a:latin typeface="Arial" panose="020B0604020202020204" pitchFamily="34" charset="0"/>
                <a:ea typeface="Times New Roman" panose="02020603050405020304" pitchFamily="18" charset="0"/>
                <a:cs typeface="Arial" panose="020B0604020202020204" pitchFamily="34" charset="0"/>
              </a:rPr>
              <a:t>▪︎</a:t>
            </a:r>
            <a:r>
              <a:rPr lang="en-US" sz="1800"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If a child of this age is nurtured well, he can gain skills and new knowledge which will make him industrious. On the other hand, they might go through an inferiority complex if they are not given proper guidance and security. </a:t>
            </a:r>
          </a:p>
          <a:p>
            <a:pPr marL="0" indent="0" algn="just">
              <a:buNone/>
            </a:pPr>
            <a:r>
              <a:rPr lang="en-US" sz="1800" dirty="0">
                <a:solidFill>
                  <a:schemeClr val="tx1"/>
                </a:solidFill>
                <a:latin typeface="Arial" panose="020B0604020202020204" pitchFamily="34" charset="0"/>
                <a:ea typeface="Times New Roman" panose="02020603050405020304" pitchFamily="18" charset="0"/>
                <a:cs typeface="Arial" panose="020B0604020202020204" pitchFamily="34" charset="0"/>
              </a:rPr>
              <a:t>▪︎</a:t>
            </a:r>
            <a:r>
              <a:rPr lang="en-US" sz="1800"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The children of a refuge </a:t>
            </a:r>
            <a:r>
              <a:rPr lang="en-US" sz="1800" dirty="0" err="1">
                <a:solidFill>
                  <a:schemeClr val="tx1"/>
                </a:solidFill>
                <a:effectLst/>
                <a:latin typeface="Arial" panose="020B0604020202020204" pitchFamily="34" charset="0"/>
                <a:ea typeface="Times New Roman" panose="02020603050405020304" pitchFamily="18" charset="0"/>
                <a:cs typeface="Arial" panose="020B0604020202020204" pitchFamily="34" charset="0"/>
              </a:rPr>
              <a:t>centre</a:t>
            </a:r>
            <a:r>
              <a:rPr lang="en-US" sz="1800"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 are already deprived of many primary rights, that’s why these elementary children need to learn important social factors to understand self-worth </a:t>
            </a:r>
            <a:r>
              <a:rPr lang="en-US" sz="1800" b="0" i="0" dirty="0">
                <a:solidFill>
                  <a:schemeClr val="tx1"/>
                </a:solidFill>
                <a:effectLst/>
                <a:latin typeface="Arial" panose="020B0604020202020204" pitchFamily="34" charset="0"/>
                <a:cs typeface="Arial" panose="020B0604020202020204" pitchFamily="34" charset="0"/>
              </a:rPr>
              <a:t>(</a:t>
            </a:r>
            <a:r>
              <a:rPr lang="en-US" sz="1800" b="0" i="0" dirty="0" err="1">
                <a:solidFill>
                  <a:schemeClr val="tx1"/>
                </a:solidFill>
                <a:effectLst/>
                <a:latin typeface="Arial" panose="020B0604020202020204" pitchFamily="34" charset="0"/>
                <a:cs typeface="Arial" panose="020B0604020202020204" pitchFamily="34" charset="0"/>
              </a:rPr>
              <a:t>Pobjoy</a:t>
            </a:r>
            <a:r>
              <a:rPr lang="en-US" sz="1800" b="0" i="0" dirty="0">
                <a:solidFill>
                  <a:schemeClr val="tx1"/>
                </a:solidFill>
                <a:effectLst/>
                <a:latin typeface="Arial" panose="020B0604020202020204" pitchFamily="34" charset="0"/>
                <a:cs typeface="Arial" panose="020B0604020202020204" pitchFamily="34" charset="0"/>
              </a:rPr>
              <a:t>, 2017)</a:t>
            </a:r>
            <a:r>
              <a:rPr lang="en-US" sz="1800"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a:t>
            </a:r>
          </a:p>
        </p:txBody>
      </p:sp>
      <p:pic>
        <p:nvPicPr>
          <p:cNvPr id="2" name="Picture 3">
            <a:extLst>
              <a:ext uri="{FF2B5EF4-FFF2-40B4-BE49-F238E27FC236}">
                <a16:creationId xmlns:a16="http://schemas.microsoft.com/office/drawing/2014/main" id="{449F52A3-80D3-5862-E265-F9470752F2F5}"/>
              </a:ext>
            </a:extLst>
          </p:cNvPr>
          <p:cNvPicPr>
            <a:picLocks noChangeAspect="1"/>
          </p:cNvPicPr>
          <p:nvPr/>
        </p:nvPicPr>
        <p:blipFill>
          <a:blip r:embed="rId3"/>
          <a:stretch>
            <a:fillRect/>
          </a:stretch>
        </p:blipFill>
        <p:spPr>
          <a:xfrm>
            <a:off x="8035673" y="2362393"/>
            <a:ext cx="3250943" cy="2438207"/>
          </a:xfrm>
          <a:prstGeom prst="rect">
            <a:avLst/>
          </a:prstGeom>
        </p:spPr>
      </p:pic>
    </p:spTree>
    <p:extLst>
      <p:ext uri="{BB962C8B-B14F-4D97-AF65-F5344CB8AC3E}">
        <p14:creationId xmlns:p14="http://schemas.microsoft.com/office/powerpoint/2010/main" val="7678462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87619F4-7913-460F-AC01-B834252EFEA4}"/>
              </a:ext>
            </a:extLst>
          </p:cNvPr>
          <p:cNvSpPr>
            <a:spLocks noGrp="1"/>
          </p:cNvSpPr>
          <p:nvPr>
            <p:ph type="title"/>
          </p:nvPr>
        </p:nvSpPr>
        <p:spPr>
          <a:xfrm>
            <a:off x="2895600" y="764373"/>
            <a:ext cx="8610600" cy="741814"/>
          </a:xfrm>
        </p:spPr>
        <p:txBody>
          <a:bodyPr>
            <a:normAutofit/>
          </a:bodyPr>
          <a:lstStyle/>
          <a:p>
            <a:r>
              <a:rPr lang="en-US" sz="3200" b="1" dirty="0"/>
              <a:t>Activity 1</a:t>
            </a:r>
          </a:p>
        </p:txBody>
      </p:sp>
      <p:sp>
        <p:nvSpPr>
          <p:cNvPr id="4" name="TextBox 3">
            <a:extLst>
              <a:ext uri="{FF2B5EF4-FFF2-40B4-BE49-F238E27FC236}">
                <a16:creationId xmlns:a16="http://schemas.microsoft.com/office/drawing/2014/main" id="{BCEE20A6-6E5E-E7E4-F938-5E19B02A5721}"/>
              </a:ext>
            </a:extLst>
          </p:cNvPr>
          <p:cNvSpPr txBox="1"/>
          <p:nvPr/>
        </p:nvSpPr>
        <p:spPr>
          <a:xfrm>
            <a:off x="677334" y="1658494"/>
            <a:ext cx="7749974" cy="2585323"/>
          </a:xfrm>
          <a:prstGeom prst="rect">
            <a:avLst/>
          </a:prstGeom>
          <a:noFill/>
        </p:spPr>
        <p:txBody>
          <a:bodyPr wrap="square" rtlCol="0">
            <a:spAutoFit/>
          </a:bodyPr>
          <a:lstStyle/>
          <a:p>
            <a:pPr algn="just"/>
            <a:r>
              <a:rPr lang="en-US" dirty="0">
                <a:effectLst/>
                <a:latin typeface="Arial" panose="020B0604020202020204" pitchFamily="34" charset="0"/>
                <a:ea typeface="Times New Roman" panose="02020603050405020304" pitchFamily="18" charset="0"/>
                <a:cs typeface="Arial" panose="020B0604020202020204" pitchFamily="34" charset="0"/>
              </a:rPr>
              <a:t>One mandatory activity should be reading comic books that mention social issues</a:t>
            </a:r>
            <a:r>
              <a:rPr lang="en-US" b="0" i="0" dirty="0">
                <a:solidFill>
                  <a:srgbClr val="222222"/>
                </a:solidFill>
                <a:effectLst/>
                <a:latin typeface="Arial" panose="020B0604020202020204" pitchFamily="34" charset="0"/>
                <a:cs typeface="Arial" panose="020B0604020202020204" pitchFamily="34" charset="0"/>
              </a:rPr>
              <a:t> (Khofifah and Ramadan,2021).</a:t>
            </a:r>
            <a:r>
              <a:rPr lang="en-US" dirty="0">
                <a:effectLst/>
                <a:latin typeface="Arial" panose="020B0604020202020204" pitchFamily="34" charset="0"/>
                <a:ea typeface="Times New Roman" panose="02020603050405020304" pitchFamily="18" charset="0"/>
                <a:cs typeface="Arial" panose="020B0604020202020204" pitchFamily="34" charset="0"/>
              </a:rPr>
              <a:t> The animation of these books attracts the children, so they can enjoy their leisure time and gain knowledge at the same time. Further, these comics will create communicational awareness among the kids which supports Erikson’s </a:t>
            </a:r>
            <a:r>
              <a:rPr lang="en-US" dirty="0">
                <a:latin typeface="Arial" panose="020B0604020202020204" pitchFamily="34" charset="0"/>
                <a:ea typeface="Times New Roman" panose="02020603050405020304" pitchFamily="18" charset="0"/>
                <a:cs typeface="Arial" panose="020B0604020202020204" pitchFamily="34" charset="0"/>
              </a:rPr>
              <a:t>theory. Though these</a:t>
            </a:r>
            <a:r>
              <a:rPr lang="en-US" dirty="0">
                <a:effectLst/>
                <a:latin typeface="Arial" panose="020B0604020202020204" pitchFamily="34" charset="0"/>
                <a:ea typeface="Times New Roman" panose="02020603050405020304" pitchFamily="18" charset="0"/>
                <a:cs typeface="Arial" panose="020B0604020202020204" pitchFamily="34" charset="0"/>
              </a:rPr>
              <a:t> comic books might look thinner to older people still it is long stories for children, which is why they shouldn’t read more than two books a week since it will put pressure</a:t>
            </a:r>
            <a:r>
              <a:rPr lang="en-US" dirty="0">
                <a:latin typeface="Arial" panose="020B0604020202020204" pitchFamily="34" charset="0"/>
                <a:ea typeface="Times New Roman" panose="02020603050405020304" pitchFamily="18" charset="0"/>
                <a:cs typeface="Arial" panose="020B0604020202020204" pitchFamily="34" charset="0"/>
              </a:rPr>
              <a:t> </a:t>
            </a:r>
            <a:r>
              <a:rPr lang="en-US" dirty="0">
                <a:effectLst/>
                <a:latin typeface="Arial" panose="020B0604020202020204" pitchFamily="34" charset="0"/>
                <a:ea typeface="Times New Roman" panose="02020603050405020304" pitchFamily="18" charset="0"/>
                <a:cs typeface="Arial" panose="020B0604020202020204" pitchFamily="34" charset="0"/>
              </a:rPr>
              <a:t>on them</a:t>
            </a:r>
            <a:r>
              <a:rPr lang="en-US" dirty="0">
                <a:latin typeface="Arial" panose="020B0604020202020204" pitchFamily="34" charset="0"/>
                <a:cs typeface="Arial" panose="020B0604020202020204" pitchFamily="34" charset="0"/>
              </a:rPr>
              <a:t> (Scheck, 2014)</a:t>
            </a:r>
            <a:r>
              <a:rPr lang="en-US" dirty="0">
                <a:effectLst/>
                <a:latin typeface="Arial" panose="020B0604020202020204" pitchFamily="34" charset="0"/>
                <a:ea typeface="Times New Roman" panose="02020603050405020304" pitchFamily="18" charset="0"/>
                <a:cs typeface="Arial" panose="020B0604020202020204" pitchFamily="34" charset="0"/>
              </a:rPr>
              <a:t>. Their mothers can read with them to help them in understanding the themes.</a:t>
            </a:r>
            <a:endParaRPr lang="en-US" dirty="0">
              <a:latin typeface="Arial" panose="020B060402020202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41A2F6A6-7CCE-4E74-B38D-06D26F6BD1A7}"/>
              </a:ext>
            </a:extLst>
          </p:cNvPr>
          <p:cNvPicPr>
            <a:picLocks noChangeAspect="1"/>
          </p:cNvPicPr>
          <p:nvPr/>
        </p:nvPicPr>
        <p:blipFill>
          <a:blip r:embed="rId3"/>
          <a:stretch>
            <a:fillRect/>
          </a:stretch>
        </p:blipFill>
        <p:spPr>
          <a:xfrm>
            <a:off x="8911043" y="1658494"/>
            <a:ext cx="2475963" cy="3669731"/>
          </a:xfrm>
          <a:prstGeom prst="rect">
            <a:avLst/>
          </a:prstGeom>
        </p:spPr>
      </p:pic>
    </p:spTree>
    <p:extLst>
      <p:ext uri="{BB962C8B-B14F-4D97-AF65-F5344CB8AC3E}">
        <p14:creationId xmlns:p14="http://schemas.microsoft.com/office/powerpoint/2010/main" val="1279407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33A12A1-452B-4EFD-9024-AB8CCA3C461E}"/>
              </a:ext>
            </a:extLst>
          </p:cNvPr>
          <p:cNvSpPr>
            <a:spLocks noGrp="1"/>
          </p:cNvSpPr>
          <p:nvPr>
            <p:ph type="title"/>
          </p:nvPr>
        </p:nvSpPr>
        <p:spPr>
          <a:xfrm>
            <a:off x="2895600" y="764373"/>
            <a:ext cx="8610600" cy="842005"/>
          </a:xfrm>
        </p:spPr>
        <p:txBody>
          <a:bodyPr>
            <a:normAutofit/>
          </a:bodyPr>
          <a:lstStyle/>
          <a:p>
            <a:r>
              <a:rPr lang="en-US" sz="3200" b="1" dirty="0"/>
              <a:t>Activity 2</a:t>
            </a:r>
          </a:p>
        </p:txBody>
      </p:sp>
      <p:sp>
        <p:nvSpPr>
          <p:cNvPr id="3" name="Content Placeholder 2">
            <a:extLst>
              <a:ext uri="{FF2B5EF4-FFF2-40B4-BE49-F238E27FC236}">
                <a16:creationId xmlns:a16="http://schemas.microsoft.com/office/drawing/2014/main" id="{CBF14EC2-56C9-09D8-F019-8D9E44786535}"/>
              </a:ext>
            </a:extLst>
          </p:cNvPr>
          <p:cNvSpPr>
            <a:spLocks noGrp="1"/>
          </p:cNvSpPr>
          <p:nvPr>
            <p:ph idx="1"/>
          </p:nvPr>
        </p:nvSpPr>
        <p:spPr>
          <a:xfrm>
            <a:off x="689691" y="1714211"/>
            <a:ext cx="7342201" cy="3880773"/>
          </a:xfrm>
        </p:spPr>
        <p:txBody>
          <a:bodyPr>
            <a:noAutofit/>
          </a:bodyPr>
          <a:lstStyle/>
          <a:p>
            <a:pPr marL="0" indent="0" algn="just">
              <a:buNone/>
            </a:pPr>
            <a:r>
              <a:rPr lang="en-US" sz="1800"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Another beneficial activity for these children would be playing emotion charades.</a:t>
            </a:r>
          </a:p>
          <a:p>
            <a:pPr marL="0" indent="0" algn="just">
              <a:buNone/>
            </a:pPr>
            <a:r>
              <a:rPr lang="en-US" sz="1800" dirty="0">
                <a:solidFill>
                  <a:schemeClr val="tx1"/>
                </a:solidFill>
                <a:latin typeface="Arial" panose="020B0604020202020204" pitchFamily="34" charset="0"/>
                <a:ea typeface="Times New Roman" panose="02020603050405020304" pitchFamily="18" charset="0"/>
                <a:cs typeface="Arial" panose="020B0604020202020204" pitchFamily="34" charset="0"/>
              </a:rPr>
              <a:t>▪︎</a:t>
            </a:r>
            <a:r>
              <a:rPr lang="en-US" sz="1800"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 In this game various emotions are written on paper chits then they are dropped in a hat from which each child picks out a chit. The mentioned emotion is acted by that child. </a:t>
            </a:r>
          </a:p>
          <a:p>
            <a:pPr marL="0" indent="0" algn="just">
              <a:buNone/>
            </a:pPr>
            <a:r>
              <a:rPr lang="en-US" sz="1800" dirty="0">
                <a:solidFill>
                  <a:schemeClr val="tx1"/>
                </a:solidFill>
                <a:latin typeface="Arial" panose="020B0604020202020204" pitchFamily="34" charset="0"/>
                <a:ea typeface="Times New Roman" panose="02020603050405020304" pitchFamily="18" charset="0"/>
                <a:cs typeface="Arial" panose="020B0604020202020204" pitchFamily="34" charset="0"/>
              </a:rPr>
              <a:t>▪︎</a:t>
            </a:r>
            <a:r>
              <a:rPr lang="en-US" sz="1800"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Refugee children can play this with their friends, and their mothers can also participate to monitor their growth. </a:t>
            </a:r>
          </a:p>
          <a:p>
            <a:pPr marL="0" indent="0" algn="just">
              <a:buNone/>
            </a:pPr>
            <a:r>
              <a:rPr lang="en-US" sz="1800" dirty="0">
                <a:solidFill>
                  <a:schemeClr val="tx1"/>
                </a:solidFill>
                <a:latin typeface="Arial" panose="020B0604020202020204" pitchFamily="34" charset="0"/>
                <a:ea typeface="Times New Roman" panose="02020603050405020304" pitchFamily="18" charset="0"/>
                <a:cs typeface="Arial" panose="020B0604020202020204" pitchFamily="34" charset="0"/>
              </a:rPr>
              <a:t>▪︎</a:t>
            </a:r>
            <a:r>
              <a:rPr lang="en-US" sz="1800"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This activity will enable the kids to recognize emotions and </a:t>
            </a:r>
            <a:r>
              <a:rPr lang="en-US" sz="1800" dirty="0" err="1">
                <a:solidFill>
                  <a:schemeClr val="tx1"/>
                </a:solidFill>
                <a:effectLst/>
                <a:latin typeface="Arial" panose="020B0604020202020204" pitchFamily="34" charset="0"/>
                <a:ea typeface="Times New Roman" panose="02020603050405020304" pitchFamily="18" charset="0"/>
                <a:cs typeface="Arial" panose="020B0604020202020204" pitchFamily="34" charset="0"/>
              </a:rPr>
              <a:t>behaviours</a:t>
            </a:r>
            <a:r>
              <a:rPr lang="en-US" sz="1800"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 in different circumstances. Their adaptation to environmental and social structure becomes easier, it motivates them to develop adequate communicational skills (</a:t>
            </a:r>
            <a:r>
              <a:rPr lang="en-US" sz="1800" b="0" i="0" dirty="0" err="1">
                <a:solidFill>
                  <a:schemeClr val="tx1"/>
                </a:solidFill>
                <a:effectLst/>
                <a:latin typeface="Arial" panose="020B0604020202020204" pitchFamily="34" charset="0"/>
                <a:cs typeface="Arial" panose="020B0604020202020204" pitchFamily="34" charset="0"/>
              </a:rPr>
              <a:t>Rauvola</a:t>
            </a:r>
            <a:r>
              <a:rPr lang="en-US" sz="1800" b="0" i="0" dirty="0">
                <a:solidFill>
                  <a:schemeClr val="tx1"/>
                </a:solidFill>
                <a:effectLst/>
                <a:latin typeface="Arial" panose="020B0604020202020204" pitchFamily="34" charset="0"/>
                <a:cs typeface="Arial" panose="020B0604020202020204" pitchFamily="34" charset="0"/>
              </a:rPr>
              <a:t> and Rudolph,2022)</a:t>
            </a:r>
            <a:r>
              <a:rPr lang="en-US" sz="1800"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a:t>
            </a:r>
          </a:p>
          <a:p>
            <a:pPr marL="0" indent="0" algn="just">
              <a:buNone/>
            </a:pPr>
            <a:r>
              <a:rPr lang="en-US" sz="1800" dirty="0">
                <a:solidFill>
                  <a:schemeClr val="tx1"/>
                </a:solidFill>
                <a:latin typeface="Arial" panose="020B0604020202020204" pitchFamily="34" charset="0"/>
                <a:ea typeface="Times New Roman" panose="02020603050405020304" pitchFamily="18" charset="0"/>
                <a:cs typeface="Arial" panose="020B0604020202020204" pitchFamily="34" charset="0"/>
              </a:rPr>
              <a:t>▪︎</a:t>
            </a:r>
            <a:r>
              <a:rPr lang="en-US" sz="1800"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This activity further aligns with Erikson’s theory according to which understanding social concepts can prevent inferiority in children (Daniels and </a:t>
            </a:r>
            <a:r>
              <a:rPr lang="en-US" sz="1800" dirty="0" err="1">
                <a:solidFill>
                  <a:schemeClr val="tx1"/>
                </a:solidFill>
                <a:effectLst/>
                <a:latin typeface="Arial" panose="020B0604020202020204" pitchFamily="34" charset="0"/>
                <a:ea typeface="Times New Roman" panose="02020603050405020304" pitchFamily="18" charset="0"/>
                <a:cs typeface="Arial" panose="020B0604020202020204" pitchFamily="34" charset="0"/>
              </a:rPr>
              <a:t>Rabar</a:t>
            </a:r>
            <a:r>
              <a:rPr lang="en-US" sz="1800"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 2019).</a:t>
            </a:r>
          </a:p>
          <a:p>
            <a:pPr marL="0" indent="0" algn="just">
              <a:buNone/>
            </a:pPr>
            <a:endParaRPr lang="en-US" sz="1800" dirty="0">
              <a:latin typeface="Arial" panose="020B0604020202020204" pitchFamily="34" charset="0"/>
              <a:cs typeface="Arial" panose="020B0604020202020204" pitchFamily="34" charset="0"/>
            </a:endParaRPr>
          </a:p>
        </p:txBody>
      </p:sp>
      <p:pic>
        <p:nvPicPr>
          <p:cNvPr id="2" name="Picture 3">
            <a:extLst>
              <a:ext uri="{FF2B5EF4-FFF2-40B4-BE49-F238E27FC236}">
                <a16:creationId xmlns:a16="http://schemas.microsoft.com/office/drawing/2014/main" id="{276E6D8B-95D1-CDDE-F78C-0BF3CA3D5487}"/>
              </a:ext>
            </a:extLst>
          </p:cNvPr>
          <p:cNvPicPr>
            <a:picLocks noChangeAspect="1"/>
          </p:cNvPicPr>
          <p:nvPr/>
        </p:nvPicPr>
        <p:blipFill>
          <a:blip r:embed="rId2"/>
          <a:stretch>
            <a:fillRect/>
          </a:stretch>
        </p:blipFill>
        <p:spPr>
          <a:xfrm>
            <a:off x="8412761" y="1812419"/>
            <a:ext cx="2990629" cy="2862459"/>
          </a:xfrm>
          <a:prstGeom prst="rect">
            <a:avLst/>
          </a:prstGeom>
        </p:spPr>
      </p:pic>
    </p:spTree>
    <p:extLst>
      <p:ext uri="{BB962C8B-B14F-4D97-AF65-F5344CB8AC3E}">
        <p14:creationId xmlns:p14="http://schemas.microsoft.com/office/powerpoint/2010/main" val="21948634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177101-E835-5323-B672-707D571672B9}"/>
              </a:ext>
            </a:extLst>
          </p:cNvPr>
          <p:cNvSpPr>
            <a:spLocks noGrp="1"/>
          </p:cNvSpPr>
          <p:nvPr>
            <p:ph type="title"/>
          </p:nvPr>
        </p:nvSpPr>
        <p:spPr>
          <a:xfrm>
            <a:off x="850514" y="770412"/>
            <a:ext cx="10604199" cy="922464"/>
          </a:xfrm>
        </p:spPr>
        <p:txBody>
          <a:bodyPr>
            <a:normAutofit/>
          </a:bodyPr>
          <a:lstStyle/>
          <a:p>
            <a:r>
              <a:rPr lang="en-US" sz="3200" b="1" dirty="0"/>
              <a:t>Conclusion </a:t>
            </a:r>
          </a:p>
        </p:txBody>
      </p:sp>
      <p:sp>
        <p:nvSpPr>
          <p:cNvPr id="3" name="Content Placeholder 2">
            <a:extLst>
              <a:ext uri="{FF2B5EF4-FFF2-40B4-BE49-F238E27FC236}">
                <a16:creationId xmlns:a16="http://schemas.microsoft.com/office/drawing/2014/main" id="{8469FE24-B179-BC85-E306-35F6F104B96C}"/>
              </a:ext>
            </a:extLst>
          </p:cNvPr>
          <p:cNvSpPr>
            <a:spLocks noGrp="1"/>
          </p:cNvSpPr>
          <p:nvPr>
            <p:ph idx="1"/>
          </p:nvPr>
        </p:nvSpPr>
        <p:spPr>
          <a:xfrm>
            <a:off x="850514" y="1791730"/>
            <a:ext cx="10517702" cy="2937949"/>
          </a:xfrm>
        </p:spPr>
        <p:txBody>
          <a:bodyPr>
            <a:normAutofit/>
          </a:bodyPr>
          <a:lstStyle/>
          <a:p>
            <a:pPr marL="0" indent="0" algn="just">
              <a:buNone/>
            </a:pPr>
            <a:r>
              <a:rPr lang="en-US" sz="1800"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Children in refuge </a:t>
            </a:r>
            <a:r>
              <a:rPr lang="en-US" sz="1800" dirty="0" err="1">
                <a:solidFill>
                  <a:schemeClr val="tx1"/>
                </a:solidFill>
                <a:effectLst/>
                <a:latin typeface="Arial" panose="020B0604020202020204" pitchFamily="34" charset="0"/>
                <a:ea typeface="Times New Roman" panose="02020603050405020304" pitchFamily="18" charset="0"/>
                <a:cs typeface="Arial" panose="020B0604020202020204" pitchFamily="34" charset="0"/>
              </a:rPr>
              <a:t>centres</a:t>
            </a:r>
            <a:r>
              <a:rPr lang="en-US" sz="1800"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 need extra care and attention than children growing up in a healthy domestic environment, the responsibility for the volunteers is much more when the shelter is women based. Due to the hardships of single parenting volunteers need to plan activities that will help in the children’s mental and social development. This essay discussed two such activities which will assist elementary kids in acquiring social skills. To understand the significance of these activities, a correlation between them and Erikson’s psychosocial theory has been </a:t>
            </a:r>
            <a:r>
              <a:rPr lang="en-US" sz="1800" dirty="0" err="1">
                <a:solidFill>
                  <a:schemeClr val="tx1"/>
                </a:solidFill>
                <a:effectLst/>
                <a:latin typeface="Arial" panose="020B0604020202020204" pitchFamily="34" charset="0"/>
                <a:ea typeface="Times New Roman" panose="02020603050405020304" pitchFamily="18" charset="0"/>
                <a:cs typeface="Arial" panose="020B0604020202020204" pitchFamily="34" charset="0"/>
              </a:rPr>
              <a:t>analysed</a:t>
            </a:r>
            <a:r>
              <a:rPr lang="en-US" sz="1800" dirty="0">
                <a:solidFill>
                  <a:schemeClr val="tx1"/>
                </a:solidFill>
                <a:effectLst/>
                <a:latin typeface="Arial" panose="020B0604020202020204" pitchFamily="34" charset="0"/>
                <a:ea typeface="Times New Roman" panose="02020603050405020304" pitchFamily="18" charset="0"/>
                <a:cs typeface="Arial" panose="020B0604020202020204" pitchFamily="34" charset="0"/>
              </a:rPr>
              <a:t> too.</a:t>
            </a:r>
          </a:p>
        </p:txBody>
      </p:sp>
    </p:spTree>
    <p:extLst>
      <p:ext uri="{BB962C8B-B14F-4D97-AF65-F5344CB8AC3E}">
        <p14:creationId xmlns:p14="http://schemas.microsoft.com/office/powerpoint/2010/main" val="23112468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F4632B-82DA-4975-B20D-12E1ED8A2D36}"/>
              </a:ext>
            </a:extLst>
          </p:cNvPr>
          <p:cNvSpPr>
            <a:spLocks noGrp="1"/>
          </p:cNvSpPr>
          <p:nvPr>
            <p:ph type="title"/>
          </p:nvPr>
        </p:nvSpPr>
        <p:spPr>
          <a:xfrm>
            <a:off x="2895600" y="764373"/>
            <a:ext cx="8610600" cy="693724"/>
          </a:xfrm>
        </p:spPr>
        <p:txBody>
          <a:bodyPr>
            <a:normAutofit/>
          </a:bodyPr>
          <a:lstStyle/>
          <a:p>
            <a:r>
              <a:rPr lang="en-US" sz="3200" b="1" dirty="0">
                <a:cs typeface="Arial" panose="020B0604020202020204" pitchFamily="34" charset="0"/>
              </a:rPr>
              <a:t>References</a:t>
            </a:r>
            <a:endParaRPr lang="en-US" sz="3200" dirty="0"/>
          </a:p>
        </p:txBody>
      </p:sp>
      <p:sp>
        <p:nvSpPr>
          <p:cNvPr id="7" name="Title 1">
            <a:extLst>
              <a:ext uri="{FF2B5EF4-FFF2-40B4-BE49-F238E27FC236}">
                <a16:creationId xmlns:a16="http://schemas.microsoft.com/office/drawing/2014/main" id="{979BE68A-7B9A-FE71-374B-C3569F6C0BFE}"/>
              </a:ext>
            </a:extLst>
          </p:cNvPr>
          <p:cNvSpPr>
            <a:spLocks noGrp="1"/>
          </p:cNvSpPr>
          <p:nvPr>
            <p:ph idx="1"/>
          </p:nvPr>
        </p:nvSpPr>
        <p:spPr>
          <a:xfrm>
            <a:off x="685800" y="1779372"/>
            <a:ext cx="10820400" cy="4439313"/>
          </a:xfrm>
        </p:spPr>
        <p:txBody>
          <a:bodyPr>
            <a:normAutofit/>
          </a:bodyPr>
          <a:lstStyle/>
          <a:p>
            <a:r>
              <a:rPr lang="en-US" sz="1800" dirty="0">
                <a:latin typeface="Arial" panose="020B0604020202020204" pitchFamily="34" charset="0"/>
                <a:cs typeface="Arial" panose="020B0604020202020204" pitchFamily="34" charset="0"/>
              </a:rPr>
              <a:t>Daniels, N. and </a:t>
            </a:r>
            <a:r>
              <a:rPr lang="en-US" sz="1800" dirty="0" err="1">
                <a:latin typeface="Arial" panose="020B0604020202020204" pitchFamily="34" charset="0"/>
                <a:cs typeface="Arial" panose="020B0604020202020204" pitchFamily="34" charset="0"/>
              </a:rPr>
              <a:t>Rabar</a:t>
            </a:r>
            <a:r>
              <a:rPr lang="en-US" sz="1800" dirty="0">
                <a:latin typeface="Arial" panose="020B0604020202020204" pitchFamily="34" charset="0"/>
                <a:cs typeface="Arial" panose="020B0604020202020204" pitchFamily="34" charset="0"/>
              </a:rPr>
              <a:t>, S. (2019). Social skills activities for kids : 50 fun activities for making friends, talking and listening, and understanding social rules. Emeryville, California: Rockridge Press.</a:t>
            </a:r>
          </a:p>
          <a:p>
            <a:r>
              <a:rPr lang="en-US" sz="1800" dirty="0">
                <a:latin typeface="Arial" panose="020B0604020202020204" pitchFamily="34" charset="0"/>
                <a:cs typeface="Arial" panose="020B0604020202020204" pitchFamily="34" charset="0"/>
              </a:rPr>
              <a:t>Khofifah, S. and Ramadan, Z.H. (2021). Literacy conditions of reading, writing and calculating for elementary school students. Journal of Education Research and Evaluation, 5(3), pp.342-349.</a:t>
            </a:r>
          </a:p>
          <a:p>
            <a:r>
              <a:rPr lang="en-US" sz="1800" dirty="0">
                <a:latin typeface="Arial" panose="020B0604020202020204" pitchFamily="34" charset="0"/>
                <a:cs typeface="Arial" panose="020B0604020202020204" pitchFamily="34" charset="0"/>
              </a:rPr>
              <a:t>Maree, J.G. (2022). The psychosocial development theory of Erik Erikson: critical overview. The Influence of Theorists and Pioneers on Early Childhood Education, pp.119-133.</a:t>
            </a:r>
          </a:p>
          <a:p>
            <a:r>
              <a:rPr lang="en-US" sz="1800" dirty="0" err="1">
                <a:latin typeface="Arial" panose="020B0604020202020204" pitchFamily="34" charset="0"/>
                <a:cs typeface="Arial" panose="020B0604020202020204" pitchFamily="34" charset="0"/>
              </a:rPr>
              <a:t>Pobjoy</a:t>
            </a:r>
            <a:r>
              <a:rPr lang="en-US" sz="1800" dirty="0">
                <a:latin typeface="Arial" panose="020B0604020202020204" pitchFamily="34" charset="0"/>
                <a:cs typeface="Arial" panose="020B0604020202020204" pitchFamily="34" charset="0"/>
              </a:rPr>
              <a:t>, J.M. (2017). The Child in International Refugee Law. Cambridge University Press.</a:t>
            </a:r>
          </a:p>
          <a:p>
            <a:r>
              <a:rPr lang="en-US" sz="1800" dirty="0" err="1">
                <a:latin typeface="Arial" panose="020B0604020202020204" pitchFamily="34" charset="0"/>
                <a:cs typeface="Arial" panose="020B0604020202020204" pitchFamily="34" charset="0"/>
              </a:rPr>
              <a:t>Rauvola</a:t>
            </a:r>
            <a:r>
              <a:rPr lang="en-US" sz="1800" dirty="0">
                <a:latin typeface="Arial" panose="020B0604020202020204" pitchFamily="34" charset="0"/>
                <a:cs typeface="Arial" panose="020B0604020202020204" pitchFamily="34" charset="0"/>
              </a:rPr>
              <a:t>, R.S. and Rudolph, C.W. (2022). Integrating lifespan development theories: Implications for the study of age (</a:t>
            </a:r>
            <a:r>
              <a:rPr lang="en-US" sz="1800" dirty="0" err="1">
                <a:latin typeface="Arial" panose="020B0604020202020204" pitchFamily="34" charset="0"/>
                <a:cs typeface="Arial" panose="020B0604020202020204" pitchFamily="34" charset="0"/>
              </a:rPr>
              <a:t>ing</a:t>
            </a:r>
            <a:r>
              <a:rPr lang="en-US" sz="1800" dirty="0">
                <a:latin typeface="Arial" panose="020B0604020202020204" pitchFamily="34" charset="0"/>
                <a:cs typeface="Arial" panose="020B0604020202020204" pitchFamily="34" charset="0"/>
              </a:rPr>
              <a:t>) and work. In Age and Work. Taylor &amp; Francis.</a:t>
            </a:r>
          </a:p>
          <a:p>
            <a:r>
              <a:rPr lang="en-US" sz="1800" dirty="0">
                <a:latin typeface="Arial" panose="020B0604020202020204" pitchFamily="34" charset="0"/>
                <a:cs typeface="Arial" panose="020B0604020202020204" pitchFamily="34" charset="0"/>
              </a:rPr>
              <a:t>Scheck, S. (2014). The Stages of Psychosocial Development According to Erik H. Erikson. München: GRIN Verlag GmbH.</a:t>
            </a:r>
          </a:p>
        </p:txBody>
      </p:sp>
    </p:spTree>
    <p:extLst>
      <p:ext uri="{BB962C8B-B14F-4D97-AF65-F5344CB8AC3E}">
        <p14:creationId xmlns:p14="http://schemas.microsoft.com/office/powerpoint/2010/main" val="3424110648"/>
      </p:ext>
    </p:extLst>
  </p:cSld>
  <p:clrMapOvr>
    <a:masterClrMapping/>
  </p:clrMapOvr>
</p:sld>
</file>

<file path=ppt/theme/theme1.xml><?xml version="1.0" encoding="utf-8"?>
<a:theme xmlns:a="http://schemas.openxmlformats.org/drawingml/2006/main" name="Vapor Trail">
  <a:themeElements>
    <a:clrScheme name="Vapor Trail">
      <a:dk1>
        <a:sysClr val="windowText" lastClr="000000"/>
      </a:dk1>
      <a:lt1>
        <a:sysClr val="window" lastClr="FFFFFF"/>
      </a:lt1>
      <a:dk2>
        <a:srgbClr val="454545"/>
      </a:dk2>
      <a:lt2>
        <a:srgbClr val="DADADA"/>
      </a:lt2>
      <a:accent1>
        <a:srgbClr val="C4220D"/>
      </a:accent1>
      <a:accent2>
        <a:srgbClr val="EB7712"/>
      </a:accent2>
      <a:accent3>
        <a:srgbClr val="ECBD31"/>
      </a:accent3>
      <a:accent4>
        <a:srgbClr val="92CE4A"/>
      </a:accent4>
      <a:accent5>
        <a:srgbClr val="50CFB4"/>
      </a:accent5>
      <a:accent6>
        <a:srgbClr val="0D8EC5"/>
      </a:accent6>
      <a:hlink>
        <a:srgbClr val="EA5A0C"/>
      </a:hlink>
      <a:folHlink>
        <a:srgbClr val="F09D3A"/>
      </a:folHlink>
    </a:clrScheme>
    <a:fontScheme name="Vapor Trail">
      <a:majorFont>
        <a:latin typeface="Century Gothic" panose="020B0502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Vapor Trail">
      <a:fillStyleLst>
        <a:solidFill>
          <a:schemeClr val="phClr"/>
        </a:solidFill>
        <a:gradFill rotWithShape="1">
          <a:gsLst>
            <a:gs pos="0">
              <a:schemeClr val="phClr">
                <a:tint val="69000"/>
                <a:alpha val="100000"/>
                <a:satMod val="109000"/>
                <a:lumMod val="110000"/>
              </a:schemeClr>
            </a:gs>
            <a:gs pos="52000">
              <a:schemeClr val="phClr">
                <a:tint val="74000"/>
                <a:satMod val="100000"/>
                <a:lumMod val="104000"/>
              </a:schemeClr>
            </a:gs>
            <a:gs pos="100000">
              <a:schemeClr val="phClr">
                <a:tint val="78000"/>
                <a:satMod val="100000"/>
                <a:lumMod val="100000"/>
              </a:schemeClr>
            </a:gs>
          </a:gsLst>
          <a:lin ang="5400000" scaled="0"/>
        </a:gradFill>
        <a:gradFill rotWithShape="1">
          <a:gsLst>
            <a:gs pos="0">
              <a:schemeClr val="phClr">
                <a:tint val="96000"/>
                <a:satMod val="100000"/>
                <a:lumMod val="104000"/>
              </a:schemeClr>
            </a:gs>
            <a:gs pos="78000">
              <a:schemeClr val="phClr">
                <a:shade val="100000"/>
                <a:satMod val="11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scene3d>
            <a:camera prst="orthographicFront">
              <a:rot lat="0" lon="0" rev="0"/>
            </a:camera>
            <a:lightRig rig="threePt" dir="t"/>
          </a:scene3d>
          <a:sp3d>
            <a:bevelT w="25400" h="12700"/>
          </a:sp3d>
        </a:effectStyle>
        <a:effectStyle>
          <a:effectLst>
            <a:outerShdw blurRad="57150" dist="19050" dir="5400000" algn="ctr" rotWithShape="0">
              <a:srgbClr val="000000">
                <a:alpha val="48000"/>
              </a:srgbClr>
            </a:outerShdw>
          </a:effectLst>
          <a:scene3d>
            <a:camera prst="orthographicFront">
              <a:rot lat="0" lon="0" rev="0"/>
            </a:camera>
            <a:lightRig rig="threePt" dir="t"/>
          </a:scene3d>
          <a:sp3d>
            <a:bevelT w="50800" h="25400"/>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por Trail" id="{4FDF2955-7D9C-493C-B9F9-C205151B46CD}" vid="{FE1EB5C7-81A8-4CBA-AE6E-B3BF73DC389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TM04033937[[fn=Vapor Trail]]</Template>
  <TotalTime>32</TotalTime>
  <Words>576</Words>
  <Application>Microsoft Office PowerPoint</Application>
  <PresentationFormat>Widescreen</PresentationFormat>
  <Paragraphs>30</Paragraphs>
  <Slides>7</Slides>
  <Notes>3</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Vapor Trail</vt:lpstr>
      <vt:lpstr>LCHS4006 Psychology in Health and Social Care Individual Presentation – Working with children in a social care setting age group: 7-11 years Student Name: SAsha ahmed Student ID: 2123641 LEcture name: emmanuel asante </vt:lpstr>
      <vt:lpstr>Introduction </vt:lpstr>
      <vt:lpstr>Psychological Theory</vt:lpstr>
      <vt:lpstr>Activity 1</vt:lpstr>
      <vt:lpstr>Activity 2</vt:lpstr>
      <vt:lpstr>Conclusion </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dc:title>
  <cp:revision>26</cp:revision>
  <dcterms:created xsi:type="dcterms:W3CDTF">2023-02-18T15:28:33Z</dcterms:created>
  <dcterms:modified xsi:type="dcterms:W3CDTF">2023-02-19T20:21:00Z</dcterms:modified>
</cp:coreProperties>
</file>