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  <p:sldMasterId id="2147483670" r:id="rId3"/>
  </p:sldMasterIdLst>
  <p:sldIdLst>
    <p:sldId id="256" r:id="rId4"/>
    <p:sldId id="257" r:id="rId5"/>
    <p:sldId id="271" r:id="rId6"/>
    <p:sldId id="259" r:id="rId7"/>
    <p:sldId id="263" r:id="rId8"/>
    <p:sldId id="260" r:id="rId9"/>
    <p:sldId id="261" r:id="rId10"/>
    <p:sldId id="262" r:id="rId11"/>
    <p:sldId id="264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84" d="100"/>
          <a:sy n="84" d="100"/>
        </p:scale>
        <p:origin x="1020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250" y="1905000"/>
            <a:ext cx="7681913" cy="152349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0249" y="4344988"/>
            <a:ext cx="7681913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88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 hasCustomPrompt="1"/>
          </p:nvPr>
        </p:nvSpPr>
        <p:spPr>
          <a:xfrm>
            <a:off x="722049" y="2355850"/>
            <a:ext cx="7690114" cy="1384994"/>
          </a:xfrm>
        </p:spPr>
        <p:txBody>
          <a:bodyPr anchor="t" anchorCtr="0"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>
              <a:buFont typeface="Arial" pitchFamily="34" charset="0"/>
              <a:buNone/>
              <a:defRPr kumimoji="0" lang="en-US" sz="10000" b="1" i="1" u="none" strike="noStrike" kern="1200" cap="none" spc="-642" normalizeH="0" baseline="0" noProof="0" dirty="0" smtClean="0">
                <a:ln w="11430"/>
                <a:gradFill>
                  <a:gsLst>
                    <a:gs pos="0">
                      <a:srgbClr val="FF9929">
                        <a:lumMod val="20000"/>
                        <a:lumOff val="80000"/>
                      </a:srgbClr>
                    </a:gs>
                    <a:gs pos="28000">
                      <a:srgbClr val="F8F57B"/>
                    </a:gs>
                    <a:gs pos="62000">
                      <a:srgbClr val="D5B953"/>
                    </a:gs>
                    <a:gs pos="88000">
                      <a:srgbClr val="D1943B"/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to…</a:t>
            </a:r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381000" y="1411552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12875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411553"/>
            <a:ext cx="4114800" cy="2129814"/>
          </a:xfrm>
        </p:spPr>
        <p:txBody>
          <a:bodyPr/>
          <a:lstStyle>
            <a:lvl1pPr marL="339976" indent="-339976">
              <a:lnSpc>
                <a:spcPct val="90000"/>
              </a:lnSpc>
              <a:defRPr sz="2800"/>
            </a:lvl1pPr>
            <a:lvl2pPr marL="673338" indent="-325424">
              <a:lnSpc>
                <a:spcPct val="90000"/>
              </a:lnSpc>
              <a:defRPr sz="2400"/>
            </a:lvl2pPr>
            <a:lvl3pPr marL="953785" indent="-288384">
              <a:lnSpc>
                <a:spcPct val="90000"/>
              </a:lnSpc>
              <a:defRPr sz="2000"/>
            </a:lvl3pPr>
            <a:lvl4pPr marL="1227618" indent="-273833">
              <a:lnSpc>
                <a:spcPct val="90000"/>
              </a:lnSpc>
              <a:defRPr sz="1800"/>
            </a:lvl4pPr>
            <a:lvl5pPr marL="1516002" indent="-280447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1553"/>
            <a:ext cx="4114800" cy="2129814"/>
          </a:xfrm>
        </p:spPr>
        <p:txBody>
          <a:bodyPr/>
          <a:lstStyle>
            <a:lvl1pPr marL="347914" indent="-347914">
              <a:lnSpc>
                <a:spcPct val="90000"/>
              </a:lnSpc>
              <a:defRPr sz="2800"/>
            </a:lvl1pPr>
            <a:lvl2pPr marL="673338" indent="-339976">
              <a:lnSpc>
                <a:spcPct val="90000"/>
              </a:lnSpc>
              <a:defRPr sz="2400"/>
            </a:lvl2pPr>
            <a:lvl3pPr marL="961722" indent="-302936">
              <a:lnSpc>
                <a:spcPct val="90000"/>
              </a:lnSpc>
              <a:defRPr sz="2000"/>
            </a:lvl3pPr>
            <a:lvl4pPr marL="1227618" indent="-265896">
              <a:lnSpc>
                <a:spcPct val="90000"/>
              </a:lnSpc>
              <a:defRPr sz="1800"/>
            </a:lvl4pPr>
            <a:lvl5pPr marL="1516002" indent="-273833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11553"/>
            <a:ext cx="4114800" cy="692498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0999" y="2174875"/>
            <a:ext cx="4114800" cy="1537344"/>
          </a:xfrm>
        </p:spPr>
        <p:txBody>
          <a:bodyPr/>
          <a:lstStyle>
            <a:lvl1pPr marL="281770" indent="-281770">
              <a:defRPr sz="2300"/>
            </a:lvl1pPr>
            <a:lvl2pPr marL="562218" indent="-265896">
              <a:defRPr sz="2000"/>
            </a:lvl2pPr>
            <a:lvl3pPr marL="813562" indent="-243407">
              <a:defRPr sz="1800"/>
            </a:lvl3pPr>
            <a:lvl4pPr marL="1050354" indent="-228856">
              <a:defRPr sz="1700"/>
            </a:lvl4pPr>
            <a:lvl5pPr marL="1279210" indent="-206367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981" y="1411553"/>
            <a:ext cx="4117019" cy="692498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117974" cy="1537344"/>
          </a:xfrm>
        </p:spPr>
        <p:txBody>
          <a:bodyPr/>
          <a:lstStyle>
            <a:lvl1pPr marL="296321" indent="-296321">
              <a:defRPr sz="2300"/>
            </a:lvl1pPr>
            <a:lvl2pPr marL="570155" indent="-273833">
              <a:defRPr sz="2000"/>
            </a:lvl2pPr>
            <a:lvl3pPr marL="821499" indent="-244730">
              <a:defRPr sz="1800"/>
            </a:lvl3pPr>
            <a:lvl4pPr marL="1050354" indent="-236793">
              <a:defRPr sz="1700"/>
            </a:lvl4pPr>
            <a:lvl5pPr marL="1279210" indent="-220919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WALKIN - Prints in GRAYS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se for slides with Software Co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722313" y="1905000"/>
            <a:ext cx="8040688" cy="2209800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1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47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12875"/>
            <a:ext cx="8382000" cy="2135969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transition>
    <p:fade/>
  </p:transition>
  <p:txStyles>
    <p:titleStyle>
      <a:lvl1pPr algn="l" defTabSz="914363" rtl="0" eaLnBrk="1" latinLnBrk="0" hangingPunct="1">
        <a:lnSpc>
          <a:spcPct val="90000"/>
        </a:lnSpc>
        <a:spcBef>
          <a:spcPct val="0"/>
        </a:spcBef>
        <a:buNone/>
        <a:defRPr lang="en-US" sz="4800" b="0" kern="1200" cap="none" spc="-150" dirty="0" smtClean="0">
          <a:ln w="3175">
            <a:noFill/>
          </a:ln>
          <a:gradFill flip="none" rotWithShape="1">
            <a:gsLst>
              <a:gs pos="0">
                <a:srgbClr val="FFFFB9"/>
              </a:gs>
              <a:gs pos="36000">
                <a:srgbClr val="FFFF99"/>
              </a:gs>
              <a:gs pos="86000">
                <a:srgbClr val="F6AE1E"/>
              </a:gs>
            </a:gsLst>
            <a:lin ang="5400000" scaled="0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latin typeface="+mj-lt"/>
          <a:ea typeface="+mn-ea"/>
          <a:cs typeface="Arial" charset="0"/>
        </a:defRPr>
      </a:lvl1pPr>
    </p:titleStyle>
    <p:bodyStyle>
      <a:lvl1pPr marL="396875" indent="-396875" algn="l" defTabSz="914363" rtl="0" eaLnBrk="1" latinLnBrk="0" hangingPunct="1">
        <a:lnSpc>
          <a:spcPct val="90000"/>
        </a:lnSpc>
        <a:spcBef>
          <a:spcPct val="20000"/>
        </a:spcBef>
        <a:buFontTx/>
        <a:buBlip>
          <a:blip r:embed="rId12"/>
        </a:buBlip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396875" algn="l" defTabSz="914363" rtl="0" eaLnBrk="1" latinLnBrk="0" hangingPunct="1">
        <a:lnSpc>
          <a:spcPct val="90000"/>
        </a:lnSpc>
        <a:spcBef>
          <a:spcPct val="20000"/>
        </a:spcBef>
        <a:buFontTx/>
        <a:buBlip>
          <a:blip r:embed="rId13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258888" indent="-344488" algn="l" defTabSz="914363" rtl="0" eaLnBrk="1" latinLnBrk="0" hangingPunct="1">
        <a:lnSpc>
          <a:spcPct val="90000"/>
        </a:lnSpc>
        <a:spcBef>
          <a:spcPct val="20000"/>
        </a:spcBef>
        <a:buFontTx/>
        <a:buBlip>
          <a:blip r:embed="rId13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4963" indent="-346075" algn="l" defTabSz="914363" rtl="0" eaLnBrk="1" latinLnBrk="0" hangingPunct="1">
        <a:lnSpc>
          <a:spcPct val="90000"/>
        </a:lnSpc>
        <a:spcBef>
          <a:spcPct val="20000"/>
        </a:spcBef>
        <a:buFontTx/>
        <a:buBlip>
          <a:blip r:embed="rId13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941513" indent="-336550" algn="l" defTabSz="914363" rtl="0" eaLnBrk="1" latinLnBrk="0" hangingPunct="1">
        <a:lnSpc>
          <a:spcPct val="90000"/>
        </a:lnSpc>
        <a:spcBef>
          <a:spcPct val="20000"/>
        </a:spcBef>
        <a:buFontTx/>
        <a:buBlip>
          <a:blip r:embed="rId13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ite rectangle.png"/>
          <p:cNvPicPr>
            <a:picLocks noChangeAspect="1"/>
          </p:cNvPicPr>
          <p:nvPr/>
        </p:nvPicPr>
        <p:blipFill>
          <a:blip r:embed="rId4"/>
          <a:srcRect b="10453"/>
          <a:stretch>
            <a:fillRect/>
          </a:stretch>
        </p:blipFill>
        <p:spPr>
          <a:xfrm>
            <a:off x="0" y="1299706"/>
            <a:ext cx="9144000" cy="55582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47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2" y="1905000"/>
            <a:ext cx="8040688" cy="21082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</p:sldLayoutIdLst>
  <p:transition>
    <p:fade/>
  </p:transition>
  <p:txStyles>
    <p:titleStyle>
      <a:lvl1pPr algn="l" defTabSz="914363" rtl="0" eaLnBrk="1" latinLnBrk="0" hangingPunct="1">
        <a:lnSpc>
          <a:spcPct val="90000"/>
        </a:lnSpc>
        <a:spcBef>
          <a:spcPct val="0"/>
        </a:spcBef>
        <a:buNone/>
        <a:defRPr lang="en-US" sz="4800" b="0" kern="1200" cap="none" spc="-125" dirty="0" smtClean="0">
          <a:ln w="3175">
            <a:noFill/>
          </a:ln>
          <a:gradFill flip="none" rotWithShape="1">
            <a:gsLst>
              <a:gs pos="0">
                <a:srgbClr val="FFFFB9"/>
              </a:gs>
              <a:gs pos="36000">
                <a:srgbClr val="FFFF99"/>
              </a:gs>
              <a:gs pos="86000">
                <a:srgbClr val="F6AE1E"/>
              </a:gs>
            </a:gsLst>
            <a:lin ang="5400000" scaled="0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latin typeface="+mj-lt"/>
          <a:ea typeface="+mn-ea"/>
          <a:cs typeface="Arial" charset="0"/>
        </a:defRPr>
      </a:lvl1pPr>
    </p:titleStyle>
    <p:bodyStyle>
      <a:lvl1pPr marL="0" indent="0" algn="l" defTabSz="914363" rtl="0" eaLnBrk="1" latinLnBrk="0" hangingPunct="1">
        <a:lnSpc>
          <a:spcPct val="90000"/>
        </a:lnSpc>
        <a:spcBef>
          <a:spcPct val="20000"/>
        </a:spcBef>
        <a:buFont typeface="Arial" pitchFamily="34" charset="0"/>
        <a:buNone/>
        <a:defRPr sz="3000" b="1" kern="1200">
          <a:solidFill>
            <a:schemeClr val="tx1"/>
          </a:solidFill>
          <a:latin typeface="+mn-lt"/>
          <a:ea typeface="+mn-ea"/>
          <a:cs typeface="Courier New" pitchFamily="49" charset="0"/>
        </a:defRPr>
      </a:lvl1pPr>
      <a:lvl2pPr marL="384954" indent="-7937" algn="l" defTabSz="914363" rtl="0" eaLnBrk="1" latinLnBrk="0" hangingPunct="1">
        <a:lnSpc>
          <a:spcPct val="90000"/>
        </a:lnSpc>
        <a:spcBef>
          <a:spcPct val="20000"/>
        </a:spcBef>
        <a:buFont typeface="Arial" pitchFamily="34" charset="0"/>
        <a:buNone/>
        <a:defRPr sz="2800" b="1" kern="1200">
          <a:solidFill>
            <a:schemeClr val="tx1"/>
          </a:solidFill>
          <a:latin typeface="+mn-lt"/>
          <a:ea typeface="+mn-ea"/>
          <a:cs typeface="Courier New" pitchFamily="49" charset="0"/>
        </a:defRPr>
      </a:lvl2pPr>
      <a:lvl3pPr marL="761970" indent="-7937" algn="l" defTabSz="914363" rtl="0" eaLnBrk="1" latinLnBrk="0" hangingPunct="1">
        <a:lnSpc>
          <a:spcPct val="90000"/>
        </a:lnSpc>
        <a:spcBef>
          <a:spcPct val="20000"/>
        </a:spcBef>
        <a:buFont typeface="Arial" pitchFamily="34" charset="0"/>
        <a:buNone/>
        <a:defRPr sz="2400" b="1" kern="1200">
          <a:solidFill>
            <a:schemeClr val="tx1"/>
          </a:solidFill>
          <a:latin typeface="+mn-lt"/>
          <a:ea typeface="+mn-ea"/>
          <a:cs typeface="Courier New" pitchFamily="49" charset="0"/>
        </a:defRPr>
      </a:lvl3pPr>
      <a:lvl4pPr marL="1094009" indent="7937" algn="l" defTabSz="914363" rtl="0" eaLnBrk="1" latinLnBrk="0" hangingPunct="1">
        <a:lnSpc>
          <a:spcPct val="90000"/>
        </a:lnSpc>
        <a:spcBef>
          <a:spcPct val="20000"/>
        </a:spcBef>
        <a:buFont typeface="Arial" pitchFamily="34" charset="0"/>
        <a:buNone/>
        <a:defRPr sz="2400" b="1" kern="1200">
          <a:solidFill>
            <a:schemeClr val="tx1"/>
          </a:solidFill>
          <a:latin typeface="+mn-lt"/>
          <a:ea typeface="+mn-ea"/>
          <a:cs typeface="Courier New" pitchFamily="49" charset="0"/>
        </a:defRPr>
      </a:lvl4pPr>
      <a:lvl5pPr marL="1426047" indent="0" algn="l" defTabSz="914363" rtl="0" eaLnBrk="1" latinLnBrk="0" hangingPunct="1">
        <a:lnSpc>
          <a:spcPct val="90000"/>
        </a:lnSpc>
        <a:spcBef>
          <a:spcPct val="20000"/>
        </a:spcBef>
        <a:buFont typeface="Arial" pitchFamily="34" charset="0"/>
        <a:buNone/>
        <a:defRPr sz="2400" b="1" kern="1200">
          <a:solidFill>
            <a:schemeClr val="tx1"/>
          </a:solidFill>
          <a:latin typeface="+mn-lt"/>
          <a:ea typeface="+mn-ea"/>
          <a:cs typeface="Courier New" pitchFamily="49" charset="0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250" y="548680"/>
            <a:ext cx="7681913" cy="2592288"/>
          </a:xfrm>
        </p:spPr>
        <p:txBody>
          <a:bodyPr/>
          <a:lstStyle/>
          <a:p>
            <a:r>
              <a:rPr lang="en-US" dirty="0"/>
              <a:t>The Epidemiology of a Communicable Disease: HIV/AIDS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51920" y="6237312"/>
            <a:ext cx="4968552" cy="432048"/>
          </a:xfrm>
        </p:spPr>
        <p:txBody>
          <a:bodyPr/>
          <a:lstStyle/>
          <a:p>
            <a:pPr algn="r"/>
            <a:r>
              <a:rPr lang="en-US" sz="1800" dirty="0"/>
              <a:t>(Google images, 2018)</a:t>
            </a:r>
          </a:p>
        </p:txBody>
      </p:sp>
      <p:pic>
        <p:nvPicPr>
          <p:cNvPr id="2050" name="Picture 2" descr="Image result for statistics hiv in britain">
            <a:extLst>
              <a:ext uri="{FF2B5EF4-FFF2-40B4-BE49-F238E27FC236}">
                <a16:creationId xmlns:a16="http://schemas.microsoft.com/office/drawing/2014/main" id="{39F935C2-AB32-464D-AF21-9A79FE15FB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194" y="2896207"/>
            <a:ext cx="6192688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Tm="5598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4AC34F1-5C45-4BD1-9C6F-14080E9B8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and Contents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835A116-C5A8-4392-A95C-AA378C8C08B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1000" y="1124744"/>
            <a:ext cx="8382000" cy="5884688"/>
          </a:xfrm>
        </p:spPr>
        <p:txBody>
          <a:bodyPr/>
          <a:lstStyle/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What is a communicable disease?</a:t>
            </a:r>
          </a:p>
          <a:p>
            <a:r>
              <a:rPr lang="en-GB" sz="2400" dirty="0"/>
              <a:t>The History of HIV</a:t>
            </a:r>
          </a:p>
          <a:p>
            <a:r>
              <a:rPr lang="en-GB" sz="2400" dirty="0"/>
              <a:t>Symptoms and Treatment</a:t>
            </a:r>
          </a:p>
          <a:p>
            <a:r>
              <a:rPr lang="en-GB" sz="2400" dirty="0"/>
              <a:t>Statistics</a:t>
            </a:r>
          </a:p>
          <a:p>
            <a:r>
              <a:rPr lang="en-GB" sz="2400" dirty="0"/>
              <a:t>Incidence of Exposure in Wales</a:t>
            </a:r>
          </a:p>
          <a:p>
            <a:r>
              <a:rPr lang="en-GB" sz="2400" dirty="0"/>
              <a:t>Incidence Analysis</a:t>
            </a:r>
          </a:p>
          <a:p>
            <a:r>
              <a:rPr lang="en-GB" sz="2400" dirty="0"/>
              <a:t>Prevention and Control</a:t>
            </a:r>
          </a:p>
          <a:p>
            <a:r>
              <a:rPr lang="en-GB" sz="2400" dirty="0"/>
              <a:t>Impact upon Society and Health Professionals</a:t>
            </a:r>
          </a:p>
          <a:p>
            <a:r>
              <a:rPr lang="en-GB" sz="2400" dirty="0"/>
              <a:t>The Role of Research in Epidemiology</a:t>
            </a:r>
          </a:p>
          <a:p>
            <a:r>
              <a:rPr lang="en-GB" sz="2400" dirty="0"/>
              <a:t>Conclusion</a:t>
            </a:r>
          </a:p>
          <a:p>
            <a:r>
              <a:rPr lang="en-GB" sz="2400" dirty="0"/>
              <a:t>References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2749554"/>
      </p:ext>
    </p:extLst>
  </p:cSld>
  <p:clrMapOvr>
    <a:masterClrMapping/>
  </p:clrMapOvr>
  <p:transition advTm="21919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EBE17-1241-43D8-B6E1-7D9019EA2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4797"/>
          </a:xfrm>
        </p:spPr>
        <p:txBody>
          <a:bodyPr/>
          <a:lstStyle/>
          <a:p>
            <a:r>
              <a:rPr lang="en-GB" dirty="0"/>
              <a:t>What is a Communicable Disease?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961F2B-6C78-42B1-A598-F287374CE8C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1000" y="3119922"/>
            <a:ext cx="8382000" cy="1605222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Image result for communicable">
            <a:extLst>
              <a:ext uri="{FF2B5EF4-FFF2-40B4-BE49-F238E27FC236}">
                <a16:creationId xmlns:a16="http://schemas.microsoft.com/office/drawing/2014/main" id="{E47A7A43-B0B7-4FB8-83B8-C0871AB98B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05064"/>
            <a:ext cx="9144000" cy="2295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A7305E-C8C7-475E-88C5-3B9488DC7A94}"/>
              </a:ext>
            </a:extLst>
          </p:cNvPr>
          <p:cNvSpPr txBox="1"/>
          <p:nvPr/>
        </p:nvSpPr>
        <p:spPr>
          <a:xfrm>
            <a:off x="539552" y="1340768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Infectious disease or illness resulting from infection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94B51F-650D-41B7-8D2C-7A2CBDBDA26E}"/>
              </a:ext>
            </a:extLst>
          </p:cNvPr>
          <p:cNvSpPr txBox="1"/>
          <p:nvPr/>
        </p:nvSpPr>
        <p:spPr>
          <a:xfrm>
            <a:off x="6804248" y="640659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(CTI Reviews, 2016)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021396115"/>
      </p:ext>
    </p:extLst>
  </p:cSld>
  <p:clrMapOvr>
    <a:masterClrMapping/>
  </p:clrMapOvr>
  <p:transition advTm="19004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2ED7E-8A0C-432A-86E1-11F9C6DDB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History of HIV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9F11E5-78F3-4370-AB96-F8A614719A7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75726" y="1124745"/>
            <a:ext cx="8382000" cy="4952125"/>
          </a:xfrm>
        </p:spPr>
        <p:txBody>
          <a:bodyPr/>
          <a:lstStyle/>
          <a:p>
            <a:r>
              <a:rPr lang="en-GB" dirty="0"/>
              <a:t>1981 – The first official reporting of what becomes known as the “AIDS epidemic”</a:t>
            </a:r>
          </a:p>
          <a:p>
            <a:r>
              <a:rPr lang="en-GB" dirty="0"/>
              <a:t>1984 – discovery of human immunodeficiency virus (HIV)</a:t>
            </a:r>
          </a:p>
          <a:p>
            <a:r>
              <a:rPr lang="en-GB" dirty="0"/>
              <a:t>Progression of HIV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sz="1800" dirty="0"/>
              <a:t>(Spencer Turner &amp; Hurley, 2015)</a:t>
            </a:r>
          </a:p>
          <a:p>
            <a:pPr marL="0" indent="0" algn="r">
              <a:buNone/>
            </a:pPr>
            <a:r>
              <a:rPr lang="en-GB" sz="1800" dirty="0"/>
              <a:t>(HIV.gov, 2018) </a:t>
            </a:r>
          </a:p>
          <a:p>
            <a:pPr marL="0" indent="0" algn="r">
              <a:buNone/>
            </a:pPr>
            <a:r>
              <a:rPr lang="en-GB" sz="1800" dirty="0"/>
              <a:t>(Jackson, 2015)</a:t>
            </a:r>
          </a:p>
        </p:txBody>
      </p:sp>
      <p:sp>
        <p:nvSpPr>
          <p:cNvPr id="4" name="AutoShape 2" descr="Image result for aids epidemic">
            <a:extLst>
              <a:ext uri="{FF2B5EF4-FFF2-40B4-BE49-F238E27FC236}">
                <a16:creationId xmlns:a16="http://schemas.microsoft.com/office/drawing/2014/main" id="{E63D8E32-222F-4FBC-9D11-D1FAD312B49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aids epidemic">
            <a:extLst>
              <a:ext uri="{FF2B5EF4-FFF2-40B4-BE49-F238E27FC236}">
                <a16:creationId xmlns:a16="http://schemas.microsoft.com/office/drawing/2014/main" id="{998353E4-CCF8-4A11-8E53-A1A4D8ACAD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44752" y="3429000"/>
            <a:ext cx="432048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278267"/>
      </p:ext>
    </p:extLst>
  </p:cSld>
  <p:clrMapOvr>
    <a:masterClrMapping/>
  </p:clrMapOvr>
  <p:transition advTm="59665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0AC3F-6FE2-491C-8F95-5B218E7C5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Symptoms and Treatment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71AA20-2593-4C6D-8AA8-8280C6757D8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21936" y="1196752"/>
            <a:ext cx="8010503" cy="8368445"/>
          </a:xfrm>
        </p:spPr>
        <p:txBody>
          <a:bodyPr/>
          <a:lstStyle/>
          <a:p>
            <a:r>
              <a:rPr lang="en-GB" dirty="0"/>
              <a:t>Initial symptoms can last about 1 – 2 weeks</a:t>
            </a:r>
          </a:p>
          <a:p>
            <a:r>
              <a:rPr lang="en-GB" dirty="0"/>
              <a:t>Infected individuals may not have any other symptoms for up to 10 years</a:t>
            </a:r>
          </a:p>
          <a:p>
            <a:r>
              <a:rPr lang="en-GB" dirty="0"/>
              <a:t>No cure</a:t>
            </a:r>
          </a:p>
          <a:p>
            <a:r>
              <a:rPr lang="en-GB" dirty="0"/>
              <a:t>Antiretroviral therapy (ART)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sz="1800" dirty="0"/>
              <a:t>(Google</a:t>
            </a:r>
            <a:r>
              <a:rPr lang="en-GB" dirty="0"/>
              <a:t> </a:t>
            </a:r>
            <a:r>
              <a:rPr lang="en-GB" sz="1800" dirty="0"/>
              <a:t>images, 2018)</a:t>
            </a:r>
          </a:p>
          <a:p>
            <a:pPr marL="0" indent="0" algn="r">
              <a:buNone/>
            </a:pPr>
            <a:r>
              <a:rPr lang="en-GB" sz="1800" dirty="0"/>
              <a:t>(WHO, 2018)</a:t>
            </a:r>
          </a:p>
          <a:p>
            <a:pPr marL="0" indent="0" algn="r">
              <a:buNone/>
            </a:pPr>
            <a:r>
              <a:rPr lang="en-GB" sz="1800" dirty="0"/>
              <a:t>(Nhs.uk, 2018)</a:t>
            </a:r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sz="1800" dirty="0"/>
              <a:t>Nhs.uk, 2018</a:t>
            </a:r>
          </a:p>
          <a:p>
            <a:endParaRPr lang="en-GB" dirty="0"/>
          </a:p>
        </p:txBody>
      </p:sp>
      <p:pic>
        <p:nvPicPr>
          <p:cNvPr id="4102" name="Picture 6" descr="Image result for hiv treatment">
            <a:extLst>
              <a:ext uri="{FF2B5EF4-FFF2-40B4-BE49-F238E27FC236}">
                <a16:creationId xmlns:a16="http://schemas.microsoft.com/office/drawing/2014/main" id="{3E8F24CB-7D08-4271-BF65-FF8DD9125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42641"/>
            <a:ext cx="422288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2347658"/>
      </p:ext>
    </p:extLst>
  </p:cSld>
  <p:clrMapOvr>
    <a:masterClrMapping/>
  </p:clrMapOvr>
  <p:transition advTm="68656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A1115-D115-4540-92F1-31688F1F8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Statistics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113D2C-7EB5-4A70-AAB1-CF65701DC83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1000" y="980729"/>
            <a:ext cx="8382000" cy="575849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sz="2800" dirty="0"/>
              <a:t>37 million live globally </a:t>
            </a:r>
          </a:p>
          <a:p>
            <a:r>
              <a:rPr lang="en-GB" sz="2800" dirty="0"/>
              <a:t>2.4 million in Europe </a:t>
            </a:r>
          </a:p>
          <a:p>
            <a:r>
              <a:rPr lang="en-GB" sz="2800" dirty="0"/>
              <a:t>101,200 in the United Kingdom (UK)</a:t>
            </a:r>
          </a:p>
          <a:p>
            <a:r>
              <a:rPr lang="en-GB" sz="2800" dirty="0"/>
              <a:t>2.11 % of those live in Wales</a:t>
            </a:r>
          </a:p>
          <a:p>
            <a:r>
              <a:rPr lang="en-GB" sz="2800" dirty="0"/>
              <a:t>2015 – 168 new cases reported in Wales</a:t>
            </a:r>
          </a:p>
          <a:p>
            <a:r>
              <a:rPr lang="en-GB" sz="2800" dirty="0"/>
              <a:t>88 new cases in Carmarthenshire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1800" dirty="0"/>
              <a:t>(Public Health Wales, 2018)</a:t>
            </a:r>
          </a:p>
          <a:p>
            <a:pPr marL="0" indent="0" algn="r">
              <a:buNone/>
            </a:pPr>
            <a:r>
              <a:rPr lang="en-GB" sz="1800" dirty="0"/>
              <a:t>(WHO, 2018)</a:t>
            </a:r>
          </a:p>
          <a:p>
            <a:pPr marL="0" indent="0" algn="r">
              <a:buNone/>
            </a:pPr>
            <a:r>
              <a:rPr lang="en-GB" sz="1800" dirty="0"/>
              <a:t>(NAT,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214166"/>
      </p:ext>
    </p:extLst>
  </p:cSld>
  <p:clrMapOvr>
    <a:masterClrMapping/>
  </p:clrMapOvr>
  <p:transition advTm="56142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B7263-5DE1-44D4-BC2C-F6E6BCE63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Incidence of Exposure in Wales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CACB02-F73C-4463-84BD-52D099DAE7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8" y="1371756"/>
            <a:ext cx="8682338" cy="6537174"/>
          </a:xfrm>
        </p:spPr>
        <p:txBody>
          <a:bodyPr/>
          <a:lstStyle/>
          <a:p>
            <a:r>
              <a:rPr lang="en-GB" dirty="0"/>
              <a:t>91 cases from male to male relationships</a:t>
            </a:r>
          </a:p>
          <a:p>
            <a:r>
              <a:rPr lang="en-GB" dirty="0"/>
              <a:t>17 cases from heterosexual females</a:t>
            </a:r>
          </a:p>
          <a:p>
            <a:r>
              <a:rPr lang="en-GB" dirty="0"/>
              <a:t>18 cases from heterosexual males</a:t>
            </a:r>
          </a:p>
          <a:p>
            <a:r>
              <a:rPr lang="en-GB" dirty="0"/>
              <a:t>5 cases from injecting drug use</a:t>
            </a:r>
          </a:p>
          <a:p>
            <a:r>
              <a:rPr lang="en-GB" dirty="0"/>
              <a:t>0 Mothers passing to infants</a:t>
            </a:r>
          </a:p>
          <a:p>
            <a:r>
              <a:rPr lang="en-GB" dirty="0"/>
              <a:t>0 recipients of blood tissue</a:t>
            </a: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/>
              <a:t>(Public Health Wales, 2018)</a:t>
            </a:r>
          </a:p>
          <a:p>
            <a:pPr marL="0" indent="0" algn="r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1320015"/>
      </p:ext>
    </p:extLst>
  </p:cSld>
  <p:clrMapOvr>
    <a:masterClrMapping/>
  </p:clrMapOvr>
  <p:transition advTm="19132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643EB-DD3E-49CD-B853-C03F34689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Incidence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A2FD4E-A168-4B14-8865-DE8FDE39B2B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1000" y="1411552"/>
            <a:ext cx="8382000" cy="5149102"/>
          </a:xfrm>
        </p:spPr>
        <p:txBody>
          <a:bodyPr/>
          <a:lstStyle/>
          <a:p>
            <a:r>
              <a:rPr lang="en-GB" dirty="0"/>
              <a:t>High transmission risk can be influenced by:</a:t>
            </a:r>
          </a:p>
          <a:p>
            <a:r>
              <a:rPr lang="en-GB" dirty="0"/>
              <a:t>Stigma</a:t>
            </a:r>
          </a:p>
          <a:p>
            <a:r>
              <a:rPr lang="en-GB" dirty="0"/>
              <a:t>Rejection</a:t>
            </a:r>
          </a:p>
          <a:p>
            <a:r>
              <a:rPr lang="en-GB" dirty="0"/>
              <a:t>Social isolation</a:t>
            </a:r>
          </a:p>
          <a:p>
            <a:r>
              <a:rPr lang="en-GB" dirty="0"/>
              <a:t>Low self-esteem</a:t>
            </a:r>
          </a:p>
          <a:p>
            <a:r>
              <a:rPr lang="en-GB" dirty="0"/>
              <a:t>Cultural beliefs</a:t>
            </a:r>
          </a:p>
          <a:p>
            <a:r>
              <a:rPr lang="en-GB" dirty="0"/>
              <a:t>Traditions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sz="1800" dirty="0"/>
              <a:t>(Mapp, 2007)</a:t>
            </a:r>
          </a:p>
          <a:p>
            <a:pPr marL="0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Harbeck</a:t>
            </a:r>
            <a:r>
              <a:rPr lang="en-GB" sz="1800" dirty="0"/>
              <a:t>, 2014)</a:t>
            </a:r>
          </a:p>
          <a:p>
            <a:pPr marL="0" indent="0" algn="r">
              <a:buNone/>
            </a:pPr>
            <a:r>
              <a:rPr lang="en-GB" sz="1800" dirty="0"/>
              <a:t>(Hickson. 2012)</a:t>
            </a:r>
          </a:p>
        </p:txBody>
      </p:sp>
    </p:spTree>
    <p:extLst>
      <p:ext uri="{BB962C8B-B14F-4D97-AF65-F5344CB8AC3E}">
        <p14:creationId xmlns:p14="http://schemas.microsoft.com/office/powerpoint/2010/main" val="1043302532"/>
      </p:ext>
    </p:extLst>
  </p:cSld>
  <p:clrMapOvr>
    <a:masterClrMapping/>
  </p:clrMapOvr>
  <p:transition advTm="63367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0A8C4-A274-4B17-B3EF-B23707B70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4797"/>
          </a:xfrm>
        </p:spPr>
        <p:txBody>
          <a:bodyPr/>
          <a:lstStyle/>
          <a:p>
            <a:r>
              <a:rPr lang="en-GB" dirty="0"/>
              <a:t>Prevention and Control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5A9D78-F209-4836-BCD7-19B701D3B99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1000" y="1052736"/>
            <a:ext cx="8382000" cy="579851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Pre-Exposure Prophylaxis (PrEP) HIV prevention strategy used in Wales</a:t>
            </a:r>
          </a:p>
          <a:p>
            <a:r>
              <a:rPr lang="en-GB" dirty="0"/>
              <a:t>Clinical trials indicate the effectiveness of PrEP</a:t>
            </a:r>
          </a:p>
          <a:p>
            <a:r>
              <a:rPr lang="en-GB" dirty="0"/>
              <a:t>Global response to the prevention of HIV transmission</a:t>
            </a:r>
          </a:p>
          <a:p>
            <a:r>
              <a:rPr lang="en-GB" dirty="0"/>
              <a:t>Issues with containment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1800" dirty="0"/>
              <a:t>(Saag, 2014)</a:t>
            </a:r>
          </a:p>
          <a:p>
            <a:pPr marL="0" indent="0" algn="r">
              <a:buNone/>
            </a:pPr>
            <a:r>
              <a:rPr lang="en-GB" sz="1800" dirty="0"/>
              <a:t>(HIV.gov, 2018)</a:t>
            </a:r>
          </a:p>
          <a:p>
            <a:pPr marL="0" indent="0" algn="r">
              <a:buNone/>
            </a:pPr>
            <a:r>
              <a:rPr lang="en-GB" sz="1800" dirty="0"/>
              <a:t>(McCormack, et al. 2016)</a:t>
            </a:r>
          </a:p>
          <a:p>
            <a:pPr marL="0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Higgings</a:t>
            </a:r>
            <a:r>
              <a:rPr lang="en-GB" sz="1800" dirty="0"/>
              <a:t>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320221"/>
      </p:ext>
    </p:extLst>
  </p:cSld>
  <p:clrMapOvr>
    <a:masterClrMapping/>
  </p:clrMapOvr>
  <p:transition advTm="100870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64F64-5113-4074-A8FA-4973D1A62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1329595"/>
          </a:xfrm>
        </p:spPr>
        <p:txBody>
          <a:bodyPr/>
          <a:lstStyle/>
          <a:p>
            <a:r>
              <a:rPr lang="en-GB" dirty="0"/>
              <a:t>Impact Upon Society &amp; Health Professionals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62E4E8-FFD2-411A-A5C4-6A0255850B0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10480" y="1916832"/>
            <a:ext cx="8382000" cy="4342727"/>
          </a:xfrm>
        </p:spPr>
        <p:txBody>
          <a:bodyPr/>
          <a:lstStyle/>
          <a:p>
            <a:r>
              <a:rPr lang="en-GB" dirty="0"/>
              <a:t>Lifetime cost to treat one individual - £360,000</a:t>
            </a:r>
          </a:p>
          <a:p>
            <a:r>
              <a:rPr lang="en-GB" dirty="0" err="1"/>
              <a:t>PrEp</a:t>
            </a:r>
            <a:r>
              <a:rPr lang="en-GB" dirty="0"/>
              <a:t> drug to cost 10-20 </a:t>
            </a:r>
            <a:r>
              <a:rPr lang="en-GB"/>
              <a:t>million pounds </a:t>
            </a:r>
            <a:r>
              <a:rPr lang="en-GB" dirty="0"/>
              <a:t>per year</a:t>
            </a:r>
          </a:p>
          <a:p>
            <a:r>
              <a:rPr lang="en-GB" dirty="0"/>
              <a:t>Threat of infection to health professionals</a:t>
            </a:r>
          </a:p>
          <a:p>
            <a:r>
              <a:rPr lang="en-GB" dirty="0"/>
              <a:t>Fear of transmission may compromise quality of health services</a:t>
            </a:r>
          </a:p>
          <a:p>
            <a:r>
              <a:rPr lang="en-GB" dirty="0"/>
              <a:t>Shortage of healthcare professional in developing countries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sz="1800" dirty="0"/>
              <a:t>(UN.org, 2018)</a:t>
            </a:r>
          </a:p>
        </p:txBody>
      </p:sp>
    </p:spTree>
    <p:extLst>
      <p:ext uri="{BB962C8B-B14F-4D97-AF65-F5344CB8AC3E}">
        <p14:creationId xmlns:p14="http://schemas.microsoft.com/office/powerpoint/2010/main" val="465572685"/>
      </p:ext>
    </p:extLst>
  </p:cSld>
  <p:clrMapOvr>
    <a:masterClrMapping/>
  </p:clrMapOvr>
  <p:transition advTm="57918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50FE4-5F19-4FCA-B3BD-41341ACF2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1329595"/>
          </a:xfrm>
        </p:spPr>
        <p:txBody>
          <a:bodyPr/>
          <a:lstStyle/>
          <a:p>
            <a:r>
              <a:rPr lang="en-GB" dirty="0"/>
              <a:t>The Role of Research in Epidemiology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83DB4F-D603-480F-8CD5-C447CE950E2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1000" y="1916832"/>
            <a:ext cx="8382000" cy="4441216"/>
          </a:xfrm>
        </p:spPr>
        <p:txBody>
          <a:bodyPr/>
          <a:lstStyle/>
          <a:p>
            <a:r>
              <a:rPr lang="en-GB" dirty="0"/>
              <a:t>Researches the prevalence of illness or disease</a:t>
            </a:r>
          </a:p>
          <a:p>
            <a:r>
              <a:rPr lang="en-GB" dirty="0"/>
              <a:t>Provides rates of incidence</a:t>
            </a:r>
          </a:p>
          <a:p>
            <a:r>
              <a:rPr lang="en-GB" dirty="0"/>
              <a:t>Data accumulated can calculate rates of morbidity</a:t>
            </a:r>
          </a:p>
          <a:p>
            <a:r>
              <a:rPr lang="en-GB" dirty="0"/>
              <a:t>Diagnose groups or individuals at risk</a:t>
            </a:r>
          </a:p>
          <a:p>
            <a:r>
              <a:rPr lang="en-GB" dirty="0"/>
              <a:t>Help to provide treatment or cure</a:t>
            </a: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sz="1800" dirty="0"/>
              <a:t>(Olsen, et al, 2015)</a:t>
            </a:r>
          </a:p>
        </p:txBody>
      </p:sp>
    </p:spTree>
    <p:extLst>
      <p:ext uri="{BB962C8B-B14F-4D97-AF65-F5344CB8AC3E}">
        <p14:creationId xmlns:p14="http://schemas.microsoft.com/office/powerpoint/2010/main" val="3982587282"/>
      </p:ext>
    </p:extLst>
  </p:cSld>
  <p:clrMapOvr>
    <a:masterClrMapping/>
  </p:clrMapOvr>
  <p:transition advTm="22521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24089-04DD-4FF3-BDC7-E52410A8D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5BA572-5520-438C-B1E2-4D5D1C565F6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1000" y="1411552"/>
            <a:ext cx="8382000" cy="3693319"/>
          </a:xfrm>
        </p:spPr>
        <p:txBody>
          <a:bodyPr/>
          <a:lstStyle/>
          <a:p>
            <a:r>
              <a:rPr lang="en-GB" dirty="0"/>
              <a:t>Education</a:t>
            </a:r>
          </a:p>
          <a:p>
            <a:r>
              <a:rPr lang="en-GB" dirty="0"/>
              <a:t>Stigma reduction</a:t>
            </a:r>
          </a:p>
          <a:p>
            <a:r>
              <a:rPr lang="en-GB" dirty="0"/>
              <a:t>Counselling provided</a:t>
            </a:r>
          </a:p>
          <a:p>
            <a:r>
              <a:rPr lang="en-GB" dirty="0"/>
              <a:t>Further clinical trials</a:t>
            </a:r>
          </a:p>
          <a:p>
            <a:r>
              <a:rPr lang="en-GB" dirty="0"/>
              <a:t>Healthcare professional in developing countries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305414"/>
      </p:ext>
    </p:extLst>
  </p:cSld>
  <p:clrMapOvr>
    <a:masterClrMapping/>
  </p:clrMapOvr>
  <p:transition advTm="51397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36C68-CDFD-4E55-B6CD-AE6275DC0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2625CD1-B1FF-4548-A5BD-FC2B3FBCA52D}"/>
              </a:ext>
            </a:extLst>
          </p:cNvPr>
          <p:cNvSpPr>
            <a:spLocks noGrp="1" noChangeArrowheads="1"/>
          </p:cNvSpPr>
          <p:nvPr>
            <p:ph type="body" sz="quarter" idx="10"/>
          </p:nvPr>
        </p:nvSpPr>
        <p:spPr bwMode="auto">
          <a:xfrm>
            <a:off x="381000" y="1120968"/>
            <a:ext cx="8511480" cy="5786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Boseley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, S., 2016. NHS Can Fund 'Game-changing' PrEP HIV Drug, Court says. </a:t>
            </a:r>
            <a:r>
              <a:rPr kumimoji="0" lang="en-US" altLang="en-US" sz="1400" b="0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Guardian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02 08. 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Division, U. N. D. o. E. a. S. A., 2017. </a:t>
            </a:r>
            <a:r>
              <a:rPr kumimoji="0" lang="en-US" altLang="en-US" sz="1400" b="0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Impact of AIDS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U.S: United Nations Department of Economic and Social Affairs/Population Division.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Ford Hickson, A. B. P. K. D. R. a. P. W., 2012. Problems with Sex Among Gay and Bisexual Men with Diagnosed HIV in the United Kingdom. </a:t>
            </a:r>
            <a:r>
              <a:rPr kumimoji="0" lang="en-US" altLang="en-US" sz="1400" b="0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BMC Public Health,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Volume 12, p. 926.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H. Spencer Turner, J. L. H., 2015. </a:t>
            </a:r>
            <a:r>
              <a:rPr kumimoji="0" lang="en-US" altLang="en-US" sz="1400" b="0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History and Practice of College Health.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Reprint ed. Kentucky: University Press of Kentucky.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Harbeck, K. M., 2014. </a:t>
            </a:r>
            <a:r>
              <a:rPr kumimoji="0" lang="en-US" altLang="en-US" sz="1400" b="0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Coming Out of the Classroom Closet: Gay and Lesbian Students, Teachers and </a:t>
            </a:r>
            <a:r>
              <a:rPr kumimoji="0" lang="en-US" altLang="en-US" sz="1400" b="0" i="1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Cirricular</a:t>
            </a:r>
            <a:r>
              <a:rPr kumimoji="0" lang="en-US" altLang="en-US" sz="1400" b="0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1st ed. s.l.: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Routeledge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Higgings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T., 2018.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Terrance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Higgings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Trust.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http://www.tht.org.uk/sexual-health/about-hiv/pre-exposure-prophylaxis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[Accessed 08 02 2018].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HIV.gov, 2018.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HIV.gov.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https://www.hiv.gov/hiv-basics/overview/history/hiv-and-aids-timeline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[Accessed 07 02 2018].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HIV.gov, 2018.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HIV.gov.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https://www.hiv.gov/federal-response/pepfar-global-aids/us-government-global-aids-activities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[Accessed 08 02 2018].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Jackson, M. W., 2015. </a:t>
            </a:r>
            <a:r>
              <a:rPr kumimoji="0" lang="en-US" altLang="en-US" sz="1400" b="0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Genealogy of a Gene: Patents, HIV/AIDS, and Race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Reprint ed. New York: MIT Press.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Jørn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Olsen, N. G. R. S. D. T., 2015. </a:t>
            </a:r>
            <a:r>
              <a:rPr kumimoji="0" lang="en-US" altLang="en-US" sz="1400" b="0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Teaching Epidemiology: A Guide for Teachers in Epidemiology, Public Health and Clinical Medicine.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 ed. Oxford: OUP Oxford.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Mapp, S. C., 2007.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Human Rights and Social Justice in a Global Perspective: An Introduction to International Social Work.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 ed. Oxford: Oxford University Press.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3683049"/>
      </p:ext>
    </p:extLst>
  </p:cSld>
  <p:clrMapOvr>
    <a:masterClrMapping/>
  </p:clrMapOvr>
  <p:transition advTm="304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7428A-FE72-4D4B-8910-D3755367B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78B623-05A1-4A98-B795-24AB99D057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496" y="894985"/>
            <a:ext cx="8655496" cy="5158335"/>
          </a:xfrm>
        </p:spPr>
        <p:txBody>
          <a:bodyPr/>
          <a:lstStyle/>
          <a:p>
            <a:pPr mar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McCormack, S. et al., 2016. Pre-exposure Prophylaxis to Prevent the Acquisition of HIV-1 Infection (PROUD): Effectiveness Results from the Pilot Phase of a Pragmatic Open-label </a:t>
            </a:r>
            <a:r>
              <a:rPr lang="en-US" altLang="en-US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Randomised</a:t>
            </a: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 Trial. </a:t>
            </a:r>
            <a:r>
              <a:rPr lang="en-US" altLang="en-US" sz="1400" i="1" u="sng" dirty="0">
                <a:latin typeface="Arial" panose="020B0604020202020204" pitchFamily="34" charset="0"/>
                <a:ea typeface="Times New Roman" panose="02020603050405020304" pitchFamily="18" charset="0"/>
              </a:rPr>
              <a:t>The Lancet,</a:t>
            </a:r>
            <a:r>
              <a:rPr lang="en-US" altLang="en-US" sz="1400" i="1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387(10013), pp. 53-60.</a:t>
            </a:r>
            <a:endParaRPr lang="en-GB" altLang="en-US" sz="14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Nhs.uk, 2018. </a:t>
            </a:r>
            <a:r>
              <a:rPr lang="en-US" altLang="en-US" sz="1400" i="1" dirty="0">
                <a:latin typeface="Arial" panose="020B0604020202020204" pitchFamily="34" charset="0"/>
                <a:ea typeface="Times New Roman" panose="02020603050405020304" pitchFamily="18" charset="0"/>
              </a:rPr>
              <a:t>NHS Choices. </a:t>
            </a: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lang="en-US" altLang="en-US" sz="1400" u="sng" dirty="0">
                <a:latin typeface="Arial" panose="020B0604020202020204" pitchFamily="34" charset="0"/>
                <a:ea typeface="Times New Roman" panose="02020603050405020304" pitchFamily="18" charset="0"/>
              </a:rPr>
              <a:t>https://www.nhs.uk/conditions/hiv-and-aids/symptoms/</a:t>
            </a:r>
            <a:b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[Accessed 08 02 2018].</a:t>
            </a:r>
            <a:endParaRPr lang="en-GB" altLang="en-US" sz="14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Saag, M. S., 2014. </a:t>
            </a:r>
            <a:r>
              <a:rPr lang="en-US" altLang="en-US" sz="1400" i="1" u="sng" dirty="0">
                <a:latin typeface="Arial" panose="020B0604020202020204" pitchFamily="34" charset="0"/>
                <a:ea typeface="Times New Roman" panose="02020603050405020304" pitchFamily="18" charset="0"/>
              </a:rPr>
              <a:t>Updates in HIV and AIDS: Part I, An Issue of Infectious Disease Clinics, E-Book.</a:t>
            </a:r>
            <a:r>
              <a:rPr lang="en-US" altLang="en-US" sz="1400" i="1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Revised ed. </a:t>
            </a:r>
            <a:r>
              <a:rPr lang="en-US" altLang="en-US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s.l.:Elsevier</a:t>
            </a: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 Health Sciences.</a:t>
            </a:r>
            <a:endParaRPr lang="en-GB" altLang="en-US" sz="14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Trust, N. A., 2018. </a:t>
            </a:r>
            <a:r>
              <a:rPr lang="en-US" altLang="en-US" sz="1400" i="1" dirty="0">
                <a:latin typeface="Arial" panose="020B0604020202020204" pitchFamily="34" charset="0"/>
                <a:ea typeface="Times New Roman" panose="02020603050405020304" pitchFamily="18" charset="0"/>
              </a:rPr>
              <a:t>National AIDS Trust. </a:t>
            </a: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lang="en-US" altLang="en-US" sz="1400" u="sng" dirty="0">
                <a:latin typeface="Arial" panose="020B0604020202020204" pitchFamily="34" charset="0"/>
                <a:ea typeface="Times New Roman" panose="02020603050405020304" pitchFamily="18" charset="0"/>
              </a:rPr>
              <a:t>https://www.nat.org.uk/we-inform/HIV-statistics/UK-statistics</a:t>
            </a:r>
            <a:b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[Accessed 07 02 2018].</a:t>
            </a:r>
            <a:endParaRPr lang="en-GB" altLang="en-US" sz="14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Wales, F., 2018. </a:t>
            </a:r>
            <a:r>
              <a:rPr lang="en-US" altLang="en-US" sz="1400" i="1" dirty="0">
                <a:latin typeface="Arial" panose="020B0604020202020204" pitchFamily="34" charset="0"/>
                <a:ea typeface="Times New Roman" panose="02020603050405020304" pitchFamily="18" charset="0"/>
              </a:rPr>
              <a:t>Frisky Wales. </a:t>
            </a: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lang="en-US" altLang="en-US" sz="1400" u="sng" dirty="0">
                <a:latin typeface="Arial" panose="020B0604020202020204" pitchFamily="34" charset="0"/>
                <a:ea typeface="Times New Roman" panose="02020603050405020304" pitchFamily="18" charset="0"/>
              </a:rPr>
              <a:t>http://www.friskywales.org/wales-prep-project.html</a:t>
            </a:r>
            <a:b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[Accessed 08 02 2018].</a:t>
            </a:r>
            <a:endParaRPr lang="en-GB" altLang="en-US" sz="14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Wales, P. H., 2017. </a:t>
            </a:r>
            <a:r>
              <a:rPr lang="en-US" altLang="en-US" sz="1400" i="1" u="sng" dirty="0">
                <a:latin typeface="Arial" panose="020B0604020202020204" pitchFamily="34" charset="0"/>
                <a:ea typeface="Times New Roman" panose="02020603050405020304" pitchFamily="18" charset="0"/>
              </a:rPr>
              <a:t>HIV and STI trends,</a:t>
            </a:r>
            <a:r>
              <a:rPr lang="en-US" altLang="en-US" sz="1400" i="1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Wales: Public Health Wales.</a:t>
            </a:r>
            <a:endParaRPr lang="en-GB" altLang="en-US" sz="14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WHO, 2018. </a:t>
            </a:r>
            <a:r>
              <a:rPr lang="en-US" altLang="en-US" sz="1400" i="1" dirty="0">
                <a:latin typeface="Arial" panose="020B0604020202020204" pitchFamily="34" charset="0"/>
                <a:ea typeface="Times New Roman" panose="02020603050405020304" pitchFamily="18" charset="0"/>
              </a:rPr>
              <a:t>World Health </a:t>
            </a:r>
            <a:r>
              <a:rPr lang="en-US" altLang="en-US" sz="1400" i="1" dirty="0" err="1">
                <a:latin typeface="Arial" panose="020B0604020202020204" pitchFamily="34" charset="0"/>
                <a:ea typeface="Times New Roman" panose="02020603050405020304" pitchFamily="18" charset="0"/>
              </a:rPr>
              <a:t>Organisation</a:t>
            </a:r>
            <a:r>
              <a:rPr lang="en-US" altLang="en-US" sz="1400" i="1" dirty="0"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lang="en-US" altLang="en-US" sz="1400" u="sng" dirty="0">
                <a:latin typeface="Arial" panose="020B0604020202020204" pitchFamily="34" charset="0"/>
                <a:ea typeface="Times New Roman" panose="02020603050405020304" pitchFamily="18" charset="0"/>
              </a:rPr>
              <a:t>http://www.who.int/hiv/data/en/</a:t>
            </a:r>
            <a:b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US" alt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[Accessed 07 02 2018].</a:t>
            </a:r>
            <a:endParaRPr lang="en-GB" altLang="en-US" sz="14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563313"/>
      </p:ext>
    </p:extLst>
  </p:cSld>
  <p:clrMapOvr>
    <a:masterClrMapping/>
  </p:clrMapOvr>
  <p:transition advTm="151">
    <p:fade/>
  </p:transition>
</p:sld>
</file>

<file path=ppt/theme/theme1.xml><?xml version="1.0" encoding="utf-8"?>
<a:theme xmlns:a="http://schemas.openxmlformats.org/drawingml/2006/main" name="1_Brushed metal and curves - Green Blue Segoe_TP10286724">
  <a:themeElements>
    <a:clrScheme name="Green Template-Template">
      <a:dk1>
        <a:srgbClr val="000000"/>
      </a:dk1>
      <a:lt1>
        <a:srgbClr val="FFFFFF"/>
      </a:lt1>
      <a:dk2>
        <a:srgbClr val="1F7335"/>
      </a:dk2>
      <a:lt2>
        <a:srgbClr val="C4FF89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F0ED7B"/>
      </a:hlink>
      <a:folHlink>
        <a:srgbClr val="F3EB4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91436" tIns="45718" rIns="91436" bIns="45718" numCol="1" rtlCol="0" anchor="ctr" anchorCtr="0" compatLnSpc="1">
        <a:prstTxWarp prst="textNoShape">
          <a:avLst/>
        </a:prstTxWarp>
      </a:bodyPr>
      <a:lstStyle>
        <a:defPPr algn="ctr" defTabSz="914099" fontAlgn="base">
          <a:spcBef>
            <a:spcPct val="0"/>
          </a:spcBef>
          <a:spcAft>
            <a:spcPct val="0"/>
          </a:spcAft>
          <a:defRPr sz="2300" dirty="0" smtClean="0">
            <a:solidFill>
              <a:srgbClr val="FFFFFF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White with Courier font for code slides">
  <a:themeElements>
    <a:clrScheme name="Blue Template-Template">
      <a:dk1>
        <a:srgbClr val="000000"/>
      </a:dk1>
      <a:lt1>
        <a:srgbClr val="FFFFFF"/>
      </a:lt1>
      <a:dk2>
        <a:srgbClr val="050595"/>
      </a:dk2>
      <a:lt2>
        <a:srgbClr val="FFFFFF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F3EB4F"/>
      </a:hlink>
      <a:folHlink>
        <a:srgbClr val="7DDDF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109728" tIns="54864" rIns="109728" bIns="54864" numCol="1" rtlCol="0" anchor="ctr" anchorCtr="0" compatLnSpc="1">
        <a:prstTxWarp prst="textNoShape">
          <a:avLst/>
        </a:prstTxWarp>
      </a:bodyPr>
      <a:lstStyle>
        <a:defPPr marL="0" marR="0" indent="0" algn="ctr" defTabSz="10969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2800" b="0" i="0" u="none" strike="noStrike" cap="none" normalizeH="0" baseline="0" dirty="0" smtClean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F65518A-9930-4861-9944-85DDBBED179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Green-blue brushed metal and curves design template</Template>
  <TotalTime>2250</TotalTime>
  <Words>711</Words>
  <Application>Microsoft Office PowerPoint</Application>
  <PresentationFormat>On-screen Show (4:3)</PresentationFormat>
  <Paragraphs>144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Courier New</vt:lpstr>
      <vt:lpstr>Times New Roman</vt:lpstr>
      <vt:lpstr>1_Brushed metal and curves - Green Blue Segoe_TP10286724</vt:lpstr>
      <vt:lpstr>White with Courier font for code slides</vt:lpstr>
      <vt:lpstr>The Epidemiology of a Communicable Disease: HIV/AIDS</vt:lpstr>
      <vt:lpstr>Introduction and Contents</vt:lpstr>
      <vt:lpstr>What is a Communicable Disease?</vt:lpstr>
      <vt:lpstr>The History of HIV</vt:lpstr>
      <vt:lpstr>Symptoms and Treatment</vt:lpstr>
      <vt:lpstr>Statistics</vt:lpstr>
      <vt:lpstr>Incidence of Exposure in Wales</vt:lpstr>
      <vt:lpstr>Incidence Analysis</vt:lpstr>
      <vt:lpstr>Prevention and Control </vt:lpstr>
      <vt:lpstr>Impact Upon Society &amp; Health Professionals</vt:lpstr>
      <vt:lpstr>The Role of Research in Epidemiology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Epidemiology of a communicable disease: HIV</dc:title>
  <dc:creator>Kayleigh Jenkinson</dc:creator>
  <cp:keywords/>
  <cp:lastModifiedBy>Kayleigh Jenkinson</cp:lastModifiedBy>
  <cp:revision>53</cp:revision>
  <dcterms:created xsi:type="dcterms:W3CDTF">2018-02-07T15:09:03Z</dcterms:created>
  <dcterms:modified xsi:type="dcterms:W3CDTF">2018-03-12T21:40:47Z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TC102867249990</vt:lpwstr>
  </property>
</Properties>
</file>