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60" r:id="rId3"/>
    <p:sldId id="261" r:id="rId4"/>
    <p:sldId id="262" r:id="rId5"/>
    <p:sldId id="263" r:id="rId6"/>
    <p:sldId id="264" r:id="rId7"/>
    <p:sldId id="265" r:id="rId8"/>
    <p:sldId id="266" r:id="rId9"/>
    <p:sldId id="267" r:id="rId10"/>
    <p:sldId id="268" r:id="rId11"/>
    <p:sldId id="269" r:id="rId12"/>
    <p:sldId id="270" r:id="rId13"/>
    <p:sldId id="271" r:id="rId14"/>
    <p:sldId id="272" r:id="rId15"/>
    <p:sldId id="273" r:id="rId16"/>
    <p:sldId id="274" r:id="rId17"/>
    <p:sldId id="275" r:id="rId18"/>
    <p:sldId id="276" r:id="rId19"/>
    <p:sldId id="277" r:id="rId20"/>
    <p:sldId id="279" r:id="rId21"/>
    <p:sldId id="280"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4FD5105-C121-4B4A-B8BC-9B735B624657}" v="2" dt="2023-10-15T10:11:23.76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88" d="100"/>
          <a:sy n="88" d="100"/>
        </p:scale>
        <p:origin x="69"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219442A0-CB6D-4010-940F-7AF8937AA565}"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6FD7D7-EC18-453E-96A4-85774B2B1526}" type="slidenum">
              <a:rPr lang="en-GB" smtClean="0"/>
              <a:t>‹#›</a:t>
            </a:fld>
            <a:endParaRPr lang="en-GB"/>
          </a:p>
        </p:txBody>
      </p:sp>
    </p:spTree>
    <p:extLst>
      <p:ext uri="{BB962C8B-B14F-4D97-AF65-F5344CB8AC3E}">
        <p14:creationId xmlns:p14="http://schemas.microsoft.com/office/powerpoint/2010/main" val="34910062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19442A0-CB6D-4010-940F-7AF8937AA565}"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6FD7D7-EC18-453E-96A4-85774B2B1526}" type="slidenum">
              <a:rPr lang="en-GB" smtClean="0"/>
              <a:t>‹#›</a:t>
            </a:fld>
            <a:endParaRPr lang="en-GB"/>
          </a:p>
        </p:txBody>
      </p:sp>
    </p:spTree>
    <p:extLst>
      <p:ext uri="{BB962C8B-B14F-4D97-AF65-F5344CB8AC3E}">
        <p14:creationId xmlns:p14="http://schemas.microsoft.com/office/powerpoint/2010/main" val="2052866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19442A0-CB6D-4010-940F-7AF8937AA565}"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6FD7D7-EC18-453E-96A4-85774B2B1526}" type="slidenum">
              <a:rPr lang="en-GB" smtClean="0"/>
              <a:t>‹#›</a:t>
            </a:fld>
            <a:endParaRPr lang="en-GB"/>
          </a:p>
        </p:txBody>
      </p:sp>
    </p:spTree>
    <p:extLst>
      <p:ext uri="{BB962C8B-B14F-4D97-AF65-F5344CB8AC3E}">
        <p14:creationId xmlns:p14="http://schemas.microsoft.com/office/powerpoint/2010/main" val="41585251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19442A0-CB6D-4010-940F-7AF8937AA565}" type="datetimeFigureOut">
              <a:rPr lang="en-GB" smtClean="0"/>
              <a:t>23/10/2023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76FD7D7-EC18-453E-96A4-85774B2B1526}" type="slidenum">
              <a:rPr lang="en-GB" smtClean="0"/>
              <a:t>‹#›</a:t>
            </a:fld>
            <a:endParaRPr lang="en-GB"/>
          </a:p>
        </p:txBody>
      </p:sp>
    </p:spTree>
    <p:extLst>
      <p:ext uri="{BB962C8B-B14F-4D97-AF65-F5344CB8AC3E}">
        <p14:creationId xmlns:p14="http://schemas.microsoft.com/office/powerpoint/2010/main" val="15956158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219442A0-CB6D-4010-940F-7AF8937AA565}" type="datetimeFigureOut">
              <a:rPr lang="en-GB" smtClean="0"/>
              <a:t>23/10/2023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76FD7D7-EC18-453E-96A4-85774B2B1526}" type="slidenum">
              <a:rPr lang="en-GB" smtClean="0"/>
              <a:t>‹#›</a:t>
            </a:fld>
            <a:endParaRPr lang="en-GB"/>
          </a:p>
        </p:txBody>
      </p:sp>
    </p:spTree>
    <p:extLst>
      <p:ext uri="{BB962C8B-B14F-4D97-AF65-F5344CB8AC3E}">
        <p14:creationId xmlns:p14="http://schemas.microsoft.com/office/powerpoint/2010/main" val="19824698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219442A0-CB6D-4010-940F-7AF8937AA565}" type="datetimeFigureOut">
              <a:rPr lang="en-GB" smtClean="0"/>
              <a:t>23/10/2023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76FD7D7-EC18-453E-96A4-85774B2B1526}" type="slidenum">
              <a:rPr lang="en-GB" smtClean="0"/>
              <a:t>‹#›</a:t>
            </a:fld>
            <a:endParaRPr lang="en-GB"/>
          </a:p>
        </p:txBody>
      </p:sp>
    </p:spTree>
    <p:extLst>
      <p:ext uri="{BB962C8B-B14F-4D97-AF65-F5344CB8AC3E}">
        <p14:creationId xmlns:p14="http://schemas.microsoft.com/office/powerpoint/2010/main" val="1479748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19442A0-CB6D-4010-940F-7AF8937AA565}" type="datetimeFigureOut">
              <a:rPr lang="en-GB" smtClean="0"/>
              <a:t>23/10/2023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76FD7D7-EC18-453E-96A4-85774B2B1526}" type="slidenum">
              <a:rPr lang="en-GB" smtClean="0"/>
              <a:t>‹#›</a:t>
            </a:fld>
            <a:endParaRPr lang="en-GB"/>
          </a:p>
        </p:txBody>
      </p:sp>
    </p:spTree>
    <p:extLst>
      <p:ext uri="{BB962C8B-B14F-4D97-AF65-F5344CB8AC3E}">
        <p14:creationId xmlns:p14="http://schemas.microsoft.com/office/powerpoint/2010/main" val="2638402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19442A0-CB6D-4010-940F-7AF8937AA565}" type="datetimeFigureOut">
              <a:rPr lang="en-GB" smtClean="0"/>
              <a:t>23/10/2023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76FD7D7-EC18-453E-96A4-85774B2B1526}" type="slidenum">
              <a:rPr lang="en-GB" smtClean="0"/>
              <a:t>‹#›</a:t>
            </a:fld>
            <a:endParaRPr lang="en-GB"/>
          </a:p>
        </p:txBody>
      </p:sp>
    </p:spTree>
    <p:extLst>
      <p:ext uri="{BB962C8B-B14F-4D97-AF65-F5344CB8AC3E}">
        <p14:creationId xmlns:p14="http://schemas.microsoft.com/office/powerpoint/2010/main" val="3563397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19442A0-CB6D-4010-940F-7AF8937AA565}" type="datetimeFigureOut">
              <a:rPr lang="en-GB" smtClean="0"/>
              <a:t>23/10/2023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76FD7D7-EC18-453E-96A4-85774B2B1526}" type="slidenum">
              <a:rPr lang="en-GB" smtClean="0"/>
              <a:t>‹#›</a:t>
            </a:fld>
            <a:endParaRPr lang="en-GB"/>
          </a:p>
        </p:txBody>
      </p:sp>
    </p:spTree>
    <p:extLst>
      <p:ext uri="{BB962C8B-B14F-4D97-AF65-F5344CB8AC3E}">
        <p14:creationId xmlns:p14="http://schemas.microsoft.com/office/powerpoint/2010/main" val="4420064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19442A0-CB6D-4010-940F-7AF8937AA565}"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6FD7D7-EC18-453E-96A4-85774B2B1526}" type="slidenum">
              <a:rPr lang="en-GB" smtClean="0"/>
              <a:t>‹#›</a:t>
            </a:fld>
            <a:endParaRPr lang="en-GB"/>
          </a:p>
        </p:txBody>
      </p:sp>
    </p:spTree>
    <p:extLst>
      <p:ext uri="{BB962C8B-B14F-4D97-AF65-F5344CB8AC3E}">
        <p14:creationId xmlns:p14="http://schemas.microsoft.com/office/powerpoint/2010/main" val="9327136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19442A0-CB6D-4010-940F-7AF8937AA565}"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6FD7D7-EC18-453E-96A4-85774B2B1526}" type="slidenum">
              <a:rPr lang="en-GB" smtClean="0"/>
              <a:t>‹#›</a:t>
            </a:fld>
            <a:endParaRPr lang="en-GB"/>
          </a:p>
        </p:txBody>
      </p:sp>
    </p:spTree>
    <p:extLst>
      <p:ext uri="{BB962C8B-B14F-4D97-AF65-F5344CB8AC3E}">
        <p14:creationId xmlns:p14="http://schemas.microsoft.com/office/powerpoint/2010/main" val="2939714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19442A0-CB6D-4010-940F-7AF8937AA565}" type="datetimeFigureOut">
              <a:rPr lang="en-GB" smtClean="0"/>
              <a:t>23/10/2023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76FD7D7-EC18-453E-96A4-85774B2B1526}" type="slidenum">
              <a:rPr lang="en-GB" smtClean="0"/>
              <a:t>‹#›</a:t>
            </a:fld>
            <a:endParaRPr lang="en-GB"/>
          </a:p>
        </p:txBody>
      </p:sp>
    </p:spTree>
    <p:extLst>
      <p:ext uri="{BB962C8B-B14F-4D97-AF65-F5344CB8AC3E}">
        <p14:creationId xmlns:p14="http://schemas.microsoft.com/office/powerpoint/2010/main" val="5872525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a:xfrm>
            <a:off x="2351088" y="1484314"/>
            <a:ext cx="7772400" cy="1470025"/>
          </a:xfrm>
        </p:spPr>
        <p:txBody>
          <a:bodyPr anchor="ctr"/>
          <a:lstStyle/>
          <a:p>
            <a:pPr eaLnBrk="1" hangingPunct="1"/>
            <a:r>
              <a:rPr lang="en-GB" altLang="en-US" sz="4400"/>
              <a:t>Becoming a </a:t>
            </a:r>
            <a:br>
              <a:rPr lang="en-GB" altLang="en-US" sz="4400"/>
            </a:br>
            <a:r>
              <a:rPr lang="en-GB" altLang="en-US" sz="4400"/>
              <a:t>Reflective Practitioner</a:t>
            </a:r>
          </a:p>
        </p:txBody>
      </p:sp>
      <p:sp>
        <p:nvSpPr>
          <p:cNvPr id="3075" name="Rectangle 3"/>
          <p:cNvSpPr>
            <a:spLocks noGrp="1" noChangeArrowheads="1"/>
          </p:cNvSpPr>
          <p:nvPr>
            <p:ph type="subTitle" idx="1"/>
          </p:nvPr>
        </p:nvSpPr>
        <p:spPr>
          <a:xfrm>
            <a:off x="2424113" y="4076700"/>
            <a:ext cx="7416800" cy="1752600"/>
          </a:xfrm>
        </p:spPr>
        <p:txBody>
          <a:bodyPr/>
          <a:lstStyle/>
          <a:p>
            <a:pPr eaLnBrk="1" hangingPunct="1">
              <a:lnSpc>
                <a:spcPct val="80000"/>
              </a:lnSpc>
            </a:pPr>
            <a:r>
              <a:rPr lang="en-GB" altLang="en-US" sz="2800" dirty="0"/>
              <a:t>Becoming an Effective, Reflective Practitioner</a:t>
            </a:r>
          </a:p>
        </p:txBody>
      </p:sp>
    </p:spTree>
    <p:extLst>
      <p:ext uri="{BB962C8B-B14F-4D97-AF65-F5344CB8AC3E}">
        <p14:creationId xmlns:p14="http://schemas.microsoft.com/office/powerpoint/2010/main" val="34296313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eaLnBrk="1" hangingPunct="1"/>
            <a:r>
              <a:rPr lang="en-GB" altLang="en-US"/>
              <a:t>The idea of competency</a:t>
            </a:r>
          </a:p>
        </p:txBody>
      </p:sp>
      <p:sp>
        <p:nvSpPr>
          <p:cNvPr id="6147" name="Rectangle 3"/>
          <p:cNvSpPr>
            <a:spLocks noGrp="1" noChangeArrowheads="1"/>
          </p:cNvSpPr>
          <p:nvPr>
            <p:ph type="body" idx="1"/>
          </p:nvPr>
        </p:nvSpPr>
        <p:spPr/>
        <p:txBody>
          <a:bodyPr/>
          <a:lstStyle/>
          <a:p>
            <a:pPr eaLnBrk="1" hangingPunct="1">
              <a:buFontTx/>
              <a:buNone/>
            </a:pPr>
            <a:r>
              <a:rPr lang="en-GB" altLang="en-US"/>
              <a:t>	A competency suggests both the possession of knowledge and the behavioural capacity to act appropriately.  To develop  competencies you must be introduced to knowledge and have the opportunity to practice skills.</a:t>
            </a:r>
          </a:p>
          <a:p>
            <a:pPr eaLnBrk="1" hangingPunct="1">
              <a:buFontTx/>
              <a:buNone/>
            </a:pPr>
            <a:endParaRPr lang="en-GB" altLang="en-US"/>
          </a:p>
          <a:p>
            <a:pPr eaLnBrk="1" hangingPunct="1">
              <a:buFontTx/>
              <a:buNone/>
            </a:pPr>
            <a:r>
              <a:rPr lang="en-GB" altLang="en-US"/>
              <a:t>	Reflection gives us the opportunity to consider both knowledge and practice and seek to improve our work as a result.</a:t>
            </a:r>
          </a:p>
        </p:txBody>
      </p:sp>
    </p:spTree>
    <p:extLst>
      <p:ext uri="{BB962C8B-B14F-4D97-AF65-F5344CB8AC3E}">
        <p14:creationId xmlns:p14="http://schemas.microsoft.com/office/powerpoint/2010/main" val="36621110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r>
              <a:rPr lang="en-GB" altLang="en-US"/>
              <a:t>Content</a:t>
            </a:r>
          </a:p>
        </p:txBody>
      </p:sp>
      <p:sp>
        <p:nvSpPr>
          <p:cNvPr id="7171" name="Rectangle 3"/>
          <p:cNvSpPr>
            <a:spLocks noGrp="1" noChangeArrowheads="1"/>
          </p:cNvSpPr>
          <p:nvPr>
            <p:ph type="body" idx="1"/>
          </p:nvPr>
        </p:nvSpPr>
        <p:spPr/>
        <p:txBody>
          <a:bodyPr/>
          <a:lstStyle/>
          <a:p>
            <a:pPr eaLnBrk="1" hangingPunct="1"/>
            <a:r>
              <a:rPr lang="en-GB" altLang="en-US" dirty="0"/>
              <a:t>Discussing experiences of reflection </a:t>
            </a:r>
          </a:p>
          <a:p>
            <a:pPr eaLnBrk="1" hangingPunct="1">
              <a:buFontTx/>
              <a:buNone/>
            </a:pPr>
            <a:endParaRPr lang="en-GB" altLang="en-US" dirty="0"/>
          </a:p>
          <a:p>
            <a:pPr eaLnBrk="1" hangingPunct="1"/>
            <a:r>
              <a:rPr lang="en-GB" altLang="en-US" dirty="0"/>
              <a:t>How can reflection improve our understanding?</a:t>
            </a:r>
          </a:p>
          <a:p>
            <a:pPr eaLnBrk="1" hangingPunct="1">
              <a:buFontTx/>
              <a:buNone/>
            </a:pPr>
            <a:endParaRPr lang="en-GB" altLang="en-US" dirty="0"/>
          </a:p>
          <a:p>
            <a:pPr eaLnBrk="1" hangingPunct="1"/>
            <a:r>
              <a:rPr lang="en-GB" altLang="en-US" dirty="0"/>
              <a:t>How can better understanding improve our youth work?</a:t>
            </a:r>
          </a:p>
          <a:p>
            <a:pPr eaLnBrk="1" hangingPunct="1">
              <a:buFontTx/>
              <a:buNone/>
            </a:pPr>
            <a:endParaRPr lang="en-GB" altLang="en-US" dirty="0"/>
          </a:p>
        </p:txBody>
      </p:sp>
    </p:spTree>
    <p:extLst>
      <p:ext uri="{BB962C8B-B14F-4D97-AF65-F5344CB8AC3E}">
        <p14:creationId xmlns:p14="http://schemas.microsoft.com/office/powerpoint/2010/main" val="39368721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r>
              <a:rPr lang="en-GB" altLang="en-US"/>
              <a:t>A youth worker talking</a:t>
            </a:r>
          </a:p>
        </p:txBody>
      </p:sp>
      <p:sp>
        <p:nvSpPr>
          <p:cNvPr id="8195" name="Rectangle 3"/>
          <p:cNvSpPr>
            <a:spLocks noGrp="1" noChangeArrowheads="1"/>
          </p:cNvSpPr>
          <p:nvPr>
            <p:ph type="body" idx="1"/>
          </p:nvPr>
        </p:nvSpPr>
        <p:spPr>
          <a:xfrm>
            <a:off x="1847850" y="1773238"/>
            <a:ext cx="8229600" cy="4525962"/>
          </a:xfrm>
        </p:spPr>
        <p:txBody>
          <a:bodyPr/>
          <a:lstStyle/>
          <a:p>
            <a:pPr eaLnBrk="1" hangingPunct="1">
              <a:lnSpc>
                <a:spcPct val="90000"/>
              </a:lnSpc>
              <a:buFontTx/>
              <a:buNone/>
            </a:pPr>
            <a:r>
              <a:rPr lang="en-GB" altLang="en-US"/>
              <a:t>	More and more I ask questions while I am working.  At first I used to ask after, just go on with it.  Now I am more aware, I am thinking during the session.  Sometimes I make mistakes and the second I have done something I’ve thought I shouldn’t have done that.  Before I would have thought it two hours after, sitting at home with a coffee or whatever.</a:t>
            </a:r>
          </a:p>
          <a:p>
            <a:pPr eaLnBrk="1" hangingPunct="1">
              <a:lnSpc>
                <a:spcPct val="90000"/>
              </a:lnSpc>
            </a:pPr>
            <a:endParaRPr lang="en-GB" altLang="en-US"/>
          </a:p>
          <a:p>
            <a:pPr lvl="1" algn="r" eaLnBrk="1" hangingPunct="1">
              <a:lnSpc>
                <a:spcPct val="90000"/>
              </a:lnSpc>
              <a:buFontTx/>
              <a:buNone/>
            </a:pPr>
            <a:r>
              <a:rPr lang="en-GB" altLang="en-US"/>
              <a:t>(Smith, 1994: 128)</a:t>
            </a:r>
          </a:p>
        </p:txBody>
      </p:sp>
    </p:spTree>
    <p:extLst>
      <p:ext uri="{BB962C8B-B14F-4D97-AF65-F5344CB8AC3E}">
        <p14:creationId xmlns:p14="http://schemas.microsoft.com/office/powerpoint/2010/main" val="2063409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altLang="en-US"/>
              <a:t>What is reflection?</a:t>
            </a:r>
          </a:p>
        </p:txBody>
      </p:sp>
      <p:sp>
        <p:nvSpPr>
          <p:cNvPr id="9219" name="Rectangle 3"/>
          <p:cNvSpPr>
            <a:spLocks noGrp="1" noChangeArrowheads="1"/>
          </p:cNvSpPr>
          <p:nvPr>
            <p:ph type="body" idx="1"/>
          </p:nvPr>
        </p:nvSpPr>
        <p:spPr/>
        <p:txBody>
          <a:bodyPr/>
          <a:lstStyle/>
          <a:p>
            <a:pPr eaLnBrk="1" hangingPunct="1">
              <a:buFontTx/>
              <a:buNone/>
            </a:pPr>
            <a:r>
              <a:rPr lang="en-GB" altLang="en-US"/>
              <a:t>	‘Reflection is an important human activity in which people recapture their experience, think about it, mull it over and evaluate it.  It is this working with experience that is important in learning’</a:t>
            </a:r>
          </a:p>
          <a:p>
            <a:pPr eaLnBrk="1" hangingPunct="1">
              <a:buFontTx/>
              <a:buNone/>
            </a:pPr>
            <a:r>
              <a:rPr lang="en-GB" altLang="en-US"/>
              <a:t>	(Boud, Keough, and Walker, 1985)</a:t>
            </a:r>
          </a:p>
        </p:txBody>
      </p:sp>
    </p:spTree>
    <p:extLst>
      <p:ext uri="{BB962C8B-B14F-4D97-AF65-F5344CB8AC3E}">
        <p14:creationId xmlns:p14="http://schemas.microsoft.com/office/powerpoint/2010/main" val="13950680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eaLnBrk="1" hangingPunct="1"/>
            <a:r>
              <a:rPr lang="en-GB" altLang="en-US"/>
              <a:t>Problems Problems</a:t>
            </a:r>
          </a:p>
        </p:txBody>
      </p:sp>
      <p:sp>
        <p:nvSpPr>
          <p:cNvPr id="10243" name="Rectangle 3"/>
          <p:cNvSpPr>
            <a:spLocks noGrp="1" noChangeArrowheads="1"/>
          </p:cNvSpPr>
          <p:nvPr>
            <p:ph type="body" idx="1"/>
          </p:nvPr>
        </p:nvSpPr>
        <p:spPr/>
        <p:txBody>
          <a:bodyPr/>
          <a:lstStyle/>
          <a:p>
            <a:pPr eaLnBrk="1" hangingPunct="1">
              <a:lnSpc>
                <a:spcPct val="90000"/>
              </a:lnSpc>
            </a:pPr>
            <a:r>
              <a:rPr lang="en-GB" altLang="en-US"/>
              <a:t>We usually reflect on situations  that present a problem of some kind, or that we are having difficulty with:</a:t>
            </a:r>
          </a:p>
          <a:p>
            <a:pPr eaLnBrk="1" hangingPunct="1">
              <a:lnSpc>
                <a:spcPct val="90000"/>
              </a:lnSpc>
              <a:buFontTx/>
              <a:buNone/>
            </a:pPr>
            <a:endParaRPr lang="en-GB" altLang="en-US"/>
          </a:p>
          <a:p>
            <a:pPr lvl="1" eaLnBrk="1" hangingPunct="1">
              <a:lnSpc>
                <a:spcPct val="90000"/>
              </a:lnSpc>
            </a:pPr>
            <a:r>
              <a:rPr lang="en-GB" altLang="en-US"/>
              <a:t>Dewey (1966:122) comments that thinking begins in ‘what may fairly enough be called a forked road situation that is ambiguous, that presents a dilemma, that proposes’ alternatives’. </a:t>
            </a:r>
          </a:p>
        </p:txBody>
      </p:sp>
    </p:spTree>
    <p:extLst>
      <p:ext uri="{BB962C8B-B14F-4D97-AF65-F5344CB8AC3E}">
        <p14:creationId xmlns:p14="http://schemas.microsoft.com/office/powerpoint/2010/main" val="31522972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r>
              <a:rPr lang="en-GB" altLang="en-US"/>
              <a:t>Issues from practice</a:t>
            </a:r>
          </a:p>
        </p:txBody>
      </p:sp>
      <p:sp>
        <p:nvSpPr>
          <p:cNvPr id="11267" name="Rectangle 3"/>
          <p:cNvSpPr>
            <a:spLocks noGrp="1" noChangeArrowheads="1"/>
          </p:cNvSpPr>
          <p:nvPr>
            <p:ph type="body" idx="1"/>
          </p:nvPr>
        </p:nvSpPr>
        <p:spPr/>
        <p:txBody>
          <a:bodyPr/>
          <a:lstStyle/>
          <a:p>
            <a:pPr eaLnBrk="1" hangingPunct="1"/>
            <a:r>
              <a:rPr lang="en-GB" altLang="en-US"/>
              <a:t>Reflective practice – what does that mean?</a:t>
            </a:r>
          </a:p>
          <a:p>
            <a:pPr eaLnBrk="1" hangingPunct="1"/>
            <a:endParaRPr lang="en-GB" altLang="en-US" sz="1600"/>
          </a:p>
          <a:p>
            <a:pPr lvl="1" eaLnBrk="1" hangingPunct="1"/>
            <a:r>
              <a:rPr lang="en-GB" altLang="en-US"/>
              <a:t>Moon defines reflective practice as "a set of abilities and skills, to indicate the taking of a critical stance, an orientation to problem solving or a state of mind" (Moon, 1999: 63). </a:t>
            </a:r>
          </a:p>
        </p:txBody>
      </p:sp>
    </p:spTree>
    <p:extLst>
      <p:ext uri="{BB962C8B-B14F-4D97-AF65-F5344CB8AC3E}">
        <p14:creationId xmlns:p14="http://schemas.microsoft.com/office/powerpoint/2010/main" val="22850324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GB" altLang="en-US" sz="3200"/>
              <a:t>Model 1 Gibbs model of reflection (1988)</a:t>
            </a:r>
          </a:p>
        </p:txBody>
      </p:sp>
      <p:grpSp>
        <p:nvGrpSpPr>
          <p:cNvPr id="12291" name="Group 21"/>
          <p:cNvGrpSpPr>
            <a:grpSpLocks/>
          </p:cNvGrpSpPr>
          <p:nvPr/>
        </p:nvGrpSpPr>
        <p:grpSpPr bwMode="auto">
          <a:xfrm>
            <a:off x="1631950" y="1268413"/>
            <a:ext cx="8464550" cy="4964112"/>
            <a:chOff x="1440" y="3057"/>
            <a:chExt cx="12399" cy="7098"/>
          </a:xfrm>
        </p:grpSpPr>
        <p:sp>
          <p:nvSpPr>
            <p:cNvPr id="12293" name="AutoShape 22"/>
            <p:cNvSpPr>
              <a:spLocks noChangeArrowheads="1"/>
            </p:cNvSpPr>
            <p:nvPr/>
          </p:nvSpPr>
          <p:spPr bwMode="auto">
            <a:xfrm>
              <a:off x="3240" y="3597"/>
              <a:ext cx="8640" cy="5940"/>
            </a:xfrm>
            <a:prstGeom prst="roundRect">
              <a:avLst>
                <a:gd name="adj" fmla="val 16667"/>
              </a:avLst>
            </a:prstGeom>
            <a:noFill/>
            <a:ln w="3175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12294" name="_s1039"/>
            <p:cNvSpPr>
              <a:spLocks noChangeArrowheads="1"/>
            </p:cNvSpPr>
            <p:nvPr/>
          </p:nvSpPr>
          <p:spPr bwMode="auto">
            <a:xfrm>
              <a:off x="5940" y="3057"/>
              <a:ext cx="3143" cy="115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b="1">
                  <a:solidFill>
                    <a:srgbClr val="000000"/>
                  </a:solidFill>
                </a:rPr>
                <a:t>Description</a:t>
              </a:r>
            </a:p>
            <a:p>
              <a:pPr algn="ctr" eaLnBrk="1" hangingPunct="1"/>
              <a:r>
                <a:rPr lang="en-GB" altLang="en-US">
                  <a:solidFill>
                    <a:srgbClr val="000000"/>
                  </a:solidFill>
                </a:rPr>
                <a:t>What happened?</a:t>
              </a:r>
              <a:endParaRPr lang="en-GB" altLang="en-US"/>
            </a:p>
          </p:txBody>
        </p:sp>
        <p:sp>
          <p:nvSpPr>
            <p:cNvPr id="12295" name="_s1039"/>
            <p:cNvSpPr>
              <a:spLocks noChangeArrowheads="1"/>
            </p:cNvSpPr>
            <p:nvPr/>
          </p:nvSpPr>
          <p:spPr bwMode="auto">
            <a:xfrm>
              <a:off x="10080" y="4137"/>
              <a:ext cx="3759" cy="115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b="1">
                  <a:solidFill>
                    <a:srgbClr val="000000"/>
                  </a:solidFill>
                </a:rPr>
                <a:t>Feelings</a:t>
              </a:r>
            </a:p>
            <a:p>
              <a:pPr algn="ctr" eaLnBrk="1" hangingPunct="1"/>
              <a:r>
                <a:rPr lang="en-GB" altLang="en-US">
                  <a:solidFill>
                    <a:srgbClr val="000000"/>
                  </a:solidFill>
                </a:rPr>
                <a:t>What were you </a:t>
              </a:r>
            </a:p>
            <a:p>
              <a:pPr algn="ctr" eaLnBrk="1" hangingPunct="1"/>
              <a:r>
                <a:rPr lang="en-GB" altLang="en-US">
                  <a:solidFill>
                    <a:srgbClr val="000000"/>
                  </a:solidFill>
                </a:rPr>
                <a:t>thinking and feeling?</a:t>
              </a:r>
              <a:endParaRPr lang="en-GB" altLang="en-US"/>
            </a:p>
          </p:txBody>
        </p:sp>
        <p:sp>
          <p:nvSpPr>
            <p:cNvPr id="12296" name="Line 25"/>
            <p:cNvSpPr>
              <a:spLocks noChangeShapeType="1"/>
            </p:cNvSpPr>
            <p:nvPr/>
          </p:nvSpPr>
          <p:spPr bwMode="auto">
            <a:xfrm>
              <a:off x="10080" y="3597"/>
              <a:ext cx="180" cy="0"/>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2297" name="Line 26"/>
            <p:cNvSpPr>
              <a:spLocks noChangeShapeType="1"/>
            </p:cNvSpPr>
            <p:nvPr/>
          </p:nvSpPr>
          <p:spPr bwMode="auto">
            <a:xfrm flipH="1">
              <a:off x="11879" y="5937"/>
              <a:ext cx="1" cy="177"/>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2298" name="_s1039"/>
            <p:cNvSpPr>
              <a:spLocks noChangeArrowheads="1"/>
            </p:cNvSpPr>
            <p:nvPr/>
          </p:nvSpPr>
          <p:spPr bwMode="auto">
            <a:xfrm>
              <a:off x="10080" y="6477"/>
              <a:ext cx="3606" cy="18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b="1">
                  <a:solidFill>
                    <a:srgbClr val="000000"/>
                  </a:solidFill>
                </a:rPr>
                <a:t>Evaluation</a:t>
              </a:r>
            </a:p>
            <a:p>
              <a:pPr algn="ctr" eaLnBrk="1" hangingPunct="1"/>
              <a:r>
                <a:rPr lang="en-GB" altLang="en-US">
                  <a:solidFill>
                    <a:srgbClr val="000000"/>
                  </a:solidFill>
                </a:rPr>
                <a:t>What was good and </a:t>
              </a:r>
            </a:p>
            <a:p>
              <a:pPr algn="ctr" eaLnBrk="1" hangingPunct="1"/>
              <a:r>
                <a:rPr lang="en-GB" altLang="en-US">
                  <a:solidFill>
                    <a:srgbClr val="000000"/>
                  </a:solidFill>
                </a:rPr>
                <a:t>bad about the </a:t>
              </a:r>
            </a:p>
            <a:p>
              <a:pPr algn="ctr" eaLnBrk="1" hangingPunct="1"/>
              <a:r>
                <a:rPr lang="en-GB" altLang="en-US">
                  <a:solidFill>
                    <a:srgbClr val="000000"/>
                  </a:solidFill>
                </a:rPr>
                <a:t>experience?</a:t>
              </a:r>
              <a:endParaRPr lang="en-GB" altLang="en-US"/>
            </a:p>
          </p:txBody>
        </p:sp>
        <p:sp>
          <p:nvSpPr>
            <p:cNvPr id="12299" name="_s1039"/>
            <p:cNvSpPr>
              <a:spLocks noChangeArrowheads="1"/>
            </p:cNvSpPr>
            <p:nvPr/>
          </p:nvSpPr>
          <p:spPr bwMode="auto">
            <a:xfrm>
              <a:off x="5760" y="8997"/>
              <a:ext cx="3987" cy="115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b="1">
                  <a:solidFill>
                    <a:srgbClr val="000000"/>
                  </a:solidFill>
                </a:rPr>
                <a:t>Analysis</a:t>
              </a:r>
            </a:p>
            <a:p>
              <a:pPr algn="ctr" eaLnBrk="1" hangingPunct="1"/>
              <a:r>
                <a:rPr lang="en-GB" altLang="en-US">
                  <a:solidFill>
                    <a:srgbClr val="000000"/>
                  </a:solidFill>
                </a:rPr>
                <a:t>What sense can you </a:t>
              </a:r>
            </a:p>
            <a:p>
              <a:pPr algn="ctr" eaLnBrk="1" hangingPunct="1"/>
              <a:r>
                <a:rPr lang="en-GB" altLang="en-US">
                  <a:solidFill>
                    <a:srgbClr val="000000"/>
                  </a:solidFill>
                </a:rPr>
                <a:t>make of the situation?</a:t>
              </a:r>
              <a:endParaRPr lang="en-GB" altLang="en-US"/>
            </a:p>
          </p:txBody>
        </p:sp>
        <p:sp>
          <p:nvSpPr>
            <p:cNvPr id="12300" name="Line 29"/>
            <p:cNvSpPr>
              <a:spLocks noChangeShapeType="1"/>
            </p:cNvSpPr>
            <p:nvPr/>
          </p:nvSpPr>
          <p:spPr bwMode="auto">
            <a:xfrm flipH="1">
              <a:off x="10620" y="9537"/>
              <a:ext cx="360" cy="1"/>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2301" name="_s1039"/>
            <p:cNvSpPr>
              <a:spLocks noChangeArrowheads="1"/>
            </p:cNvSpPr>
            <p:nvPr/>
          </p:nvSpPr>
          <p:spPr bwMode="auto">
            <a:xfrm>
              <a:off x="1440" y="7377"/>
              <a:ext cx="3682" cy="18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b="1">
                  <a:solidFill>
                    <a:srgbClr val="000000"/>
                  </a:solidFill>
                </a:rPr>
                <a:t>Conclusion</a:t>
              </a:r>
            </a:p>
            <a:p>
              <a:pPr algn="ctr" eaLnBrk="1" hangingPunct="1"/>
              <a:r>
                <a:rPr lang="en-GB" altLang="en-US">
                  <a:solidFill>
                    <a:srgbClr val="000000"/>
                  </a:solidFill>
                </a:rPr>
                <a:t>What else could you </a:t>
              </a:r>
            </a:p>
            <a:p>
              <a:pPr algn="ctr" eaLnBrk="1" hangingPunct="1"/>
              <a:r>
                <a:rPr lang="en-GB" altLang="en-US">
                  <a:solidFill>
                    <a:srgbClr val="000000"/>
                  </a:solidFill>
                </a:rPr>
                <a:t>have done?</a:t>
              </a:r>
              <a:endParaRPr lang="en-GB" altLang="en-US"/>
            </a:p>
          </p:txBody>
        </p:sp>
        <p:sp>
          <p:nvSpPr>
            <p:cNvPr id="12302" name="Line 31"/>
            <p:cNvSpPr>
              <a:spLocks noChangeShapeType="1"/>
            </p:cNvSpPr>
            <p:nvPr/>
          </p:nvSpPr>
          <p:spPr bwMode="auto">
            <a:xfrm flipH="1">
              <a:off x="4500" y="9537"/>
              <a:ext cx="180" cy="1"/>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2303" name="_s1039"/>
            <p:cNvSpPr>
              <a:spLocks noChangeArrowheads="1"/>
            </p:cNvSpPr>
            <p:nvPr/>
          </p:nvSpPr>
          <p:spPr bwMode="auto">
            <a:xfrm>
              <a:off x="1620" y="4497"/>
              <a:ext cx="3615" cy="162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b="1">
                  <a:solidFill>
                    <a:srgbClr val="000000"/>
                  </a:solidFill>
                </a:rPr>
                <a:t>Action Plan</a:t>
              </a:r>
            </a:p>
            <a:p>
              <a:pPr algn="ctr" eaLnBrk="1" hangingPunct="1"/>
              <a:r>
                <a:rPr lang="en-GB" altLang="en-US">
                  <a:solidFill>
                    <a:srgbClr val="000000"/>
                  </a:solidFill>
                </a:rPr>
                <a:t>If it arose again, </a:t>
              </a:r>
            </a:p>
            <a:p>
              <a:pPr algn="ctr" eaLnBrk="1" hangingPunct="1"/>
              <a:r>
                <a:rPr lang="en-GB" altLang="en-US">
                  <a:solidFill>
                    <a:srgbClr val="000000"/>
                  </a:solidFill>
                </a:rPr>
                <a:t>what would you do?</a:t>
              </a:r>
              <a:endParaRPr lang="en-GB" altLang="en-US"/>
            </a:p>
          </p:txBody>
        </p:sp>
        <p:sp>
          <p:nvSpPr>
            <p:cNvPr id="12304" name="Line 33"/>
            <p:cNvSpPr>
              <a:spLocks noChangeShapeType="1"/>
            </p:cNvSpPr>
            <p:nvPr/>
          </p:nvSpPr>
          <p:spPr bwMode="auto">
            <a:xfrm flipV="1">
              <a:off x="3240" y="6657"/>
              <a:ext cx="1" cy="181"/>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2305" name="Line 34"/>
            <p:cNvSpPr>
              <a:spLocks noChangeShapeType="1"/>
            </p:cNvSpPr>
            <p:nvPr/>
          </p:nvSpPr>
          <p:spPr bwMode="auto">
            <a:xfrm>
              <a:off x="4320" y="3597"/>
              <a:ext cx="180" cy="1"/>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grpSp>
      <p:sp>
        <p:nvSpPr>
          <p:cNvPr id="12292" name="Text Box 35"/>
          <p:cNvSpPr txBox="1">
            <a:spLocks noChangeArrowheads="1"/>
          </p:cNvSpPr>
          <p:nvPr/>
        </p:nvSpPr>
        <p:spPr bwMode="auto">
          <a:xfrm>
            <a:off x="8832851" y="6092826"/>
            <a:ext cx="15843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t>(Gibbs, 1988)</a:t>
            </a:r>
          </a:p>
        </p:txBody>
      </p:sp>
    </p:spTree>
    <p:extLst>
      <p:ext uri="{BB962C8B-B14F-4D97-AF65-F5344CB8AC3E}">
        <p14:creationId xmlns:p14="http://schemas.microsoft.com/office/powerpoint/2010/main" val="21061572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en-GB" altLang="en-US"/>
              <a:t>Kolb’s Learning Cycle (1984)</a:t>
            </a:r>
          </a:p>
        </p:txBody>
      </p:sp>
      <p:grpSp>
        <p:nvGrpSpPr>
          <p:cNvPr id="13315" name="Group 23"/>
          <p:cNvGrpSpPr>
            <a:grpSpLocks noChangeAspect="1"/>
          </p:cNvGrpSpPr>
          <p:nvPr/>
        </p:nvGrpSpPr>
        <p:grpSpPr bwMode="auto">
          <a:xfrm>
            <a:off x="1981200" y="800100"/>
            <a:ext cx="8686800" cy="6057900"/>
            <a:chOff x="1440" y="1797"/>
            <a:chExt cx="13680" cy="9540"/>
          </a:xfrm>
        </p:grpSpPr>
        <p:sp>
          <p:nvSpPr>
            <p:cNvPr id="13319" name="AutoShape 24"/>
            <p:cNvSpPr>
              <a:spLocks noChangeAspect="1" noChangeArrowheads="1"/>
            </p:cNvSpPr>
            <p:nvPr/>
          </p:nvSpPr>
          <p:spPr bwMode="auto">
            <a:xfrm>
              <a:off x="1440" y="1797"/>
              <a:ext cx="13680" cy="95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13320" name="AutoShape 25"/>
            <p:cNvSpPr>
              <a:spLocks noChangeArrowheads="1"/>
            </p:cNvSpPr>
            <p:nvPr/>
          </p:nvSpPr>
          <p:spPr bwMode="auto">
            <a:xfrm>
              <a:off x="4500" y="3236"/>
              <a:ext cx="5220" cy="6481"/>
            </a:xfrm>
            <a:prstGeom prst="roundRect">
              <a:avLst>
                <a:gd name="adj" fmla="val 16667"/>
              </a:avLst>
            </a:prstGeom>
            <a:solidFill>
              <a:srgbClr val="FFFFFF"/>
            </a:solidFill>
            <a:ln w="9525">
              <a:solidFill>
                <a:srgbClr val="000000"/>
              </a:solidFill>
              <a:round/>
              <a:headEnd/>
              <a:tailEnd/>
            </a:ln>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13321" name="Text Box 26"/>
            <p:cNvSpPr txBox="1">
              <a:spLocks noChangeArrowheads="1"/>
            </p:cNvSpPr>
            <p:nvPr/>
          </p:nvSpPr>
          <p:spPr bwMode="auto">
            <a:xfrm>
              <a:off x="5760" y="2697"/>
              <a:ext cx="2522" cy="1261"/>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000"/>
                <a:t>Concrete experience</a:t>
              </a:r>
              <a:endParaRPr lang="en-GB" altLang="en-US"/>
            </a:p>
          </p:txBody>
        </p:sp>
        <p:sp>
          <p:nvSpPr>
            <p:cNvPr id="13322" name="Text Box 27"/>
            <p:cNvSpPr txBox="1">
              <a:spLocks noChangeArrowheads="1"/>
            </p:cNvSpPr>
            <p:nvPr/>
          </p:nvSpPr>
          <p:spPr bwMode="auto">
            <a:xfrm>
              <a:off x="8280" y="5397"/>
              <a:ext cx="3060" cy="1441"/>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000"/>
                <a:t>Observations and</a:t>
              </a:r>
            </a:p>
            <a:p>
              <a:pPr algn="ctr" eaLnBrk="1" hangingPunct="1"/>
              <a:r>
                <a:rPr lang="en-GB" altLang="en-US" sz="2000"/>
                <a:t>reflections</a:t>
              </a:r>
              <a:endParaRPr lang="en-GB" altLang="en-US"/>
            </a:p>
          </p:txBody>
        </p:sp>
        <p:sp>
          <p:nvSpPr>
            <p:cNvPr id="13323" name="Text Box 28"/>
            <p:cNvSpPr txBox="1">
              <a:spLocks noChangeArrowheads="1"/>
            </p:cNvSpPr>
            <p:nvPr/>
          </p:nvSpPr>
          <p:spPr bwMode="auto">
            <a:xfrm>
              <a:off x="2880" y="5217"/>
              <a:ext cx="3060" cy="216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000"/>
                <a:t>Testing implications of concepts in new situations</a:t>
              </a:r>
              <a:endParaRPr lang="en-GB" altLang="en-US"/>
            </a:p>
          </p:txBody>
        </p:sp>
        <p:sp>
          <p:nvSpPr>
            <p:cNvPr id="13324" name="Line 29"/>
            <p:cNvSpPr>
              <a:spLocks noChangeShapeType="1"/>
            </p:cNvSpPr>
            <p:nvPr/>
          </p:nvSpPr>
          <p:spPr bwMode="auto">
            <a:xfrm>
              <a:off x="9720" y="4677"/>
              <a:ext cx="1" cy="180"/>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3325" name="Line 30"/>
            <p:cNvSpPr>
              <a:spLocks noChangeShapeType="1"/>
            </p:cNvSpPr>
            <p:nvPr/>
          </p:nvSpPr>
          <p:spPr bwMode="auto">
            <a:xfrm>
              <a:off x="9720" y="8277"/>
              <a:ext cx="1" cy="180"/>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3326" name="Line 31"/>
            <p:cNvSpPr>
              <a:spLocks noChangeShapeType="1"/>
            </p:cNvSpPr>
            <p:nvPr/>
          </p:nvSpPr>
          <p:spPr bwMode="auto">
            <a:xfrm flipV="1">
              <a:off x="4500" y="8457"/>
              <a:ext cx="0" cy="180"/>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grpSp>
      <p:sp>
        <p:nvSpPr>
          <p:cNvPr id="13316" name="Text Box 32"/>
          <p:cNvSpPr txBox="1">
            <a:spLocks noChangeArrowheads="1"/>
          </p:cNvSpPr>
          <p:nvPr/>
        </p:nvSpPr>
        <p:spPr bwMode="auto">
          <a:xfrm>
            <a:off x="4440239" y="5013325"/>
            <a:ext cx="2173287" cy="14859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000"/>
              <a:t>Formation of abstract concepts and generalisations</a:t>
            </a:r>
            <a:endParaRPr lang="en-GB" altLang="en-US"/>
          </a:p>
        </p:txBody>
      </p:sp>
      <p:sp>
        <p:nvSpPr>
          <p:cNvPr id="13317" name="Line 34"/>
          <p:cNvSpPr>
            <a:spLocks noChangeShapeType="1"/>
          </p:cNvSpPr>
          <p:nvPr/>
        </p:nvSpPr>
        <p:spPr bwMode="auto">
          <a:xfrm flipV="1">
            <a:off x="3935413" y="2349500"/>
            <a:ext cx="0" cy="114300"/>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3318" name="Text Box 35"/>
          <p:cNvSpPr txBox="1">
            <a:spLocks noChangeArrowheads="1"/>
          </p:cNvSpPr>
          <p:nvPr/>
        </p:nvSpPr>
        <p:spPr bwMode="auto">
          <a:xfrm>
            <a:off x="7967664" y="5445126"/>
            <a:ext cx="2160587"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t>(Kolb, 1984)</a:t>
            </a:r>
          </a:p>
        </p:txBody>
      </p:sp>
    </p:spTree>
    <p:extLst>
      <p:ext uri="{BB962C8B-B14F-4D97-AF65-F5344CB8AC3E}">
        <p14:creationId xmlns:p14="http://schemas.microsoft.com/office/powerpoint/2010/main" val="4086329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1981200" y="-100013"/>
            <a:ext cx="8229600" cy="1143001"/>
          </a:xfrm>
        </p:spPr>
        <p:txBody>
          <a:bodyPr/>
          <a:lstStyle/>
          <a:p>
            <a:pPr eaLnBrk="1" hangingPunct="1"/>
            <a:r>
              <a:rPr lang="en-GB" altLang="en-US" sz="2800"/>
              <a:t>Atkins and Murphy’s model of reflection (1994</a:t>
            </a:r>
            <a:r>
              <a:rPr lang="en-GB" altLang="en-US" sz="4000"/>
              <a:t>)</a:t>
            </a:r>
          </a:p>
        </p:txBody>
      </p:sp>
      <p:grpSp>
        <p:nvGrpSpPr>
          <p:cNvPr id="14339" name="Group 4"/>
          <p:cNvGrpSpPr>
            <a:grpSpLocks noChangeAspect="1"/>
          </p:cNvGrpSpPr>
          <p:nvPr/>
        </p:nvGrpSpPr>
        <p:grpSpPr bwMode="auto">
          <a:xfrm>
            <a:off x="1981200" y="685800"/>
            <a:ext cx="8686800" cy="6172200"/>
            <a:chOff x="1440" y="1977"/>
            <a:chExt cx="13680" cy="9720"/>
          </a:xfrm>
        </p:grpSpPr>
        <p:sp>
          <p:nvSpPr>
            <p:cNvPr id="14340" name="AutoShape 5"/>
            <p:cNvSpPr>
              <a:spLocks noChangeAspect="1" noChangeArrowheads="1"/>
            </p:cNvSpPr>
            <p:nvPr/>
          </p:nvSpPr>
          <p:spPr bwMode="auto">
            <a:xfrm>
              <a:off x="1440" y="1977"/>
              <a:ext cx="13680" cy="97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14341" name="Line 6"/>
            <p:cNvSpPr>
              <a:spLocks noChangeShapeType="1"/>
            </p:cNvSpPr>
            <p:nvPr/>
          </p:nvSpPr>
          <p:spPr bwMode="auto">
            <a:xfrm flipV="1">
              <a:off x="4316" y="5937"/>
              <a:ext cx="4" cy="182"/>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4342" name="Line 7"/>
            <p:cNvSpPr>
              <a:spLocks noChangeShapeType="1"/>
            </p:cNvSpPr>
            <p:nvPr/>
          </p:nvSpPr>
          <p:spPr bwMode="auto">
            <a:xfrm flipV="1">
              <a:off x="5580" y="3057"/>
              <a:ext cx="360" cy="1"/>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grpSp>
          <p:nvGrpSpPr>
            <p:cNvPr id="14343" name="Group 8"/>
            <p:cNvGrpSpPr>
              <a:grpSpLocks/>
            </p:cNvGrpSpPr>
            <p:nvPr/>
          </p:nvGrpSpPr>
          <p:grpSpPr bwMode="auto">
            <a:xfrm>
              <a:off x="2700" y="2517"/>
              <a:ext cx="10799" cy="8462"/>
              <a:chOff x="2700" y="2517"/>
              <a:chExt cx="10799" cy="8462"/>
            </a:xfrm>
          </p:grpSpPr>
          <p:sp>
            <p:nvSpPr>
              <p:cNvPr id="14344" name="AutoShape 9"/>
              <p:cNvSpPr>
                <a:spLocks noChangeArrowheads="1"/>
              </p:cNvSpPr>
              <p:nvPr/>
            </p:nvSpPr>
            <p:spPr bwMode="auto">
              <a:xfrm>
                <a:off x="4320" y="3058"/>
                <a:ext cx="7739" cy="7918"/>
              </a:xfrm>
              <a:prstGeom prst="roundRect">
                <a:avLst>
                  <a:gd name="adj" fmla="val 16667"/>
                </a:avLst>
              </a:prstGeom>
              <a:solidFill>
                <a:srgbClr val="FFFFFF"/>
              </a:solidFill>
              <a:ln w="9525">
                <a:solidFill>
                  <a:srgbClr val="000000"/>
                </a:solidFill>
                <a:round/>
                <a:headEnd/>
                <a:tailEnd/>
              </a:ln>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14345" name="Text Box 10"/>
              <p:cNvSpPr txBox="1">
                <a:spLocks noChangeArrowheads="1"/>
              </p:cNvSpPr>
              <p:nvPr/>
            </p:nvSpPr>
            <p:spPr bwMode="auto">
              <a:xfrm>
                <a:off x="10260" y="3957"/>
                <a:ext cx="3239" cy="1979"/>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a:t>Describe the situation including thoughts and feelings</a:t>
                </a:r>
              </a:p>
              <a:p>
                <a:pPr eaLnBrk="1" hangingPunct="1">
                  <a:buFont typeface="Symbol" panose="05050102010706020507" pitchFamily="18" charset="2"/>
                  <a:buChar char="·"/>
                </a:pPr>
                <a:r>
                  <a:rPr lang="en-GB" altLang="en-US" sz="1400"/>
                  <a:t>Main events</a:t>
                </a:r>
              </a:p>
              <a:p>
                <a:pPr eaLnBrk="1" hangingPunct="1">
                  <a:buFont typeface="Symbol" panose="05050102010706020507" pitchFamily="18" charset="2"/>
                  <a:buChar char="·"/>
                </a:pPr>
                <a:r>
                  <a:rPr lang="en-GB" altLang="en-US" sz="1400"/>
                  <a:t>Key features</a:t>
                </a:r>
                <a:endParaRPr lang="en-GB" altLang="en-US"/>
              </a:p>
            </p:txBody>
          </p:sp>
          <p:sp>
            <p:nvSpPr>
              <p:cNvPr id="14346" name="Text Box 11"/>
              <p:cNvSpPr txBox="1">
                <a:spLocks noChangeArrowheads="1"/>
              </p:cNvSpPr>
              <p:nvPr/>
            </p:nvSpPr>
            <p:spPr bwMode="auto">
              <a:xfrm>
                <a:off x="10260" y="6837"/>
                <a:ext cx="3239" cy="3601"/>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a:t>Analyse feelings and knowledge relevant to the situation</a:t>
                </a:r>
              </a:p>
              <a:p>
                <a:pPr eaLnBrk="1" hangingPunct="1"/>
                <a:endParaRPr lang="en-GB" altLang="en-US" sz="1400"/>
              </a:p>
              <a:p>
                <a:pPr eaLnBrk="1" hangingPunct="1">
                  <a:buFont typeface="Symbol" panose="05050102010706020507" pitchFamily="18" charset="2"/>
                  <a:buChar char="·"/>
                </a:pPr>
                <a:r>
                  <a:rPr lang="en-GB" altLang="en-US" sz="1400"/>
                  <a:t>Identify knowledge</a:t>
                </a:r>
              </a:p>
              <a:p>
                <a:pPr eaLnBrk="1" hangingPunct="1">
                  <a:buFont typeface="Symbol" panose="05050102010706020507" pitchFamily="18" charset="2"/>
                  <a:buChar char="·"/>
                </a:pPr>
                <a:r>
                  <a:rPr lang="en-GB" altLang="en-US" sz="1400"/>
                  <a:t>Challenge assumptions</a:t>
                </a:r>
              </a:p>
              <a:p>
                <a:pPr eaLnBrk="1" hangingPunct="1">
                  <a:buFont typeface="Symbol" panose="05050102010706020507" pitchFamily="18" charset="2"/>
                  <a:buChar char="·"/>
                </a:pPr>
                <a:r>
                  <a:rPr lang="en-GB" altLang="en-US" sz="1400"/>
                  <a:t>Imagine and explore</a:t>
                </a:r>
                <a:r>
                  <a:rPr lang="en-GB" altLang="en-US" sz="1600"/>
                  <a:t> </a:t>
                </a:r>
                <a:r>
                  <a:rPr lang="en-GB" altLang="en-US" sz="1400"/>
                  <a:t>alternatives</a:t>
                </a:r>
                <a:endParaRPr lang="en-GB" altLang="en-US"/>
              </a:p>
            </p:txBody>
          </p:sp>
          <p:sp>
            <p:nvSpPr>
              <p:cNvPr id="14347" name="Text Box 12"/>
              <p:cNvSpPr txBox="1">
                <a:spLocks noChangeArrowheads="1"/>
              </p:cNvSpPr>
              <p:nvPr/>
            </p:nvSpPr>
            <p:spPr bwMode="auto">
              <a:xfrm>
                <a:off x="3061" y="6657"/>
                <a:ext cx="3237" cy="3601"/>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a:t>Evaluate the relevance of knowledge </a:t>
                </a:r>
              </a:p>
              <a:p>
                <a:pPr eaLnBrk="1" hangingPunct="1">
                  <a:buFont typeface="Symbol" panose="05050102010706020507" pitchFamily="18" charset="2"/>
                  <a:buChar char="·"/>
                </a:pPr>
                <a:r>
                  <a:rPr lang="en-GB" altLang="en-US" sz="1400"/>
                  <a:t>Does it help to explain or solve problems?</a:t>
                </a:r>
              </a:p>
              <a:p>
                <a:pPr eaLnBrk="1" hangingPunct="1">
                  <a:buFont typeface="Symbol" panose="05050102010706020507" pitchFamily="18" charset="2"/>
                  <a:buChar char="·"/>
                </a:pPr>
                <a:r>
                  <a:rPr lang="en-GB" altLang="en-US" sz="1400"/>
                  <a:t>How complete was your use of knowledge?</a:t>
                </a:r>
                <a:endParaRPr lang="en-GB" altLang="en-US"/>
              </a:p>
            </p:txBody>
          </p:sp>
          <p:sp>
            <p:nvSpPr>
              <p:cNvPr id="14348" name="Text Box 13"/>
              <p:cNvSpPr txBox="1">
                <a:spLocks noChangeArrowheads="1"/>
              </p:cNvSpPr>
              <p:nvPr/>
            </p:nvSpPr>
            <p:spPr bwMode="auto">
              <a:xfrm>
                <a:off x="2700" y="4497"/>
                <a:ext cx="3239" cy="1081"/>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a:t>Identify any learning which has occurred</a:t>
                </a:r>
                <a:endParaRPr lang="en-GB" altLang="en-US"/>
              </a:p>
            </p:txBody>
          </p:sp>
          <p:sp>
            <p:nvSpPr>
              <p:cNvPr id="14349" name="Line 14"/>
              <p:cNvSpPr>
                <a:spLocks noChangeShapeType="1"/>
              </p:cNvSpPr>
              <p:nvPr/>
            </p:nvSpPr>
            <p:spPr bwMode="auto">
              <a:xfrm>
                <a:off x="10621" y="3056"/>
                <a:ext cx="178" cy="0"/>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4350" name="Line 15"/>
              <p:cNvSpPr>
                <a:spLocks noChangeShapeType="1"/>
              </p:cNvSpPr>
              <p:nvPr/>
            </p:nvSpPr>
            <p:spPr bwMode="auto">
              <a:xfrm>
                <a:off x="12059" y="6117"/>
                <a:ext cx="6" cy="356"/>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4351" name="Line 16"/>
              <p:cNvSpPr>
                <a:spLocks noChangeShapeType="1"/>
              </p:cNvSpPr>
              <p:nvPr/>
            </p:nvSpPr>
            <p:spPr bwMode="auto">
              <a:xfrm flipH="1" flipV="1">
                <a:off x="7920" y="10977"/>
                <a:ext cx="356" cy="2"/>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4352" name="Text Box 17"/>
              <p:cNvSpPr txBox="1">
                <a:spLocks noChangeArrowheads="1"/>
              </p:cNvSpPr>
              <p:nvPr/>
            </p:nvSpPr>
            <p:spPr bwMode="auto">
              <a:xfrm>
                <a:off x="6840" y="2517"/>
                <a:ext cx="2880" cy="27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a:t>Awareness of uncomfortable feelings and thoughts</a:t>
                </a:r>
              </a:p>
              <a:p>
                <a:pPr eaLnBrk="1" hangingPunct="1"/>
                <a:endParaRPr lang="en-GB" altLang="en-US" sz="1400"/>
              </a:p>
              <a:p>
                <a:pPr eaLnBrk="1" hangingPunct="1"/>
                <a:r>
                  <a:rPr lang="en-GB" altLang="en-US" sz="1400"/>
                  <a:t>Action / new experience</a:t>
                </a:r>
                <a:endParaRPr lang="en-GB" altLang="en-US"/>
              </a:p>
            </p:txBody>
          </p:sp>
        </p:grpSp>
      </p:grpSp>
    </p:spTree>
    <p:extLst>
      <p:ext uri="{BB962C8B-B14F-4D97-AF65-F5344CB8AC3E}">
        <p14:creationId xmlns:p14="http://schemas.microsoft.com/office/powerpoint/2010/main" val="39723218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GB" altLang="en-US"/>
              <a:t>Learning from Experience</a:t>
            </a:r>
          </a:p>
        </p:txBody>
      </p:sp>
      <p:sp>
        <p:nvSpPr>
          <p:cNvPr id="15363" name="Rectangle 3"/>
          <p:cNvSpPr>
            <a:spLocks noGrp="1" noChangeArrowheads="1"/>
          </p:cNvSpPr>
          <p:nvPr>
            <p:ph type="body" idx="1"/>
          </p:nvPr>
        </p:nvSpPr>
        <p:spPr>
          <a:xfrm>
            <a:off x="1703389" y="1557338"/>
            <a:ext cx="8785225" cy="5040312"/>
          </a:xfrm>
        </p:spPr>
        <p:txBody>
          <a:bodyPr/>
          <a:lstStyle/>
          <a:p>
            <a:pPr marL="609600" indent="-609600">
              <a:lnSpc>
                <a:spcPct val="80000"/>
              </a:lnSpc>
              <a:buNone/>
            </a:pPr>
            <a:r>
              <a:rPr lang="en-GB" altLang="en-US" sz="2400"/>
              <a:t>Boud et al (1985) sees reflection as being made up of three aspects:</a:t>
            </a:r>
          </a:p>
          <a:p>
            <a:pPr marL="609600" indent="-609600">
              <a:lnSpc>
                <a:spcPct val="80000"/>
              </a:lnSpc>
              <a:buNone/>
            </a:pPr>
            <a:endParaRPr lang="en-GB" altLang="en-US" sz="2400"/>
          </a:p>
          <a:p>
            <a:pPr marL="990600" lvl="1" indent="-533400">
              <a:lnSpc>
                <a:spcPct val="80000"/>
              </a:lnSpc>
              <a:buFontTx/>
              <a:buAutoNum type="arabicPeriod"/>
            </a:pPr>
            <a:r>
              <a:rPr lang="en-GB" altLang="en-US"/>
              <a:t>Returning to experiencing: </a:t>
            </a:r>
            <a:r>
              <a:rPr lang="en-GB" altLang="en-US" b="1" i="1"/>
              <a:t>Recalling,</a:t>
            </a:r>
            <a:r>
              <a:rPr lang="en-GB" altLang="en-US"/>
              <a:t> or playing through in your mind the different aspects of the experience you remember.</a:t>
            </a:r>
          </a:p>
          <a:p>
            <a:pPr marL="990600" lvl="1" indent="-533400">
              <a:lnSpc>
                <a:spcPct val="80000"/>
              </a:lnSpc>
              <a:buNone/>
            </a:pPr>
            <a:endParaRPr lang="en-GB" altLang="en-US"/>
          </a:p>
          <a:p>
            <a:pPr marL="990600" lvl="1" indent="-533400">
              <a:lnSpc>
                <a:spcPct val="80000"/>
              </a:lnSpc>
              <a:buNone/>
            </a:pPr>
            <a:r>
              <a:rPr lang="en-GB" altLang="en-US"/>
              <a:t>2 	</a:t>
            </a:r>
            <a:r>
              <a:rPr lang="en-GB" altLang="en-US" b="1" i="1"/>
              <a:t>Attending to feelings:</a:t>
            </a:r>
            <a:r>
              <a:rPr lang="en-GB" altLang="en-US"/>
              <a:t> Here you need to be aware of and acknowledge the feelings you were having during the experience, then work with the positive and the unhelpful feelings. </a:t>
            </a:r>
          </a:p>
          <a:p>
            <a:pPr marL="990600" lvl="1" indent="-533400">
              <a:lnSpc>
                <a:spcPct val="80000"/>
              </a:lnSpc>
            </a:pPr>
            <a:endParaRPr lang="en-GB" altLang="en-US"/>
          </a:p>
          <a:p>
            <a:pPr marL="990600" lvl="1" indent="-533400">
              <a:lnSpc>
                <a:spcPct val="80000"/>
              </a:lnSpc>
              <a:buNone/>
            </a:pPr>
            <a:r>
              <a:rPr lang="en-GB" altLang="en-US"/>
              <a:t>3. 	</a:t>
            </a:r>
            <a:r>
              <a:rPr lang="en-GB" altLang="en-US" b="1" i="1"/>
              <a:t>Re-evaluating experiences:</a:t>
            </a:r>
            <a:r>
              <a:rPr lang="en-GB" altLang="en-US"/>
              <a:t> This involves re-examining the experience and evaluating aspects involved in it.</a:t>
            </a:r>
          </a:p>
        </p:txBody>
      </p:sp>
    </p:spTree>
    <p:extLst>
      <p:ext uri="{BB962C8B-B14F-4D97-AF65-F5344CB8AC3E}">
        <p14:creationId xmlns:p14="http://schemas.microsoft.com/office/powerpoint/2010/main" val="10601634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GB" altLang="en-US" sz="6000"/>
              <a:t>Case study</a:t>
            </a:r>
          </a:p>
        </p:txBody>
      </p:sp>
      <p:sp>
        <p:nvSpPr>
          <p:cNvPr id="16387" name="Rectangle 3"/>
          <p:cNvSpPr>
            <a:spLocks noGrp="1" noChangeArrowheads="1"/>
          </p:cNvSpPr>
          <p:nvPr>
            <p:ph type="body" idx="1"/>
          </p:nvPr>
        </p:nvSpPr>
        <p:spPr>
          <a:xfrm>
            <a:off x="1919288" y="1700213"/>
            <a:ext cx="8229600" cy="4525962"/>
          </a:xfrm>
        </p:spPr>
        <p:txBody>
          <a:bodyPr/>
          <a:lstStyle/>
          <a:p>
            <a:pPr eaLnBrk="1" hangingPunct="1">
              <a:lnSpc>
                <a:spcPct val="90000"/>
              </a:lnSpc>
            </a:pPr>
            <a:r>
              <a:rPr lang="en-GB" altLang="en-US"/>
              <a:t>Think of a piece of practice you have recently been involved in that posed some dilemma or problem for you. </a:t>
            </a:r>
          </a:p>
          <a:p>
            <a:pPr eaLnBrk="1" hangingPunct="1">
              <a:lnSpc>
                <a:spcPct val="90000"/>
              </a:lnSpc>
              <a:buFontTx/>
              <a:buNone/>
            </a:pPr>
            <a:endParaRPr lang="en-GB" altLang="en-US" sz="1400"/>
          </a:p>
          <a:p>
            <a:pPr eaLnBrk="1" hangingPunct="1">
              <a:lnSpc>
                <a:spcPct val="90000"/>
              </a:lnSpc>
            </a:pPr>
            <a:r>
              <a:rPr lang="en-GB" altLang="en-US"/>
              <a:t>Take 5 minutes - make reflective notes of your experience remember:</a:t>
            </a:r>
          </a:p>
          <a:p>
            <a:pPr eaLnBrk="1" hangingPunct="1">
              <a:lnSpc>
                <a:spcPct val="90000"/>
              </a:lnSpc>
              <a:buFontTx/>
              <a:buNone/>
            </a:pPr>
            <a:endParaRPr lang="en-GB" altLang="en-US" sz="1200"/>
          </a:p>
          <a:p>
            <a:pPr lvl="1" eaLnBrk="1" hangingPunct="1">
              <a:lnSpc>
                <a:spcPct val="90000"/>
              </a:lnSpc>
            </a:pPr>
            <a:r>
              <a:rPr lang="en-GB" altLang="en-US"/>
              <a:t>Return to experience</a:t>
            </a:r>
          </a:p>
          <a:p>
            <a:pPr lvl="1" eaLnBrk="1" hangingPunct="1">
              <a:lnSpc>
                <a:spcPct val="90000"/>
              </a:lnSpc>
            </a:pPr>
            <a:r>
              <a:rPr lang="en-GB" altLang="en-US"/>
              <a:t>Attend to feelings </a:t>
            </a:r>
          </a:p>
          <a:p>
            <a:pPr lvl="1" eaLnBrk="1" hangingPunct="1">
              <a:lnSpc>
                <a:spcPct val="90000"/>
              </a:lnSpc>
            </a:pPr>
            <a:r>
              <a:rPr lang="en-GB" altLang="en-US"/>
              <a:t>Re-examine the experience</a:t>
            </a:r>
          </a:p>
        </p:txBody>
      </p:sp>
    </p:spTree>
    <p:extLst>
      <p:ext uri="{BB962C8B-B14F-4D97-AF65-F5344CB8AC3E}">
        <p14:creationId xmlns:p14="http://schemas.microsoft.com/office/powerpoint/2010/main" val="25205992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r>
              <a:rPr lang="en-GB" altLang="en-US"/>
              <a:t>Talking heads</a:t>
            </a:r>
          </a:p>
        </p:txBody>
      </p:sp>
      <p:sp>
        <p:nvSpPr>
          <p:cNvPr id="17411" name="Rectangle 3"/>
          <p:cNvSpPr>
            <a:spLocks noGrp="1" noChangeArrowheads="1"/>
          </p:cNvSpPr>
          <p:nvPr>
            <p:ph type="body" idx="1"/>
          </p:nvPr>
        </p:nvSpPr>
        <p:spPr/>
        <p:txBody>
          <a:bodyPr/>
          <a:lstStyle/>
          <a:p>
            <a:pPr eaLnBrk="1" hangingPunct="1"/>
            <a:r>
              <a:rPr lang="en-GB" altLang="en-US" dirty="0"/>
              <a:t>Discuss your observation of reflection so far..</a:t>
            </a:r>
          </a:p>
        </p:txBody>
      </p:sp>
    </p:spTree>
    <p:extLst>
      <p:ext uri="{BB962C8B-B14F-4D97-AF65-F5344CB8AC3E}">
        <p14:creationId xmlns:p14="http://schemas.microsoft.com/office/powerpoint/2010/main" val="33588450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r>
              <a:rPr lang="en-GB" altLang="en-US"/>
              <a:t>Group discussion</a:t>
            </a:r>
          </a:p>
        </p:txBody>
      </p:sp>
      <p:sp>
        <p:nvSpPr>
          <p:cNvPr id="18435" name="Rectangle 3"/>
          <p:cNvSpPr>
            <a:spLocks noGrp="1" noChangeArrowheads="1"/>
          </p:cNvSpPr>
          <p:nvPr>
            <p:ph type="body" idx="1"/>
          </p:nvPr>
        </p:nvSpPr>
        <p:spPr/>
        <p:txBody>
          <a:bodyPr/>
          <a:lstStyle/>
          <a:p>
            <a:pPr eaLnBrk="1" hangingPunct="1">
              <a:lnSpc>
                <a:spcPct val="90000"/>
              </a:lnSpc>
              <a:buFontTx/>
              <a:buNone/>
            </a:pPr>
            <a:r>
              <a:rPr lang="en-GB" altLang="en-US" dirty="0"/>
              <a:t>	What do you feel are the main points from your reflection?</a:t>
            </a:r>
          </a:p>
          <a:p>
            <a:pPr eaLnBrk="1" hangingPunct="1">
              <a:lnSpc>
                <a:spcPct val="90000"/>
              </a:lnSpc>
              <a:buFontTx/>
              <a:buNone/>
            </a:pPr>
            <a:endParaRPr lang="en-GB" altLang="en-US" dirty="0"/>
          </a:p>
          <a:p>
            <a:pPr eaLnBrk="1" hangingPunct="1">
              <a:lnSpc>
                <a:spcPct val="90000"/>
              </a:lnSpc>
              <a:buFontTx/>
              <a:buNone/>
            </a:pPr>
            <a:r>
              <a:rPr lang="en-GB" altLang="en-US" dirty="0"/>
              <a:t>	Has there been the development of new ideas, knowledge or insights?</a:t>
            </a:r>
          </a:p>
          <a:p>
            <a:pPr eaLnBrk="1" hangingPunct="1">
              <a:lnSpc>
                <a:spcPct val="90000"/>
              </a:lnSpc>
              <a:buFontTx/>
              <a:buNone/>
            </a:pPr>
            <a:endParaRPr lang="en-GB" altLang="en-US" dirty="0"/>
          </a:p>
          <a:p>
            <a:pPr eaLnBrk="1" hangingPunct="1">
              <a:lnSpc>
                <a:spcPct val="90000"/>
              </a:lnSpc>
              <a:buFontTx/>
              <a:buNone/>
            </a:pPr>
            <a:r>
              <a:rPr lang="en-GB" altLang="en-US" dirty="0"/>
              <a:t>	What are the implications, what are the most important aspects for other youth workers to understand?</a:t>
            </a:r>
          </a:p>
        </p:txBody>
      </p:sp>
    </p:spTree>
    <p:extLst>
      <p:ext uri="{BB962C8B-B14F-4D97-AF65-F5344CB8AC3E}">
        <p14:creationId xmlns:p14="http://schemas.microsoft.com/office/powerpoint/2010/main" val="14353809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en-GB" altLang="en-US"/>
              <a:t>Benefits</a:t>
            </a:r>
          </a:p>
        </p:txBody>
      </p:sp>
      <p:sp>
        <p:nvSpPr>
          <p:cNvPr id="12291" name="Rectangle 3"/>
          <p:cNvSpPr>
            <a:spLocks noGrp="1" noChangeArrowheads="1"/>
          </p:cNvSpPr>
          <p:nvPr>
            <p:ph type="body" idx="1"/>
          </p:nvPr>
        </p:nvSpPr>
        <p:spPr>
          <a:xfrm>
            <a:off x="979714" y="1600200"/>
            <a:ext cx="9231086" cy="4852988"/>
          </a:xfrm>
        </p:spPr>
        <p:txBody>
          <a:bodyPr/>
          <a:lstStyle/>
          <a:p>
            <a:pPr eaLnBrk="1" hangingPunct="1"/>
            <a:endParaRPr lang="en-GB" altLang="en-US" dirty="0"/>
          </a:p>
          <a:p>
            <a:pPr eaLnBrk="1" hangingPunct="1"/>
            <a:r>
              <a:rPr lang="en-GB" altLang="en-US" dirty="0"/>
              <a:t>What do you find positive about Reflection?</a:t>
            </a:r>
          </a:p>
          <a:p>
            <a:pPr eaLnBrk="1" hangingPunct="1"/>
            <a:endParaRPr lang="en-GB" altLang="en-US" sz="1600" dirty="0"/>
          </a:p>
          <a:p>
            <a:pPr eaLnBrk="1" hangingPunct="1"/>
            <a:r>
              <a:rPr lang="en-GB" altLang="en-US" dirty="0"/>
              <a:t>What do you find negative in Reflection?</a:t>
            </a:r>
          </a:p>
          <a:p>
            <a:pPr eaLnBrk="1" hangingPunct="1">
              <a:buFontTx/>
              <a:buNone/>
            </a:pPr>
            <a:endParaRPr lang="en-GB" altLang="en-US" sz="1600" dirty="0"/>
          </a:p>
          <a:p>
            <a:pPr eaLnBrk="1" hangingPunct="1"/>
            <a:r>
              <a:rPr lang="en-GB" altLang="en-US" dirty="0"/>
              <a:t>What do you find interesting about Reflection?</a:t>
            </a:r>
          </a:p>
        </p:txBody>
      </p:sp>
    </p:spTree>
    <p:extLst>
      <p:ext uri="{BB962C8B-B14F-4D97-AF65-F5344CB8AC3E}">
        <p14:creationId xmlns:p14="http://schemas.microsoft.com/office/powerpoint/2010/main" val="9054536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12291">
                                            <p:txEl>
                                              <p:pRg st="3" end="3"/>
                                            </p:txEl>
                                          </p:spTgt>
                                        </p:tgtEl>
                                        <p:attrNameLst>
                                          <p:attrName>style.visibility</p:attrName>
                                        </p:attrNameLst>
                                      </p:cBhvr>
                                      <p:to>
                                        <p:strVal val="visible"/>
                                      </p:to>
                                    </p:set>
                                    <p:anim calcmode="lin" valueType="num">
                                      <p:cBhvr additive="base">
                                        <p:cTn id="7" dur="500" fill="hold"/>
                                        <p:tgtEl>
                                          <p:spTgt spid="12291">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2291">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12291">
                                            <p:txEl>
                                              <p:pRg st="5" end="5"/>
                                            </p:txEl>
                                          </p:spTgt>
                                        </p:tgtEl>
                                        <p:attrNameLst>
                                          <p:attrName>style.visibility</p:attrName>
                                        </p:attrNameLst>
                                      </p:cBhvr>
                                      <p:to>
                                        <p:strVal val="visible"/>
                                      </p:to>
                                    </p:set>
                                    <p:anim calcmode="lin" valueType="num">
                                      <p:cBhvr additive="base">
                                        <p:cTn id="13" dur="500" fill="hold"/>
                                        <p:tgtEl>
                                          <p:spTgt spid="12291">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2291">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eaLnBrk="1" hangingPunct="1"/>
            <a:r>
              <a:rPr lang="en-GB" altLang="en-US"/>
              <a:t>Reflection on what might be..</a:t>
            </a:r>
          </a:p>
        </p:txBody>
      </p:sp>
      <p:sp>
        <p:nvSpPr>
          <p:cNvPr id="20483" name="Rectangle 3"/>
          <p:cNvSpPr>
            <a:spLocks noGrp="1" noChangeArrowheads="1"/>
          </p:cNvSpPr>
          <p:nvPr>
            <p:ph type="body" idx="1"/>
          </p:nvPr>
        </p:nvSpPr>
        <p:spPr/>
        <p:txBody>
          <a:bodyPr/>
          <a:lstStyle/>
          <a:p>
            <a:pPr eaLnBrk="1" hangingPunct="1"/>
            <a:endParaRPr lang="en-GB" altLang="en-US"/>
          </a:p>
          <a:p>
            <a:pPr eaLnBrk="1" hangingPunct="1"/>
            <a:r>
              <a:rPr lang="en-GB" altLang="en-US"/>
              <a:t>Biggs points out, "a reflection in a mirror is an exact replica of what is in front of it. Reflection in professional practice, however, gives back not what it is, but what </a:t>
            </a:r>
            <a:r>
              <a:rPr lang="en-GB" altLang="en-US" i="1"/>
              <a:t>might</a:t>
            </a:r>
            <a:r>
              <a:rPr lang="en-GB" altLang="en-US"/>
              <a:t> be, an improvement on the original" (Biggs, 1999: 6). </a:t>
            </a:r>
          </a:p>
        </p:txBody>
      </p:sp>
    </p:spTree>
    <p:extLst>
      <p:ext uri="{BB962C8B-B14F-4D97-AF65-F5344CB8AC3E}">
        <p14:creationId xmlns:p14="http://schemas.microsoft.com/office/powerpoint/2010/main" val="34469464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1703389" y="274638"/>
            <a:ext cx="8713787" cy="1143000"/>
          </a:xfrm>
        </p:spPr>
        <p:txBody>
          <a:bodyPr/>
          <a:lstStyle/>
          <a:p>
            <a:pPr eaLnBrk="1" hangingPunct="1"/>
            <a:r>
              <a:rPr lang="en-GB" altLang="en-US" sz="3600"/>
              <a:t>When you’re not sure how to respond..</a:t>
            </a:r>
          </a:p>
        </p:txBody>
      </p:sp>
      <p:sp>
        <p:nvSpPr>
          <p:cNvPr id="21507" name="Rectangle 3"/>
          <p:cNvSpPr>
            <a:spLocks noGrp="1" noChangeArrowheads="1"/>
          </p:cNvSpPr>
          <p:nvPr>
            <p:ph type="body" idx="1"/>
          </p:nvPr>
        </p:nvSpPr>
        <p:spPr/>
        <p:txBody>
          <a:bodyPr/>
          <a:lstStyle/>
          <a:p>
            <a:pPr eaLnBrk="1" hangingPunct="1"/>
            <a:endParaRPr lang="en-GB" altLang="en-US"/>
          </a:p>
          <a:p>
            <a:pPr eaLnBrk="1" hangingPunct="1"/>
            <a:r>
              <a:rPr lang="en-GB" altLang="en-US"/>
              <a:t>Claxton has suggested that "learning to learn, or the development of learning power, is getting better at knowing when, how and what to do when you don't know what to do" (Claxton, 1990: 18). </a:t>
            </a:r>
          </a:p>
        </p:txBody>
      </p:sp>
    </p:spTree>
    <p:extLst>
      <p:ext uri="{BB962C8B-B14F-4D97-AF65-F5344CB8AC3E}">
        <p14:creationId xmlns:p14="http://schemas.microsoft.com/office/powerpoint/2010/main" val="27587033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818606" y="194266"/>
            <a:ext cx="8229600" cy="1143000"/>
          </a:xfrm>
        </p:spPr>
        <p:txBody>
          <a:bodyPr/>
          <a:lstStyle/>
          <a:p>
            <a:pPr eaLnBrk="1" hangingPunct="1"/>
            <a:r>
              <a:rPr lang="en-GB" altLang="en-US" dirty="0"/>
              <a:t>The Mandela effect</a:t>
            </a:r>
          </a:p>
        </p:txBody>
      </p:sp>
      <p:sp>
        <p:nvSpPr>
          <p:cNvPr id="22531" name="Rectangle 3"/>
          <p:cNvSpPr>
            <a:spLocks noGrp="1" noChangeArrowheads="1"/>
          </p:cNvSpPr>
          <p:nvPr>
            <p:ph type="body" idx="1"/>
          </p:nvPr>
        </p:nvSpPr>
        <p:spPr>
          <a:xfrm>
            <a:off x="818605" y="1491298"/>
            <a:ext cx="9683931" cy="4997450"/>
          </a:xfrm>
        </p:spPr>
        <p:txBody>
          <a:bodyPr/>
          <a:lstStyle/>
          <a:p>
            <a:pPr eaLnBrk="1" hangingPunct="1"/>
            <a:r>
              <a:rPr lang="en-GB" altLang="en-US" dirty="0" err="1"/>
              <a:t>Schön</a:t>
            </a:r>
            <a:r>
              <a:rPr lang="en-GB" altLang="en-US" dirty="0"/>
              <a:t> speaks of reflective practitioners who are not just skilful or competent but "thoughtful, wise and contemplative", whose work involves "intuition, insight and artistry" (</a:t>
            </a:r>
            <a:r>
              <a:rPr lang="en-GB" altLang="en-US" dirty="0" err="1"/>
              <a:t>Schön</a:t>
            </a:r>
            <a:r>
              <a:rPr lang="en-GB" altLang="en-US" dirty="0"/>
              <a:t> 1987). </a:t>
            </a:r>
          </a:p>
          <a:p>
            <a:pPr eaLnBrk="1" hangingPunct="1">
              <a:buFontTx/>
              <a:buNone/>
            </a:pPr>
            <a:endParaRPr lang="en-GB" altLang="en-US" sz="1600" dirty="0"/>
          </a:p>
          <a:p>
            <a:pPr eaLnBrk="1" hangingPunct="1"/>
            <a:r>
              <a:rPr lang="en-GB" altLang="en-US" dirty="0"/>
              <a:t>Drawing on our intuition we do what feels right. It is an emotional response that complements our knowledge and what we understand about a subject, and which enables us to act in a situation. </a:t>
            </a:r>
          </a:p>
        </p:txBody>
      </p:sp>
    </p:spTree>
    <p:extLst>
      <p:ext uri="{BB962C8B-B14F-4D97-AF65-F5344CB8AC3E}">
        <p14:creationId xmlns:p14="http://schemas.microsoft.com/office/powerpoint/2010/main" val="3687791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eaLnBrk="1" hangingPunct="1"/>
            <a:r>
              <a:rPr lang="en-GB" altLang="en-US" sz="4000"/>
              <a:t>Techniques needed for Reflection</a:t>
            </a:r>
          </a:p>
        </p:txBody>
      </p:sp>
      <p:sp>
        <p:nvSpPr>
          <p:cNvPr id="23555" name="Rectangle 3"/>
          <p:cNvSpPr>
            <a:spLocks noGrp="1" noChangeArrowheads="1"/>
          </p:cNvSpPr>
          <p:nvPr>
            <p:ph type="body" idx="1"/>
          </p:nvPr>
        </p:nvSpPr>
        <p:spPr/>
        <p:txBody>
          <a:bodyPr/>
          <a:lstStyle/>
          <a:p>
            <a:pPr eaLnBrk="1" hangingPunct="1">
              <a:lnSpc>
                <a:spcPct val="90000"/>
              </a:lnSpc>
            </a:pPr>
            <a:r>
              <a:rPr lang="en-GB" altLang="en-US"/>
              <a:t>Thinking on your feet</a:t>
            </a:r>
          </a:p>
          <a:p>
            <a:pPr eaLnBrk="1" hangingPunct="1">
              <a:lnSpc>
                <a:spcPct val="90000"/>
              </a:lnSpc>
            </a:pPr>
            <a:r>
              <a:rPr lang="en-GB" altLang="en-US"/>
              <a:t>Repertoire</a:t>
            </a:r>
          </a:p>
          <a:p>
            <a:pPr eaLnBrk="1" hangingPunct="1">
              <a:lnSpc>
                <a:spcPct val="90000"/>
              </a:lnSpc>
            </a:pPr>
            <a:r>
              <a:rPr lang="en-GB" altLang="en-US"/>
              <a:t>Frame of Reference</a:t>
            </a:r>
          </a:p>
          <a:p>
            <a:pPr eaLnBrk="1" hangingPunct="1">
              <a:lnSpc>
                <a:spcPct val="90000"/>
              </a:lnSpc>
            </a:pPr>
            <a:r>
              <a:rPr lang="en-GB" altLang="en-US"/>
              <a:t>Intuition and gut feeling</a:t>
            </a:r>
          </a:p>
          <a:p>
            <a:pPr eaLnBrk="1" hangingPunct="1">
              <a:lnSpc>
                <a:spcPct val="90000"/>
              </a:lnSpc>
            </a:pPr>
            <a:r>
              <a:rPr lang="en-GB" altLang="en-US"/>
              <a:t>Emotions</a:t>
            </a:r>
          </a:p>
          <a:p>
            <a:pPr eaLnBrk="1" hangingPunct="1">
              <a:lnSpc>
                <a:spcPct val="90000"/>
              </a:lnSpc>
            </a:pPr>
            <a:r>
              <a:rPr lang="en-GB" altLang="en-US"/>
              <a:t>Connecting</a:t>
            </a:r>
          </a:p>
          <a:p>
            <a:pPr eaLnBrk="1" hangingPunct="1">
              <a:lnSpc>
                <a:spcPct val="90000"/>
              </a:lnSpc>
            </a:pPr>
            <a:r>
              <a:rPr lang="en-GB" altLang="en-US"/>
              <a:t>Judging and evaluating</a:t>
            </a:r>
          </a:p>
          <a:p>
            <a:pPr eaLnBrk="1" hangingPunct="1">
              <a:lnSpc>
                <a:spcPct val="90000"/>
              </a:lnSpc>
            </a:pPr>
            <a:r>
              <a:rPr lang="en-GB" altLang="en-US"/>
              <a:t>Rehearsing moves</a:t>
            </a:r>
          </a:p>
        </p:txBody>
      </p:sp>
    </p:spTree>
    <p:extLst>
      <p:ext uri="{BB962C8B-B14F-4D97-AF65-F5344CB8AC3E}">
        <p14:creationId xmlns:p14="http://schemas.microsoft.com/office/powerpoint/2010/main" val="36097124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hangingPunct="1"/>
            <a:r>
              <a:rPr lang="en-GB" altLang="en-US"/>
              <a:t>Conclusion </a:t>
            </a:r>
          </a:p>
        </p:txBody>
      </p:sp>
      <p:sp>
        <p:nvSpPr>
          <p:cNvPr id="25603" name="Rectangle 3"/>
          <p:cNvSpPr>
            <a:spLocks noGrp="1" noChangeArrowheads="1"/>
          </p:cNvSpPr>
          <p:nvPr>
            <p:ph type="body" idx="1"/>
          </p:nvPr>
        </p:nvSpPr>
        <p:spPr>
          <a:xfrm>
            <a:off x="979714" y="1600200"/>
            <a:ext cx="9231086" cy="4852988"/>
          </a:xfrm>
        </p:spPr>
        <p:txBody>
          <a:bodyPr/>
          <a:lstStyle/>
          <a:p>
            <a:pPr eaLnBrk="1" hangingPunct="1"/>
            <a:r>
              <a:rPr lang="en-GB" altLang="en-US" dirty="0"/>
              <a:t>Reflection is not an end in itself and recordings should be taken to supervision for further exploration.</a:t>
            </a:r>
          </a:p>
          <a:p>
            <a:pPr eaLnBrk="1" hangingPunct="1">
              <a:buFontTx/>
              <a:buNone/>
            </a:pPr>
            <a:endParaRPr lang="en-GB" altLang="en-US" dirty="0"/>
          </a:p>
          <a:p>
            <a:pPr eaLnBrk="1" hangingPunct="1"/>
            <a:r>
              <a:rPr lang="en-GB" altLang="en-US" dirty="0"/>
              <a:t>The purpose is to learn and prepare for further experiences so we can act in more informed thoughtful ways. </a:t>
            </a:r>
          </a:p>
        </p:txBody>
      </p:sp>
    </p:spTree>
    <p:extLst>
      <p:ext uri="{BB962C8B-B14F-4D97-AF65-F5344CB8AC3E}">
        <p14:creationId xmlns:p14="http://schemas.microsoft.com/office/powerpoint/2010/main" val="24878107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eaLnBrk="1" hangingPunct="1"/>
            <a:r>
              <a:rPr lang="en-GB" altLang="en-US"/>
              <a:t>Bibliography</a:t>
            </a:r>
          </a:p>
        </p:txBody>
      </p:sp>
      <p:sp>
        <p:nvSpPr>
          <p:cNvPr id="26627" name="Rectangle 3"/>
          <p:cNvSpPr>
            <a:spLocks noGrp="1" noChangeArrowheads="1"/>
          </p:cNvSpPr>
          <p:nvPr>
            <p:ph type="body" idx="1"/>
          </p:nvPr>
        </p:nvSpPr>
        <p:spPr>
          <a:xfrm>
            <a:off x="838200" y="1412876"/>
            <a:ext cx="9372600" cy="5184775"/>
          </a:xfrm>
        </p:spPr>
        <p:txBody>
          <a:bodyPr/>
          <a:lstStyle/>
          <a:p>
            <a:pPr eaLnBrk="1" hangingPunct="1">
              <a:lnSpc>
                <a:spcPct val="80000"/>
              </a:lnSpc>
              <a:buFontTx/>
              <a:buNone/>
            </a:pPr>
            <a:r>
              <a:rPr lang="en-GB" altLang="en-US" sz="1600" dirty="0"/>
              <a:t>Atkins S, and Murphy K, (1999) Reflective Practice, in </a:t>
            </a:r>
            <a:r>
              <a:rPr lang="en-GB" altLang="en-US" sz="1600" i="1" dirty="0"/>
              <a:t>Nursing Standard, </a:t>
            </a:r>
            <a:r>
              <a:rPr lang="en-GB" altLang="en-US" sz="1600" dirty="0"/>
              <a:t>8(39), pp49-56</a:t>
            </a:r>
            <a:r>
              <a:rPr lang="en-GB" altLang="en-US" sz="1600" i="1" dirty="0"/>
              <a:t>.</a:t>
            </a:r>
            <a:endParaRPr lang="en-GB" altLang="en-US" sz="1600" dirty="0"/>
          </a:p>
          <a:p>
            <a:pPr eaLnBrk="1" hangingPunct="1">
              <a:lnSpc>
                <a:spcPct val="80000"/>
              </a:lnSpc>
              <a:buFontTx/>
              <a:buNone/>
            </a:pPr>
            <a:r>
              <a:rPr lang="en-GB" altLang="en-US" sz="1600" dirty="0"/>
              <a:t>Biggs J, </a:t>
            </a:r>
            <a:r>
              <a:rPr lang="en-GB" altLang="en-US" sz="1600" i="1" dirty="0"/>
              <a:t>Teaching for Quality Learning at University</a:t>
            </a:r>
            <a:r>
              <a:rPr lang="en-GB" altLang="en-US" sz="1600" dirty="0"/>
              <a:t>, Buckingham: Open University Press.</a:t>
            </a:r>
          </a:p>
          <a:p>
            <a:pPr eaLnBrk="1" hangingPunct="1">
              <a:lnSpc>
                <a:spcPct val="80000"/>
              </a:lnSpc>
              <a:buFontTx/>
              <a:buNone/>
            </a:pPr>
            <a:r>
              <a:rPr lang="en-GB" altLang="en-US" sz="1600" dirty="0" err="1"/>
              <a:t>Boud</a:t>
            </a:r>
            <a:r>
              <a:rPr lang="en-GB" altLang="en-US" sz="1600" dirty="0"/>
              <a:t> D, </a:t>
            </a:r>
            <a:r>
              <a:rPr lang="en-GB" altLang="en-US" sz="1600" dirty="0" err="1"/>
              <a:t>Keough</a:t>
            </a:r>
            <a:r>
              <a:rPr lang="en-GB" altLang="en-US" sz="1600" dirty="0"/>
              <a:t> R, and Walker D, (1985) </a:t>
            </a:r>
            <a:r>
              <a:rPr lang="en-GB" altLang="en-US" sz="1600" i="1" dirty="0"/>
              <a:t>Reflection: turning experience into learning, </a:t>
            </a:r>
            <a:r>
              <a:rPr lang="en-GB" altLang="en-US" sz="1600" dirty="0"/>
              <a:t>London: </a:t>
            </a:r>
            <a:r>
              <a:rPr lang="en-GB" altLang="en-US" sz="1600" dirty="0" err="1"/>
              <a:t>Kogan</a:t>
            </a:r>
            <a:r>
              <a:rPr lang="en-GB" altLang="en-US" sz="1600" dirty="0"/>
              <a:t> Page.</a:t>
            </a:r>
          </a:p>
          <a:p>
            <a:pPr eaLnBrk="1" hangingPunct="1">
              <a:lnSpc>
                <a:spcPct val="80000"/>
              </a:lnSpc>
              <a:buFontTx/>
              <a:buNone/>
            </a:pPr>
            <a:r>
              <a:rPr lang="en-GB" altLang="en-US" sz="1600" dirty="0"/>
              <a:t>Claxton G</a:t>
            </a:r>
            <a:r>
              <a:rPr lang="en-GB" altLang="en-US" sz="1600" i="1" dirty="0"/>
              <a:t>, (1990)Teaching to Learn, </a:t>
            </a:r>
            <a:r>
              <a:rPr lang="en-GB" altLang="en-US" sz="1600" dirty="0" err="1"/>
              <a:t>Cassell</a:t>
            </a:r>
            <a:r>
              <a:rPr lang="en-GB" altLang="en-US" sz="1600" dirty="0"/>
              <a:t>.</a:t>
            </a:r>
          </a:p>
          <a:p>
            <a:pPr eaLnBrk="1" hangingPunct="1">
              <a:lnSpc>
                <a:spcPct val="80000"/>
              </a:lnSpc>
              <a:buFontTx/>
              <a:buNone/>
            </a:pPr>
            <a:r>
              <a:rPr lang="en-GB" altLang="en-US" sz="1600" dirty="0"/>
              <a:t>Dewey J</a:t>
            </a:r>
            <a:r>
              <a:rPr lang="en-GB" altLang="en-US" sz="1600" i="1" dirty="0"/>
              <a:t>, (</a:t>
            </a:r>
            <a:r>
              <a:rPr lang="en-GB" altLang="en-US" sz="1600" dirty="0"/>
              <a:t>1966) </a:t>
            </a:r>
            <a:r>
              <a:rPr lang="en-GB" altLang="en-US" sz="1600" i="1" dirty="0"/>
              <a:t>Democracy and education: an introduction to the philosophy of education, </a:t>
            </a:r>
            <a:r>
              <a:rPr lang="en-GB" altLang="en-US" sz="1600" dirty="0"/>
              <a:t>Oxford: A Free Press, 1966. </a:t>
            </a:r>
          </a:p>
          <a:p>
            <a:pPr eaLnBrk="1" hangingPunct="1">
              <a:lnSpc>
                <a:spcPct val="80000"/>
              </a:lnSpc>
              <a:buFontTx/>
              <a:buNone/>
            </a:pPr>
            <a:r>
              <a:rPr lang="en-GB" altLang="en-US" sz="1600" dirty="0"/>
              <a:t>Gibbs G, (1988) </a:t>
            </a:r>
            <a:r>
              <a:rPr lang="en-GB" altLang="en-US" sz="1600" i="1" dirty="0"/>
              <a:t>Learning by Doing: A guide to teaching and learning methods. Oxford: </a:t>
            </a:r>
            <a:r>
              <a:rPr lang="en-GB" altLang="en-US" sz="1600" dirty="0"/>
              <a:t>Further Education Unit, Oxford Brookes University.</a:t>
            </a:r>
          </a:p>
          <a:p>
            <a:pPr eaLnBrk="1" hangingPunct="1">
              <a:lnSpc>
                <a:spcPct val="80000"/>
              </a:lnSpc>
              <a:buFontTx/>
              <a:buNone/>
            </a:pPr>
            <a:r>
              <a:rPr lang="en-GB" altLang="en-US" sz="1600" dirty="0"/>
              <a:t>Kolb, D A, (1984) </a:t>
            </a:r>
            <a:r>
              <a:rPr lang="en-GB" altLang="en-US" sz="1600" i="1" dirty="0"/>
              <a:t>Experiential Learning: Experience as the source of learning and development, </a:t>
            </a:r>
            <a:r>
              <a:rPr lang="en-GB" altLang="en-US" sz="1600" dirty="0"/>
              <a:t>New Jersey: Prentice Hall.</a:t>
            </a:r>
          </a:p>
          <a:p>
            <a:pPr eaLnBrk="1" hangingPunct="1">
              <a:lnSpc>
                <a:spcPct val="80000"/>
              </a:lnSpc>
              <a:buFontTx/>
              <a:buNone/>
            </a:pPr>
            <a:r>
              <a:rPr lang="en-GB" altLang="en-US" sz="1600" dirty="0"/>
              <a:t>Moon J A, (1999) </a:t>
            </a:r>
            <a:r>
              <a:rPr lang="en-GB" altLang="en-US" sz="1600" i="1" dirty="0"/>
              <a:t>Reflection in learning &amp; professional development: theory &amp; practice, </a:t>
            </a:r>
            <a:r>
              <a:rPr lang="en-GB" altLang="en-US" sz="1600" dirty="0"/>
              <a:t>Oxon: </a:t>
            </a:r>
            <a:r>
              <a:rPr lang="en-GB" altLang="en-US" sz="1600" dirty="0" err="1"/>
              <a:t>Kogan</a:t>
            </a:r>
            <a:r>
              <a:rPr lang="en-GB" altLang="en-US" sz="1600" dirty="0"/>
              <a:t> Page.</a:t>
            </a:r>
          </a:p>
          <a:p>
            <a:pPr eaLnBrk="1" hangingPunct="1">
              <a:lnSpc>
                <a:spcPct val="80000"/>
              </a:lnSpc>
              <a:buFontTx/>
              <a:buNone/>
            </a:pPr>
            <a:r>
              <a:rPr lang="en-US" altLang="en-US" sz="1600" dirty="0" err="1"/>
              <a:t>Schön</a:t>
            </a:r>
            <a:r>
              <a:rPr lang="en-US" altLang="en-US" sz="1600" dirty="0"/>
              <a:t> D A, (1987)  Teaching artistry through reflection-in-action.  </a:t>
            </a:r>
            <a:r>
              <a:rPr lang="en-US" altLang="en-US" sz="1600" i="1" dirty="0"/>
              <a:t>In Educating the reflective practitioner, </a:t>
            </a:r>
            <a:r>
              <a:rPr lang="en-US" altLang="en-US" sz="1600" dirty="0"/>
              <a:t>San Francisco, CA: </a:t>
            </a:r>
            <a:r>
              <a:rPr lang="en-US" altLang="en-US" sz="1600" dirty="0" err="1"/>
              <a:t>Jossey</a:t>
            </a:r>
            <a:r>
              <a:rPr lang="en-US" altLang="en-US" sz="1600" dirty="0"/>
              <a:t>-Bass Publishers.</a:t>
            </a:r>
          </a:p>
          <a:p>
            <a:pPr eaLnBrk="1" hangingPunct="1">
              <a:lnSpc>
                <a:spcPct val="80000"/>
              </a:lnSpc>
              <a:buFontTx/>
              <a:buNone/>
            </a:pPr>
            <a:r>
              <a:rPr lang="en-US" altLang="en-US" sz="1600" dirty="0"/>
              <a:t>Smith M K, (1994) </a:t>
            </a:r>
            <a:r>
              <a:rPr lang="en-US" altLang="en-US" sz="1600" i="1" dirty="0"/>
              <a:t>Local Education. Community, conversation, action</a:t>
            </a:r>
            <a:r>
              <a:rPr lang="en-US" altLang="en-US" sz="1600" dirty="0"/>
              <a:t>, Buckingham: Open University Press.</a:t>
            </a:r>
          </a:p>
          <a:p>
            <a:pPr eaLnBrk="1" hangingPunct="1">
              <a:lnSpc>
                <a:spcPct val="80000"/>
              </a:lnSpc>
              <a:buFontTx/>
              <a:buNone/>
            </a:pPr>
            <a:r>
              <a:rPr lang="en-GB" altLang="en-US" sz="1600" dirty="0"/>
              <a:t>Williams F, (2010) Reflection and enquiry, in </a:t>
            </a:r>
            <a:r>
              <a:rPr lang="en-GB" altLang="en-US" sz="1600" dirty="0" err="1"/>
              <a:t>Buchroth</a:t>
            </a:r>
            <a:r>
              <a:rPr lang="en-GB" altLang="en-US" sz="1600" dirty="0"/>
              <a:t> I, and Parkin C, (</a:t>
            </a:r>
            <a:r>
              <a:rPr lang="en-GB" altLang="en-US" sz="1600" dirty="0" err="1"/>
              <a:t>Eds</a:t>
            </a:r>
            <a:r>
              <a:rPr lang="en-GB" altLang="en-US" sz="1600" dirty="0"/>
              <a:t>) </a:t>
            </a:r>
            <a:r>
              <a:rPr lang="en-GB" altLang="en-US" sz="1600" i="1" dirty="0"/>
              <a:t>Using Theory in Youth and Community Work Practice, </a:t>
            </a:r>
            <a:r>
              <a:rPr lang="en-GB" altLang="en-US" sz="1600" dirty="0"/>
              <a:t>Exeter: Learning Matters. </a:t>
            </a:r>
          </a:p>
        </p:txBody>
      </p:sp>
    </p:spTree>
    <p:extLst>
      <p:ext uri="{BB962C8B-B14F-4D97-AF65-F5344CB8AC3E}">
        <p14:creationId xmlns:p14="http://schemas.microsoft.com/office/powerpoint/2010/main" val="41568543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1237</Words>
  <Application>Microsoft Office PowerPoint</Application>
  <PresentationFormat>Widescreen</PresentationFormat>
  <Paragraphs>136</Paragraphs>
  <Slides>21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Calibri</vt:lpstr>
      <vt:lpstr>Calibri Light</vt:lpstr>
      <vt:lpstr>Symbol</vt:lpstr>
      <vt:lpstr>Office Theme</vt:lpstr>
      <vt:lpstr>Becoming a  Reflective Practitioner</vt:lpstr>
      <vt:lpstr>The idea of competency</vt:lpstr>
      <vt:lpstr>Content</vt:lpstr>
      <vt:lpstr>A youth worker talking</vt:lpstr>
      <vt:lpstr>What is reflection?</vt:lpstr>
      <vt:lpstr>Problems Problems</vt:lpstr>
      <vt:lpstr>Issues from practice</vt:lpstr>
      <vt:lpstr>Model 1 Gibbs model of reflection (1988)</vt:lpstr>
      <vt:lpstr>Kolb’s Learning Cycle (1984)</vt:lpstr>
      <vt:lpstr>Atkins and Murphy’s model of reflection (1994)</vt:lpstr>
      <vt:lpstr>Learning from Experience</vt:lpstr>
      <vt:lpstr>Case study</vt:lpstr>
      <vt:lpstr>Talking heads</vt:lpstr>
      <vt:lpstr>Group discussion</vt:lpstr>
      <vt:lpstr>Benefits</vt:lpstr>
      <vt:lpstr>Reflection on what might be..</vt:lpstr>
      <vt:lpstr>When you’re not sure how to respond..</vt:lpstr>
      <vt:lpstr>The Mandela effect</vt:lpstr>
      <vt:lpstr>Techniques needed for Reflection</vt:lpstr>
      <vt:lpstr>Conclusion </vt:lpstr>
      <vt:lpstr>Bibliography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Becoming a  Reflective Practitioner</dc:title>
  <dc:creator>Darrel Williams</dc:creator>
  <cp:lastModifiedBy>Darren O'Connor</cp:lastModifiedBy>
  <cp:revision>3</cp:revision>
  <dcterms:created xsi:type="dcterms:W3CDTF">2020-10-19T16:29:50Z</dcterms:created>
  <dcterms:modified xsi:type="dcterms:W3CDTF">2023-10-23T06:27:26Z</dcterms:modified>
</cp:coreProperties>
</file>