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5" r:id="rId1"/>
  </p:sldMasterIdLst>
  <p:notesMasterIdLst>
    <p:notesMasterId r:id="rId12"/>
  </p:notesMasterIdLst>
  <p:sldIdLst>
    <p:sldId id="265" r:id="rId2"/>
    <p:sldId id="256" r:id="rId3"/>
    <p:sldId id="257" r:id="rId4"/>
    <p:sldId id="258" r:id="rId5"/>
    <p:sldId id="259" r:id="rId6"/>
    <p:sldId id="263" r:id="rId7"/>
    <p:sldId id="262" r:id="rId8"/>
    <p:sldId id="264" r:id="rId9"/>
    <p:sldId id="260" r:id="rId10"/>
    <p:sldId id="261"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3" autoAdjust="0"/>
    <p:restoredTop sz="73292"/>
  </p:normalViewPr>
  <p:slideViewPr>
    <p:cSldViewPr snapToGrid="0">
      <p:cViewPr varScale="1">
        <p:scale>
          <a:sx n="46" d="100"/>
          <a:sy n="46" d="100"/>
        </p:scale>
        <p:origin x="1444"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977348-AD78-4DCB-AC3E-7CB3D01B7C1B}" type="datetimeFigureOut">
              <a:rPr lang="en-US" smtClean="0"/>
              <a:t>11/4/2024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ECD5D8-5320-4FF5-A5E8-858B72A76731}" type="slidenum">
              <a:rPr lang="en-US" smtClean="0"/>
              <a:t>‹#›</a:t>
            </a:fld>
            <a:endParaRPr lang="en-US"/>
          </a:p>
        </p:txBody>
      </p:sp>
    </p:spTree>
    <p:extLst>
      <p:ext uri="{BB962C8B-B14F-4D97-AF65-F5344CB8AC3E}">
        <p14:creationId xmlns:p14="http://schemas.microsoft.com/office/powerpoint/2010/main" val="41866521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Sustainability is a significant theme in the hotel and hospitality sector worldwide. The organisations focuses on corporate responsibility and management of long-term viability for the sustainable practices. The hotels face heavy resources due to the natural resources and the implementing environmental footprint. The world is facing increase in the climate changes that impact on the sustainable factors. Therefore, the hospitality industry manages environmental concerns based on the economic and social dimensions to fulfil the needs of business. Sustainability offers effective measures to the travellers and reducing operational costs while using technologies.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FECD5D8-5320-4FF5-A5E8-858B72A76731}" type="slidenum">
              <a:rPr lang="en-US" smtClean="0"/>
              <a:t>3</a:t>
            </a:fld>
            <a:endParaRPr lang="en-US"/>
          </a:p>
        </p:txBody>
      </p:sp>
    </p:spTree>
    <p:extLst>
      <p:ext uri="{BB962C8B-B14F-4D97-AF65-F5344CB8AC3E}">
        <p14:creationId xmlns:p14="http://schemas.microsoft.com/office/powerpoint/2010/main" val="33744499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Sustainability is one of the factors for hotel and hospitality sector to gain importance and success in the international industry. The sector implements use of energy resources, managing waste generation, and water consumption to gain efficiency. It offers larger amount of resources that are degrading the environment. The hotel introduced energy saving system for lighting like use of LED bulbs and HVAC (heating, ventilation, and air conditioning) systems for lowering the amount of energy consumption. The implication of the smart technology like automated lighting and climate control systems helps in reducing the energy usages in rooms and hotels. For water conservation, the hotels have applied water saving initiatives that identifies efficient irrigation, lower flow fixtures, and linen and towel reuse for the guests.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FECD5D8-5320-4FF5-A5E8-858B72A76731}" type="slidenum">
              <a:rPr lang="en-US" smtClean="0"/>
              <a:t>4</a:t>
            </a:fld>
            <a:endParaRPr lang="en-US"/>
          </a:p>
        </p:txBody>
      </p:sp>
    </p:spTree>
    <p:extLst>
      <p:ext uri="{BB962C8B-B14F-4D97-AF65-F5344CB8AC3E}">
        <p14:creationId xmlns:p14="http://schemas.microsoft.com/office/powerpoint/2010/main" val="32455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For managing waste reduction in hotels, the management has applied proactive initiative to eliminate the waste products. The hotels have started the food waste reduction programs with partnerships with the local food banks for the management of the surplus food. The hotel industry has also introduced the renewable resources for energy, the initiative of geothermal energy is applied for providing heating and cooling system. The application of reducing greenhouse gas emissions, the renewable energy sources helps in managing energy supply in the stable and predictable manner. It helps hotels while consuming higher costs of energy costs. CSR and sustainability are also inter-related to each other. The customers are attracted towards the hotels due to the value and gaining efficiency in the environmental sustainability. The sustainability manages core operations and manage experience to make increase in the brand loyalty and customer satisfaction. Financial resources to offer sustainable aspects in the hospitality is one of the greater challenges for the management. The hospitality industry needs efficiency in managing budgets and finances for implementing sustainable aspects for successful outcomes.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FECD5D8-5320-4FF5-A5E8-858B72A76731}" type="slidenum">
              <a:rPr lang="en-US" smtClean="0"/>
              <a:t>5</a:t>
            </a:fld>
            <a:endParaRPr lang="en-US"/>
          </a:p>
        </p:txBody>
      </p:sp>
    </p:spTree>
    <p:extLst>
      <p:ext uri="{BB962C8B-B14F-4D97-AF65-F5344CB8AC3E}">
        <p14:creationId xmlns:p14="http://schemas.microsoft.com/office/powerpoint/2010/main" val="8358578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This includes, resource utilization, minimizing wastage, and the impact they have on the </a:t>
            </a:r>
            <a:r>
              <a:rPr lang="en-GB" dirty="0" err="1"/>
              <a:t>environment.In</a:t>
            </a:r>
            <a:r>
              <a:rPr lang="en-GB" dirty="0"/>
              <a:t> turn, many hotels and restaurants have gone for biodegradable products or have developed elaborate recycling policies. That UK plans to reach the non- emission of greenhouse gases by 2050 is another driving force as it challenges the hospitality industry to advance radically insofar as energy and waste management is concerned . Both operational approaches to business and investments, as well as marketing strategies within the industry, are impacted by these political </a:t>
            </a:r>
            <a:r>
              <a:rPr lang="en-GB" dirty="0" err="1"/>
              <a:t>directives.This</a:t>
            </a:r>
            <a:r>
              <a:rPr lang="en-GB" dirty="0"/>
              <a:t> shift affects the costing strategies because sustainable hotels achieve high pricing because of the choice customers make. The survey conducted by the Sustainable Travel International shows that 60% of people who travel to the USA are willing to spend more money for green hotels. These economic globes steps show that it is not always wrong to spend more upfront when it comes to sustainable practices in the hospitality industry since there will always be long – term cost savings. According to a report by the International Energy Agency, hotel could reduce energy costs by up to 20% using updated technologies in heating and cooling. also the reflective and burgeoning discipline of eco-tourism has also been observed to have high-growth demands with the global eco-tourism revenues ballooning by 20% every year. </a:t>
            </a:r>
            <a:endParaRPr lang="en-PK" dirty="0"/>
          </a:p>
        </p:txBody>
      </p:sp>
      <p:sp>
        <p:nvSpPr>
          <p:cNvPr id="4" name="Slide Number Placeholder 3"/>
          <p:cNvSpPr>
            <a:spLocks noGrp="1"/>
          </p:cNvSpPr>
          <p:nvPr>
            <p:ph type="sldNum" sz="quarter" idx="5"/>
          </p:nvPr>
        </p:nvSpPr>
        <p:spPr/>
        <p:txBody>
          <a:bodyPr/>
          <a:lstStyle/>
          <a:p>
            <a:fld id="{7FECD5D8-5320-4FF5-A5E8-858B72A76731}" type="slidenum">
              <a:rPr lang="en-US" smtClean="0"/>
              <a:t>6</a:t>
            </a:fld>
            <a:endParaRPr lang="en-US"/>
          </a:p>
        </p:txBody>
      </p:sp>
    </p:spTree>
    <p:extLst>
      <p:ext uri="{BB962C8B-B14F-4D97-AF65-F5344CB8AC3E}">
        <p14:creationId xmlns:p14="http://schemas.microsoft.com/office/powerpoint/2010/main" val="35337016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The first aim is to identify the effects that sustainability has on the overall business success in the hospitality industry focusing on, brand loyalty and hotel/restaurant reputation. For instance, a survey that </a:t>
            </a:r>
            <a:r>
              <a:rPr lang="en-GB" dirty="0" err="1"/>
              <a:t>Booking.com</a:t>
            </a:r>
            <a:r>
              <a:rPr lang="en-GB" dirty="0"/>
              <a:t> conducted showed that as much as 70% of global </a:t>
            </a:r>
            <a:r>
              <a:rPr lang="en-GB" dirty="0" err="1"/>
              <a:t>travelers</a:t>
            </a:r>
            <a:r>
              <a:rPr lang="en-GB" dirty="0"/>
              <a:t> said that they’d be predisposed to book an accommodation that had an eco-friendly policy regardless of whether or not they began the search for the accommodation with the intent of finding one that offered a sustainable stay. They have done so by incorporating sustainable features into the branding and the business approaches use in the industry, which has impacted greatly on consumer preference as well as the success of the competitive advantage. These integrations not only make it easier to achieve sustainable solutions but also are often considerably cheaper than traditional ones over the long-term. These technologies have been proved time and again to be cost effective in use endowed with potentiality of generating return on investment within few years at best and in the process creating economy in usage of resources thus making these technologies economical and ecological best bets for investment.</a:t>
            </a:r>
          </a:p>
          <a:p>
            <a:pPr algn="just"/>
            <a:endParaRPr lang="en-PK" dirty="0"/>
          </a:p>
        </p:txBody>
      </p:sp>
      <p:sp>
        <p:nvSpPr>
          <p:cNvPr id="4" name="Slide Number Placeholder 3"/>
          <p:cNvSpPr>
            <a:spLocks noGrp="1"/>
          </p:cNvSpPr>
          <p:nvPr>
            <p:ph type="sldNum" sz="quarter" idx="5"/>
          </p:nvPr>
        </p:nvSpPr>
        <p:spPr/>
        <p:txBody>
          <a:bodyPr/>
          <a:lstStyle/>
          <a:p>
            <a:fld id="{7FECD5D8-5320-4FF5-A5E8-858B72A76731}" type="slidenum">
              <a:rPr lang="en-US" smtClean="0"/>
              <a:t>7</a:t>
            </a:fld>
            <a:endParaRPr lang="en-US"/>
          </a:p>
        </p:txBody>
      </p:sp>
    </p:spTree>
    <p:extLst>
      <p:ext uri="{BB962C8B-B14F-4D97-AF65-F5344CB8AC3E}">
        <p14:creationId xmlns:p14="http://schemas.microsoft.com/office/powerpoint/2010/main" val="23658023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From waste management aspect, increasing role of recycling and composting schemes are noticeable as new trends in the industry. For instance, the Hilton Worldwide introduced the waste management strategy to manage to minimize waste by half in the organization’s hotels by 2030. Such measures not only serve to reduce the effect of their operations on the environment but also turn a good image to the guests. When implemented in real-world studies, results have provided evidence of environmental performance. For example, Marriott International has revealed that water intensity of their properties reduced by 10%, while the carbon intensity has been reduced by 13 %, from 2016 to 2019 which proves that the committed environmental management has a positive impacts on hospitality industry. Failure to adhere to these laws can warrant hefty fines and the loss of credibility as evidenced by when an Italian hotel firm was penalized €200, 000 for disposing off their waste improperly in violation of the laws governing the area. For instance,  in the U.S., the Environmental Protection Agency or EPA sets regulation standards that organize and dispose of hazardous substances and regulate the use of energy within hotel facilities. The social cost of non-recognition of the laws is high, specifically, customers are likely to shun facilities that neglect the laws on environmental conservation . On the other hand,  compliance not only helps avert legal suit but also contributes to the corporate image of a hotel as a socially responsible business which most hotels include on their advertisement to appeal to the environmental conscious travellers.</a:t>
            </a:r>
            <a:endParaRPr lang="en-PK" dirty="0"/>
          </a:p>
          <a:p>
            <a:endParaRPr lang="en-PK" dirty="0"/>
          </a:p>
        </p:txBody>
      </p:sp>
      <p:sp>
        <p:nvSpPr>
          <p:cNvPr id="4" name="Slide Number Placeholder 3"/>
          <p:cNvSpPr>
            <a:spLocks noGrp="1"/>
          </p:cNvSpPr>
          <p:nvPr>
            <p:ph type="sldNum" sz="quarter" idx="5"/>
          </p:nvPr>
        </p:nvSpPr>
        <p:spPr/>
        <p:txBody>
          <a:bodyPr/>
          <a:lstStyle/>
          <a:p>
            <a:fld id="{7FECD5D8-5320-4FF5-A5E8-858B72A76731}" type="slidenum">
              <a:rPr lang="en-US" smtClean="0"/>
              <a:t>8</a:t>
            </a:fld>
            <a:endParaRPr lang="en-US"/>
          </a:p>
        </p:txBody>
      </p:sp>
    </p:spTree>
    <p:extLst>
      <p:ext uri="{BB962C8B-B14F-4D97-AF65-F5344CB8AC3E}">
        <p14:creationId xmlns:p14="http://schemas.microsoft.com/office/powerpoint/2010/main" val="23889793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36678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694919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297192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022904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11/4/2024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554366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11/4/2024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434522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11/4/2024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287916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181916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78621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891037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8033287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42178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553991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660867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903714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591929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11/4/2024</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60124754"/>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 id="2147483677" r:id="rId12"/>
    <p:sldLayoutId id="2147483678" r:id="rId13"/>
    <p:sldLayoutId id="2147483679" r:id="rId14"/>
    <p:sldLayoutId id="2147483680" r:id="rId15"/>
    <p:sldLayoutId id="214748368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11E8592-AE49-A1FF-5950-60856EC8A22A}"/>
              </a:ext>
            </a:extLst>
          </p:cNvPr>
          <p:cNvSpPr txBox="1"/>
          <p:nvPr/>
        </p:nvSpPr>
        <p:spPr>
          <a:xfrm>
            <a:off x="2770909" y="2133600"/>
            <a:ext cx="5999018" cy="3006436"/>
          </a:xfrm>
          <a:prstGeom prst="rect">
            <a:avLst/>
          </a:prstGeom>
          <a:noFill/>
        </p:spPr>
        <p:txBody>
          <a:bodyPr wrap="square" rtlCol="0">
            <a:spAutoFit/>
          </a:bodyPr>
          <a:lstStyle/>
          <a:p>
            <a:pPr indent="228600" algn="ctr">
              <a:lnSpc>
                <a:spcPct val="150000"/>
              </a:lnSpc>
              <a:spcAft>
                <a:spcPts val="800"/>
              </a:spcAft>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Module Title: Contemporary Themes in the Hotel and Hospitality Sector</a:t>
            </a:r>
            <a:endParaRPr lang="en-GB" sz="1800" kern="100">
              <a:effectLst/>
              <a:latin typeface="Times New Roman" panose="02020603050405020304" pitchFamily="18" charset="0"/>
              <a:ea typeface="Calibri" panose="020F0502020204030204" pitchFamily="34" charset="0"/>
              <a:cs typeface="Times New Roman" panose="02020603050405020304" pitchFamily="18" charset="0"/>
            </a:endParaRPr>
          </a:p>
          <a:p>
            <a:pPr indent="228600" algn="ctr">
              <a:lnSpc>
                <a:spcPct val="150000"/>
              </a:lnSpc>
              <a:spcAft>
                <a:spcPts val="800"/>
              </a:spcAft>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Module code: BMIH6001 LEVEL 6</a:t>
            </a:r>
            <a:endParaRPr lang="en-GB" sz="1800" kern="100">
              <a:effectLst/>
              <a:latin typeface="Times New Roman" panose="02020603050405020304" pitchFamily="18" charset="0"/>
              <a:ea typeface="Calibri" panose="020F0502020204030204" pitchFamily="34" charset="0"/>
              <a:cs typeface="Times New Roman" panose="02020603050405020304" pitchFamily="18" charset="0"/>
            </a:endParaRPr>
          </a:p>
          <a:p>
            <a:pPr indent="228600" algn="ctr">
              <a:lnSpc>
                <a:spcPct val="150000"/>
              </a:lnSpc>
              <a:spcAft>
                <a:spcPts val="800"/>
              </a:spcAft>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Module Lead: Dr. Ernest Balutie Wavei</a:t>
            </a:r>
            <a:endParaRPr lang="en-GB" sz="1800" kern="100">
              <a:effectLst/>
              <a:latin typeface="Times New Roman" panose="02020603050405020304" pitchFamily="18" charset="0"/>
              <a:ea typeface="Calibri" panose="020F0502020204030204" pitchFamily="34" charset="0"/>
              <a:cs typeface="Times New Roman" panose="02020603050405020304" pitchFamily="18" charset="0"/>
            </a:endParaRPr>
          </a:p>
          <a:p>
            <a:pPr indent="228600" algn="ctr">
              <a:lnSpc>
                <a:spcPct val="150000"/>
              </a:lnSpc>
              <a:spcAft>
                <a:spcPts val="800"/>
              </a:spcAft>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Student Name: Ana Maria Dumitru</a:t>
            </a:r>
            <a:endParaRPr lang="en-GB" sz="1800" kern="100">
              <a:effectLst/>
              <a:latin typeface="Times New Roman" panose="02020603050405020304" pitchFamily="18" charset="0"/>
              <a:ea typeface="Calibri" panose="020F0502020204030204" pitchFamily="34" charset="0"/>
              <a:cs typeface="Times New Roman" panose="02020603050405020304" pitchFamily="18" charset="0"/>
            </a:endParaRPr>
          </a:p>
          <a:p>
            <a:pPr indent="228600" algn="ctr">
              <a:lnSpc>
                <a:spcPct val="150000"/>
              </a:lnSpc>
              <a:spcAft>
                <a:spcPts val="800"/>
              </a:spcAft>
            </a:pPr>
            <a:r>
              <a:rPr lang="en-GB" sz="1800" b="1" kern="100">
                <a:effectLst/>
                <a:latin typeface="Times New Roman" panose="02020603050405020304" pitchFamily="18" charset="0"/>
                <a:ea typeface="Calibri" panose="020F0502020204030204" pitchFamily="34" charset="0"/>
                <a:cs typeface="Times New Roman" panose="02020603050405020304" pitchFamily="18" charset="0"/>
              </a:rPr>
              <a:t>Student ID: 2127610</a:t>
            </a:r>
            <a:endParaRPr lang="en-GB" sz="1800" kern="10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206450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0"/>
            <a:ext cx="9500310" cy="1174531"/>
          </a:xfrm>
        </p:spPr>
        <p:txBody>
          <a:bodyPr>
            <a:normAutofit/>
          </a:bodyPr>
          <a:lstStyle/>
          <a:p>
            <a:r>
              <a:rPr lang="en-US" sz="4800" dirty="0">
                <a:latin typeface="Times New Roman" panose="02020603050405020304" pitchFamily="18" charset="0"/>
                <a:cs typeface="Times New Roman" panose="02020603050405020304" pitchFamily="18" charset="0"/>
              </a:rPr>
              <a:t>Sustainability in Hospitality Sector</a:t>
            </a:r>
          </a:p>
        </p:txBody>
      </p:sp>
      <p:sp>
        <p:nvSpPr>
          <p:cNvPr id="3" name="Subtitle 2"/>
          <p:cNvSpPr>
            <a:spLocks noGrp="1"/>
          </p:cNvSpPr>
          <p:nvPr>
            <p:ph type="subTitle" idx="1"/>
          </p:nvPr>
        </p:nvSpPr>
        <p:spPr>
          <a:xfrm>
            <a:off x="508165" y="1585125"/>
            <a:ext cx="8915399" cy="1126283"/>
          </a:xfrm>
        </p:spPr>
        <p:txBody>
          <a:bodyPr/>
          <a:lstStyle/>
          <a:p>
            <a:r>
              <a:rPr lang="en-GB" b="1" dirty="0">
                <a:latin typeface="Times New Roman" panose="02020603050405020304" pitchFamily="18" charset="0"/>
                <a:cs typeface="Times New Roman" panose="02020603050405020304" pitchFamily="18" charset="0"/>
              </a:rPr>
              <a:t>Contemporary Themes in the Hotel and Hospitality Sector</a:t>
            </a:r>
            <a:endParaRPr lang="en-US" dirty="0">
              <a:latin typeface="Times New Roman" panose="02020603050405020304" pitchFamily="18" charset="0"/>
              <a:cs typeface="Times New Roman" panose="02020603050405020304" pitchFamily="18" charset="0"/>
            </a:endParaRPr>
          </a:p>
        </p:txBody>
      </p:sp>
      <p:pic>
        <p:nvPicPr>
          <p:cNvPr id="2050" name="Picture 2" descr="Reasons why sustainable hotels are the future of the industr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77931" y="2711408"/>
            <a:ext cx="6760778" cy="338038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5258320" y="6290441"/>
            <a:ext cx="3153104" cy="276999"/>
          </a:xfrm>
          <a:prstGeom prst="rect">
            <a:avLst/>
          </a:prstGeom>
          <a:noFill/>
        </p:spPr>
        <p:txBody>
          <a:bodyPr wrap="square" rtlCol="0">
            <a:spAutoFit/>
          </a:bodyPr>
          <a:lstStyle/>
          <a:p>
            <a:r>
              <a:rPr lang="en-US" sz="1200" dirty="0">
                <a:latin typeface="Times New Roman" panose="02020603050405020304" pitchFamily="18" charset="0"/>
                <a:cs typeface="Times New Roman" panose="02020603050405020304" pitchFamily="18" charset="0"/>
              </a:rPr>
              <a:t>Source: (Kim et al., 2019) </a:t>
            </a:r>
          </a:p>
        </p:txBody>
      </p:sp>
    </p:spTree>
    <p:extLst>
      <p:ext uri="{BB962C8B-B14F-4D97-AF65-F5344CB8AC3E}">
        <p14:creationId xmlns:p14="http://schemas.microsoft.com/office/powerpoint/2010/main" val="2102278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4299" y="342958"/>
            <a:ext cx="8911687" cy="1280890"/>
          </a:xfrm>
        </p:spPr>
        <p:txBody>
          <a:bodyPr/>
          <a:lstStyle/>
          <a:p>
            <a:pPr algn="ctr"/>
            <a:r>
              <a:rPr lang="en-US" b="1" dirty="0">
                <a:latin typeface="Times New Roman" panose="02020603050405020304" pitchFamily="18" charset="0"/>
                <a:cs typeface="Times New Roman" panose="02020603050405020304" pitchFamily="18" charset="0"/>
              </a:rPr>
              <a:t>Introduction </a:t>
            </a:r>
          </a:p>
        </p:txBody>
      </p:sp>
      <p:sp>
        <p:nvSpPr>
          <p:cNvPr id="3" name="Content Placeholder 2"/>
          <p:cNvSpPr>
            <a:spLocks noGrp="1"/>
          </p:cNvSpPr>
          <p:nvPr>
            <p:ph idx="1"/>
          </p:nvPr>
        </p:nvSpPr>
        <p:spPr>
          <a:xfrm>
            <a:off x="5092262" y="1072055"/>
            <a:ext cx="5770179" cy="5596759"/>
          </a:xfrm>
        </p:spPr>
        <p:txBody>
          <a:bodyPr>
            <a:normAutofit fontScale="92500"/>
          </a:bodyPr>
          <a:lstStyle/>
          <a:p>
            <a:r>
              <a:rPr lang="en-GB" dirty="0">
                <a:latin typeface="Times New Roman" panose="02020603050405020304" pitchFamily="18" charset="0"/>
                <a:cs typeface="Times New Roman" panose="02020603050405020304" pitchFamily="18" charset="0"/>
              </a:rPr>
              <a:t>Sustainability is a significant theme in the hotel and hospitality sector worldwide (</a:t>
            </a:r>
            <a:r>
              <a:rPr lang="en-GB" dirty="0" err="1">
                <a:latin typeface="Times New Roman" panose="02020603050405020304" pitchFamily="18" charset="0"/>
                <a:cs typeface="Times New Roman" panose="02020603050405020304" pitchFamily="18" charset="0"/>
              </a:rPr>
              <a:t>Sakshi</a:t>
            </a:r>
            <a:r>
              <a:rPr lang="en-GB" dirty="0">
                <a:latin typeface="Times New Roman" panose="02020603050405020304" pitchFamily="18" charset="0"/>
                <a:cs typeface="Times New Roman" panose="02020603050405020304" pitchFamily="18" charset="0"/>
              </a:rPr>
              <a:t> et al., 2020). </a:t>
            </a:r>
          </a:p>
          <a:p>
            <a:r>
              <a:rPr lang="en-GB" dirty="0">
                <a:latin typeface="Times New Roman" panose="02020603050405020304" pitchFamily="18" charset="0"/>
                <a:cs typeface="Times New Roman" panose="02020603050405020304" pitchFamily="18" charset="0"/>
              </a:rPr>
              <a:t>The organisations focuses on corporate responsibility.</a:t>
            </a:r>
          </a:p>
          <a:p>
            <a:r>
              <a:rPr lang="en-GB" dirty="0">
                <a:latin typeface="Times New Roman" panose="02020603050405020304" pitchFamily="18" charset="0"/>
                <a:cs typeface="Times New Roman" panose="02020603050405020304" pitchFamily="18" charset="0"/>
              </a:rPr>
              <a:t>Uses in the management of long-term viability</a:t>
            </a:r>
          </a:p>
          <a:p>
            <a:r>
              <a:rPr lang="en-GB" dirty="0">
                <a:latin typeface="Times New Roman" panose="02020603050405020304" pitchFamily="18" charset="0"/>
                <a:cs typeface="Times New Roman" panose="02020603050405020304" pitchFamily="18" charset="0"/>
              </a:rPr>
              <a:t>Applied sustainable practices for gaining success. </a:t>
            </a:r>
          </a:p>
          <a:p>
            <a:r>
              <a:rPr lang="en-GB" dirty="0">
                <a:latin typeface="Times New Roman" panose="02020603050405020304" pitchFamily="18" charset="0"/>
                <a:cs typeface="Times New Roman" panose="02020603050405020304" pitchFamily="18" charset="0"/>
              </a:rPr>
              <a:t>The hotels face heavy resources due to the natural resources.</a:t>
            </a:r>
          </a:p>
          <a:p>
            <a:r>
              <a:rPr lang="en-GB" dirty="0">
                <a:latin typeface="Times New Roman" panose="02020603050405020304" pitchFamily="18" charset="0"/>
                <a:cs typeface="Times New Roman" panose="02020603050405020304" pitchFamily="18" charset="0"/>
              </a:rPr>
              <a:t>The implementation allows environmental footprint. </a:t>
            </a:r>
          </a:p>
          <a:p>
            <a:r>
              <a:rPr lang="en-GB" dirty="0">
                <a:latin typeface="Times New Roman" panose="02020603050405020304" pitchFamily="18" charset="0"/>
                <a:cs typeface="Times New Roman" panose="02020603050405020304" pitchFamily="18" charset="0"/>
              </a:rPr>
              <a:t>The world is facing increase in the climate changes.</a:t>
            </a:r>
          </a:p>
          <a:p>
            <a:r>
              <a:rPr lang="en-GB" dirty="0">
                <a:latin typeface="Times New Roman" panose="02020603050405020304" pitchFamily="18" charset="0"/>
                <a:cs typeface="Times New Roman" panose="02020603050405020304" pitchFamily="18" charset="0"/>
              </a:rPr>
              <a:t>It impacts on the sustainable factors (</a:t>
            </a:r>
            <a:r>
              <a:rPr lang="en-GB" dirty="0" err="1">
                <a:latin typeface="Times New Roman" panose="02020603050405020304" pitchFamily="18" charset="0"/>
                <a:cs typeface="Times New Roman" panose="02020603050405020304" pitchFamily="18" charset="0"/>
              </a:rPr>
              <a:t>Martineez</a:t>
            </a:r>
            <a:r>
              <a:rPr lang="en-GB" dirty="0">
                <a:latin typeface="Times New Roman" panose="02020603050405020304" pitchFamily="18" charset="0"/>
                <a:cs typeface="Times New Roman" panose="02020603050405020304" pitchFamily="18" charset="0"/>
              </a:rPr>
              <a:t> et al., 2019).</a:t>
            </a:r>
          </a:p>
          <a:p>
            <a:r>
              <a:rPr lang="en-GB" dirty="0">
                <a:latin typeface="Times New Roman" panose="02020603050405020304" pitchFamily="18" charset="0"/>
                <a:cs typeface="Times New Roman" panose="02020603050405020304" pitchFamily="18" charset="0"/>
              </a:rPr>
              <a:t>The hospitality industry manages environmental concerns.</a:t>
            </a:r>
          </a:p>
          <a:p>
            <a:r>
              <a:rPr lang="en-GB" dirty="0">
                <a:latin typeface="Times New Roman" panose="02020603050405020304" pitchFamily="18" charset="0"/>
                <a:cs typeface="Times New Roman" panose="02020603050405020304" pitchFamily="18" charset="0"/>
              </a:rPr>
              <a:t>Due to the economic and social dimensions.</a:t>
            </a:r>
          </a:p>
          <a:p>
            <a:r>
              <a:rPr lang="en-GB" dirty="0">
                <a:latin typeface="Times New Roman" panose="02020603050405020304" pitchFamily="18" charset="0"/>
                <a:cs typeface="Times New Roman" panose="02020603050405020304" pitchFamily="18" charset="0"/>
              </a:rPr>
              <a:t>Manages the needs of business (Kim et al., 2019). </a:t>
            </a:r>
          </a:p>
          <a:p>
            <a:r>
              <a:rPr lang="en-GB" dirty="0">
                <a:latin typeface="Times New Roman" panose="02020603050405020304" pitchFamily="18" charset="0"/>
                <a:cs typeface="Times New Roman" panose="02020603050405020304" pitchFamily="18" charset="0"/>
              </a:rPr>
              <a:t>Sustainability offers effective measures to the travellers.</a:t>
            </a:r>
          </a:p>
          <a:p>
            <a:r>
              <a:rPr lang="en-GB" dirty="0">
                <a:latin typeface="Times New Roman" panose="02020603050405020304" pitchFamily="18" charset="0"/>
                <a:cs typeface="Times New Roman" panose="02020603050405020304" pitchFamily="18" charset="0"/>
              </a:rPr>
              <a:t>Helps in reducing operational costs while using technologies. </a:t>
            </a:r>
            <a:endParaRPr lang="en-US" dirty="0">
              <a:latin typeface="Times New Roman" panose="02020603050405020304" pitchFamily="18" charset="0"/>
              <a:cs typeface="Times New Roman" panose="02020603050405020304" pitchFamily="18" charset="0"/>
            </a:endParaRPr>
          </a:p>
        </p:txBody>
      </p:sp>
      <p:pic>
        <p:nvPicPr>
          <p:cNvPr id="3074" name="Picture 2" descr="E-Hospitality on the path to Sustainability ?"/>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8374" y="1996020"/>
            <a:ext cx="4477406" cy="328542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166648" y="5565228"/>
            <a:ext cx="3153104" cy="276999"/>
          </a:xfrm>
          <a:prstGeom prst="rect">
            <a:avLst/>
          </a:prstGeom>
          <a:noFill/>
        </p:spPr>
        <p:txBody>
          <a:bodyPr wrap="square" rtlCol="0">
            <a:spAutoFit/>
          </a:bodyPr>
          <a:lstStyle/>
          <a:p>
            <a:r>
              <a:rPr lang="en-US" sz="1200" dirty="0">
                <a:latin typeface="Times New Roman" panose="02020603050405020304" pitchFamily="18" charset="0"/>
                <a:cs typeface="Times New Roman" panose="02020603050405020304" pitchFamily="18" charset="0"/>
              </a:rPr>
              <a:t>Source: (</a:t>
            </a:r>
            <a:r>
              <a:rPr lang="en-US" sz="1200" dirty="0" err="1">
                <a:latin typeface="Times New Roman" panose="02020603050405020304" pitchFamily="18" charset="0"/>
                <a:cs typeface="Times New Roman" panose="02020603050405020304" pitchFamily="18" charset="0"/>
              </a:rPr>
              <a:t>Horng</a:t>
            </a:r>
            <a:r>
              <a:rPr lang="en-US" sz="1200" dirty="0">
                <a:latin typeface="Times New Roman" panose="02020603050405020304" pitchFamily="18" charset="0"/>
                <a:cs typeface="Times New Roman" panose="02020603050405020304" pitchFamily="18" charset="0"/>
              </a:rPr>
              <a:t> et al., 2017) </a:t>
            </a:r>
          </a:p>
        </p:txBody>
      </p:sp>
    </p:spTree>
    <p:extLst>
      <p:ext uri="{BB962C8B-B14F-4D97-AF65-F5344CB8AC3E}">
        <p14:creationId xmlns:p14="http://schemas.microsoft.com/office/powerpoint/2010/main" val="33929460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The Role of eProcurement in Sustainable Practices for the Hotel and Casino  Industry | By Resigned Autho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17476" y="2140382"/>
            <a:ext cx="3957146" cy="262453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1469860" y="185303"/>
            <a:ext cx="8911687" cy="1280890"/>
          </a:xfrm>
        </p:spPr>
        <p:txBody>
          <a:bodyPr/>
          <a:lstStyle/>
          <a:p>
            <a:pPr algn="ctr"/>
            <a:r>
              <a:rPr lang="en-US" b="1" dirty="0">
                <a:latin typeface="Times New Roman" panose="02020603050405020304" pitchFamily="18" charset="0"/>
                <a:cs typeface="Times New Roman" panose="02020603050405020304" pitchFamily="18" charset="0"/>
              </a:rPr>
              <a:t>Literature Review</a:t>
            </a:r>
          </a:p>
        </p:txBody>
      </p:sp>
      <p:sp>
        <p:nvSpPr>
          <p:cNvPr id="3" name="Content Placeholder 2"/>
          <p:cNvSpPr>
            <a:spLocks noGrp="1"/>
          </p:cNvSpPr>
          <p:nvPr>
            <p:ph idx="1"/>
          </p:nvPr>
        </p:nvSpPr>
        <p:spPr>
          <a:xfrm>
            <a:off x="378373" y="1166648"/>
            <a:ext cx="5439103" cy="5139559"/>
          </a:xfrm>
        </p:spPr>
        <p:txBody>
          <a:bodyPr>
            <a:normAutofit fontScale="85000" lnSpcReduction="10000"/>
          </a:bodyPr>
          <a:lstStyle/>
          <a:p>
            <a:r>
              <a:rPr lang="en-GB" dirty="0">
                <a:latin typeface="Times New Roman" panose="02020603050405020304" pitchFamily="18" charset="0"/>
                <a:cs typeface="Times New Roman" panose="02020603050405020304" pitchFamily="18" charset="0"/>
              </a:rPr>
              <a:t>Sustainability helps hospitality sector to gain importance. </a:t>
            </a:r>
          </a:p>
          <a:p>
            <a:r>
              <a:rPr lang="en-GB" dirty="0">
                <a:latin typeface="Times New Roman" panose="02020603050405020304" pitchFamily="18" charset="0"/>
                <a:cs typeface="Times New Roman" panose="02020603050405020304" pitchFamily="18" charset="0"/>
              </a:rPr>
              <a:t>The sector implements use of energy resources (Kim et al., 2019).</a:t>
            </a:r>
          </a:p>
          <a:p>
            <a:r>
              <a:rPr lang="en-GB" dirty="0">
                <a:latin typeface="Times New Roman" panose="02020603050405020304" pitchFamily="18" charset="0"/>
                <a:cs typeface="Times New Roman" panose="02020603050405020304" pitchFamily="18" charset="0"/>
              </a:rPr>
              <a:t>Managing waste generation and water consumption. </a:t>
            </a:r>
          </a:p>
          <a:p>
            <a:r>
              <a:rPr lang="en-GB" dirty="0">
                <a:latin typeface="Times New Roman" panose="02020603050405020304" pitchFamily="18" charset="0"/>
                <a:cs typeface="Times New Roman" panose="02020603050405020304" pitchFamily="18" charset="0"/>
              </a:rPr>
              <a:t>It offers larger amount of resources for degrading the environment. </a:t>
            </a:r>
          </a:p>
          <a:p>
            <a:r>
              <a:rPr lang="en-GB" dirty="0">
                <a:latin typeface="Times New Roman" panose="02020603050405020304" pitchFamily="18" charset="0"/>
                <a:cs typeface="Times New Roman" panose="02020603050405020304" pitchFamily="18" charset="0"/>
              </a:rPr>
              <a:t>The hotel introduced energy saving system for lighting like use of LED bulbs and HVAC (heating, ventilation, and air conditioning) systems (</a:t>
            </a:r>
            <a:r>
              <a:rPr lang="en-GB" dirty="0" err="1">
                <a:latin typeface="Times New Roman" panose="02020603050405020304" pitchFamily="18" charset="0"/>
                <a:cs typeface="Times New Roman" panose="02020603050405020304" pitchFamily="18" charset="0"/>
              </a:rPr>
              <a:t>Horng</a:t>
            </a:r>
            <a:r>
              <a:rPr lang="en-GB" dirty="0">
                <a:latin typeface="Times New Roman" panose="02020603050405020304" pitchFamily="18" charset="0"/>
                <a:cs typeface="Times New Roman" panose="02020603050405020304" pitchFamily="18" charset="0"/>
              </a:rPr>
              <a:t> et al., 2017).</a:t>
            </a:r>
          </a:p>
          <a:p>
            <a:r>
              <a:rPr lang="en-GB" dirty="0">
                <a:latin typeface="Times New Roman" panose="02020603050405020304" pitchFamily="18" charset="0"/>
                <a:cs typeface="Times New Roman" panose="02020603050405020304" pitchFamily="18" charset="0"/>
              </a:rPr>
              <a:t>Helps in lowering the amount of energy consumption. </a:t>
            </a:r>
          </a:p>
          <a:p>
            <a:r>
              <a:rPr lang="en-GB" dirty="0">
                <a:latin typeface="Times New Roman" panose="02020603050405020304" pitchFamily="18" charset="0"/>
                <a:cs typeface="Times New Roman" panose="02020603050405020304" pitchFamily="18" charset="0"/>
              </a:rPr>
              <a:t>The implication of the smart technology like automated lighting (Martinez et al., 2019).</a:t>
            </a:r>
          </a:p>
          <a:p>
            <a:r>
              <a:rPr lang="en-GB" dirty="0">
                <a:latin typeface="Times New Roman" panose="02020603050405020304" pitchFamily="18" charset="0"/>
                <a:cs typeface="Times New Roman" panose="02020603050405020304" pitchFamily="18" charset="0"/>
              </a:rPr>
              <a:t>Manages the climate control systems to reduce the energy usages.</a:t>
            </a:r>
          </a:p>
          <a:p>
            <a:r>
              <a:rPr lang="en-GB" dirty="0">
                <a:latin typeface="Times New Roman" panose="02020603050405020304" pitchFamily="18" charset="0"/>
                <a:cs typeface="Times New Roman" panose="02020603050405020304" pitchFamily="18" charset="0"/>
              </a:rPr>
              <a:t>For water conservation, the hotels have applied water saving initiatives.</a:t>
            </a:r>
          </a:p>
          <a:p>
            <a:r>
              <a:rPr lang="en-GB" dirty="0">
                <a:latin typeface="Times New Roman" panose="02020603050405020304" pitchFamily="18" charset="0"/>
                <a:cs typeface="Times New Roman" panose="02020603050405020304" pitchFamily="18" charset="0"/>
              </a:rPr>
              <a:t>Manages lower flow fixtures and linen and towel reuse for the guests. </a:t>
            </a:r>
            <a:endParaRPr lang="en-US" dirty="0">
              <a:latin typeface="Times New Roman" panose="02020603050405020304" pitchFamily="18" charset="0"/>
              <a:cs typeface="Times New Roman" panose="02020603050405020304" pitchFamily="18" charset="0"/>
            </a:endParaRPr>
          </a:p>
        </p:txBody>
      </p:sp>
      <p:sp>
        <p:nvSpPr>
          <p:cNvPr id="5" name="TextBox 4"/>
          <p:cNvSpPr txBox="1"/>
          <p:nvPr/>
        </p:nvSpPr>
        <p:spPr>
          <a:xfrm>
            <a:off x="6219497" y="5162103"/>
            <a:ext cx="3153104" cy="276999"/>
          </a:xfrm>
          <a:prstGeom prst="rect">
            <a:avLst/>
          </a:prstGeom>
          <a:noFill/>
        </p:spPr>
        <p:txBody>
          <a:bodyPr wrap="square" rtlCol="0">
            <a:spAutoFit/>
          </a:bodyPr>
          <a:lstStyle/>
          <a:p>
            <a:r>
              <a:rPr lang="en-US" sz="1200" dirty="0">
                <a:latin typeface="Times New Roman" panose="02020603050405020304" pitchFamily="18" charset="0"/>
                <a:cs typeface="Times New Roman" panose="02020603050405020304" pitchFamily="18" charset="0"/>
              </a:rPr>
              <a:t>Source: (Kim et al., 2019) </a:t>
            </a:r>
          </a:p>
        </p:txBody>
      </p:sp>
    </p:spTree>
    <p:extLst>
      <p:ext uri="{BB962C8B-B14F-4D97-AF65-F5344CB8AC3E}">
        <p14:creationId xmlns:p14="http://schemas.microsoft.com/office/powerpoint/2010/main" val="29304447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8408" y="389757"/>
            <a:ext cx="8596668" cy="1320800"/>
          </a:xfrm>
        </p:spPr>
        <p:txBody>
          <a:bodyPr/>
          <a:lstStyle/>
          <a:p>
            <a:r>
              <a:rPr lang="en-US" b="1" dirty="0">
                <a:latin typeface="Times New Roman" panose="02020603050405020304" pitchFamily="18" charset="0"/>
                <a:cs typeface="Times New Roman" panose="02020603050405020304" pitchFamily="18" charset="0"/>
              </a:rPr>
              <a:t>Literature Review</a:t>
            </a:r>
          </a:p>
        </p:txBody>
      </p:sp>
      <p:sp>
        <p:nvSpPr>
          <p:cNvPr id="3" name="Content Placeholder 2"/>
          <p:cNvSpPr>
            <a:spLocks noGrp="1"/>
          </p:cNvSpPr>
          <p:nvPr>
            <p:ph idx="1"/>
          </p:nvPr>
        </p:nvSpPr>
        <p:spPr>
          <a:xfrm>
            <a:off x="5028617" y="882868"/>
            <a:ext cx="5104360" cy="5659821"/>
          </a:xfrm>
        </p:spPr>
        <p:txBody>
          <a:bodyPr>
            <a:normAutofit fontScale="85000" lnSpcReduction="20000"/>
          </a:bodyPr>
          <a:lstStyle/>
          <a:p>
            <a:r>
              <a:rPr lang="en-GB" dirty="0"/>
              <a:t>The waste reduction in hotels needs proactive initiative.</a:t>
            </a:r>
          </a:p>
          <a:p>
            <a:r>
              <a:rPr lang="en-GB" dirty="0"/>
              <a:t>Helps in reducing the waste products. </a:t>
            </a:r>
          </a:p>
          <a:p>
            <a:r>
              <a:rPr lang="en-GB" dirty="0"/>
              <a:t>The hotels have started the food waste reduction programs (Kim et al., 2019).</a:t>
            </a:r>
          </a:p>
          <a:p>
            <a:r>
              <a:rPr lang="en-GB" dirty="0"/>
              <a:t>Manages partnerships with the local food banks. </a:t>
            </a:r>
          </a:p>
          <a:p>
            <a:r>
              <a:rPr lang="en-GB" dirty="0"/>
              <a:t>The hotel industry has also introduced the renewable resources for energy.</a:t>
            </a:r>
          </a:p>
          <a:p>
            <a:r>
              <a:rPr lang="en-GB" dirty="0"/>
              <a:t>Use of geothermal energy for heating and cooling system. </a:t>
            </a:r>
          </a:p>
          <a:p>
            <a:r>
              <a:rPr lang="en-GB" dirty="0"/>
              <a:t>The application of reducing greenhouse gas emissions.</a:t>
            </a:r>
          </a:p>
          <a:p>
            <a:r>
              <a:rPr lang="en-GB" dirty="0"/>
              <a:t>The customers are attracted towards the hotels due to the value and gaining efficiency in the environmental sustainability (</a:t>
            </a:r>
            <a:r>
              <a:rPr lang="en-GB" dirty="0" err="1"/>
              <a:t>Ertuna</a:t>
            </a:r>
            <a:r>
              <a:rPr lang="en-GB" dirty="0"/>
              <a:t> et al., 2019). </a:t>
            </a:r>
          </a:p>
          <a:p>
            <a:r>
              <a:rPr lang="en-GB" dirty="0"/>
              <a:t>The sustainability manages core operations.</a:t>
            </a:r>
          </a:p>
          <a:p>
            <a:r>
              <a:rPr lang="en-GB" dirty="0"/>
              <a:t>Defines experience to make increase in the brand loyalty and customer satisfaction. </a:t>
            </a:r>
          </a:p>
          <a:p>
            <a:r>
              <a:rPr lang="en-GB" dirty="0"/>
              <a:t>Financial resources to offer sustainable aspects in the hospitality (</a:t>
            </a:r>
            <a:r>
              <a:rPr lang="en-GB" dirty="0" err="1"/>
              <a:t>Sakshi</a:t>
            </a:r>
            <a:r>
              <a:rPr lang="en-GB" dirty="0"/>
              <a:t> et al., 2020).</a:t>
            </a:r>
          </a:p>
          <a:p>
            <a:r>
              <a:rPr lang="en-GB" dirty="0"/>
              <a:t>Needs management of budgets and finances sustainable aspects. </a:t>
            </a:r>
            <a:endParaRPr lang="en-US" dirty="0"/>
          </a:p>
          <a:p>
            <a:endParaRPr lang="en-US" dirty="0"/>
          </a:p>
        </p:txBody>
      </p:sp>
      <p:pic>
        <p:nvPicPr>
          <p:cNvPr id="5122" name="Picture 2" descr="Strategies For Sustainability In Hospitality Sector – Orange Hive |  Eco-packaging Soluti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8408" y="1537137"/>
            <a:ext cx="4256690" cy="425669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920201" y="6053959"/>
            <a:ext cx="3153104" cy="276999"/>
          </a:xfrm>
          <a:prstGeom prst="rect">
            <a:avLst/>
          </a:prstGeom>
          <a:noFill/>
        </p:spPr>
        <p:txBody>
          <a:bodyPr wrap="square" rtlCol="0">
            <a:spAutoFit/>
          </a:bodyPr>
          <a:lstStyle/>
          <a:p>
            <a:r>
              <a:rPr lang="en-US" sz="1200" dirty="0">
                <a:latin typeface="Times New Roman" panose="02020603050405020304" pitchFamily="18" charset="0"/>
                <a:cs typeface="Times New Roman" panose="02020603050405020304" pitchFamily="18" charset="0"/>
              </a:rPr>
              <a:t>Source: (</a:t>
            </a:r>
            <a:r>
              <a:rPr lang="en-US" sz="1200" dirty="0" err="1">
                <a:latin typeface="Times New Roman" panose="02020603050405020304" pitchFamily="18" charset="0"/>
                <a:cs typeface="Times New Roman" panose="02020603050405020304" pitchFamily="18" charset="0"/>
              </a:rPr>
              <a:t>Horng</a:t>
            </a:r>
            <a:r>
              <a:rPr lang="en-US" sz="1200" dirty="0">
                <a:latin typeface="Times New Roman" panose="02020603050405020304" pitchFamily="18" charset="0"/>
                <a:cs typeface="Times New Roman" panose="02020603050405020304" pitchFamily="18" charset="0"/>
              </a:rPr>
              <a:t> et al., 2017) </a:t>
            </a:r>
          </a:p>
        </p:txBody>
      </p:sp>
    </p:spTree>
    <p:extLst>
      <p:ext uri="{BB962C8B-B14F-4D97-AF65-F5344CB8AC3E}">
        <p14:creationId xmlns:p14="http://schemas.microsoft.com/office/powerpoint/2010/main" val="16433363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D113E-C9F1-E765-7B11-F67839FF0A6F}"/>
              </a:ext>
            </a:extLst>
          </p:cNvPr>
          <p:cNvSpPr>
            <a:spLocks noGrp="1"/>
          </p:cNvSpPr>
          <p:nvPr>
            <p:ph type="title"/>
          </p:nvPr>
        </p:nvSpPr>
        <p:spPr/>
        <p:txBody>
          <a:bodyPr/>
          <a:lstStyle/>
          <a:p>
            <a:r>
              <a:rPr lang="en-PK" dirty="0"/>
              <a:t>Application on the hotel and hospitality sector </a:t>
            </a:r>
          </a:p>
        </p:txBody>
      </p:sp>
      <p:sp>
        <p:nvSpPr>
          <p:cNvPr id="3" name="Content Placeholder 2">
            <a:extLst>
              <a:ext uri="{FF2B5EF4-FFF2-40B4-BE49-F238E27FC236}">
                <a16:creationId xmlns:a16="http://schemas.microsoft.com/office/drawing/2014/main" id="{7C08FCFF-EAA4-7046-23B1-96C9BC751347}"/>
              </a:ext>
            </a:extLst>
          </p:cNvPr>
          <p:cNvSpPr>
            <a:spLocks noGrp="1"/>
          </p:cNvSpPr>
          <p:nvPr>
            <p:ph idx="1"/>
          </p:nvPr>
        </p:nvSpPr>
        <p:spPr>
          <a:xfrm>
            <a:off x="292323" y="1895894"/>
            <a:ext cx="8386455" cy="4352506"/>
          </a:xfrm>
        </p:spPr>
        <p:txBody>
          <a:bodyPr>
            <a:normAutofit fontScale="85000" lnSpcReduction="20000"/>
          </a:bodyPr>
          <a:lstStyle/>
          <a:p>
            <a:pPr marL="0" indent="0">
              <a:buNone/>
            </a:pPr>
            <a:r>
              <a:rPr lang="en-GB" dirty="0"/>
              <a:t>Sustainability appears as one of the most urgent and important trends in the hospitality industry due to both, the external pressure from the environment, and the customers. </a:t>
            </a:r>
          </a:p>
          <a:p>
            <a:pPr marL="0" indent="0">
              <a:buNone/>
            </a:pPr>
            <a:r>
              <a:rPr lang="en-GB" dirty="0"/>
              <a:t>The customers in the hospitality sector mean hotels, resorts, and restaurants are now demanding sustainability standards.</a:t>
            </a:r>
          </a:p>
          <a:p>
            <a:r>
              <a:rPr lang="en-GB" b="1" dirty="0"/>
              <a:t>Political Factors </a:t>
            </a:r>
          </a:p>
          <a:p>
            <a:pPr marL="0" indent="0">
              <a:buNone/>
            </a:pPr>
            <a:r>
              <a:rPr lang="en-GB" dirty="0"/>
              <a:t>Government around the world are implementing policies geared towards the achievement of sustainable goals leaving industries such as the hospitality not behind. </a:t>
            </a:r>
          </a:p>
          <a:p>
            <a:pPr marL="0" indent="0">
              <a:buNone/>
            </a:pPr>
            <a:r>
              <a:rPr lang="en-GB" dirty="0"/>
              <a:t>For instance, European Union has set rules of energy efficiency standards that require hotel to cut back its energy use dramatically, at times insisting on the use of renewable energy. </a:t>
            </a:r>
          </a:p>
          <a:p>
            <a:pPr marL="0" indent="0">
              <a:buNone/>
            </a:pPr>
            <a:r>
              <a:rPr lang="en-GB" dirty="0"/>
              <a:t>Loophole on single-use plastic products has also been regulated with many countries including France which has barred the use of plastic plates, cups and cutlery from the year 2020.</a:t>
            </a:r>
          </a:p>
          <a:p>
            <a:r>
              <a:rPr lang="en-GB" b="1" dirty="0"/>
              <a:t>Economic Factors </a:t>
            </a:r>
          </a:p>
          <a:p>
            <a:pPr marL="0" indent="0">
              <a:buNone/>
            </a:pPr>
            <a:r>
              <a:rPr lang="en-GB" dirty="0"/>
              <a:t>The Unites States experience shows that sustainability is not devoid of economic constraints but has massive benefits. </a:t>
            </a:r>
          </a:p>
          <a:p>
            <a:pPr marL="0" indent="0">
              <a:buNone/>
            </a:pPr>
            <a:r>
              <a:rPr lang="en-GB" dirty="0"/>
              <a:t>For example, in the use of technologies like energy efficient technologies may be expensive to be installed, yet in the long run, they can result in a lot of savings.</a:t>
            </a:r>
          </a:p>
          <a:p>
            <a:pPr marL="0" indent="0">
              <a:buNone/>
            </a:pPr>
            <a:r>
              <a:rPr lang="en-GB" dirty="0"/>
              <a:t> </a:t>
            </a:r>
            <a:endParaRPr lang="en-PK" dirty="0"/>
          </a:p>
        </p:txBody>
      </p:sp>
    </p:spTree>
    <p:extLst>
      <p:ext uri="{BB962C8B-B14F-4D97-AF65-F5344CB8AC3E}">
        <p14:creationId xmlns:p14="http://schemas.microsoft.com/office/powerpoint/2010/main" val="17625062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E2B6E-17F6-B4CA-3107-3AA1C7652C57}"/>
              </a:ext>
            </a:extLst>
          </p:cNvPr>
          <p:cNvSpPr>
            <a:spLocks noGrp="1"/>
          </p:cNvSpPr>
          <p:nvPr>
            <p:ph type="title"/>
          </p:nvPr>
        </p:nvSpPr>
        <p:spPr/>
        <p:txBody>
          <a:bodyPr/>
          <a:lstStyle/>
          <a:p>
            <a:r>
              <a:rPr lang="en-PK" dirty="0"/>
              <a:t>Application on the hotel and hospitality sector  </a:t>
            </a:r>
          </a:p>
        </p:txBody>
      </p:sp>
      <p:sp>
        <p:nvSpPr>
          <p:cNvPr id="3" name="Content Placeholder 2">
            <a:extLst>
              <a:ext uri="{FF2B5EF4-FFF2-40B4-BE49-F238E27FC236}">
                <a16:creationId xmlns:a16="http://schemas.microsoft.com/office/drawing/2014/main" id="{7E8D0264-3F7A-A63B-7C95-5D7CEF3B5879}"/>
              </a:ext>
            </a:extLst>
          </p:cNvPr>
          <p:cNvSpPr>
            <a:spLocks noGrp="1"/>
          </p:cNvSpPr>
          <p:nvPr>
            <p:ph idx="1"/>
          </p:nvPr>
        </p:nvSpPr>
        <p:spPr/>
        <p:txBody>
          <a:bodyPr>
            <a:normAutofit fontScale="85000" lnSpcReduction="20000"/>
          </a:bodyPr>
          <a:lstStyle/>
          <a:p>
            <a:r>
              <a:rPr lang="en-GB" b="1" dirty="0"/>
              <a:t>Social Factors</a:t>
            </a:r>
          </a:p>
          <a:p>
            <a:pPr marL="0" indent="0">
              <a:buNone/>
            </a:pPr>
            <a:r>
              <a:rPr lang="en-GB" dirty="0"/>
              <a:t>Social trends of organizational sustainability are shifting, and customer demand for sustainable hospitality services is on the rise. </a:t>
            </a:r>
          </a:p>
          <a:p>
            <a:pPr marL="0" indent="0">
              <a:buNone/>
            </a:pPr>
            <a:r>
              <a:rPr lang="en-GB" dirty="0"/>
              <a:t>In a Nielsen report, it was established that 73% of global consumers are willing to make some alterations for their purchases with a view to preserving the environment. </a:t>
            </a:r>
          </a:p>
          <a:p>
            <a:pPr marL="0" indent="0">
              <a:buNone/>
            </a:pPr>
            <a:r>
              <a:rPr lang="en-GB" dirty="0"/>
              <a:t>This shift is causing the hospitality industry to take measures to incorporate environmental friendly strategies that suit the consumers. </a:t>
            </a:r>
          </a:p>
          <a:p>
            <a:r>
              <a:rPr lang="en-GB" b="1" dirty="0"/>
              <a:t>Technological factors </a:t>
            </a:r>
          </a:p>
          <a:p>
            <a:pPr marL="0" indent="0">
              <a:buNone/>
            </a:pPr>
            <a:r>
              <a:rPr lang="en-GB" dirty="0"/>
              <a:t>Technology has brought changes to sustainable developments in the hospitality industry. </a:t>
            </a:r>
          </a:p>
          <a:p>
            <a:pPr marL="0" indent="0">
              <a:buNone/>
            </a:pPr>
            <a:r>
              <a:rPr lang="en-GB" dirty="0"/>
              <a:t>Modern technologies in appliances and integrated building systems allow faster and greater reductions of energy usage.</a:t>
            </a:r>
          </a:p>
          <a:p>
            <a:pPr marL="0" indent="0">
              <a:buNone/>
            </a:pPr>
            <a:r>
              <a:rPr lang="en-GB" dirty="0"/>
              <a:t>The use of LED in lighting and HVAC systems that incorporate smart technology can cut consumption by more than a third as seen in hotels. </a:t>
            </a:r>
          </a:p>
          <a:p>
            <a:pPr marL="0" indent="0">
              <a:buNone/>
            </a:pPr>
            <a:r>
              <a:rPr lang="en-GB" dirty="0"/>
              <a:t>In the same respect, water recycling systems are therefore paramount in countries experiencing water shortages, the sort of technology available can save hotels up to half of its water usage. </a:t>
            </a:r>
          </a:p>
        </p:txBody>
      </p:sp>
    </p:spTree>
    <p:extLst>
      <p:ext uri="{BB962C8B-B14F-4D97-AF65-F5344CB8AC3E}">
        <p14:creationId xmlns:p14="http://schemas.microsoft.com/office/powerpoint/2010/main" val="35358455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E0A04-6ED7-8464-4185-0E1F258C7E4B}"/>
              </a:ext>
            </a:extLst>
          </p:cNvPr>
          <p:cNvSpPr>
            <a:spLocks noGrp="1"/>
          </p:cNvSpPr>
          <p:nvPr>
            <p:ph type="title"/>
          </p:nvPr>
        </p:nvSpPr>
        <p:spPr/>
        <p:txBody>
          <a:bodyPr/>
          <a:lstStyle/>
          <a:p>
            <a:r>
              <a:rPr lang="en-PK" dirty="0"/>
              <a:t>Application on the hotel and hospitality sector </a:t>
            </a:r>
          </a:p>
        </p:txBody>
      </p:sp>
      <p:sp>
        <p:nvSpPr>
          <p:cNvPr id="3" name="Content Placeholder 2">
            <a:extLst>
              <a:ext uri="{FF2B5EF4-FFF2-40B4-BE49-F238E27FC236}">
                <a16:creationId xmlns:a16="http://schemas.microsoft.com/office/drawing/2014/main" id="{711C7904-9275-5613-93D3-D20116B9F633}"/>
              </a:ext>
            </a:extLst>
          </p:cNvPr>
          <p:cNvSpPr>
            <a:spLocks noGrp="1"/>
          </p:cNvSpPr>
          <p:nvPr>
            <p:ph idx="1"/>
          </p:nvPr>
        </p:nvSpPr>
        <p:spPr/>
        <p:txBody>
          <a:bodyPr>
            <a:normAutofit fontScale="85000" lnSpcReduction="10000"/>
          </a:bodyPr>
          <a:lstStyle/>
          <a:p>
            <a:r>
              <a:rPr lang="en-GB" dirty="0"/>
              <a:t>Environmental factors </a:t>
            </a:r>
          </a:p>
          <a:p>
            <a:pPr marL="0" indent="0">
              <a:buNone/>
            </a:pPr>
            <a:r>
              <a:rPr lang="en-GB" dirty="0"/>
              <a:t>The hospitality sector has direct environmental impacts where institutions are under pressure to accommodate and mitigate for carbon footprints, establish sustainable sourcing, and disposal. </a:t>
            </a:r>
          </a:p>
          <a:p>
            <a:pPr marL="0" indent="0">
              <a:buNone/>
            </a:pPr>
            <a:r>
              <a:rPr lang="en-GB" dirty="0"/>
              <a:t>Carbon management strategies in hotels for example include the use of emission per guest night; some leading hotel chains have undertaken to cut emissions by up to 30% by 2025. </a:t>
            </a:r>
          </a:p>
          <a:p>
            <a:pPr marL="0" indent="0">
              <a:buNone/>
            </a:pPr>
            <a:r>
              <a:rPr lang="en-GB" dirty="0"/>
              <a:t>In regard to sourcing, the pressure from sustainability on consuming local and organic food supplies also helps families spend money locally as well as decrease emissions from transportation. </a:t>
            </a:r>
          </a:p>
          <a:p>
            <a:pPr marL="0" indent="0">
              <a:buNone/>
            </a:pPr>
            <a:r>
              <a:rPr lang="en-GB" b="1" dirty="0"/>
              <a:t>Legal Factors </a:t>
            </a:r>
          </a:p>
          <a:p>
            <a:pPr marL="0" indent="0">
              <a:buNone/>
            </a:pPr>
            <a:r>
              <a:rPr lang="en-GB" dirty="0"/>
              <a:t>The legal requirements of hospitality organizations relating to environmental management continue to become more standardized on international, national, and local levels. </a:t>
            </a:r>
          </a:p>
          <a:p>
            <a:pPr marL="0" indent="0">
              <a:buNone/>
            </a:pPr>
            <a:r>
              <a:rPr lang="en-GB" dirty="0"/>
              <a:t>For example, the European Union has reckoned a broad array of environmental legislation, based on which it requires hotels to conform to energy efficiency laws and waste management laws. </a:t>
            </a:r>
            <a:endParaRPr lang="en-PK" dirty="0"/>
          </a:p>
        </p:txBody>
      </p:sp>
    </p:spTree>
    <p:extLst>
      <p:ext uri="{BB962C8B-B14F-4D97-AF65-F5344CB8AC3E}">
        <p14:creationId xmlns:p14="http://schemas.microsoft.com/office/powerpoint/2010/main" val="37141294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References </a:t>
            </a:r>
          </a:p>
        </p:txBody>
      </p:sp>
      <p:sp>
        <p:nvSpPr>
          <p:cNvPr id="3" name="Content Placeholder 2"/>
          <p:cNvSpPr>
            <a:spLocks noGrp="1"/>
          </p:cNvSpPr>
          <p:nvPr>
            <p:ph idx="1"/>
          </p:nvPr>
        </p:nvSpPr>
        <p:spPr/>
        <p:txBody>
          <a:bodyPr>
            <a:normAutofit fontScale="85000" lnSpcReduction="10000"/>
          </a:bodyPr>
          <a:lstStyle/>
          <a:p>
            <a:r>
              <a:rPr lang="en-GB" dirty="0" err="1"/>
              <a:t>Ertuna</a:t>
            </a:r>
            <a:r>
              <a:rPr lang="en-GB" dirty="0"/>
              <a:t>, B., </a:t>
            </a:r>
            <a:r>
              <a:rPr lang="en-GB" dirty="0" err="1"/>
              <a:t>Karatas-Ozkan</a:t>
            </a:r>
            <a:r>
              <a:rPr lang="en-GB" dirty="0"/>
              <a:t>, M. and </a:t>
            </a:r>
            <a:r>
              <a:rPr lang="en-GB" dirty="0" err="1"/>
              <a:t>Yamak</a:t>
            </a:r>
            <a:r>
              <a:rPr lang="en-GB" dirty="0"/>
              <a:t>, S., 2019. Diffusion of sustainability and CSR discourse in hospitality industry: Dynamics of local context. </a:t>
            </a:r>
            <a:r>
              <a:rPr lang="en-GB" i="1" dirty="0"/>
              <a:t>International Journal of Contemporary Hospitality Management</a:t>
            </a:r>
            <a:r>
              <a:rPr lang="en-GB" dirty="0"/>
              <a:t>, </a:t>
            </a:r>
            <a:r>
              <a:rPr lang="en-GB" i="1" dirty="0"/>
              <a:t>31</a:t>
            </a:r>
            <a:r>
              <a:rPr lang="en-GB" dirty="0"/>
              <a:t>(6), pp.2564-2581.</a:t>
            </a:r>
            <a:endParaRPr lang="en-US" dirty="0"/>
          </a:p>
          <a:p>
            <a:r>
              <a:rPr lang="en-GB" dirty="0" err="1"/>
              <a:t>Horng</a:t>
            </a:r>
            <a:r>
              <a:rPr lang="en-GB" dirty="0"/>
              <a:t>, J.S., Liu, C.H., Chou, S.F., Tsai, C.Y. and Chung, Y.C., 2017. From innovation to sustainability: Sustainability innovations of eco-friendly hotels in Taiwan. </a:t>
            </a:r>
            <a:r>
              <a:rPr lang="en-GB" i="1" dirty="0"/>
              <a:t>International Journal of Hospitality Management</a:t>
            </a:r>
            <a:r>
              <a:rPr lang="en-GB" dirty="0"/>
              <a:t>, </a:t>
            </a:r>
            <a:r>
              <a:rPr lang="en-GB" i="1" dirty="0"/>
              <a:t>63</a:t>
            </a:r>
            <a:r>
              <a:rPr lang="en-GB" dirty="0"/>
              <a:t>, pp.44-52.</a:t>
            </a:r>
            <a:endParaRPr lang="en-US" dirty="0"/>
          </a:p>
          <a:p>
            <a:r>
              <a:rPr lang="en-GB" dirty="0"/>
              <a:t>Kim, Y.H., Barber, N. and Kim, D.K., 2019. Sustainability research in the hotel industry: Past, present, and future. </a:t>
            </a:r>
            <a:r>
              <a:rPr lang="en-GB" i="1" dirty="0"/>
              <a:t>Journal of Hospitality Marketing &amp; Management</a:t>
            </a:r>
            <a:r>
              <a:rPr lang="en-GB" dirty="0"/>
              <a:t>, </a:t>
            </a:r>
            <a:r>
              <a:rPr lang="en-GB" i="1" dirty="0"/>
              <a:t>28</a:t>
            </a:r>
            <a:r>
              <a:rPr lang="en-GB" dirty="0"/>
              <a:t>(5), pp.576-620.</a:t>
            </a:r>
            <a:endParaRPr lang="en-US" dirty="0"/>
          </a:p>
          <a:p>
            <a:r>
              <a:rPr lang="en-GB" dirty="0" err="1"/>
              <a:t>Martínez</a:t>
            </a:r>
            <a:r>
              <a:rPr lang="en-GB" dirty="0"/>
              <a:t>, P., </a:t>
            </a:r>
            <a:r>
              <a:rPr lang="en-GB" dirty="0" err="1"/>
              <a:t>Herrero</a:t>
            </a:r>
            <a:r>
              <a:rPr lang="en-GB" dirty="0"/>
              <a:t>, Á. and Gómez‐</a:t>
            </a:r>
            <a:r>
              <a:rPr lang="en-GB" dirty="0" err="1"/>
              <a:t>López</a:t>
            </a:r>
            <a:r>
              <a:rPr lang="en-GB" dirty="0"/>
              <a:t>, R., 2019. Corporate images and customer </a:t>
            </a:r>
            <a:r>
              <a:rPr lang="en-GB" dirty="0" err="1"/>
              <a:t>behavioral</a:t>
            </a:r>
            <a:r>
              <a:rPr lang="en-GB" dirty="0"/>
              <a:t> intentions in an environmentally certified context: Promoting environmental sustainability in the hospitality industry. </a:t>
            </a:r>
            <a:r>
              <a:rPr lang="en-GB" i="1" dirty="0"/>
              <a:t>Corporate Social Responsibility and Environmental Management</a:t>
            </a:r>
            <a:r>
              <a:rPr lang="en-GB" dirty="0"/>
              <a:t>, </a:t>
            </a:r>
            <a:r>
              <a:rPr lang="en-GB" i="1" dirty="0"/>
              <a:t>26</a:t>
            </a:r>
            <a:r>
              <a:rPr lang="en-GB" dirty="0"/>
              <a:t>(6), pp.1382-1391.</a:t>
            </a:r>
            <a:endParaRPr lang="en-US" dirty="0"/>
          </a:p>
          <a:p>
            <a:r>
              <a:rPr lang="en-GB" dirty="0" err="1"/>
              <a:t>Sakshi</a:t>
            </a:r>
            <a:r>
              <a:rPr lang="en-GB" dirty="0"/>
              <a:t>, </a:t>
            </a:r>
            <a:r>
              <a:rPr lang="en-GB" dirty="0" err="1"/>
              <a:t>Shashi</a:t>
            </a:r>
            <a:r>
              <a:rPr lang="en-GB" dirty="0"/>
              <a:t>, </a:t>
            </a:r>
            <a:r>
              <a:rPr lang="en-GB" dirty="0" err="1"/>
              <a:t>Cerchione</a:t>
            </a:r>
            <a:r>
              <a:rPr lang="en-GB" dirty="0"/>
              <a:t>, R. and Bansal, H., 2020. Measuring the impact of sustainability policy and practices in tourism and hospitality industry. Business Strategy and the Environment, 29(3), pp.1109-1126.</a:t>
            </a:r>
            <a:endParaRPr lang="en-US" dirty="0"/>
          </a:p>
        </p:txBody>
      </p:sp>
    </p:spTree>
    <p:extLst>
      <p:ext uri="{BB962C8B-B14F-4D97-AF65-F5344CB8AC3E}">
        <p14:creationId xmlns:p14="http://schemas.microsoft.com/office/powerpoint/2010/main" val="38716619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Premium Vector | Thank you vector handwritten calligraphy over green  watercolor circle backgroun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42485" y="599089"/>
            <a:ext cx="5962650" cy="5962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049853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71</TotalTime>
  <Words>2395</Words>
  <Application>Microsoft Office PowerPoint</Application>
  <PresentationFormat>Widescreen</PresentationFormat>
  <Paragraphs>96</Paragraphs>
  <Slides>10</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Times New Roman</vt:lpstr>
      <vt:lpstr>Trebuchet MS</vt:lpstr>
      <vt:lpstr>Wingdings 3</vt:lpstr>
      <vt:lpstr>Facet</vt:lpstr>
      <vt:lpstr>PowerPoint Presentation</vt:lpstr>
      <vt:lpstr>Sustainability in Hospitality Sector</vt:lpstr>
      <vt:lpstr>Introduction </vt:lpstr>
      <vt:lpstr>Literature Review</vt:lpstr>
      <vt:lpstr>Literature Review</vt:lpstr>
      <vt:lpstr>Application on the hotel and hospitality sector </vt:lpstr>
      <vt:lpstr>Application on the hotel and hospitality sector  </vt:lpstr>
      <vt:lpstr>Application on the hotel and hospitality sector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 in Hospitality Sector</dc:title>
  <dc:creator>Windows User</dc:creator>
  <cp:lastModifiedBy>Ana Maria Dumitru (2127610)</cp:lastModifiedBy>
  <cp:revision>20</cp:revision>
  <dcterms:created xsi:type="dcterms:W3CDTF">2024-10-17T12:10:36Z</dcterms:created>
  <dcterms:modified xsi:type="dcterms:W3CDTF">2024-11-04T09:50:47Z</dcterms:modified>
</cp:coreProperties>
</file>