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9"/>
  </p:notesMasterIdLst>
  <p:sldIdLst>
    <p:sldId id="256" r:id="rId2"/>
    <p:sldId id="257" r:id="rId3"/>
    <p:sldId id="259" r:id="rId4"/>
    <p:sldId id="260" r:id="rId5"/>
    <p:sldId id="261" r:id="rId6"/>
    <p:sldId id="262" r:id="rId7"/>
    <p:sldId id="25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9" d="100"/>
          <a:sy n="79" d="100"/>
        </p:scale>
        <p:origin x="4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3D5D4-ABD1-41D1-9363-F188D3FDE4FC}" type="datetimeFigureOut">
              <a:rPr lang="en-GB" smtClean="0"/>
              <a:t>03/11/2024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606770-5B49-439C-8412-A8AA49E29910}" type="slidenum">
              <a:rPr lang="en-GB" smtClean="0"/>
              <a:t>‹#›</a:t>
            </a:fld>
            <a:endParaRPr lang="en-GB"/>
          </a:p>
        </p:txBody>
      </p:sp>
    </p:spTree>
    <p:extLst>
      <p:ext uri="{BB962C8B-B14F-4D97-AF65-F5344CB8AC3E}">
        <p14:creationId xmlns:p14="http://schemas.microsoft.com/office/powerpoint/2010/main" val="1639514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097676A-6767-4CDB-830F-60DF509CCE38}"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182953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4D7AC7-D9BB-4C85-A141-5076D2A3D214}"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2270539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41D582-28BB-4D3E-B963-7E0D7CDC54A9}"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4062238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3538DE-6142-49EC-BE6C-5F33A8F3AC42}" type="datetime1">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3412583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375B5B-CFFC-4F0E-85F3-B64FD6DD88F1}" type="datetime1">
              <a:rPr lang="en-GB" smtClean="0"/>
              <a:t>03/11/2024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3383615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FC66378-DFED-4F31-ADFD-676013E10A1C}" type="datetime1">
              <a:rPr lang="en-GB" smtClean="0"/>
              <a:t>03/11/2024</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1093102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14F48A4-606B-4EB1-92C2-F8485AA3A9E9}" type="datetime1">
              <a:rPr lang="en-GB" smtClean="0"/>
              <a:t>03/11/2024</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2826432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25E23F3A-EFB2-46C7-A2A7-278FDE386711}" type="datetime1">
              <a:rPr lang="en-GB" smtClean="0"/>
              <a:t>03/11/2024</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1104431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D3A75E-09F2-4103-AED5-498BEC54582A}" type="datetime1">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3120180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18F384-CD2A-44CD-BD2A-91E3F59790CF}" type="datetime1">
              <a:rPr lang="en-GB" smtClean="0"/>
              <a:t>03/11/2024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2339689755"/>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18F384-CD2A-44CD-BD2A-91E3F59790CF}"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682545877"/>
      </p:ext>
    </p:extLst>
  </p:cSld>
  <p:clrMapOvr>
    <a:masterClrMapping/>
  </p:clrMapOvr>
  <p:hf sldNum="0"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18F384-CD2A-44CD-BD2A-91E3F59790CF}"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01746558"/>
      </p:ext>
    </p:extLst>
  </p:cSld>
  <p:clrMapOvr>
    <a:masterClrMapping/>
  </p:clrMapOvr>
  <p:hf sldNum="0"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18F384-CD2A-44CD-BD2A-91E3F59790CF}"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1811046836"/>
      </p:ext>
    </p:extLst>
  </p:cSld>
  <p:clrMapOvr>
    <a:masterClrMapping/>
  </p:clrMapOvr>
  <p:hf sldNum="0"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18F384-CD2A-44CD-BD2A-91E3F59790CF}" type="datetime1">
              <a:rPr lang="en-GB" smtClean="0"/>
              <a:t>03/11/2024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1286192088"/>
      </p:ext>
    </p:extLst>
  </p:cSld>
  <p:clrMapOvr>
    <a:masterClrMapping/>
  </p:clrMapOvr>
  <p:hf sldNum="0"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18F384-CD2A-44CD-BD2A-91E3F59790CF}" type="datetime1">
              <a:rPr lang="en-GB" smtClean="0"/>
              <a:t>03/11/2024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2886016777"/>
      </p:ext>
    </p:extLst>
  </p:cSld>
  <p:clrMapOvr>
    <a:masterClrMapping/>
  </p:clrMapOvr>
  <p:hf sldNum="0"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96DADA-58CA-4A24-885B-BD3A78A2B798}"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390674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56434-C9A3-45C1-B84E-2C5339D76EBA}" type="datetime1">
              <a:rPr lang="en-GB" smtClean="0"/>
              <a:t>03/11/2024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B3F72A-F551-4946-BBFD-8B39BC2AB663}" type="slidenum">
              <a:rPr lang="en-GB" smtClean="0"/>
              <a:t>‹#›</a:t>
            </a:fld>
            <a:endParaRPr lang="en-GB"/>
          </a:p>
        </p:txBody>
      </p:sp>
    </p:spTree>
    <p:extLst>
      <p:ext uri="{BB962C8B-B14F-4D97-AF65-F5344CB8AC3E}">
        <p14:creationId xmlns:p14="http://schemas.microsoft.com/office/powerpoint/2010/main" val="2350820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18F384-CD2A-44CD-BD2A-91E3F59790CF}" type="datetime1">
              <a:rPr lang="en-GB" smtClean="0"/>
              <a:t>03/11/2024</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1B3F72A-F551-4946-BBFD-8B39BC2AB663}" type="slidenum">
              <a:rPr lang="en-GB" smtClean="0"/>
              <a:t>‹#›</a:t>
            </a:fld>
            <a:endParaRPr lang="en-GB"/>
          </a:p>
        </p:txBody>
      </p:sp>
    </p:spTree>
    <p:extLst>
      <p:ext uri="{BB962C8B-B14F-4D97-AF65-F5344CB8AC3E}">
        <p14:creationId xmlns:p14="http://schemas.microsoft.com/office/powerpoint/2010/main" val="1569117347"/>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Lst>
  <p:hf sldNum="0"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theholocaustexplained.org/the-nazi-rise-to-power/how-did-the-nazi-gain-power/" TargetMode="External"/><Relationship Id="rId7" Type="http://schemas.openxmlformats.org/officeDocument/2006/relationships/hyperlink" Target="https://www.britannica.com/biography/Paul-von-Hindenburg#/media/1/266224/101290" TargetMode="External"/><Relationship Id="rId2" Type="http://schemas.openxmlformats.org/officeDocument/2006/relationships/hyperlink" Target="https://www.britannica.com/topic/Enabling-Act" TargetMode="External"/><Relationship Id="rId1" Type="http://schemas.openxmlformats.org/officeDocument/2006/relationships/slideLayout" Target="../slideLayouts/slideLayout2.xml"/><Relationship Id="rId6" Type="http://schemas.openxmlformats.org/officeDocument/2006/relationships/hyperlink" Target="https://www.britannica.com/event/Night-of-the-Long-Knives#/media/1/414975/31010" TargetMode="External"/><Relationship Id="rId5" Type="http://schemas.openxmlformats.org/officeDocument/2006/relationships/hyperlink" Target="https://www.britannica.com/event/Night-of-the-Long-Knives" TargetMode="External"/><Relationship Id="rId4" Type="http://schemas.openxmlformats.org/officeDocument/2006/relationships/hyperlink" Target="https://www.britannica.com/event/Reichstag-fire#/media/1/496432/25291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B7969-5A90-411E-46A4-743F2502EE53}"/>
              </a:ext>
            </a:extLst>
          </p:cNvPr>
          <p:cNvSpPr>
            <a:spLocks noGrp="1"/>
          </p:cNvSpPr>
          <p:nvPr>
            <p:ph type="ctrTitle"/>
          </p:nvPr>
        </p:nvSpPr>
        <p:spPr/>
        <p:txBody>
          <a:bodyPr>
            <a:normAutofit fontScale="90000"/>
          </a:bodyPr>
          <a:lstStyle/>
          <a:p>
            <a:r>
              <a:rPr lang="en-US" dirty="0"/>
              <a:t>How did Hitler remove boundaries to consolidate his power as a dictator?</a:t>
            </a:r>
            <a:endParaRPr lang="en-GB" dirty="0"/>
          </a:p>
        </p:txBody>
      </p:sp>
      <p:sp>
        <p:nvSpPr>
          <p:cNvPr id="3" name="Subtitle 2">
            <a:extLst>
              <a:ext uri="{FF2B5EF4-FFF2-40B4-BE49-F238E27FC236}">
                <a16:creationId xmlns:a16="http://schemas.microsoft.com/office/drawing/2014/main" id="{CFEADE57-BDEF-DB8D-AA07-D84F1B64A6E5}"/>
              </a:ext>
            </a:extLst>
          </p:cNvPr>
          <p:cNvSpPr>
            <a:spLocks noGrp="1"/>
          </p:cNvSpPr>
          <p:nvPr>
            <p:ph type="subTitle" idx="1"/>
          </p:nvPr>
        </p:nvSpPr>
        <p:spPr/>
        <p:txBody>
          <a:bodyPr/>
          <a:lstStyle/>
          <a:p>
            <a:endParaRPr lang="en-GB"/>
          </a:p>
        </p:txBody>
      </p:sp>
      <p:sp>
        <p:nvSpPr>
          <p:cNvPr id="4" name="Footer Placeholder 3">
            <a:extLst>
              <a:ext uri="{FF2B5EF4-FFF2-40B4-BE49-F238E27FC236}">
                <a16:creationId xmlns:a16="http://schemas.microsoft.com/office/drawing/2014/main" id="{6D83C0F4-58EF-FFA9-CBDE-8DF05231B5CC}"/>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788853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BC9BC-44FB-33F8-94BE-DA56A201734E}"/>
              </a:ext>
            </a:extLst>
          </p:cNvPr>
          <p:cNvSpPr>
            <a:spLocks noGrp="1"/>
          </p:cNvSpPr>
          <p:nvPr>
            <p:ph type="title"/>
          </p:nvPr>
        </p:nvSpPr>
        <p:spPr/>
        <p:txBody>
          <a:bodyPr/>
          <a:lstStyle/>
          <a:p>
            <a:r>
              <a:rPr lang="en-US" dirty="0"/>
              <a:t>Introduction</a:t>
            </a:r>
            <a:endParaRPr lang="en-GB" dirty="0"/>
          </a:p>
        </p:txBody>
      </p:sp>
      <p:sp>
        <p:nvSpPr>
          <p:cNvPr id="3" name="Content Placeholder 2">
            <a:extLst>
              <a:ext uri="{FF2B5EF4-FFF2-40B4-BE49-F238E27FC236}">
                <a16:creationId xmlns:a16="http://schemas.microsoft.com/office/drawing/2014/main" id="{2E493165-33C3-1110-1D79-883E422EF5DE}"/>
              </a:ext>
            </a:extLst>
          </p:cNvPr>
          <p:cNvSpPr>
            <a:spLocks noGrp="1"/>
          </p:cNvSpPr>
          <p:nvPr>
            <p:ph idx="1"/>
          </p:nvPr>
        </p:nvSpPr>
        <p:spPr/>
        <p:txBody>
          <a:bodyPr/>
          <a:lstStyle/>
          <a:p>
            <a:pPr marL="0" indent="0">
              <a:buNone/>
            </a:pPr>
            <a:r>
              <a:rPr lang="en-US" dirty="0"/>
              <a:t>In this PowerPoint I will be talking about the boundaries that Adolf Hitler had to overcome to consolidate his power as a dictator from January 30</a:t>
            </a:r>
            <a:r>
              <a:rPr lang="en-US" baseline="30000" dirty="0"/>
              <a:t>th</a:t>
            </a:r>
            <a:r>
              <a:rPr lang="en-US" dirty="0"/>
              <a:t> 1933 to August 2</a:t>
            </a:r>
            <a:r>
              <a:rPr lang="en-US" baseline="30000" dirty="0"/>
              <a:t>nd</a:t>
            </a:r>
            <a:r>
              <a:rPr lang="en-US" dirty="0"/>
              <a:t> 1934. At this time Hitler is Chancellor and Paul Von Hindenburg is President of Germany.</a:t>
            </a:r>
            <a:endParaRPr lang="en-GB" dirty="0"/>
          </a:p>
        </p:txBody>
      </p:sp>
      <p:sp>
        <p:nvSpPr>
          <p:cNvPr id="4" name="Footer Placeholder 3">
            <a:extLst>
              <a:ext uri="{FF2B5EF4-FFF2-40B4-BE49-F238E27FC236}">
                <a16:creationId xmlns:a16="http://schemas.microsoft.com/office/drawing/2014/main" id="{1CDD14D4-10BC-3C84-0C58-95A866B91639}"/>
              </a:ext>
            </a:extLst>
          </p:cNvPr>
          <p:cNvSpPr>
            <a:spLocks noGrp="1"/>
          </p:cNvSpPr>
          <p:nvPr>
            <p:ph type="ftr" sz="quarter" idx="11"/>
          </p:nvPr>
        </p:nvSpPr>
        <p:spPr/>
        <p:txBody>
          <a:bodyPr/>
          <a:lstStyle/>
          <a:p>
            <a:endParaRPr lang="en-GB" dirty="0"/>
          </a:p>
        </p:txBody>
      </p:sp>
    </p:spTree>
    <p:extLst>
      <p:ext uri="{BB962C8B-B14F-4D97-AF65-F5344CB8AC3E}">
        <p14:creationId xmlns:p14="http://schemas.microsoft.com/office/powerpoint/2010/main" val="215092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CB9C2-25D6-4F70-42AC-70A2627431D4}"/>
              </a:ext>
            </a:extLst>
          </p:cNvPr>
          <p:cNvSpPr>
            <a:spLocks noGrp="1"/>
          </p:cNvSpPr>
          <p:nvPr>
            <p:ph type="title"/>
          </p:nvPr>
        </p:nvSpPr>
        <p:spPr/>
        <p:txBody>
          <a:bodyPr/>
          <a:lstStyle/>
          <a:p>
            <a:r>
              <a:rPr lang="en-US" dirty="0"/>
              <a:t>Enabling Act</a:t>
            </a:r>
            <a:endParaRPr lang="en-GB" dirty="0"/>
          </a:p>
        </p:txBody>
      </p:sp>
      <p:sp>
        <p:nvSpPr>
          <p:cNvPr id="3" name="Content Placeholder 2">
            <a:extLst>
              <a:ext uri="{FF2B5EF4-FFF2-40B4-BE49-F238E27FC236}">
                <a16:creationId xmlns:a16="http://schemas.microsoft.com/office/drawing/2014/main" id="{CC658113-12BD-12CC-E8A3-FBED86F1F46D}"/>
              </a:ext>
            </a:extLst>
          </p:cNvPr>
          <p:cNvSpPr>
            <a:spLocks noGrp="1"/>
          </p:cNvSpPr>
          <p:nvPr>
            <p:ph idx="1"/>
          </p:nvPr>
        </p:nvSpPr>
        <p:spPr>
          <a:xfrm>
            <a:off x="838200" y="1825625"/>
            <a:ext cx="5046406" cy="4351338"/>
          </a:xfrm>
        </p:spPr>
        <p:txBody>
          <a:bodyPr>
            <a:normAutofit/>
          </a:bodyPr>
          <a:lstStyle/>
          <a:p>
            <a:pPr>
              <a:buFontTx/>
              <a:buChar char="-"/>
            </a:pPr>
            <a:r>
              <a:rPr lang="en-US" sz="2000" dirty="0"/>
              <a:t>Legislation that allowed Hitler to create and pass legislation without the use of the democratic system</a:t>
            </a:r>
            <a:r>
              <a:rPr lang="en-US" sz="1000" dirty="0"/>
              <a:t>1</a:t>
            </a:r>
            <a:r>
              <a:rPr lang="en-US" sz="2000" dirty="0"/>
              <a:t>. </a:t>
            </a:r>
          </a:p>
          <a:p>
            <a:pPr>
              <a:buFontTx/>
              <a:buChar char="-"/>
            </a:pPr>
            <a:r>
              <a:rPr lang="en-US" sz="2000" dirty="0"/>
              <a:t>A temporary enabling act was passed due to a fire in the Reichstag</a:t>
            </a:r>
            <a:r>
              <a:rPr lang="en-US" sz="1000" dirty="0"/>
              <a:t>2</a:t>
            </a:r>
            <a:r>
              <a:rPr lang="en-US" sz="2000" dirty="0"/>
              <a:t>.</a:t>
            </a:r>
          </a:p>
          <a:p>
            <a:pPr>
              <a:buFontTx/>
              <a:buChar char="-"/>
            </a:pPr>
            <a:r>
              <a:rPr lang="en-US" sz="2000" dirty="0"/>
              <a:t>To pass the enabling act Hitler needed two thirds of the vote</a:t>
            </a:r>
            <a:r>
              <a:rPr lang="en-US" sz="1000" dirty="0"/>
              <a:t>3</a:t>
            </a:r>
            <a:r>
              <a:rPr lang="en-US" sz="2000" dirty="0"/>
              <a:t>. </a:t>
            </a:r>
          </a:p>
          <a:p>
            <a:pPr>
              <a:buFontTx/>
              <a:buChar char="-"/>
            </a:pPr>
            <a:r>
              <a:rPr lang="en-US" sz="2000" dirty="0"/>
              <a:t>The bill passed 444 to 94</a:t>
            </a:r>
            <a:r>
              <a:rPr lang="en-US" sz="1000" dirty="0"/>
              <a:t>4</a:t>
            </a:r>
            <a:r>
              <a:rPr lang="en-US" sz="2000" dirty="0"/>
              <a:t>. </a:t>
            </a:r>
          </a:p>
          <a:p>
            <a:pPr>
              <a:buFontTx/>
              <a:buChar char="-"/>
            </a:pPr>
            <a:r>
              <a:rPr lang="en-US" sz="2000" dirty="0"/>
              <a:t>This allowed Hitler to consolidate his power further and create a one party state.</a:t>
            </a:r>
            <a:endParaRPr lang="en-GB" sz="2000" dirty="0"/>
          </a:p>
        </p:txBody>
      </p:sp>
      <p:sp>
        <p:nvSpPr>
          <p:cNvPr id="4" name="Footer Placeholder 3">
            <a:extLst>
              <a:ext uri="{FF2B5EF4-FFF2-40B4-BE49-F238E27FC236}">
                <a16:creationId xmlns:a16="http://schemas.microsoft.com/office/drawing/2014/main" id="{82882484-82BE-F240-0FCA-750140169EF3}"/>
              </a:ext>
            </a:extLst>
          </p:cNvPr>
          <p:cNvSpPr>
            <a:spLocks noGrp="1"/>
          </p:cNvSpPr>
          <p:nvPr>
            <p:ph type="ftr" sz="quarter" idx="11"/>
          </p:nvPr>
        </p:nvSpPr>
        <p:spPr>
          <a:xfrm>
            <a:off x="4038600" y="5632704"/>
            <a:ext cx="5422392" cy="1088772"/>
          </a:xfrm>
        </p:spPr>
        <p:txBody>
          <a:bodyPr/>
          <a:lstStyle/>
          <a:p>
            <a:pPr marL="228600" indent="-228600">
              <a:buAutoNum type="arabicPeriod"/>
            </a:pPr>
            <a:r>
              <a:rPr lang="en-US" sz="1000" dirty="0"/>
              <a:t>Britannica, “Enabling Act”, (3</a:t>
            </a:r>
            <a:r>
              <a:rPr lang="en-US" sz="1000" baseline="30000" dirty="0"/>
              <a:t>rd</a:t>
            </a:r>
            <a:r>
              <a:rPr lang="en-US" sz="1000" dirty="0"/>
              <a:t> November 2024)</a:t>
            </a:r>
          </a:p>
          <a:p>
            <a:pPr marL="228600" indent="-228600">
              <a:buAutoNum type="arabicPeriod"/>
            </a:pPr>
            <a:r>
              <a:rPr lang="en-US" sz="1000" dirty="0"/>
              <a:t>Ibid: Britannica, “Enabling Act”, (3</a:t>
            </a:r>
            <a:r>
              <a:rPr lang="en-US" sz="1000" baseline="30000" dirty="0"/>
              <a:t>rd</a:t>
            </a:r>
            <a:r>
              <a:rPr lang="en-US" sz="1000" dirty="0"/>
              <a:t>  November 2024)</a:t>
            </a:r>
          </a:p>
          <a:p>
            <a:pPr marL="228600" indent="-228600">
              <a:buAutoNum type="arabicPeriod"/>
            </a:pPr>
            <a:r>
              <a:rPr lang="en-US" sz="1000" dirty="0"/>
              <a:t>Ibid: Britannica, “Enabling Act”, (3</a:t>
            </a:r>
            <a:r>
              <a:rPr lang="en-US" sz="1000" baseline="30000" dirty="0"/>
              <a:t>rd</a:t>
            </a:r>
            <a:r>
              <a:rPr lang="en-US" sz="1000" dirty="0"/>
              <a:t>  November 2024)</a:t>
            </a:r>
          </a:p>
          <a:p>
            <a:pPr marL="228600" indent="-228600">
              <a:buAutoNum type="arabicPeriod"/>
            </a:pPr>
            <a:r>
              <a:rPr lang="en-US" sz="1000" dirty="0"/>
              <a:t>The Holocaust Explained, ”How did the Nazi Gain Power”, ( 3</a:t>
            </a:r>
            <a:r>
              <a:rPr lang="en-US" sz="1000" baseline="30000" dirty="0"/>
              <a:t>rd</a:t>
            </a:r>
            <a:r>
              <a:rPr lang="en-US" sz="1000" dirty="0"/>
              <a:t>  November 2024)</a:t>
            </a:r>
          </a:p>
          <a:p>
            <a:pPr marL="228600" indent="-228600">
              <a:buAutoNum type="arabicPeriod"/>
            </a:pPr>
            <a:r>
              <a:rPr lang="en-US" sz="1000" dirty="0"/>
              <a:t>Britannica, “Reichstag Fire”, (3</a:t>
            </a:r>
            <a:r>
              <a:rPr lang="en-US" sz="1000" baseline="30000" dirty="0"/>
              <a:t>rd</a:t>
            </a:r>
            <a:r>
              <a:rPr lang="en-US" sz="1000" dirty="0"/>
              <a:t> November 2024)</a:t>
            </a:r>
          </a:p>
        </p:txBody>
      </p:sp>
      <p:pic>
        <p:nvPicPr>
          <p:cNvPr id="1026" name="Picture 2">
            <a:extLst>
              <a:ext uri="{FF2B5EF4-FFF2-40B4-BE49-F238E27FC236}">
                <a16:creationId xmlns:a16="http://schemas.microsoft.com/office/drawing/2014/main" id="{E5448F77-8D8F-AC49-09C2-0AD4552E87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5870" y="1445343"/>
            <a:ext cx="4898482" cy="37903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FBDA73F-8B29-9C60-E864-BB785D18197F}"/>
              </a:ext>
            </a:extLst>
          </p:cNvPr>
          <p:cNvSpPr txBox="1"/>
          <p:nvPr/>
        </p:nvSpPr>
        <p:spPr>
          <a:xfrm>
            <a:off x="11544352" y="5014452"/>
            <a:ext cx="328100" cy="246221"/>
          </a:xfrm>
          <a:prstGeom prst="rect">
            <a:avLst/>
          </a:prstGeom>
          <a:noFill/>
        </p:spPr>
        <p:txBody>
          <a:bodyPr wrap="square" rtlCol="0">
            <a:spAutoFit/>
          </a:bodyPr>
          <a:lstStyle/>
          <a:p>
            <a:r>
              <a:rPr lang="en-US" sz="1000" dirty="0"/>
              <a:t>5</a:t>
            </a:r>
            <a:endParaRPr lang="en-GB" sz="1000" dirty="0"/>
          </a:p>
        </p:txBody>
      </p:sp>
    </p:spTree>
    <p:extLst>
      <p:ext uri="{BB962C8B-B14F-4D97-AF65-F5344CB8AC3E}">
        <p14:creationId xmlns:p14="http://schemas.microsoft.com/office/powerpoint/2010/main" val="2115670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32AC13-7267-F851-332B-8B70E3760511}"/>
              </a:ext>
            </a:extLst>
          </p:cNvPr>
          <p:cNvSpPr>
            <a:spLocks noGrp="1"/>
          </p:cNvSpPr>
          <p:nvPr>
            <p:ph type="title"/>
          </p:nvPr>
        </p:nvSpPr>
        <p:spPr/>
        <p:txBody>
          <a:bodyPr/>
          <a:lstStyle/>
          <a:p>
            <a:r>
              <a:rPr lang="en-US" dirty="0"/>
              <a:t>Night of the Long Knives</a:t>
            </a:r>
            <a:endParaRPr lang="en-GB" dirty="0"/>
          </a:p>
        </p:txBody>
      </p:sp>
      <p:sp>
        <p:nvSpPr>
          <p:cNvPr id="3" name="Content Placeholder 2">
            <a:extLst>
              <a:ext uri="{FF2B5EF4-FFF2-40B4-BE49-F238E27FC236}">
                <a16:creationId xmlns:a16="http://schemas.microsoft.com/office/drawing/2014/main" id="{643D0A24-C273-C66A-7710-C38EE51874C0}"/>
              </a:ext>
            </a:extLst>
          </p:cNvPr>
          <p:cNvSpPr>
            <a:spLocks noGrp="1"/>
          </p:cNvSpPr>
          <p:nvPr>
            <p:ph idx="1"/>
          </p:nvPr>
        </p:nvSpPr>
        <p:spPr>
          <a:xfrm>
            <a:off x="838200" y="1825625"/>
            <a:ext cx="4943168" cy="4351338"/>
          </a:xfrm>
        </p:spPr>
        <p:txBody>
          <a:bodyPr>
            <a:normAutofit/>
          </a:bodyPr>
          <a:lstStyle/>
          <a:p>
            <a:pPr>
              <a:buFontTx/>
              <a:buChar char="-"/>
            </a:pPr>
            <a:r>
              <a:rPr lang="en-US" sz="2000" dirty="0"/>
              <a:t>This was an event that happened on June 30</a:t>
            </a:r>
            <a:r>
              <a:rPr lang="en-US" sz="2000" baseline="30000" dirty="0"/>
              <a:t>th</a:t>
            </a:r>
            <a:r>
              <a:rPr lang="en-US" sz="2000" dirty="0"/>
              <a:t> 1934 to eliminate opposition in Hitlers own party</a:t>
            </a:r>
            <a:r>
              <a:rPr lang="en-US" sz="1000" dirty="0"/>
              <a:t>1</a:t>
            </a:r>
            <a:r>
              <a:rPr lang="en-US" sz="2000" dirty="0"/>
              <a:t>. </a:t>
            </a:r>
          </a:p>
          <a:p>
            <a:pPr>
              <a:buFontTx/>
              <a:buChar char="-"/>
            </a:pPr>
            <a:r>
              <a:rPr lang="en-GB" sz="2000" dirty="0"/>
              <a:t>Hitler feared that the SA had become too powerful and were a threat to his position as a dictator</a:t>
            </a:r>
            <a:r>
              <a:rPr lang="en-GB" sz="1000" dirty="0"/>
              <a:t>2</a:t>
            </a:r>
            <a:r>
              <a:rPr lang="en-GB" sz="2000" dirty="0"/>
              <a:t>. </a:t>
            </a:r>
          </a:p>
          <a:p>
            <a:pPr>
              <a:buFontTx/>
              <a:buChar char="-"/>
            </a:pPr>
            <a:r>
              <a:rPr lang="en-GB" sz="2000" dirty="0"/>
              <a:t>On the night of June 30</a:t>
            </a:r>
            <a:r>
              <a:rPr lang="en-GB" sz="2000" baseline="30000" dirty="0"/>
              <a:t>th</a:t>
            </a:r>
            <a:r>
              <a:rPr lang="en-GB" sz="2000" dirty="0"/>
              <a:t> Hitler ordered the murder of Ernst Rohm and other leaders of the SA. Along with the leaders of the SA Hitler ordered the elimination of others such as Gustav von Kahr, Edgar Jung and Erich Klausener</a:t>
            </a:r>
            <a:r>
              <a:rPr lang="en-GB" sz="1000" dirty="0"/>
              <a:t>3</a:t>
            </a:r>
            <a:r>
              <a:rPr lang="en-GB" sz="2000" dirty="0"/>
              <a:t>. </a:t>
            </a:r>
          </a:p>
          <a:p>
            <a:pPr>
              <a:buFontTx/>
              <a:buChar char="-"/>
            </a:pPr>
            <a:endParaRPr lang="en-GB" dirty="0"/>
          </a:p>
        </p:txBody>
      </p:sp>
      <p:sp>
        <p:nvSpPr>
          <p:cNvPr id="4" name="Footer Placeholder 3">
            <a:extLst>
              <a:ext uri="{FF2B5EF4-FFF2-40B4-BE49-F238E27FC236}">
                <a16:creationId xmlns:a16="http://schemas.microsoft.com/office/drawing/2014/main" id="{85E01711-0705-8E0C-A30B-1D6A7CE83667}"/>
              </a:ext>
            </a:extLst>
          </p:cNvPr>
          <p:cNvSpPr>
            <a:spLocks noGrp="1"/>
          </p:cNvSpPr>
          <p:nvPr>
            <p:ph type="ftr" sz="quarter" idx="11"/>
          </p:nvPr>
        </p:nvSpPr>
        <p:spPr>
          <a:xfrm>
            <a:off x="4038600" y="5889344"/>
            <a:ext cx="6012234" cy="832132"/>
          </a:xfrm>
        </p:spPr>
        <p:txBody>
          <a:bodyPr/>
          <a:lstStyle/>
          <a:p>
            <a:pPr marL="228600" indent="-228600">
              <a:buAutoNum type="arabicPeriod"/>
            </a:pPr>
            <a:r>
              <a:rPr lang="en-US" sz="1000" dirty="0"/>
              <a:t>Britannica, “Night of the Long Knives”, (Accessed 3</a:t>
            </a:r>
            <a:r>
              <a:rPr lang="en-US" sz="1000" baseline="30000" dirty="0"/>
              <a:t>rd</a:t>
            </a:r>
            <a:r>
              <a:rPr lang="en-US" sz="1000" dirty="0"/>
              <a:t> November 2024) </a:t>
            </a:r>
          </a:p>
          <a:p>
            <a:pPr marL="228600" indent="-228600">
              <a:buAutoNum type="arabicPeriod"/>
            </a:pPr>
            <a:r>
              <a:rPr lang="en-US" sz="1000" dirty="0"/>
              <a:t>Ibid: Britannica, “Night of the Long Knives”, (Accessed 3</a:t>
            </a:r>
            <a:r>
              <a:rPr lang="en-US" sz="1000" baseline="30000" dirty="0"/>
              <a:t>rd</a:t>
            </a:r>
            <a:r>
              <a:rPr lang="en-US" sz="1000" dirty="0"/>
              <a:t> November 2024)</a:t>
            </a:r>
          </a:p>
          <a:p>
            <a:pPr marL="228600" indent="-228600">
              <a:buAutoNum type="arabicPeriod"/>
            </a:pPr>
            <a:r>
              <a:rPr lang="en-US" sz="1000" dirty="0"/>
              <a:t>Ibid: Britannica, “Night of the Long Knives”, (Accessed 3</a:t>
            </a:r>
            <a:r>
              <a:rPr lang="en-US" sz="1000" baseline="30000" dirty="0"/>
              <a:t>rd</a:t>
            </a:r>
            <a:r>
              <a:rPr lang="en-US" sz="1000" dirty="0"/>
              <a:t> November 2024) </a:t>
            </a:r>
          </a:p>
          <a:p>
            <a:pPr marL="228600" indent="-228600">
              <a:buAutoNum type="arabicPeriod"/>
            </a:pPr>
            <a:r>
              <a:rPr lang="en-GB" sz="1000" dirty="0"/>
              <a:t>B </a:t>
            </a:r>
            <a:r>
              <a:rPr lang="en-GB" sz="1000" dirty="0" err="1"/>
              <a:t>ritannica</a:t>
            </a:r>
            <a:r>
              <a:rPr lang="en-GB" sz="1000" dirty="0"/>
              <a:t>, “Night of the Long Knives”, ( Accessed 3</a:t>
            </a:r>
            <a:r>
              <a:rPr lang="en-GB" sz="1000" baseline="30000" dirty="0"/>
              <a:t>rd</a:t>
            </a:r>
            <a:r>
              <a:rPr lang="en-GB" sz="1000" dirty="0"/>
              <a:t> November 2024)</a:t>
            </a:r>
          </a:p>
        </p:txBody>
      </p:sp>
      <p:pic>
        <p:nvPicPr>
          <p:cNvPr id="2050" name="Picture 2">
            <a:extLst>
              <a:ext uri="{FF2B5EF4-FFF2-40B4-BE49-F238E27FC236}">
                <a16:creationId xmlns:a16="http://schemas.microsoft.com/office/drawing/2014/main" id="{7645C769-7C9C-CC63-4AFB-6E2093BF8E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70631" y="1027906"/>
            <a:ext cx="3076575" cy="42862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AE3091B-7D14-E46A-A502-F40FA298D03F}"/>
              </a:ext>
            </a:extLst>
          </p:cNvPr>
          <p:cNvSpPr txBox="1"/>
          <p:nvPr/>
        </p:nvSpPr>
        <p:spPr>
          <a:xfrm>
            <a:off x="11447206" y="5088194"/>
            <a:ext cx="410497" cy="246221"/>
          </a:xfrm>
          <a:prstGeom prst="rect">
            <a:avLst/>
          </a:prstGeom>
          <a:noFill/>
        </p:spPr>
        <p:txBody>
          <a:bodyPr wrap="square" rtlCol="0">
            <a:spAutoFit/>
          </a:bodyPr>
          <a:lstStyle/>
          <a:p>
            <a:r>
              <a:rPr lang="en-US" sz="1000" dirty="0"/>
              <a:t>4</a:t>
            </a:r>
            <a:endParaRPr lang="en-GB" sz="1000" dirty="0"/>
          </a:p>
        </p:txBody>
      </p:sp>
    </p:spTree>
    <p:extLst>
      <p:ext uri="{BB962C8B-B14F-4D97-AF65-F5344CB8AC3E}">
        <p14:creationId xmlns:p14="http://schemas.microsoft.com/office/powerpoint/2010/main" val="3391390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33163-33FE-94C6-D636-15460A118719}"/>
              </a:ext>
            </a:extLst>
          </p:cNvPr>
          <p:cNvSpPr>
            <a:spLocks noGrp="1"/>
          </p:cNvSpPr>
          <p:nvPr>
            <p:ph type="title"/>
          </p:nvPr>
        </p:nvSpPr>
        <p:spPr/>
        <p:txBody>
          <a:bodyPr/>
          <a:lstStyle/>
          <a:p>
            <a:r>
              <a:rPr lang="en-US" dirty="0"/>
              <a:t>Paul Von Hindenburg</a:t>
            </a:r>
            <a:endParaRPr lang="en-GB" dirty="0"/>
          </a:p>
        </p:txBody>
      </p:sp>
      <p:sp>
        <p:nvSpPr>
          <p:cNvPr id="3" name="Content Placeholder 2">
            <a:extLst>
              <a:ext uri="{FF2B5EF4-FFF2-40B4-BE49-F238E27FC236}">
                <a16:creationId xmlns:a16="http://schemas.microsoft.com/office/drawing/2014/main" id="{488D74ED-E578-5BDA-D9EA-D3DE01C62483}"/>
              </a:ext>
            </a:extLst>
          </p:cNvPr>
          <p:cNvSpPr>
            <a:spLocks noGrp="1"/>
          </p:cNvSpPr>
          <p:nvPr>
            <p:ph idx="1"/>
          </p:nvPr>
        </p:nvSpPr>
        <p:spPr>
          <a:xfrm>
            <a:off x="838200" y="1825625"/>
            <a:ext cx="5257800" cy="4351338"/>
          </a:xfrm>
        </p:spPr>
        <p:txBody>
          <a:bodyPr>
            <a:normAutofit fontScale="92500" lnSpcReduction="10000"/>
          </a:bodyPr>
          <a:lstStyle/>
          <a:p>
            <a:pPr marL="0" indent="0">
              <a:buNone/>
            </a:pPr>
            <a:r>
              <a:rPr lang="en-US" sz="2000" dirty="0"/>
              <a:t>- Can be considered to be both a boundary and an enabling factor.</a:t>
            </a:r>
          </a:p>
          <a:p>
            <a:pPr>
              <a:buFontTx/>
              <a:buChar char="-"/>
            </a:pPr>
            <a:r>
              <a:rPr lang="en-US" sz="2000" dirty="0"/>
              <a:t>By July 1933 Germany already a one party state, however Hitler cannot completely consolidate power as Hindenburg is still president of Germany and can take Hitler out of power</a:t>
            </a:r>
            <a:r>
              <a:rPr lang="en-US" sz="1000" dirty="0"/>
              <a:t>1</a:t>
            </a:r>
            <a:r>
              <a:rPr lang="en-US" sz="2000" dirty="0"/>
              <a:t>. </a:t>
            </a:r>
          </a:p>
          <a:p>
            <a:pPr>
              <a:buFontTx/>
              <a:buChar char="-"/>
            </a:pPr>
            <a:r>
              <a:rPr lang="en-US" sz="2000" dirty="0"/>
              <a:t>Hindenburg does not intervene with the Night of the Long Knives or the passing of the Enabling Act. </a:t>
            </a:r>
          </a:p>
          <a:p>
            <a:pPr marL="0" indent="0">
              <a:buNone/>
            </a:pPr>
            <a:r>
              <a:rPr lang="en-US" sz="2000" dirty="0"/>
              <a:t>- Hindenburg Dies August 2</a:t>
            </a:r>
            <a:r>
              <a:rPr lang="en-US" sz="2000" baseline="30000" dirty="0"/>
              <a:t>nd</a:t>
            </a:r>
            <a:r>
              <a:rPr lang="en-US" sz="2000" dirty="0"/>
              <a:t> 1934, within 24 hours of his death Hitler proclaims himself as the new leader of Germany, thus consolidating his power as a dictator</a:t>
            </a:r>
            <a:r>
              <a:rPr lang="en-US" sz="1000" dirty="0"/>
              <a:t>2</a:t>
            </a:r>
            <a:r>
              <a:rPr lang="en-US" sz="2000" dirty="0"/>
              <a:t>.</a:t>
            </a:r>
            <a:endParaRPr lang="en-GB" sz="2000" dirty="0"/>
          </a:p>
        </p:txBody>
      </p:sp>
      <p:sp>
        <p:nvSpPr>
          <p:cNvPr id="4" name="Footer Placeholder 3">
            <a:extLst>
              <a:ext uri="{FF2B5EF4-FFF2-40B4-BE49-F238E27FC236}">
                <a16:creationId xmlns:a16="http://schemas.microsoft.com/office/drawing/2014/main" id="{E06D015F-3601-B50C-4B2B-714534EA7FF9}"/>
              </a:ext>
            </a:extLst>
          </p:cNvPr>
          <p:cNvSpPr>
            <a:spLocks noGrp="1"/>
          </p:cNvSpPr>
          <p:nvPr>
            <p:ph type="ftr" sz="quarter" idx="11"/>
          </p:nvPr>
        </p:nvSpPr>
        <p:spPr>
          <a:xfrm>
            <a:off x="4038599" y="5869858"/>
            <a:ext cx="5257799" cy="851617"/>
          </a:xfrm>
        </p:spPr>
        <p:txBody>
          <a:bodyPr/>
          <a:lstStyle/>
          <a:p>
            <a:pPr marL="228600" indent="-228600">
              <a:buAutoNum type="arabicPeriod"/>
            </a:pPr>
            <a:r>
              <a:rPr lang="en-US" dirty="0"/>
              <a:t>Ibid: Britannica, “Enabling Act”, (Accessed 3</a:t>
            </a:r>
            <a:r>
              <a:rPr lang="en-US" baseline="30000" dirty="0"/>
              <a:t>rd</a:t>
            </a:r>
            <a:r>
              <a:rPr lang="en-US" dirty="0"/>
              <a:t> November 2024)</a:t>
            </a:r>
          </a:p>
          <a:p>
            <a:pPr marL="228600" indent="-228600">
              <a:buAutoNum type="arabicPeriod"/>
            </a:pPr>
            <a:r>
              <a:rPr lang="en-GB" dirty="0"/>
              <a:t>Ibid: </a:t>
            </a:r>
            <a:r>
              <a:rPr lang="en-US" dirty="0"/>
              <a:t>The Holocaust Explained, “How did the Nazi Gain Power” , (Accessed 3</a:t>
            </a:r>
            <a:r>
              <a:rPr lang="en-US" baseline="30000" dirty="0"/>
              <a:t>rd</a:t>
            </a:r>
            <a:r>
              <a:rPr lang="en-US" dirty="0"/>
              <a:t> November 2024)</a:t>
            </a:r>
          </a:p>
          <a:p>
            <a:r>
              <a:rPr lang="en-GB" dirty="0"/>
              <a:t>3. Britannica, “Paul Von Hindenburg”, (Accessed 3</a:t>
            </a:r>
            <a:r>
              <a:rPr lang="en-GB" baseline="30000" dirty="0"/>
              <a:t>rd</a:t>
            </a:r>
            <a:r>
              <a:rPr lang="en-GB" dirty="0"/>
              <a:t> November 2024)</a:t>
            </a:r>
          </a:p>
        </p:txBody>
      </p:sp>
      <p:pic>
        <p:nvPicPr>
          <p:cNvPr id="3074" name="Picture 2">
            <a:extLst>
              <a:ext uri="{FF2B5EF4-FFF2-40B4-BE49-F238E27FC236}">
                <a16:creationId xmlns:a16="http://schemas.microsoft.com/office/drawing/2014/main" id="{05149EFC-67C9-746F-2574-CF3B53E479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9130" y="475738"/>
            <a:ext cx="3380735" cy="49811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E74720A-7EDA-9DB8-8A7E-91E0F6447858}"/>
              </a:ext>
            </a:extLst>
          </p:cNvPr>
          <p:cNvSpPr txBox="1"/>
          <p:nvPr/>
        </p:nvSpPr>
        <p:spPr>
          <a:xfrm>
            <a:off x="11669864" y="5285045"/>
            <a:ext cx="522135" cy="246221"/>
          </a:xfrm>
          <a:prstGeom prst="rect">
            <a:avLst/>
          </a:prstGeom>
          <a:noFill/>
        </p:spPr>
        <p:txBody>
          <a:bodyPr wrap="square" rtlCol="0">
            <a:spAutoFit/>
          </a:bodyPr>
          <a:lstStyle/>
          <a:p>
            <a:r>
              <a:rPr lang="en-US" sz="1000" dirty="0"/>
              <a:t>3</a:t>
            </a:r>
            <a:endParaRPr lang="en-GB" sz="1000" dirty="0"/>
          </a:p>
        </p:txBody>
      </p:sp>
    </p:spTree>
    <p:extLst>
      <p:ext uri="{BB962C8B-B14F-4D97-AF65-F5344CB8AC3E}">
        <p14:creationId xmlns:p14="http://schemas.microsoft.com/office/powerpoint/2010/main" val="1005057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78F2-42C1-DEE7-6A77-2A6B80FC60FD}"/>
              </a:ext>
            </a:extLst>
          </p:cNvPr>
          <p:cNvSpPr>
            <a:spLocks noGrp="1"/>
          </p:cNvSpPr>
          <p:nvPr>
            <p:ph type="title"/>
          </p:nvPr>
        </p:nvSpPr>
        <p:spPr/>
        <p:txBody>
          <a:bodyPr/>
          <a:lstStyle/>
          <a:p>
            <a:r>
              <a:rPr lang="en-US" dirty="0"/>
              <a:t>Conclusion</a:t>
            </a:r>
            <a:endParaRPr lang="en-GB" dirty="0"/>
          </a:p>
        </p:txBody>
      </p:sp>
      <p:sp>
        <p:nvSpPr>
          <p:cNvPr id="3" name="Content Placeholder 2">
            <a:extLst>
              <a:ext uri="{FF2B5EF4-FFF2-40B4-BE49-F238E27FC236}">
                <a16:creationId xmlns:a16="http://schemas.microsoft.com/office/drawing/2014/main" id="{0ED76C4D-E9CD-A5AA-99CC-15700F531787}"/>
              </a:ext>
            </a:extLst>
          </p:cNvPr>
          <p:cNvSpPr>
            <a:spLocks noGrp="1"/>
          </p:cNvSpPr>
          <p:nvPr>
            <p:ph idx="1"/>
          </p:nvPr>
        </p:nvSpPr>
        <p:spPr/>
        <p:txBody>
          <a:bodyPr/>
          <a:lstStyle/>
          <a:p>
            <a:pPr marL="0" indent="0">
              <a:buNone/>
            </a:pPr>
            <a:r>
              <a:rPr lang="en-US" dirty="0"/>
              <a:t>In Summary Hitler mainly overcame the boundaries to consolidate his power democratically. However, there were boundaries that Hitler couldn’t overcome such as Hindenburg.</a:t>
            </a:r>
            <a:endParaRPr lang="en-GB" dirty="0"/>
          </a:p>
        </p:txBody>
      </p:sp>
      <p:sp>
        <p:nvSpPr>
          <p:cNvPr id="4" name="Footer Placeholder 3">
            <a:extLst>
              <a:ext uri="{FF2B5EF4-FFF2-40B4-BE49-F238E27FC236}">
                <a16:creationId xmlns:a16="http://schemas.microsoft.com/office/drawing/2014/main" id="{702A2F81-D70C-2673-7565-8B9362D01ACF}"/>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712833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B481-3ACC-F6F8-CD49-5E8AA38EC771}"/>
              </a:ext>
            </a:extLst>
          </p:cNvPr>
          <p:cNvSpPr>
            <a:spLocks noGrp="1"/>
          </p:cNvSpPr>
          <p:nvPr>
            <p:ph type="title"/>
          </p:nvPr>
        </p:nvSpPr>
        <p:spPr/>
        <p:txBody>
          <a:bodyPr/>
          <a:lstStyle/>
          <a:p>
            <a:r>
              <a:rPr lang="en-US" dirty="0"/>
              <a:t>Bibliography</a:t>
            </a:r>
            <a:endParaRPr lang="en-GB" dirty="0"/>
          </a:p>
        </p:txBody>
      </p:sp>
      <p:sp>
        <p:nvSpPr>
          <p:cNvPr id="3" name="Content Placeholder 2">
            <a:extLst>
              <a:ext uri="{FF2B5EF4-FFF2-40B4-BE49-F238E27FC236}">
                <a16:creationId xmlns:a16="http://schemas.microsoft.com/office/drawing/2014/main" id="{43DE1AB5-9E33-ECD3-0C68-F0846CBF2E04}"/>
              </a:ext>
            </a:extLst>
          </p:cNvPr>
          <p:cNvSpPr>
            <a:spLocks noGrp="1"/>
          </p:cNvSpPr>
          <p:nvPr>
            <p:ph idx="1"/>
          </p:nvPr>
        </p:nvSpPr>
        <p:spPr/>
        <p:txBody>
          <a:bodyPr>
            <a:normAutofit fontScale="92500" lnSpcReduction="20000"/>
          </a:bodyPr>
          <a:lstStyle/>
          <a:p>
            <a:pPr marL="514350" indent="-514350">
              <a:buFont typeface="Arial" panose="020B0604020202020204" pitchFamily="34" charset="0"/>
              <a:buAutoNum type="arabicPeriod"/>
            </a:pPr>
            <a:r>
              <a:rPr lang="en-US" sz="1600" dirty="0"/>
              <a:t>Britannica, The Editors of </a:t>
            </a:r>
            <a:r>
              <a:rPr lang="en-US" sz="1600" dirty="0" err="1"/>
              <a:t>Encyclopaedia</a:t>
            </a:r>
            <a:r>
              <a:rPr lang="en-US" sz="1600" dirty="0"/>
              <a:t>. "Enabling Act". Encyclopedia Britannica, 26 April 2024, Available at:</a:t>
            </a:r>
            <a:r>
              <a:rPr lang="en-GB" sz="16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2"/>
              </a:rPr>
              <a:t>https://www.britannica.com/topic/Enabling-Act</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a:t>
            </a:r>
            <a:r>
              <a:rPr lang="en-US" sz="1600" dirty="0"/>
              <a:t>. Accessed 3</a:t>
            </a:r>
            <a:r>
              <a:rPr lang="en-US" sz="1600" baseline="30000" dirty="0"/>
              <a:t>rd</a:t>
            </a:r>
            <a:r>
              <a:rPr lang="en-US" sz="1600" dirty="0"/>
              <a:t>  November 2024. </a:t>
            </a:r>
          </a:p>
          <a:p>
            <a:pPr marL="0" indent="0">
              <a:buNone/>
            </a:pPr>
            <a:r>
              <a:rPr lang="en-US" sz="1600" dirty="0"/>
              <a:t>2. The Holocaust Explained. “How did the Nazi Gain Power”, No Date, Available at: </a:t>
            </a:r>
            <a:r>
              <a:rPr lang="en-US" sz="1600" dirty="0">
                <a:hlinkClick r:id="rId3"/>
              </a:rPr>
              <a:t>https://www.theholocaustexplained.org/the-nazi-rise-to-power/how-did-the-nazi-gain-power/</a:t>
            </a:r>
            <a:r>
              <a:rPr lang="en-US" sz="1600" dirty="0"/>
              <a:t>. Accessed 3</a:t>
            </a:r>
            <a:r>
              <a:rPr lang="en-US" sz="1600" baseline="30000" dirty="0"/>
              <a:t>rd</a:t>
            </a:r>
            <a:r>
              <a:rPr lang="en-US" sz="1600" dirty="0"/>
              <a:t>  November 2024. </a:t>
            </a:r>
          </a:p>
          <a:p>
            <a:pPr marL="0" indent="0">
              <a:buNone/>
            </a:pPr>
            <a:r>
              <a:rPr lang="en-US" sz="1600" dirty="0"/>
              <a:t>3. Britannica, The Editors of </a:t>
            </a:r>
            <a:r>
              <a:rPr lang="en-US" sz="1600" dirty="0" err="1"/>
              <a:t>Encyclopaedia</a:t>
            </a:r>
            <a:r>
              <a:rPr lang="en-US" sz="1600" dirty="0"/>
              <a:t>. “Reichstag Fire”. Encyclopedia Britannica, No Date, Available at</a:t>
            </a:r>
            <a:r>
              <a:rPr lang="en-US" sz="1600" dirty="0">
                <a:latin typeface="Aptos" panose="020B0004020202020204" pitchFamily="34" charset="0"/>
              </a:rPr>
              <a:t>: </a:t>
            </a:r>
            <a:r>
              <a:rPr lang="en-GB" sz="1600" b="0" i="0" dirty="0">
                <a:effectLst/>
                <a:latin typeface="Aptos" panose="020B0004020202020204" pitchFamily="34" charset="0"/>
                <a:hlinkClick r:id="rId4"/>
              </a:rPr>
              <a:t>https://www.britannica.com/event/Reichstag-fire#/media/1/496432/252914</a:t>
            </a:r>
            <a:r>
              <a:rPr lang="en-GB" sz="1600" b="0" i="0" dirty="0">
                <a:effectLst/>
                <a:latin typeface="Aptos" panose="020B0004020202020204" pitchFamily="34" charset="0"/>
              </a:rPr>
              <a:t>. Accessed 3</a:t>
            </a:r>
            <a:r>
              <a:rPr lang="en-GB" sz="1600" b="0" i="0" baseline="30000" dirty="0">
                <a:effectLst/>
                <a:latin typeface="Aptos" panose="020B0004020202020204" pitchFamily="34" charset="0"/>
              </a:rPr>
              <a:t>rd</a:t>
            </a:r>
            <a:r>
              <a:rPr lang="en-GB" sz="1600" b="0" i="0" dirty="0">
                <a:effectLst/>
                <a:latin typeface="Aptos" panose="020B0004020202020204" pitchFamily="34" charset="0"/>
              </a:rPr>
              <a:t> November 2024.</a:t>
            </a:r>
            <a:endParaRPr lang="en-US" sz="1600" dirty="0">
              <a:latin typeface="Aptos" panose="020B0004020202020204" pitchFamily="34" charset="0"/>
            </a:endParaRPr>
          </a:p>
          <a:p>
            <a:pPr marL="0" indent="0">
              <a:buNone/>
            </a:pPr>
            <a:r>
              <a:rPr lang="en-US" sz="1600" dirty="0"/>
              <a:t>4. Britannica, The Editors of </a:t>
            </a:r>
            <a:r>
              <a:rPr lang="en-US" sz="1600" dirty="0" err="1"/>
              <a:t>Encyclopaedia</a:t>
            </a:r>
            <a:r>
              <a:rPr lang="en-US" sz="1600" dirty="0"/>
              <a:t>. "Night of the Long Knives". Encyclopedia Britannica, 25 October 2024, Available at:</a:t>
            </a:r>
            <a:r>
              <a:rPr lang="en-GB" sz="1600" u="sng" kern="100" dirty="0">
                <a:solidFill>
                  <a:srgbClr val="467886"/>
                </a:solidFill>
                <a:effectLst/>
                <a:latin typeface="Aptos" panose="020B0004020202020204" pitchFamily="34" charset="0"/>
                <a:ea typeface="Aptos" panose="020B0004020202020204" pitchFamily="34" charset="0"/>
                <a:cs typeface="Times New Roman" panose="02020603050405020304" pitchFamily="18" charset="0"/>
                <a:hlinkClick r:id="rId5"/>
              </a:rPr>
              <a:t>https://www.britannica.com/event/Night-of-the-Long-Knives</a:t>
            </a:r>
            <a:r>
              <a:rPr lang="en-US" sz="1600" dirty="0"/>
              <a:t>. Accessed 3</a:t>
            </a:r>
            <a:r>
              <a:rPr lang="en-US" sz="1600" baseline="30000" dirty="0"/>
              <a:t>rd</a:t>
            </a:r>
            <a:r>
              <a:rPr lang="en-US" sz="1600" dirty="0"/>
              <a:t> November 2024.</a:t>
            </a:r>
          </a:p>
          <a:p>
            <a:pPr marL="0" indent="0">
              <a:buNone/>
            </a:pPr>
            <a:r>
              <a:rPr lang="en-GB" sz="1600" dirty="0"/>
              <a:t>5. Britannica, The Editors of </a:t>
            </a:r>
            <a:r>
              <a:rPr lang="en-GB" sz="1600" dirty="0" err="1"/>
              <a:t>Encylopaedia</a:t>
            </a:r>
            <a:r>
              <a:rPr lang="en-GB" sz="1600" dirty="0"/>
              <a:t>. “Night of the Long Knives. </a:t>
            </a:r>
            <a:r>
              <a:rPr lang="en-GB" sz="1600" dirty="0" err="1"/>
              <a:t>Encyclopedia</a:t>
            </a:r>
            <a:r>
              <a:rPr lang="en-GB" sz="1600" dirty="0"/>
              <a:t> Britannica, Available at:</a:t>
            </a:r>
            <a:r>
              <a:rPr lang="en-GB" sz="1600" dirty="0">
                <a:latin typeface="Aptos" panose="020B0004020202020204" pitchFamily="34" charset="0"/>
              </a:rPr>
              <a:t> </a:t>
            </a:r>
            <a:r>
              <a:rPr lang="en-GB" sz="1600" b="0" i="0" dirty="0">
                <a:effectLst/>
                <a:latin typeface="Aptos" panose="020B0004020202020204" pitchFamily="34" charset="0"/>
                <a:hlinkClick r:id="rId6"/>
              </a:rPr>
              <a:t>https://www.britannica.com/event/Night-of-the-Long-Knives#/media/1/414975/31010</a:t>
            </a:r>
            <a:r>
              <a:rPr lang="en-GB" sz="1600" b="0" i="0" dirty="0">
                <a:effectLst/>
                <a:latin typeface="Aptos" panose="020B0004020202020204" pitchFamily="34" charset="0"/>
              </a:rPr>
              <a:t>. Accessed 3</a:t>
            </a:r>
            <a:r>
              <a:rPr lang="en-GB" sz="1600" b="0" i="0" baseline="30000" dirty="0">
                <a:effectLst/>
                <a:latin typeface="Aptos" panose="020B0004020202020204" pitchFamily="34" charset="0"/>
              </a:rPr>
              <a:t>rd</a:t>
            </a:r>
            <a:r>
              <a:rPr lang="en-GB" sz="1600" b="0" i="0" dirty="0">
                <a:effectLst/>
                <a:latin typeface="Aptos" panose="020B0004020202020204" pitchFamily="34" charset="0"/>
              </a:rPr>
              <a:t> November 2024.</a:t>
            </a:r>
          </a:p>
          <a:p>
            <a:pPr marL="0" indent="0">
              <a:buNone/>
            </a:pPr>
            <a:r>
              <a:rPr lang="en-GB" sz="1600" dirty="0">
                <a:latin typeface="Aptos" panose="020B0004020202020204" pitchFamily="34" charset="0"/>
              </a:rPr>
              <a:t>6. Britannica, The Editors of Encyclopaedia. “Paul Von Hindenburg”. </a:t>
            </a:r>
            <a:r>
              <a:rPr lang="en-GB" sz="1600" dirty="0" err="1">
                <a:latin typeface="Aptos" panose="020B0004020202020204" pitchFamily="34" charset="0"/>
              </a:rPr>
              <a:t>Encyclopedia</a:t>
            </a:r>
            <a:r>
              <a:rPr lang="en-GB" sz="1600" dirty="0">
                <a:latin typeface="Aptos" panose="020B0004020202020204" pitchFamily="34" charset="0"/>
              </a:rPr>
              <a:t> Britannica, No Date, Available at: </a:t>
            </a:r>
            <a:r>
              <a:rPr lang="en-GB" sz="1600" b="0" i="0" dirty="0">
                <a:effectLst/>
                <a:latin typeface="Aptos" panose="020B0004020202020204" pitchFamily="34" charset="0"/>
                <a:hlinkClick r:id="rId7"/>
              </a:rPr>
              <a:t>https://www.britannica.com/biography/Paul-von-Hindenburg#/media/1/266224/101290</a:t>
            </a:r>
            <a:r>
              <a:rPr lang="en-GB" sz="1600" b="0" i="0" dirty="0">
                <a:effectLst/>
                <a:latin typeface="Aptos" panose="020B0004020202020204" pitchFamily="34" charset="0"/>
              </a:rPr>
              <a:t>. Accessed 3</a:t>
            </a:r>
            <a:r>
              <a:rPr lang="en-GB" sz="1600" b="0" i="0" baseline="30000" dirty="0">
                <a:effectLst/>
                <a:latin typeface="Aptos" panose="020B0004020202020204" pitchFamily="34" charset="0"/>
              </a:rPr>
              <a:t>rd</a:t>
            </a:r>
            <a:r>
              <a:rPr lang="en-GB" sz="1600" b="0" i="0" dirty="0">
                <a:effectLst/>
                <a:latin typeface="Aptos" panose="020B0004020202020204" pitchFamily="34" charset="0"/>
              </a:rPr>
              <a:t> November 2024.</a:t>
            </a:r>
          </a:p>
          <a:p>
            <a:pPr marL="0" indent="0">
              <a:buNone/>
            </a:pPr>
            <a:endParaRPr lang="en-GB" sz="1600" dirty="0">
              <a:latin typeface="Aptos" panose="020B0004020202020204" pitchFamily="34" charset="0"/>
            </a:endParaRPr>
          </a:p>
        </p:txBody>
      </p:sp>
      <p:sp>
        <p:nvSpPr>
          <p:cNvPr id="4" name="Footer Placeholder 3">
            <a:extLst>
              <a:ext uri="{FF2B5EF4-FFF2-40B4-BE49-F238E27FC236}">
                <a16:creationId xmlns:a16="http://schemas.microsoft.com/office/drawing/2014/main" id="{76743958-77B2-10CE-2079-348F8ADA0D98}"/>
              </a:ext>
            </a:extLst>
          </p:cNvPr>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2666632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540</TotalTime>
  <Words>774</Words>
  <Application>Microsoft Office PowerPoint</Application>
  <PresentationFormat>Widescreen</PresentationFormat>
  <Paragraphs>42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Aptos</vt:lpstr>
      <vt:lpstr>Arial</vt:lpstr>
      <vt:lpstr>Century Gothic</vt:lpstr>
      <vt:lpstr>Wingdings 3</vt:lpstr>
      <vt:lpstr>Ion</vt:lpstr>
      <vt:lpstr>How did Hitler remove boundaries to consolidate his power as a dictator?</vt:lpstr>
      <vt:lpstr>Introduction</vt:lpstr>
      <vt:lpstr>Enabling Act</vt:lpstr>
      <vt:lpstr>Night of the Long Knives</vt:lpstr>
      <vt:lpstr>Paul Von Hindenburg</vt:lpstr>
      <vt:lpstr>Conclusion</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Adam Cottrell</dc:creator>
  <cp:lastModifiedBy>Adam Cottrell</cp:lastModifiedBy>
  <cp:revision>19</cp:revision>
  <dcterms:created xsi:type="dcterms:W3CDTF">2024-10-24T15:06:53Z</dcterms:created>
  <dcterms:modified xsi:type="dcterms:W3CDTF">2024-11-03T16:34:57Z</dcterms:modified>
</cp:coreProperties>
</file>