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2"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4630400" cy="8229600"/>
  <p:notesSz cx="8229600" cy="14630400"/>
  <p:embeddedFontLst>
    <p:embeddedFont>
      <p:font typeface="Inter" panose="020B0604020202020204" charset="0"/>
      <p:regular r:id="rId18"/>
      <p:bold r:id="rId19"/>
      <p:italic r:id="rId20"/>
      <p:boldItalic r:id="rId21"/>
    </p:embeddedFont>
    <p:embeddedFont>
      <p:font typeface="Petrona" panose="020B0604020202020204" charset="0"/>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75"/>
    <p:restoredTop sz="93969" autoAdjust="0"/>
  </p:normalViewPr>
  <p:slideViewPr>
    <p:cSldViewPr snapToGrid="0">
      <p:cViewPr varScale="1">
        <p:scale>
          <a:sx n="58" d="100"/>
          <a:sy n="58" d="100"/>
        </p:scale>
        <p:origin x="1210" y="2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lvl1pPr>
            <a:lvl2pPr marR="0" lvl="1" algn="l" rtl="0">
              <a:spcBef>
                <a:spcPts val="0"/>
              </a:spcBef>
              <a:spcAft>
                <a:spcPts val="0"/>
              </a:spcAft>
              <a:buSzPts val="1400"/>
              <a:buNone/>
              <a:defRPr sz="1800" b="0" i="0" u="none" strike="noStrike" cap="none"/>
            </a:lvl2pPr>
            <a:lvl3pPr marR="0" lvl="2" algn="l" rtl="0">
              <a:spcBef>
                <a:spcPts val="0"/>
              </a:spcBef>
              <a:spcAft>
                <a:spcPts val="0"/>
              </a:spcAft>
              <a:buSzPts val="1400"/>
              <a:buNone/>
              <a:defRPr sz="1800" b="0" i="0" u="none" strike="noStrike" cap="none"/>
            </a:lvl3pPr>
            <a:lvl4pPr marR="0" lvl="3" algn="l" rtl="0">
              <a:spcBef>
                <a:spcPts val="0"/>
              </a:spcBef>
              <a:spcAft>
                <a:spcPts val="0"/>
              </a:spcAft>
              <a:buSzPts val="1400"/>
              <a:buNone/>
              <a:defRPr sz="1800" b="0" i="0" u="none" strike="noStrike" cap="none"/>
            </a:lvl4pPr>
            <a:lvl5pPr marR="0" lvl="4" algn="l" rtl="0">
              <a:spcBef>
                <a:spcPts val="0"/>
              </a:spcBef>
              <a:spcAft>
                <a:spcPts val="0"/>
              </a:spcAft>
              <a:buSzPts val="1400"/>
              <a:buNone/>
              <a:defRPr sz="1800" b="0" i="0" u="none" strike="noStrike" cap="none"/>
            </a:lvl5pPr>
            <a:lvl6pPr marR="0" lvl="5" algn="l" rtl="0">
              <a:spcBef>
                <a:spcPts val="0"/>
              </a:spcBef>
              <a:spcAft>
                <a:spcPts val="0"/>
              </a:spcAft>
              <a:buSzPts val="1400"/>
              <a:buNone/>
              <a:defRPr sz="1800" b="0" i="0" u="none" strike="noStrike" cap="none"/>
            </a:lvl6pPr>
            <a:lvl7pPr marR="0" lvl="6" algn="l" rtl="0">
              <a:spcBef>
                <a:spcPts val="0"/>
              </a:spcBef>
              <a:spcAft>
                <a:spcPts val="0"/>
              </a:spcAft>
              <a:buSzPts val="1400"/>
              <a:buNone/>
              <a:defRPr sz="1800" b="0" i="0" u="none" strike="noStrike" cap="none"/>
            </a:lvl7pPr>
            <a:lvl8pPr marR="0" lvl="7" algn="l" rtl="0">
              <a:spcBef>
                <a:spcPts val="0"/>
              </a:spcBef>
              <a:spcAft>
                <a:spcPts val="0"/>
              </a:spcAft>
              <a:buSzPts val="1400"/>
              <a:buNone/>
              <a:defRPr sz="1800" b="0" i="0" u="none" strike="noStrike" cap="none"/>
            </a:lvl8pPr>
            <a:lvl9pPr marR="0" lvl="8" algn="l" rtl="0">
              <a:spcBef>
                <a:spcPts val="0"/>
              </a:spcBef>
              <a:spcAft>
                <a:spcPts val="0"/>
              </a:spcAft>
              <a:buSzPts val="1400"/>
              <a:buNone/>
              <a:defRPr sz="1800" b="0" i="0" u="none" strike="noStrike" cap="none"/>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lvl1pPr>
            <a:lvl2pPr marR="0" lvl="1" algn="l" rtl="0">
              <a:spcBef>
                <a:spcPts val="0"/>
              </a:spcBef>
              <a:spcAft>
                <a:spcPts val="0"/>
              </a:spcAft>
              <a:buSzPts val="1400"/>
              <a:buNone/>
              <a:defRPr sz="1800" b="0" i="0" u="none" strike="noStrike" cap="none"/>
            </a:lvl2pPr>
            <a:lvl3pPr marR="0" lvl="2" algn="l" rtl="0">
              <a:spcBef>
                <a:spcPts val="0"/>
              </a:spcBef>
              <a:spcAft>
                <a:spcPts val="0"/>
              </a:spcAft>
              <a:buSzPts val="1400"/>
              <a:buNone/>
              <a:defRPr sz="1800" b="0" i="0" u="none" strike="noStrike" cap="none"/>
            </a:lvl3pPr>
            <a:lvl4pPr marR="0" lvl="3" algn="l" rtl="0">
              <a:spcBef>
                <a:spcPts val="0"/>
              </a:spcBef>
              <a:spcAft>
                <a:spcPts val="0"/>
              </a:spcAft>
              <a:buSzPts val="1400"/>
              <a:buNone/>
              <a:defRPr sz="1800" b="0" i="0" u="none" strike="noStrike" cap="none"/>
            </a:lvl4pPr>
            <a:lvl5pPr marR="0" lvl="4" algn="l" rtl="0">
              <a:spcBef>
                <a:spcPts val="0"/>
              </a:spcBef>
              <a:spcAft>
                <a:spcPts val="0"/>
              </a:spcAft>
              <a:buSzPts val="1400"/>
              <a:buNone/>
              <a:defRPr sz="1800" b="0" i="0" u="none" strike="noStrike" cap="none"/>
            </a:lvl5pPr>
            <a:lvl6pPr marR="0" lvl="5" algn="l" rtl="0">
              <a:spcBef>
                <a:spcPts val="0"/>
              </a:spcBef>
              <a:spcAft>
                <a:spcPts val="0"/>
              </a:spcAft>
              <a:buSzPts val="1400"/>
              <a:buNone/>
              <a:defRPr sz="1800" b="0" i="0" u="none" strike="noStrike" cap="none"/>
            </a:lvl6pPr>
            <a:lvl7pPr marR="0" lvl="6" algn="l" rtl="0">
              <a:spcBef>
                <a:spcPts val="0"/>
              </a:spcBef>
              <a:spcAft>
                <a:spcPts val="0"/>
              </a:spcAft>
              <a:buSzPts val="1400"/>
              <a:buNone/>
              <a:defRPr sz="1800" b="0" i="0" u="none" strike="noStrike" cap="none"/>
            </a:lvl7pPr>
            <a:lvl8pPr marR="0" lvl="7" algn="l" rtl="0">
              <a:spcBef>
                <a:spcPts val="0"/>
              </a:spcBef>
              <a:spcAft>
                <a:spcPts val="0"/>
              </a:spcAft>
              <a:buSzPts val="1400"/>
              <a:buNone/>
              <a:defRPr sz="1800" b="0" i="0" u="none" strike="noStrike" cap="none"/>
            </a:lvl8pPr>
            <a:lvl9pPr marR="0" lvl="8" algn="l" rtl="0">
              <a:spcBef>
                <a:spcPts val="0"/>
              </a:spcBef>
              <a:spcAft>
                <a:spcPts val="0"/>
              </a:spcAft>
              <a:buSzPts val="1400"/>
              <a:buNone/>
              <a:defRPr sz="1800" b="0" i="0" u="none" strike="noStrike" cap="none"/>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lvl1pPr>
            <a:lvl2pPr marR="0" lvl="1" algn="l" rtl="0">
              <a:spcBef>
                <a:spcPts val="0"/>
              </a:spcBef>
              <a:spcAft>
                <a:spcPts val="0"/>
              </a:spcAft>
              <a:buSzPts val="1400"/>
              <a:buNone/>
              <a:defRPr sz="1800" b="0" i="0" u="none" strike="noStrike" cap="none"/>
            </a:lvl2pPr>
            <a:lvl3pPr marR="0" lvl="2" algn="l" rtl="0">
              <a:spcBef>
                <a:spcPts val="0"/>
              </a:spcBef>
              <a:spcAft>
                <a:spcPts val="0"/>
              </a:spcAft>
              <a:buSzPts val="1400"/>
              <a:buNone/>
              <a:defRPr sz="1800" b="0" i="0" u="none" strike="noStrike" cap="none"/>
            </a:lvl3pPr>
            <a:lvl4pPr marR="0" lvl="3" algn="l" rtl="0">
              <a:spcBef>
                <a:spcPts val="0"/>
              </a:spcBef>
              <a:spcAft>
                <a:spcPts val="0"/>
              </a:spcAft>
              <a:buSzPts val="1400"/>
              <a:buNone/>
              <a:defRPr sz="1800" b="0" i="0" u="none" strike="noStrike" cap="none"/>
            </a:lvl4pPr>
            <a:lvl5pPr marR="0" lvl="4" algn="l" rtl="0">
              <a:spcBef>
                <a:spcPts val="0"/>
              </a:spcBef>
              <a:spcAft>
                <a:spcPts val="0"/>
              </a:spcAft>
              <a:buSzPts val="1400"/>
              <a:buNone/>
              <a:defRPr sz="1800" b="0" i="0" u="none" strike="noStrike" cap="none"/>
            </a:lvl5pPr>
            <a:lvl6pPr marR="0" lvl="5" algn="l" rtl="0">
              <a:spcBef>
                <a:spcPts val="0"/>
              </a:spcBef>
              <a:spcAft>
                <a:spcPts val="0"/>
              </a:spcAft>
              <a:buSzPts val="1400"/>
              <a:buNone/>
              <a:defRPr sz="1800" b="0" i="0" u="none" strike="noStrike" cap="none"/>
            </a:lvl6pPr>
            <a:lvl7pPr marR="0" lvl="6" algn="l" rtl="0">
              <a:spcBef>
                <a:spcPts val="0"/>
              </a:spcBef>
              <a:spcAft>
                <a:spcPts val="0"/>
              </a:spcAft>
              <a:buSzPts val="1400"/>
              <a:buNone/>
              <a:defRPr sz="1800" b="0" i="0" u="none" strike="noStrike" cap="none"/>
            </a:lvl7pPr>
            <a:lvl8pPr marR="0" lvl="7" algn="l" rtl="0">
              <a:spcBef>
                <a:spcPts val="0"/>
              </a:spcBef>
              <a:spcAft>
                <a:spcPts val="0"/>
              </a:spcAft>
              <a:buSzPts val="1400"/>
              <a:buNone/>
              <a:defRPr sz="1800" b="0" i="0" u="none" strike="noStrike" cap="none"/>
            </a:lvl8pPr>
            <a:lvl9pPr marR="0" lvl="8" algn="l" rtl="0">
              <a:spcBef>
                <a:spcPts val="0"/>
              </a:spcBef>
              <a:spcAft>
                <a:spcPts val="0"/>
              </a:spcAft>
              <a:buSzPts val="1400"/>
              <a:buNone/>
              <a:defRPr sz="1800" b="0" i="0" u="none" strike="noStrike" cap="none"/>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t>‹#›</a:t>
            </a:fld>
            <a:endParaRPr sz="1200" b="0" i="0" u="none" strike="noStrike" cap="non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dirty="0"/>
              <a:t>Good morning/afternoon. Today, I will present my topic on recruitment and employee development at Boots UK. The presentation explains how Boots recruits the right team member using job analysis, job description and person specification. It also discusses employee learning and development needs supported by </a:t>
            </a:r>
            <a:r>
              <a:rPr lang="en-US" dirty="0" err="1"/>
              <a:t>Behaviourist</a:t>
            </a:r>
            <a:r>
              <a:rPr lang="en-US" dirty="0"/>
              <a:t>, Cognitivist and Experiential learning theories. The aim is to show how effective recruitment and training improve employee performance, service quality and </a:t>
            </a:r>
            <a:r>
              <a:rPr lang="en-US" dirty="0" err="1"/>
              <a:t>organisational</a:t>
            </a:r>
            <a:r>
              <a:rPr lang="en-US" dirty="0"/>
              <a:t> success.</a:t>
            </a:r>
            <a:endParaRPr dirty="0"/>
          </a:p>
        </p:txBody>
      </p:sp>
      <p:sp>
        <p:nvSpPr>
          <p:cNvPr id="53" name="Google Shape;53;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3c7c11c612b_0_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9" name="Google Shape;59;g3c7c11c612b_0_4: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0"/>
              </a:spcAft>
              <a:buSzPts val="1100"/>
              <a:buNone/>
            </a:pPr>
            <a:r>
              <a:rPr lang="en-US" dirty="0"/>
              <a:t>This presentation begins with a brief introduction to Boots UK. It then explains the recruitment process, including job analysis, job description and person specification. Next, it identifies employee learning and development needs and explains how </a:t>
            </a:r>
            <a:r>
              <a:rPr lang="en-US" dirty="0" err="1"/>
              <a:t>Behaviourist</a:t>
            </a:r>
            <a:r>
              <a:rPr lang="en-US" dirty="0"/>
              <a:t>, Cognitivist and Experiential learning theories support training. The presentation also discusses the impact of training on performance, the role of HR and equal opportunity, and finally concludes with key findings and references.</a:t>
            </a:r>
            <a:endParaRPr dirty="0"/>
          </a:p>
          <a:p>
            <a:pPr marL="0" lvl="0" indent="0" algn="l" rtl="0">
              <a:lnSpc>
                <a:spcPct val="115000"/>
              </a:lnSpc>
              <a:spcBef>
                <a:spcPts val="1200"/>
              </a:spcBef>
              <a:spcAft>
                <a:spcPts val="0"/>
              </a:spcAft>
              <a:buClr>
                <a:schemeClr val="dk1"/>
              </a:buClr>
              <a:buSzPts val="1100"/>
              <a:buFont typeface="Arial"/>
              <a:buNone/>
            </a:pPr>
            <a:endParaRPr dirty="0"/>
          </a:p>
          <a:p>
            <a:pPr marL="0" lvl="0" indent="0" algn="l" rtl="0">
              <a:spcBef>
                <a:spcPts val="1200"/>
              </a:spcBef>
              <a:spcAft>
                <a:spcPts val="0"/>
              </a:spcAft>
              <a:buNone/>
            </a:pPr>
            <a:endParaRPr dirty="0"/>
          </a:p>
        </p:txBody>
      </p:sp>
      <p:sp>
        <p:nvSpPr>
          <p:cNvPr id="60" name="Google Shape;60;g3c7c11c612b_0_4: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7" name="Google Shape;67;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dirty="0"/>
              <a:t>Boots UK is one of the largest pharmacy-led health and beauty retailers in the United Kingdom, operating over two thousand stores nationwide. The company provides pharmaceutical services, healthcare support and beauty products to millions of customers daily. Boots focuses strongly on customer service, safety, professionalism and service quality. Effective recruitment and employee development are essential to ensure high-quality performance and customer satisfaction. Hiring the right employee ensures </a:t>
            </a:r>
            <a:r>
              <a:rPr lang="en-US" dirty="0" err="1"/>
              <a:t>organisational</a:t>
            </a:r>
            <a:r>
              <a:rPr lang="en-US" dirty="0"/>
              <a:t> efficiency, while continuous learning improves competence and productivity. This presentation explains how Boots recruits the right team member and develops employees using established learning and development theories to improve performance and </a:t>
            </a:r>
            <a:r>
              <a:rPr lang="en-US" dirty="0" err="1"/>
              <a:t>organisational</a:t>
            </a:r>
            <a:r>
              <a:rPr lang="en-US" dirty="0"/>
              <a:t> success.</a:t>
            </a:r>
            <a:endParaRPr dirty="0"/>
          </a:p>
          <a:p>
            <a:pPr marL="0" lvl="0" indent="0" algn="l" rtl="0">
              <a:spcBef>
                <a:spcPts val="1200"/>
              </a:spcBef>
              <a:spcAft>
                <a:spcPts val="0"/>
              </a:spcAft>
              <a:buNone/>
            </a:pPr>
            <a:endParaRPr dirty="0"/>
          </a:p>
        </p:txBody>
      </p:sp>
      <p:sp>
        <p:nvSpPr>
          <p:cNvPr id="68" name="Google Shape;68;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
        <p:cNvGrpSpPr/>
        <p:nvPr/>
      </p:nvGrpSpPr>
      <p:grpSpPr>
        <a:xfrm>
          <a:off x="0" y="0"/>
          <a:ext cx="0" cy="0"/>
          <a:chOff x="0" y="0"/>
          <a:chExt cx="0" cy="0"/>
        </a:xfrm>
      </p:grpSpPr>
      <p:sp>
        <p:nvSpPr>
          <p:cNvPr id="74" name="Google Shape;74;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5" name="Google Shape;75;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dirty="0"/>
              <a:t>Recruitment is a structured process used to attract and select suitable candidates for a job role. Boots follows a systematic recruitment approach to ensure the right person is selected. The process begins with identifying workforce needs and defining job responsibilities clearly. HR then prepares job analysis, job description and person specification before advertising the role. Candidates are shortlisted, assessed and interviewed to evaluate skills, experience and </a:t>
            </a:r>
            <a:r>
              <a:rPr lang="en-US" dirty="0" err="1"/>
              <a:t>behaviour</a:t>
            </a:r>
            <a:r>
              <a:rPr lang="en-US" dirty="0"/>
              <a:t>. The final selection is based on merit and </a:t>
            </a:r>
            <a:r>
              <a:rPr lang="en-US" dirty="0" err="1"/>
              <a:t>organisational</a:t>
            </a:r>
            <a:r>
              <a:rPr lang="en-US" dirty="0"/>
              <a:t> fit. A structured recruitment process reduces hiring errors, improves employee retention and supports better </a:t>
            </a:r>
            <a:r>
              <a:rPr lang="en-US" dirty="0" err="1"/>
              <a:t>organisational</a:t>
            </a:r>
            <a:r>
              <a:rPr lang="en-US" dirty="0"/>
              <a:t> performance, ensuring Boots delivers high-quality customer service consistently across all store locations and operations.</a:t>
            </a:r>
            <a:endParaRPr dirty="0"/>
          </a:p>
          <a:p>
            <a:pPr marL="0" lvl="0" indent="0" algn="l" rtl="0">
              <a:spcBef>
                <a:spcPts val="1200"/>
              </a:spcBef>
              <a:spcAft>
                <a:spcPts val="0"/>
              </a:spcAft>
              <a:buNone/>
            </a:pPr>
            <a:endParaRPr dirty="0"/>
          </a:p>
        </p:txBody>
      </p:sp>
      <p:sp>
        <p:nvSpPr>
          <p:cNvPr id="76" name="Google Shape;76;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8" name="Google Shape;98;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dirty="0"/>
              <a:t>Job analysis is the process of identifying job duties, responsibilities, required skills and working conditions. At Boots, a Customer Advisor plays an important role in supporting customers and maintaining store operations. Responsibilities include assisting customers, providing product knowledge, processing transactions and supporting pharmacy services when necessary. Essential skills include communication, teamwork, customer service and problem-solving. Job analysis helps HR clearly understand role expectations and design accurate recruitment criteria. It ensures the right candidate is selected and supports effective training planning and performance management. Accurate job analysis improves hiring decisions, reduces role confusion and contributes to better employee productivity and </a:t>
            </a:r>
            <a:r>
              <a:rPr lang="en-US" dirty="0" err="1"/>
              <a:t>organisational</a:t>
            </a:r>
            <a:r>
              <a:rPr lang="en-US" dirty="0"/>
              <a:t> effectiveness.</a:t>
            </a:r>
            <a:endParaRPr dirty="0"/>
          </a:p>
          <a:p>
            <a:pPr marL="0" lvl="0" indent="0" algn="l" rtl="0">
              <a:spcBef>
                <a:spcPts val="1200"/>
              </a:spcBef>
              <a:spcAft>
                <a:spcPts val="0"/>
              </a:spcAft>
              <a:buNone/>
            </a:pPr>
            <a:endParaRPr dirty="0"/>
          </a:p>
        </p:txBody>
      </p:sp>
      <p:sp>
        <p:nvSpPr>
          <p:cNvPr id="99" name="Google Shape;99;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6" name="Google Shape;116;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dirty="0"/>
              <a:t>A job description clearly outlines duties, responsibilities and performance expectations for the role. At Boots, the Customer Advisor is responsible for assisting customers, handling transactions and maintaining store presentation standards. The role also involves supporting healthcare services, ensuring stock availability and following company policies and safety regulations. The job description includes reporting structure, working hours and key performance expectations. A clear job description helps candidates understand the role and responsibilities before applying. It also improves recruitment accuracy and reduces misunderstandings. Well-defined job roles improve employee performance, job satisfaction and operational efficiency, supporting Boots in maintaining professional service standards and delivering consistent customer experience.</a:t>
            </a:r>
            <a:endParaRPr dirty="0"/>
          </a:p>
          <a:p>
            <a:pPr marL="0" lvl="0" indent="0" algn="l" rtl="0">
              <a:spcBef>
                <a:spcPts val="1200"/>
              </a:spcBef>
              <a:spcAft>
                <a:spcPts val="0"/>
              </a:spcAft>
              <a:buNone/>
            </a:pPr>
            <a:endParaRPr dirty="0"/>
          </a:p>
        </p:txBody>
      </p:sp>
      <p:sp>
        <p:nvSpPr>
          <p:cNvPr id="117" name="Google Shape;117;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4" name="Google Shape;124;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dirty="0"/>
              <a:t>Person specification outlines the essential and desirable qualities required for the role. At Boots, a Customer Advisor must have strong communication skills, teamwork ability, reliability and a customer-focused attitude. Candidates should demonstrate responsibility, adaptability and willingness to learn. Desirable skills include problem-solving and ability to work under pressure. Person specification ensures that HR selects candidates who match job requirements and </a:t>
            </a:r>
            <a:r>
              <a:rPr lang="en-US" dirty="0" err="1"/>
              <a:t>organisational</a:t>
            </a:r>
            <a:r>
              <a:rPr lang="en-US" dirty="0"/>
              <a:t> culture. Selecting suitable candidates improves job performance, reduces turnover and increases employee satisfaction. Matching employee skills with job demands ensures better service quality and supports </a:t>
            </a:r>
            <a:r>
              <a:rPr lang="en-US" dirty="0" err="1"/>
              <a:t>organisational</a:t>
            </a:r>
            <a:r>
              <a:rPr lang="en-US" dirty="0"/>
              <a:t> productivity. A well-defined person specification helps Boots recruit competent and motivated employees for long-term </a:t>
            </a:r>
            <a:r>
              <a:rPr lang="en-US" dirty="0" err="1"/>
              <a:t>organisational</a:t>
            </a:r>
            <a:r>
              <a:rPr lang="en-US" dirty="0"/>
              <a:t> success.</a:t>
            </a:r>
            <a:endParaRPr dirty="0"/>
          </a:p>
          <a:p>
            <a:pPr marL="0" lvl="0" indent="0" algn="l" rtl="0">
              <a:spcBef>
                <a:spcPts val="1200"/>
              </a:spcBef>
              <a:spcAft>
                <a:spcPts val="0"/>
              </a:spcAft>
              <a:buNone/>
            </a:pPr>
            <a:endParaRPr dirty="0"/>
          </a:p>
        </p:txBody>
      </p:sp>
      <p:sp>
        <p:nvSpPr>
          <p:cNvPr id="125" name="Google Shape;125;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6" name="Google Shape;146;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dirty="0"/>
              <a:t>After recruitment, employees may have skill gaps that affect performance and service quality. A new Customer Advisor at Boots may require training in product knowledge, communication skills and digital systems. Additional learning needs include customer handling, problem-solving and understanding pharmacy procedures. Identifying learning needs ensures employees receive targeted training to improve competence and job performance. Boots provides structured learning </a:t>
            </a:r>
            <a:r>
              <a:rPr lang="en-US" dirty="0" err="1"/>
              <a:t>programmes</a:t>
            </a:r>
            <a:r>
              <a:rPr lang="en-US" dirty="0"/>
              <a:t>, including induction, coaching and continuous feedback. Learning and development improve employee confidence, productivity and service quality. Well-trained employees perform tasks efficiently, reduce errors and enhance customer satisfaction. Identifying and addressing development needs ensures continuous improvement and supports </a:t>
            </a:r>
            <a:r>
              <a:rPr lang="en-US" dirty="0" err="1"/>
              <a:t>organisational</a:t>
            </a:r>
            <a:r>
              <a:rPr lang="en-US" dirty="0"/>
              <a:t> performance and long-term business success.</a:t>
            </a:r>
            <a:endParaRPr dirty="0"/>
          </a:p>
          <a:p>
            <a:pPr marL="0" lvl="0" indent="0" algn="l" rtl="0">
              <a:spcBef>
                <a:spcPts val="1200"/>
              </a:spcBef>
              <a:spcAft>
                <a:spcPts val="0"/>
              </a:spcAft>
              <a:buNone/>
            </a:pPr>
            <a:endParaRPr dirty="0"/>
          </a:p>
        </p:txBody>
      </p:sp>
      <p:sp>
        <p:nvSpPr>
          <p:cNvPr id="147" name="Google Shape;147;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3" name="Google Shape;163;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dirty="0" err="1"/>
              <a:t>Behaviourist</a:t>
            </a:r>
            <a:r>
              <a:rPr lang="en-US" dirty="0"/>
              <a:t> learning theory focuses on learning through repetition, reinforcement and observable </a:t>
            </a:r>
            <a:r>
              <a:rPr lang="en-US" dirty="0" err="1"/>
              <a:t>behaviour</a:t>
            </a:r>
            <a:r>
              <a:rPr lang="en-US" dirty="0"/>
              <a:t> change. Boots applies this theory by providing practice-based training, role-play and customer service simulations. Employees learn through repetition and receive feedback to improve performance. Positive reinforcement such as recognition and praise motivates employees to maintain correct </a:t>
            </a:r>
            <a:r>
              <a:rPr lang="en-US" dirty="0" err="1"/>
              <a:t>behaviour</a:t>
            </a:r>
            <a:r>
              <a:rPr lang="en-US" dirty="0"/>
              <a:t>. </a:t>
            </a:r>
            <a:r>
              <a:rPr lang="en-US" dirty="0" err="1"/>
              <a:t>Behaviourist</a:t>
            </a:r>
            <a:r>
              <a:rPr lang="en-US" dirty="0"/>
              <a:t> learning helps employees develop consistent service standards and improves routine task performance. This approach is particularly useful for customer service training where correct </a:t>
            </a:r>
            <a:r>
              <a:rPr lang="en-US" dirty="0" err="1"/>
              <a:t>behaviour</a:t>
            </a:r>
            <a:r>
              <a:rPr lang="en-US" dirty="0"/>
              <a:t> must be repeated regularly. </a:t>
            </a:r>
            <a:r>
              <a:rPr lang="en-US" dirty="0" err="1"/>
              <a:t>Behaviour</a:t>
            </a:r>
            <a:r>
              <a:rPr lang="en-US" dirty="0"/>
              <a:t>-based learning improves employee competence, service quality and operational consistency, supporting Boots in maintaining high customer service standards and improving overall </a:t>
            </a:r>
            <a:r>
              <a:rPr lang="en-US" dirty="0" err="1"/>
              <a:t>organisational</a:t>
            </a:r>
            <a:r>
              <a:rPr lang="en-US" dirty="0"/>
              <a:t> performance.</a:t>
            </a:r>
            <a:endParaRPr dirty="0"/>
          </a:p>
          <a:p>
            <a:pPr marL="0" lvl="0" indent="0" algn="l" rtl="0">
              <a:spcBef>
                <a:spcPts val="1200"/>
              </a:spcBef>
              <a:spcAft>
                <a:spcPts val="0"/>
              </a:spcAft>
              <a:buNone/>
            </a:pPr>
            <a:endParaRPr dirty="0"/>
          </a:p>
        </p:txBody>
      </p:sp>
      <p:sp>
        <p:nvSpPr>
          <p:cNvPr id="164" name="Google Shape;164;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0" name="Google Shape;180;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dirty="0"/>
              <a:t>Cognitivist learning theory focuses on understanding, knowledge processing and mental development. Boots uses this approach through e-learning modules, product knowledge sessions and problem-solving activities. Employees learn why tasks are performed, improving decision-making and job understanding. Knowledge-based learning improves memory, critical thinking and customer interaction quality. Employees can apply knowledge effectively in real workplace situations, improving performance and service quality. Cognitivist learning supports long-term competence and professional development. Understanding concepts rather than </a:t>
            </a:r>
            <a:r>
              <a:rPr lang="en-US" dirty="0" err="1"/>
              <a:t>memorising</a:t>
            </a:r>
            <a:r>
              <a:rPr lang="en-US" dirty="0"/>
              <a:t> tasks helps employees adapt to new challenges and perform efficiently. This approach improves knowledge retention, enhances job competence and contributes to improved </a:t>
            </a:r>
            <a:r>
              <a:rPr lang="en-US" dirty="0" err="1"/>
              <a:t>organisational</a:t>
            </a:r>
            <a:r>
              <a:rPr lang="en-US" dirty="0"/>
              <a:t> performance and service delivery.</a:t>
            </a:r>
            <a:endParaRPr dirty="0"/>
          </a:p>
          <a:p>
            <a:pPr marL="0" lvl="0" indent="0" algn="l" rtl="0">
              <a:spcBef>
                <a:spcPts val="1200"/>
              </a:spcBef>
              <a:spcAft>
                <a:spcPts val="0"/>
              </a:spcAft>
              <a:buNone/>
            </a:pPr>
            <a:endParaRPr dirty="0"/>
          </a:p>
        </p:txBody>
      </p:sp>
      <p:sp>
        <p:nvSpPr>
          <p:cNvPr id="181" name="Google Shape;181;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9" name="Google Shape;199;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dirty="0"/>
              <a:t>Humanist learning focuses on personal growth, motivation and self-development, while experiential learning focuses on learning through experience. Boots applies this through on-the-job training, mentoring and real customer interaction. Employees learn by performing tasks, receiving feedback and reflecting on their performance. This approach improves confidence, motivation and job satisfaction. Experiential learning allows employees to apply knowledge in real workplace situations, improving practical skills and professional development. Learning through experience enhances engagement and responsibility. Employees become more confident and competent in their roles. This approach supports continuous improvement, strengthens employee performance and contributes to </a:t>
            </a:r>
            <a:r>
              <a:rPr lang="en-US" dirty="0" err="1"/>
              <a:t>organisational</a:t>
            </a:r>
            <a:r>
              <a:rPr lang="en-US" dirty="0"/>
              <a:t> effectiveness and long-term professional growth.</a:t>
            </a:r>
            <a:endParaRPr dirty="0"/>
          </a:p>
          <a:p>
            <a:pPr marL="0" lvl="0" indent="0" algn="l" rtl="0">
              <a:spcBef>
                <a:spcPts val="1200"/>
              </a:spcBef>
              <a:spcAft>
                <a:spcPts val="0"/>
              </a:spcAft>
              <a:buNone/>
            </a:pPr>
            <a:endParaRPr dirty="0"/>
          </a:p>
        </p:txBody>
      </p:sp>
      <p:sp>
        <p:nvSpPr>
          <p:cNvPr id="200" name="Google Shape;200;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6" name="Google Shape;216;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dirty="0"/>
              <a:t>Boots provides structured training </a:t>
            </a:r>
            <a:r>
              <a:rPr lang="en-US" dirty="0" err="1"/>
              <a:t>programmes</a:t>
            </a:r>
            <a:r>
              <a:rPr lang="en-US" dirty="0"/>
              <a:t> to support employee development. Training begins with induction, introducing company policies, values and job responsibilities. Product knowledge training helps employees provide accurate information and improve customer service. Customer service training focuses on communication, complaint handling and professional </a:t>
            </a:r>
            <a:r>
              <a:rPr lang="en-US" dirty="0" err="1"/>
              <a:t>behaviour</a:t>
            </a:r>
            <a:r>
              <a:rPr lang="en-US" dirty="0"/>
              <a:t>. Digital training supports the use of systems, payment processes and operational tools. Continuous mentoring and feedback ensure ongoing development. Structured training improves competence, confidence and productivity. Employees perform tasks more effectively and deliver better customer service. Continuous training ensures employees remain skilled, motivated and capable of meeting </a:t>
            </a:r>
            <a:r>
              <a:rPr lang="en-US" dirty="0" err="1"/>
              <a:t>organisational</a:t>
            </a:r>
            <a:r>
              <a:rPr lang="en-US" dirty="0"/>
              <a:t> standards and customer expectations.</a:t>
            </a:r>
            <a:endParaRPr dirty="0"/>
          </a:p>
          <a:p>
            <a:pPr marL="0" lvl="0" indent="0" algn="l" rtl="0">
              <a:spcBef>
                <a:spcPts val="1200"/>
              </a:spcBef>
              <a:spcAft>
                <a:spcPts val="0"/>
              </a:spcAft>
              <a:buNone/>
            </a:pPr>
            <a:endParaRPr dirty="0"/>
          </a:p>
        </p:txBody>
      </p:sp>
      <p:sp>
        <p:nvSpPr>
          <p:cNvPr id="217" name="Google Shape;217;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8" name="Google Shape;248;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dirty="0"/>
              <a:t>Effective training improves employee competence, confidence and performance. Skilled employees provide better customer service, increasing customer satisfaction and loyalty. Improved performance reduces errors and improves efficiency. Training also increases employee motivation, engagement and job satisfaction. Continuous development supports career growth and employee retention. Well-trained employees contribute positively to </a:t>
            </a:r>
            <a:r>
              <a:rPr lang="en-US" dirty="0" err="1"/>
              <a:t>organisational</a:t>
            </a:r>
            <a:r>
              <a:rPr lang="en-US" dirty="0"/>
              <a:t> productivity and competitiveness. Employee development improves service quality and operational efficiency across Boots stores. Investing in training strengthens workforce capability and supports long-term </a:t>
            </a:r>
            <a:r>
              <a:rPr lang="en-US" dirty="0" err="1"/>
              <a:t>organisational</a:t>
            </a:r>
            <a:r>
              <a:rPr lang="en-US" dirty="0"/>
              <a:t> success. Effective learning and development create a skilled, motivated workforce capable of delivering high-quality performance and customer satisfaction consistently.</a:t>
            </a:r>
            <a:endParaRPr dirty="0"/>
          </a:p>
          <a:p>
            <a:pPr marL="0" lvl="0" indent="0" algn="l" rtl="0">
              <a:spcBef>
                <a:spcPts val="1200"/>
              </a:spcBef>
              <a:spcAft>
                <a:spcPts val="0"/>
              </a:spcAft>
              <a:buNone/>
            </a:pPr>
            <a:endParaRPr dirty="0"/>
          </a:p>
        </p:txBody>
      </p:sp>
      <p:sp>
        <p:nvSpPr>
          <p:cNvPr id="249" name="Google Shape;249;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8" name="Google Shape;268;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dirty="0"/>
              <a:t>Effective recruitment ensures Boots hires employees with the right skills and </a:t>
            </a:r>
            <a:r>
              <a:rPr lang="en-US" dirty="0" err="1"/>
              <a:t>behaviours</a:t>
            </a:r>
            <a:r>
              <a:rPr lang="en-US" dirty="0"/>
              <a:t>. Job analysis, job description and person specification improve hiring accuracy and employee performance. Learning and development address skill gaps and improve competence and confidence. </a:t>
            </a:r>
            <a:r>
              <a:rPr lang="en-US" dirty="0" err="1"/>
              <a:t>Behaviourist</a:t>
            </a:r>
            <a:r>
              <a:rPr lang="en-US" dirty="0"/>
              <a:t>, Cognitivist and Experiential learning theories support effective training design. Continuous training improves service quality, productivity and customer satisfaction. Employee development supports career growth and </a:t>
            </a:r>
            <a:r>
              <a:rPr lang="en-US" dirty="0" err="1"/>
              <a:t>organisational</a:t>
            </a:r>
            <a:r>
              <a:rPr lang="en-US" dirty="0"/>
              <a:t> performance. Strong recruitment and development practices contribute to </a:t>
            </a:r>
            <a:r>
              <a:rPr lang="en-US" dirty="0" err="1"/>
              <a:t>organisational</a:t>
            </a:r>
            <a:r>
              <a:rPr lang="en-US" dirty="0"/>
              <a:t> success, workforce capability and long-term sustainability. Boots benefits from a skilled, motivated workforce delivering high-quality service and supporting business growth.</a:t>
            </a:r>
            <a:endParaRPr dirty="0"/>
          </a:p>
          <a:p>
            <a:pPr marL="0" lvl="0" indent="0" algn="l" rtl="0">
              <a:spcBef>
                <a:spcPts val="1200"/>
              </a:spcBef>
              <a:spcAft>
                <a:spcPts val="0"/>
              </a:spcAft>
              <a:buNone/>
            </a:pPr>
            <a:endParaRPr dirty="0"/>
          </a:p>
        </p:txBody>
      </p:sp>
      <p:sp>
        <p:nvSpPr>
          <p:cNvPr id="269" name="Google Shape;269;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4"/>
        <p:cNvGrpSpPr/>
        <p:nvPr/>
      </p:nvGrpSpPr>
      <p:grpSpPr>
        <a:xfrm>
          <a:off x="0" y="0"/>
          <a:ext cx="0" cy="0"/>
          <a:chOff x="0" y="0"/>
          <a:chExt cx="0" cy="0"/>
        </a:xfrm>
      </p:grpSpPr>
      <p:sp>
        <p:nvSpPr>
          <p:cNvPr id="275" name="Google Shape;275;g3c7c11c612b_0_1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6" name="Google Shape;276;g3c7c11c612b_0_119: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77" name="Google Shape;277;g3c7c11c612b_0_119: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15</a:t>
            </a:fld>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lide 1 master">
  <p:cSld name="Slide 1 master">
    <p:spTree>
      <p:nvGrpSpPr>
        <p:cNvPr id="1" name="Shape 10"/>
        <p:cNvGrpSpPr/>
        <p:nvPr/>
      </p:nvGrpSpPr>
      <p:grpSpPr>
        <a:xfrm>
          <a:off x="0" y="0"/>
          <a:ext cx="0" cy="0"/>
          <a:chOff x="0" y="0"/>
          <a:chExt cx="0" cy="0"/>
        </a:xfrm>
      </p:grpSpPr>
      <p:pic>
        <p:nvPicPr>
          <p:cNvPr id="11" name="Google Shape;11;p2" descr="preencoded.png"/>
          <p:cNvPicPr preferRelativeResize="0"/>
          <p:nvPr/>
        </p:nvPicPr>
        <p:blipFill rotWithShape="1">
          <a:blip r:embed="rId2">
            <a:alphaModFix/>
          </a:blip>
          <a:srcRect/>
          <a:stretch/>
        </p:blipFill>
        <p:spPr>
          <a:xfrm>
            <a:off x="0" y="0"/>
            <a:ext cx="14630397" cy="8229601"/>
          </a:xfrm>
          <a:prstGeom prst="rect">
            <a:avLst/>
          </a:prstGeom>
          <a:noFill/>
          <a:ln>
            <a:noFill/>
          </a:ln>
        </p:spPr>
      </p:pic>
      <p:sp>
        <p:nvSpPr>
          <p:cNvPr id="12" name="Google Shape;12;p2"/>
          <p:cNvSpPr/>
          <p:nvPr/>
        </p:nvSpPr>
        <p:spPr>
          <a:xfrm>
            <a:off x="0" y="0"/>
            <a:ext cx="14630400" cy="8229600"/>
          </a:xfrm>
          <a:prstGeom prst="rect">
            <a:avLst/>
          </a:prstGeom>
          <a:solidFill>
            <a:srgbClr val="FFFFFF">
              <a:alpha val="94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lide 2 master">
  <p:cSld name="Slide 2 master">
    <p:spTree>
      <p:nvGrpSpPr>
        <p:cNvPr id="1" name="Shape 13"/>
        <p:cNvGrpSpPr/>
        <p:nvPr/>
      </p:nvGrpSpPr>
      <p:grpSpPr>
        <a:xfrm>
          <a:off x="0" y="0"/>
          <a:ext cx="0" cy="0"/>
          <a:chOff x="0" y="0"/>
          <a:chExt cx="0" cy="0"/>
        </a:xfrm>
      </p:grpSpPr>
      <p:pic>
        <p:nvPicPr>
          <p:cNvPr id="14" name="Google Shape;14;p3" descr="preencoded.png"/>
          <p:cNvPicPr preferRelativeResize="0"/>
          <p:nvPr/>
        </p:nvPicPr>
        <p:blipFill rotWithShape="1">
          <a:blip r:embed="rId2">
            <a:alphaModFix/>
          </a:blip>
          <a:srcRect/>
          <a:stretch/>
        </p:blipFill>
        <p:spPr>
          <a:xfrm>
            <a:off x="0" y="0"/>
            <a:ext cx="14630397" cy="8229601"/>
          </a:xfrm>
          <a:prstGeom prst="rect">
            <a:avLst/>
          </a:prstGeom>
          <a:noFill/>
          <a:ln>
            <a:noFill/>
          </a:ln>
        </p:spPr>
      </p:pic>
      <p:sp>
        <p:nvSpPr>
          <p:cNvPr id="15" name="Google Shape;15;p3"/>
          <p:cNvSpPr/>
          <p:nvPr/>
        </p:nvSpPr>
        <p:spPr>
          <a:xfrm>
            <a:off x="0" y="0"/>
            <a:ext cx="14630400" cy="8229600"/>
          </a:xfrm>
          <a:prstGeom prst="rect">
            <a:avLst/>
          </a:prstGeom>
          <a:solidFill>
            <a:srgbClr val="FFFFFF">
              <a:alpha val="94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lide 3 master">
  <p:cSld name="Slide 3 master">
    <p:spTree>
      <p:nvGrpSpPr>
        <p:cNvPr id="1" name="Shape 16"/>
        <p:cNvGrpSpPr/>
        <p:nvPr/>
      </p:nvGrpSpPr>
      <p:grpSpPr>
        <a:xfrm>
          <a:off x="0" y="0"/>
          <a:ext cx="0" cy="0"/>
          <a:chOff x="0" y="0"/>
          <a:chExt cx="0" cy="0"/>
        </a:xfrm>
      </p:grpSpPr>
      <p:pic>
        <p:nvPicPr>
          <p:cNvPr id="17" name="Google Shape;17;p4" descr="preencoded.png"/>
          <p:cNvPicPr preferRelativeResize="0"/>
          <p:nvPr/>
        </p:nvPicPr>
        <p:blipFill rotWithShape="1">
          <a:blip r:embed="rId2">
            <a:alphaModFix/>
          </a:blip>
          <a:srcRect/>
          <a:stretch/>
        </p:blipFill>
        <p:spPr>
          <a:xfrm>
            <a:off x="0" y="0"/>
            <a:ext cx="14630397" cy="8229601"/>
          </a:xfrm>
          <a:prstGeom prst="rect">
            <a:avLst/>
          </a:prstGeom>
          <a:noFill/>
          <a:ln>
            <a:noFill/>
          </a:ln>
        </p:spPr>
      </p:pic>
      <p:sp>
        <p:nvSpPr>
          <p:cNvPr id="18" name="Google Shape;18;p4"/>
          <p:cNvSpPr/>
          <p:nvPr/>
        </p:nvSpPr>
        <p:spPr>
          <a:xfrm>
            <a:off x="0" y="0"/>
            <a:ext cx="14630400" cy="8229600"/>
          </a:xfrm>
          <a:prstGeom prst="rect">
            <a:avLst/>
          </a:prstGeom>
          <a:solidFill>
            <a:srgbClr val="FFFFFF">
              <a:alpha val="94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lide 4 master">
  <p:cSld name="Slide 4 master">
    <p:spTree>
      <p:nvGrpSpPr>
        <p:cNvPr id="1" name="Shape 19"/>
        <p:cNvGrpSpPr/>
        <p:nvPr/>
      </p:nvGrpSpPr>
      <p:grpSpPr>
        <a:xfrm>
          <a:off x="0" y="0"/>
          <a:ext cx="0" cy="0"/>
          <a:chOff x="0" y="0"/>
          <a:chExt cx="0" cy="0"/>
        </a:xfrm>
      </p:grpSpPr>
      <p:pic>
        <p:nvPicPr>
          <p:cNvPr id="20" name="Google Shape;20;p5" descr="preencoded.png"/>
          <p:cNvPicPr preferRelativeResize="0"/>
          <p:nvPr/>
        </p:nvPicPr>
        <p:blipFill rotWithShape="1">
          <a:blip r:embed="rId2">
            <a:alphaModFix/>
          </a:blip>
          <a:srcRect/>
          <a:stretch/>
        </p:blipFill>
        <p:spPr>
          <a:xfrm>
            <a:off x="0" y="0"/>
            <a:ext cx="14630397" cy="8229601"/>
          </a:xfrm>
          <a:prstGeom prst="rect">
            <a:avLst/>
          </a:prstGeom>
          <a:noFill/>
          <a:ln>
            <a:noFill/>
          </a:ln>
        </p:spPr>
      </p:pic>
      <p:sp>
        <p:nvSpPr>
          <p:cNvPr id="21" name="Google Shape;21;p5"/>
          <p:cNvSpPr/>
          <p:nvPr/>
        </p:nvSpPr>
        <p:spPr>
          <a:xfrm>
            <a:off x="0" y="0"/>
            <a:ext cx="14630400" cy="8229600"/>
          </a:xfrm>
          <a:prstGeom prst="rect">
            <a:avLst/>
          </a:prstGeom>
          <a:solidFill>
            <a:srgbClr val="FFFFFF">
              <a:alpha val="94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lide 5 master">
  <p:cSld name="Slide 5 master">
    <p:spTree>
      <p:nvGrpSpPr>
        <p:cNvPr id="1" name="Shape 22"/>
        <p:cNvGrpSpPr/>
        <p:nvPr/>
      </p:nvGrpSpPr>
      <p:grpSpPr>
        <a:xfrm>
          <a:off x="0" y="0"/>
          <a:ext cx="0" cy="0"/>
          <a:chOff x="0" y="0"/>
          <a:chExt cx="0" cy="0"/>
        </a:xfrm>
      </p:grpSpPr>
      <p:pic>
        <p:nvPicPr>
          <p:cNvPr id="23" name="Google Shape;23;p6" descr="preencoded.png"/>
          <p:cNvPicPr preferRelativeResize="0"/>
          <p:nvPr/>
        </p:nvPicPr>
        <p:blipFill rotWithShape="1">
          <a:blip r:embed="rId2">
            <a:alphaModFix/>
          </a:blip>
          <a:srcRect/>
          <a:stretch/>
        </p:blipFill>
        <p:spPr>
          <a:xfrm>
            <a:off x="0" y="0"/>
            <a:ext cx="14630397" cy="8229601"/>
          </a:xfrm>
          <a:prstGeom prst="rect">
            <a:avLst/>
          </a:prstGeom>
          <a:noFill/>
          <a:ln>
            <a:noFill/>
          </a:ln>
        </p:spPr>
      </p:pic>
      <p:sp>
        <p:nvSpPr>
          <p:cNvPr id="24" name="Google Shape;24;p6"/>
          <p:cNvSpPr/>
          <p:nvPr/>
        </p:nvSpPr>
        <p:spPr>
          <a:xfrm>
            <a:off x="0" y="0"/>
            <a:ext cx="14630400" cy="8229600"/>
          </a:xfrm>
          <a:prstGeom prst="rect">
            <a:avLst/>
          </a:prstGeom>
          <a:solidFill>
            <a:srgbClr val="FFFFFF">
              <a:alpha val="94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lide 6 master">
  <p:cSld name="Slide 6 master">
    <p:spTree>
      <p:nvGrpSpPr>
        <p:cNvPr id="1" name="Shape 25"/>
        <p:cNvGrpSpPr/>
        <p:nvPr/>
      </p:nvGrpSpPr>
      <p:grpSpPr>
        <a:xfrm>
          <a:off x="0" y="0"/>
          <a:ext cx="0" cy="0"/>
          <a:chOff x="0" y="0"/>
          <a:chExt cx="0" cy="0"/>
        </a:xfrm>
      </p:grpSpPr>
      <p:pic>
        <p:nvPicPr>
          <p:cNvPr id="26" name="Google Shape;26;p7" descr="preencoded.png"/>
          <p:cNvPicPr preferRelativeResize="0"/>
          <p:nvPr/>
        </p:nvPicPr>
        <p:blipFill rotWithShape="1">
          <a:blip r:embed="rId2">
            <a:alphaModFix/>
          </a:blip>
          <a:srcRect/>
          <a:stretch/>
        </p:blipFill>
        <p:spPr>
          <a:xfrm>
            <a:off x="0" y="0"/>
            <a:ext cx="14630397" cy="8229601"/>
          </a:xfrm>
          <a:prstGeom prst="rect">
            <a:avLst/>
          </a:prstGeom>
          <a:noFill/>
          <a:ln>
            <a:noFill/>
          </a:ln>
        </p:spPr>
      </p:pic>
      <p:sp>
        <p:nvSpPr>
          <p:cNvPr id="27" name="Google Shape;27;p7"/>
          <p:cNvSpPr/>
          <p:nvPr/>
        </p:nvSpPr>
        <p:spPr>
          <a:xfrm>
            <a:off x="0" y="0"/>
            <a:ext cx="14630400" cy="8229600"/>
          </a:xfrm>
          <a:prstGeom prst="rect">
            <a:avLst/>
          </a:prstGeom>
          <a:solidFill>
            <a:srgbClr val="FFFFFF">
              <a:alpha val="94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lide 7 master">
  <p:cSld name="Slide 7 master">
    <p:spTree>
      <p:nvGrpSpPr>
        <p:cNvPr id="1" name="Shape 28"/>
        <p:cNvGrpSpPr/>
        <p:nvPr/>
      </p:nvGrpSpPr>
      <p:grpSpPr>
        <a:xfrm>
          <a:off x="0" y="0"/>
          <a:ext cx="0" cy="0"/>
          <a:chOff x="0" y="0"/>
          <a:chExt cx="0" cy="0"/>
        </a:xfrm>
      </p:grpSpPr>
      <p:pic>
        <p:nvPicPr>
          <p:cNvPr id="29" name="Google Shape;29;p8" descr="preencoded.png"/>
          <p:cNvPicPr preferRelativeResize="0"/>
          <p:nvPr/>
        </p:nvPicPr>
        <p:blipFill rotWithShape="1">
          <a:blip r:embed="rId2">
            <a:alphaModFix/>
          </a:blip>
          <a:srcRect/>
          <a:stretch/>
        </p:blipFill>
        <p:spPr>
          <a:xfrm>
            <a:off x="0" y="0"/>
            <a:ext cx="14630397" cy="8229601"/>
          </a:xfrm>
          <a:prstGeom prst="rect">
            <a:avLst/>
          </a:prstGeom>
          <a:noFill/>
          <a:ln>
            <a:noFill/>
          </a:ln>
        </p:spPr>
      </p:pic>
      <p:sp>
        <p:nvSpPr>
          <p:cNvPr id="30" name="Google Shape;30;p8"/>
          <p:cNvSpPr/>
          <p:nvPr/>
        </p:nvSpPr>
        <p:spPr>
          <a:xfrm>
            <a:off x="0" y="0"/>
            <a:ext cx="14630400" cy="8229600"/>
          </a:xfrm>
          <a:prstGeom prst="rect">
            <a:avLst/>
          </a:prstGeom>
          <a:solidFill>
            <a:srgbClr val="FFFFFF">
              <a:alpha val="94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lide 8 master">
  <p:cSld name="Slide 8 master">
    <p:spTree>
      <p:nvGrpSpPr>
        <p:cNvPr id="1" name="Shape 31"/>
        <p:cNvGrpSpPr/>
        <p:nvPr/>
      </p:nvGrpSpPr>
      <p:grpSpPr>
        <a:xfrm>
          <a:off x="0" y="0"/>
          <a:ext cx="0" cy="0"/>
          <a:chOff x="0" y="0"/>
          <a:chExt cx="0" cy="0"/>
        </a:xfrm>
      </p:grpSpPr>
      <p:pic>
        <p:nvPicPr>
          <p:cNvPr id="32" name="Google Shape;32;p9" descr="preencoded.png"/>
          <p:cNvPicPr preferRelativeResize="0"/>
          <p:nvPr/>
        </p:nvPicPr>
        <p:blipFill rotWithShape="1">
          <a:blip r:embed="rId2">
            <a:alphaModFix/>
          </a:blip>
          <a:srcRect/>
          <a:stretch/>
        </p:blipFill>
        <p:spPr>
          <a:xfrm>
            <a:off x="0" y="0"/>
            <a:ext cx="14630397" cy="8229601"/>
          </a:xfrm>
          <a:prstGeom prst="rect">
            <a:avLst/>
          </a:prstGeom>
          <a:noFill/>
          <a:ln>
            <a:noFill/>
          </a:ln>
        </p:spPr>
      </p:pic>
      <p:sp>
        <p:nvSpPr>
          <p:cNvPr id="33" name="Google Shape;33;p9"/>
          <p:cNvSpPr/>
          <p:nvPr/>
        </p:nvSpPr>
        <p:spPr>
          <a:xfrm>
            <a:off x="0" y="0"/>
            <a:ext cx="14630400" cy="8229600"/>
          </a:xfrm>
          <a:prstGeom prst="rect">
            <a:avLst/>
          </a:prstGeom>
          <a:solidFill>
            <a:srgbClr val="FFFFFF">
              <a:alpha val="94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lide 9 master">
  <p:cSld name="Slide 9 master">
    <p:spTree>
      <p:nvGrpSpPr>
        <p:cNvPr id="1" name="Shape 34"/>
        <p:cNvGrpSpPr/>
        <p:nvPr/>
      </p:nvGrpSpPr>
      <p:grpSpPr>
        <a:xfrm>
          <a:off x="0" y="0"/>
          <a:ext cx="0" cy="0"/>
          <a:chOff x="0" y="0"/>
          <a:chExt cx="0" cy="0"/>
        </a:xfrm>
      </p:grpSpPr>
      <p:pic>
        <p:nvPicPr>
          <p:cNvPr id="35" name="Google Shape;35;p10" descr="preencoded.png"/>
          <p:cNvPicPr preferRelativeResize="0"/>
          <p:nvPr/>
        </p:nvPicPr>
        <p:blipFill rotWithShape="1">
          <a:blip r:embed="rId2">
            <a:alphaModFix/>
          </a:blip>
          <a:srcRect/>
          <a:stretch/>
        </p:blipFill>
        <p:spPr>
          <a:xfrm>
            <a:off x="0" y="0"/>
            <a:ext cx="14630397" cy="8229601"/>
          </a:xfrm>
          <a:prstGeom prst="rect">
            <a:avLst/>
          </a:prstGeom>
          <a:noFill/>
          <a:ln>
            <a:noFill/>
          </a:ln>
        </p:spPr>
      </p:pic>
      <p:sp>
        <p:nvSpPr>
          <p:cNvPr id="36" name="Google Shape;36;p10"/>
          <p:cNvSpPr/>
          <p:nvPr/>
        </p:nvSpPr>
        <p:spPr>
          <a:xfrm>
            <a:off x="0" y="0"/>
            <a:ext cx="14630400" cy="8229600"/>
          </a:xfrm>
          <a:prstGeom prst="rect">
            <a:avLst/>
          </a:prstGeom>
          <a:solidFill>
            <a:srgbClr val="FFFFFF">
              <a:alpha val="94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lide 10 master">
  <p:cSld name="Slide 10 master">
    <p:spTree>
      <p:nvGrpSpPr>
        <p:cNvPr id="1" name="Shape 37"/>
        <p:cNvGrpSpPr/>
        <p:nvPr/>
      </p:nvGrpSpPr>
      <p:grpSpPr>
        <a:xfrm>
          <a:off x="0" y="0"/>
          <a:ext cx="0" cy="0"/>
          <a:chOff x="0" y="0"/>
          <a:chExt cx="0" cy="0"/>
        </a:xfrm>
      </p:grpSpPr>
      <p:pic>
        <p:nvPicPr>
          <p:cNvPr id="38" name="Google Shape;38;p11" descr="preencoded.png"/>
          <p:cNvPicPr preferRelativeResize="0"/>
          <p:nvPr/>
        </p:nvPicPr>
        <p:blipFill rotWithShape="1">
          <a:blip r:embed="rId2">
            <a:alphaModFix/>
          </a:blip>
          <a:srcRect/>
          <a:stretch/>
        </p:blipFill>
        <p:spPr>
          <a:xfrm>
            <a:off x="0" y="0"/>
            <a:ext cx="14630397" cy="8229601"/>
          </a:xfrm>
          <a:prstGeom prst="rect">
            <a:avLst/>
          </a:prstGeom>
          <a:noFill/>
          <a:ln>
            <a:noFill/>
          </a:ln>
        </p:spPr>
      </p:pic>
      <p:sp>
        <p:nvSpPr>
          <p:cNvPr id="39" name="Google Shape;39;p11"/>
          <p:cNvSpPr/>
          <p:nvPr/>
        </p:nvSpPr>
        <p:spPr>
          <a:xfrm>
            <a:off x="0" y="0"/>
            <a:ext cx="14630400" cy="8229600"/>
          </a:xfrm>
          <a:prstGeom prst="rect">
            <a:avLst/>
          </a:prstGeom>
          <a:solidFill>
            <a:srgbClr val="FFFFFF">
              <a:alpha val="94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Slide 11 master">
  <p:cSld name="Slide 11 master">
    <p:spTree>
      <p:nvGrpSpPr>
        <p:cNvPr id="1" name="Shape 40"/>
        <p:cNvGrpSpPr/>
        <p:nvPr/>
      </p:nvGrpSpPr>
      <p:grpSpPr>
        <a:xfrm>
          <a:off x="0" y="0"/>
          <a:ext cx="0" cy="0"/>
          <a:chOff x="0" y="0"/>
          <a:chExt cx="0" cy="0"/>
        </a:xfrm>
      </p:grpSpPr>
      <p:pic>
        <p:nvPicPr>
          <p:cNvPr id="41" name="Google Shape;41;p12" descr="preencoded.png"/>
          <p:cNvPicPr preferRelativeResize="0"/>
          <p:nvPr/>
        </p:nvPicPr>
        <p:blipFill rotWithShape="1">
          <a:blip r:embed="rId2">
            <a:alphaModFix/>
          </a:blip>
          <a:srcRect/>
          <a:stretch/>
        </p:blipFill>
        <p:spPr>
          <a:xfrm>
            <a:off x="0" y="0"/>
            <a:ext cx="14630397" cy="8229601"/>
          </a:xfrm>
          <a:prstGeom prst="rect">
            <a:avLst/>
          </a:prstGeom>
          <a:noFill/>
          <a:ln>
            <a:noFill/>
          </a:ln>
        </p:spPr>
      </p:pic>
      <p:sp>
        <p:nvSpPr>
          <p:cNvPr id="42" name="Google Shape;42;p12"/>
          <p:cNvSpPr/>
          <p:nvPr/>
        </p:nvSpPr>
        <p:spPr>
          <a:xfrm>
            <a:off x="0" y="0"/>
            <a:ext cx="14630400" cy="8229600"/>
          </a:xfrm>
          <a:prstGeom prst="rect">
            <a:avLst/>
          </a:prstGeom>
          <a:solidFill>
            <a:srgbClr val="FFFFFF">
              <a:alpha val="94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Slide 12 master">
  <p:cSld name="Slide 12 master">
    <p:spTree>
      <p:nvGrpSpPr>
        <p:cNvPr id="1" name="Shape 43"/>
        <p:cNvGrpSpPr/>
        <p:nvPr/>
      </p:nvGrpSpPr>
      <p:grpSpPr>
        <a:xfrm>
          <a:off x="0" y="0"/>
          <a:ext cx="0" cy="0"/>
          <a:chOff x="0" y="0"/>
          <a:chExt cx="0" cy="0"/>
        </a:xfrm>
      </p:grpSpPr>
      <p:pic>
        <p:nvPicPr>
          <p:cNvPr id="44" name="Google Shape;44;p13" descr="preencoded.png"/>
          <p:cNvPicPr preferRelativeResize="0"/>
          <p:nvPr/>
        </p:nvPicPr>
        <p:blipFill rotWithShape="1">
          <a:blip r:embed="rId2">
            <a:alphaModFix/>
          </a:blip>
          <a:srcRect/>
          <a:stretch/>
        </p:blipFill>
        <p:spPr>
          <a:xfrm>
            <a:off x="0" y="0"/>
            <a:ext cx="14630397" cy="8229601"/>
          </a:xfrm>
          <a:prstGeom prst="rect">
            <a:avLst/>
          </a:prstGeom>
          <a:noFill/>
          <a:ln>
            <a:noFill/>
          </a:ln>
        </p:spPr>
      </p:pic>
      <p:sp>
        <p:nvSpPr>
          <p:cNvPr id="45" name="Google Shape;45;p13"/>
          <p:cNvSpPr/>
          <p:nvPr/>
        </p:nvSpPr>
        <p:spPr>
          <a:xfrm>
            <a:off x="0" y="0"/>
            <a:ext cx="14630400" cy="8229600"/>
          </a:xfrm>
          <a:prstGeom prst="rect">
            <a:avLst/>
          </a:prstGeom>
          <a:solidFill>
            <a:srgbClr val="FFFFFF">
              <a:alpha val="94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lide 13 master">
  <p:cSld name="Slide 13 master">
    <p:spTree>
      <p:nvGrpSpPr>
        <p:cNvPr id="1" name="Shape 46"/>
        <p:cNvGrpSpPr/>
        <p:nvPr/>
      </p:nvGrpSpPr>
      <p:grpSpPr>
        <a:xfrm>
          <a:off x="0" y="0"/>
          <a:ext cx="0" cy="0"/>
          <a:chOff x="0" y="0"/>
          <a:chExt cx="0" cy="0"/>
        </a:xfrm>
      </p:grpSpPr>
      <p:pic>
        <p:nvPicPr>
          <p:cNvPr id="47" name="Google Shape;47;p14" descr="preencoded.png"/>
          <p:cNvPicPr preferRelativeResize="0"/>
          <p:nvPr/>
        </p:nvPicPr>
        <p:blipFill rotWithShape="1">
          <a:blip r:embed="rId2">
            <a:alphaModFix/>
          </a:blip>
          <a:srcRect/>
          <a:stretch/>
        </p:blipFill>
        <p:spPr>
          <a:xfrm>
            <a:off x="0" y="0"/>
            <a:ext cx="14630397" cy="8229601"/>
          </a:xfrm>
          <a:prstGeom prst="rect">
            <a:avLst/>
          </a:prstGeom>
          <a:noFill/>
          <a:ln>
            <a:noFill/>
          </a:ln>
        </p:spPr>
      </p:pic>
      <p:sp>
        <p:nvSpPr>
          <p:cNvPr id="48" name="Google Shape;48;p14"/>
          <p:cNvSpPr/>
          <p:nvPr/>
        </p:nvSpPr>
        <p:spPr>
          <a:xfrm>
            <a:off x="0" y="0"/>
            <a:ext cx="14630400" cy="8229600"/>
          </a:xfrm>
          <a:prstGeom prst="rect">
            <a:avLst/>
          </a:prstGeom>
          <a:solidFill>
            <a:srgbClr val="FFFFFF">
              <a:alpha val="949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DEFAULT">
  <p:cSld name="DEFAULT">
    <p:spTree>
      <p:nvGrpSpPr>
        <p:cNvPr id="1" name="Shape 49"/>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Shape 9"/>
        <p:cNvGrpSpPr/>
        <p:nvPr/>
      </p:nvGrpSpPr>
      <p:grpSpPr>
        <a:xfrm>
          <a:off x="0" y="0"/>
          <a:ext cx="0" cy="0"/>
          <a:chOff x="0" y="0"/>
          <a:chExt cx="0" cy="0"/>
        </a:xfrm>
      </p:grpSpPr>
    </p:spTree>
  </p:cSld>
  <p:clrMap bg1="dk1" tx1="lt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8.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11.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4"/>
        <p:cNvGrpSpPr/>
        <p:nvPr/>
      </p:nvGrpSpPr>
      <p:grpSpPr>
        <a:xfrm>
          <a:off x="0" y="0"/>
          <a:ext cx="0" cy="0"/>
          <a:chOff x="0" y="0"/>
          <a:chExt cx="0" cy="0"/>
        </a:xfrm>
      </p:grpSpPr>
      <p:pic>
        <p:nvPicPr>
          <p:cNvPr id="55" name="Google Shape;55;p16" descr="preencoded.png"/>
          <p:cNvPicPr preferRelativeResize="0"/>
          <p:nvPr/>
        </p:nvPicPr>
        <p:blipFill rotWithShape="1">
          <a:blip r:embed="rId3">
            <a:alphaModFix/>
          </a:blip>
          <a:srcRect/>
          <a:stretch/>
        </p:blipFill>
        <p:spPr>
          <a:xfrm>
            <a:off x="0" y="0"/>
            <a:ext cx="5486400" cy="8229600"/>
          </a:xfrm>
          <a:prstGeom prst="rect">
            <a:avLst/>
          </a:prstGeom>
          <a:noFill/>
          <a:ln>
            <a:noFill/>
          </a:ln>
        </p:spPr>
      </p:pic>
      <p:sp>
        <p:nvSpPr>
          <p:cNvPr id="56" name="Google Shape;56;p16"/>
          <p:cNvSpPr/>
          <p:nvPr/>
        </p:nvSpPr>
        <p:spPr>
          <a:xfrm>
            <a:off x="6280190" y="2679621"/>
            <a:ext cx="7556421" cy="1302544"/>
          </a:xfrm>
          <a:prstGeom prst="rect">
            <a:avLst/>
          </a:prstGeom>
          <a:noFill/>
          <a:ln>
            <a:noFill/>
          </a:ln>
        </p:spPr>
        <p:txBody>
          <a:bodyPr spcFirstLastPara="1" wrap="square" lIns="0" tIns="0" rIns="0" bIns="0" anchor="t" anchorCtr="0">
            <a:noAutofit/>
          </a:bodyPr>
          <a:lstStyle/>
          <a:p>
            <a:pPr marL="0" marR="0" lvl="0" indent="0" algn="ctr" rtl="0">
              <a:lnSpc>
                <a:spcPct val="124390"/>
              </a:lnSpc>
              <a:spcBef>
                <a:spcPts val="0"/>
              </a:spcBef>
              <a:spcAft>
                <a:spcPts val="0"/>
              </a:spcAft>
              <a:buClr>
                <a:srgbClr val="000000"/>
              </a:buClr>
              <a:buSzPts val="4100"/>
              <a:buFont typeface="Petrona"/>
              <a:buNone/>
            </a:pPr>
            <a:r>
              <a:rPr lang="en-US" sz="4100" b="1" i="0" u="none" strike="noStrike" cap="none" dirty="0">
                <a:solidFill>
                  <a:srgbClr val="000000"/>
                </a:solidFill>
                <a:latin typeface="Arial" panose="020B0604020202020204" pitchFamily="34" charset="0"/>
                <a:cs typeface="Arial" panose="020B0604020202020204" pitchFamily="34" charset="0"/>
              </a:rPr>
              <a:t>Recruitment</a:t>
            </a:r>
            <a:r>
              <a:rPr lang="en-US" sz="4100" b="1" i="0" u="none" strike="noStrike" cap="none" dirty="0">
                <a:solidFill>
                  <a:srgbClr val="000000"/>
                </a:solidFill>
              </a:rPr>
              <a:t> and Employee Development at Boots UK</a:t>
            </a:r>
            <a:endParaRPr sz="4100" i="0" u="none" strike="noStrike" cap="none" dirty="0"/>
          </a:p>
        </p:txBody>
      </p:sp>
      <p:sp>
        <p:nvSpPr>
          <p:cNvPr id="2" name="TextBox 1">
            <a:extLst>
              <a:ext uri="{FF2B5EF4-FFF2-40B4-BE49-F238E27FC236}">
                <a16:creationId xmlns:a16="http://schemas.microsoft.com/office/drawing/2014/main" id="{1062F09F-4D80-5E72-BBCB-4827238CEDCB}"/>
              </a:ext>
            </a:extLst>
          </p:cNvPr>
          <p:cNvSpPr txBox="1"/>
          <p:nvPr/>
        </p:nvSpPr>
        <p:spPr>
          <a:xfrm>
            <a:off x="7871791" y="5571026"/>
            <a:ext cx="4982818" cy="646331"/>
          </a:xfrm>
          <a:prstGeom prst="rect">
            <a:avLst/>
          </a:prstGeom>
          <a:noFill/>
        </p:spPr>
        <p:txBody>
          <a:bodyPr wrap="square" rtlCol="0">
            <a:spAutoFit/>
          </a:bodyPr>
          <a:lstStyle/>
          <a:p>
            <a:pPr algn="ctr"/>
            <a:r>
              <a:rPr lang="en-GB" sz="1800" dirty="0">
                <a:solidFill>
                  <a:schemeClr val="tx2">
                    <a:lumMod val="50000"/>
                  </a:schemeClr>
                </a:solidFill>
              </a:rPr>
              <a:t>Student Name: Samuel Stoican</a:t>
            </a:r>
          </a:p>
          <a:p>
            <a:pPr algn="ctr"/>
            <a:r>
              <a:rPr lang="en-GB" sz="1800" dirty="0">
                <a:solidFill>
                  <a:schemeClr val="tx2">
                    <a:lumMod val="50000"/>
                  </a:schemeClr>
                </a:solidFill>
              </a:rPr>
              <a:t>Student Number: 2420306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sp>
        <p:nvSpPr>
          <p:cNvPr id="62" name="Google Shape;62;p17"/>
          <p:cNvSpPr/>
          <p:nvPr/>
        </p:nvSpPr>
        <p:spPr>
          <a:xfrm>
            <a:off x="7692148" y="193950"/>
            <a:ext cx="5898000" cy="1302600"/>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000000"/>
              </a:buClr>
              <a:buSzPts val="4100"/>
              <a:buFont typeface="Petrona"/>
              <a:buNone/>
            </a:pPr>
            <a:r>
              <a:rPr lang="en-US" sz="4100" b="1">
                <a:latin typeface="Petrona"/>
                <a:ea typeface="Petrona"/>
                <a:cs typeface="Petrona"/>
                <a:sym typeface="Petrona"/>
              </a:rPr>
              <a:t>Table of Contents</a:t>
            </a:r>
            <a:endParaRPr sz="4100" b="0" i="0" u="none" strike="noStrike" cap="none"/>
          </a:p>
        </p:txBody>
      </p:sp>
      <p:sp>
        <p:nvSpPr>
          <p:cNvPr id="63" name="Google Shape;63;p17"/>
          <p:cNvSpPr/>
          <p:nvPr/>
        </p:nvSpPr>
        <p:spPr>
          <a:xfrm>
            <a:off x="6951965" y="1391046"/>
            <a:ext cx="7556400" cy="1270200"/>
          </a:xfrm>
          <a:prstGeom prst="rect">
            <a:avLst/>
          </a:prstGeom>
          <a:noFill/>
          <a:ln>
            <a:noFill/>
          </a:ln>
        </p:spPr>
        <p:txBody>
          <a:bodyPr spcFirstLastPara="1" wrap="square" lIns="0" tIns="0" rIns="0" bIns="0" anchor="t" anchorCtr="0">
            <a:noAutofit/>
          </a:bodyPr>
          <a:lstStyle/>
          <a:p>
            <a:pPr marL="457200" lvl="0" indent="-327025" algn="l" rtl="0">
              <a:lnSpc>
                <a:spcPct val="100000"/>
              </a:lnSpc>
              <a:spcBef>
                <a:spcPts val="0"/>
              </a:spcBef>
              <a:spcAft>
                <a:spcPts val="0"/>
              </a:spcAft>
              <a:buClr>
                <a:srgbClr val="272525"/>
              </a:buClr>
              <a:buSzPts val="1550"/>
              <a:buFont typeface="Inter"/>
              <a:buAutoNum type="arabicPeriod"/>
            </a:pPr>
            <a:r>
              <a:rPr lang="en-US" sz="1550" dirty="0">
                <a:solidFill>
                  <a:srgbClr val="272525"/>
                </a:solidFill>
                <a:latin typeface="Arial" panose="020B0604020202020204" pitchFamily="34" charset="0"/>
                <a:ea typeface="Inter"/>
                <a:cs typeface="Arial" panose="020B0604020202020204" pitchFamily="34" charset="0"/>
                <a:sym typeface="Inter"/>
              </a:rPr>
              <a:t>Introduction to Boots</a:t>
            </a:r>
            <a:br>
              <a:rPr lang="en-US" sz="1550" dirty="0">
                <a:solidFill>
                  <a:srgbClr val="272525"/>
                </a:solidFill>
                <a:latin typeface="Arial" panose="020B0604020202020204" pitchFamily="34" charset="0"/>
                <a:ea typeface="Inter"/>
                <a:cs typeface="Arial" panose="020B0604020202020204" pitchFamily="34" charset="0"/>
                <a:sym typeface="Inter"/>
              </a:rPr>
            </a:br>
            <a:endParaRPr sz="1550" dirty="0">
              <a:solidFill>
                <a:srgbClr val="272525"/>
              </a:solidFill>
              <a:latin typeface="Arial" panose="020B0604020202020204" pitchFamily="34" charset="0"/>
              <a:ea typeface="Inter"/>
              <a:cs typeface="Arial" panose="020B0604020202020204" pitchFamily="34" charset="0"/>
              <a:sym typeface="Inter"/>
            </a:endParaRPr>
          </a:p>
          <a:p>
            <a:pPr marL="457200" lvl="0" indent="-327025" algn="l" rtl="0">
              <a:lnSpc>
                <a:spcPct val="100000"/>
              </a:lnSpc>
              <a:spcBef>
                <a:spcPts val="0"/>
              </a:spcBef>
              <a:spcAft>
                <a:spcPts val="0"/>
              </a:spcAft>
              <a:buClr>
                <a:srgbClr val="272525"/>
              </a:buClr>
              <a:buSzPts val="1550"/>
              <a:buFont typeface="Inter"/>
              <a:buAutoNum type="arabicPeriod"/>
            </a:pPr>
            <a:r>
              <a:rPr lang="en-US" sz="1550" dirty="0">
                <a:solidFill>
                  <a:srgbClr val="272525"/>
                </a:solidFill>
                <a:latin typeface="Arial" panose="020B0604020202020204" pitchFamily="34" charset="0"/>
                <a:ea typeface="Inter"/>
                <a:cs typeface="Arial" panose="020B0604020202020204" pitchFamily="34" charset="0"/>
                <a:sym typeface="Inter"/>
              </a:rPr>
              <a:t>Recruitment Process</a:t>
            </a:r>
            <a:br>
              <a:rPr lang="en-US" sz="1550" dirty="0">
                <a:solidFill>
                  <a:srgbClr val="272525"/>
                </a:solidFill>
                <a:latin typeface="Arial" panose="020B0604020202020204" pitchFamily="34" charset="0"/>
                <a:ea typeface="Inter"/>
                <a:cs typeface="Arial" panose="020B0604020202020204" pitchFamily="34" charset="0"/>
                <a:sym typeface="Inter"/>
              </a:rPr>
            </a:br>
            <a:endParaRPr sz="1550" dirty="0">
              <a:solidFill>
                <a:srgbClr val="272525"/>
              </a:solidFill>
              <a:latin typeface="Arial" panose="020B0604020202020204" pitchFamily="34" charset="0"/>
              <a:ea typeface="Inter"/>
              <a:cs typeface="Arial" panose="020B0604020202020204" pitchFamily="34" charset="0"/>
              <a:sym typeface="Inter"/>
            </a:endParaRPr>
          </a:p>
          <a:p>
            <a:pPr marL="457200" lvl="0" indent="-327025" algn="l" rtl="0">
              <a:lnSpc>
                <a:spcPct val="100000"/>
              </a:lnSpc>
              <a:spcBef>
                <a:spcPts val="0"/>
              </a:spcBef>
              <a:spcAft>
                <a:spcPts val="0"/>
              </a:spcAft>
              <a:buClr>
                <a:srgbClr val="272525"/>
              </a:buClr>
              <a:buSzPts val="1550"/>
              <a:buFont typeface="Inter"/>
              <a:buAutoNum type="arabicPeriod"/>
            </a:pPr>
            <a:r>
              <a:rPr lang="en-US" sz="1550" dirty="0">
                <a:solidFill>
                  <a:srgbClr val="272525"/>
                </a:solidFill>
                <a:latin typeface="Arial" panose="020B0604020202020204" pitchFamily="34" charset="0"/>
                <a:ea typeface="Inter"/>
                <a:cs typeface="Arial" panose="020B0604020202020204" pitchFamily="34" charset="0"/>
                <a:sym typeface="Inter"/>
              </a:rPr>
              <a:t>Job Analysis</a:t>
            </a:r>
            <a:br>
              <a:rPr lang="en-US" sz="1550" dirty="0">
                <a:solidFill>
                  <a:srgbClr val="272525"/>
                </a:solidFill>
                <a:latin typeface="Arial" panose="020B0604020202020204" pitchFamily="34" charset="0"/>
                <a:ea typeface="Inter"/>
                <a:cs typeface="Arial" panose="020B0604020202020204" pitchFamily="34" charset="0"/>
                <a:sym typeface="Inter"/>
              </a:rPr>
            </a:br>
            <a:endParaRPr sz="1550" dirty="0">
              <a:solidFill>
                <a:srgbClr val="272525"/>
              </a:solidFill>
              <a:latin typeface="Arial" panose="020B0604020202020204" pitchFamily="34" charset="0"/>
              <a:ea typeface="Inter"/>
              <a:cs typeface="Arial" panose="020B0604020202020204" pitchFamily="34" charset="0"/>
              <a:sym typeface="Inter"/>
            </a:endParaRPr>
          </a:p>
          <a:p>
            <a:pPr marL="457200" lvl="0" indent="-327025" algn="l" rtl="0">
              <a:lnSpc>
                <a:spcPct val="100000"/>
              </a:lnSpc>
              <a:spcBef>
                <a:spcPts val="0"/>
              </a:spcBef>
              <a:spcAft>
                <a:spcPts val="0"/>
              </a:spcAft>
              <a:buClr>
                <a:srgbClr val="272525"/>
              </a:buClr>
              <a:buSzPts val="1550"/>
              <a:buFont typeface="Inter"/>
              <a:buAutoNum type="arabicPeriod"/>
            </a:pPr>
            <a:r>
              <a:rPr lang="en-US" sz="1550" dirty="0">
                <a:solidFill>
                  <a:srgbClr val="272525"/>
                </a:solidFill>
                <a:latin typeface="Arial" panose="020B0604020202020204" pitchFamily="34" charset="0"/>
                <a:ea typeface="Inter"/>
                <a:cs typeface="Arial" panose="020B0604020202020204" pitchFamily="34" charset="0"/>
                <a:sym typeface="Inter"/>
              </a:rPr>
              <a:t>Job Description</a:t>
            </a:r>
            <a:br>
              <a:rPr lang="en-US" sz="1550" dirty="0">
                <a:solidFill>
                  <a:srgbClr val="272525"/>
                </a:solidFill>
                <a:latin typeface="Arial" panose="020B0604020202020204" pitchFamily="34" charset="0"/>
                <a:ea typeface="Inter"/>
                <a:cs typeface="Arial" panose="020B0604020202020204" pitchFamily="34" charset="0"/>
                <a:sym typeface="Inter"/>
              </a:rPr>
            </a:br>
            <a:endParaRPr sz="1550" dirty="0">
              <a:solidFill>
                <a:srgbClr val="272525"/>
              </a:solidFill>
              <a:latin typeface="Arial" panose="020B0604020202020204" pitchFamily="34" charset="0"/>
              <a:ea typeface="Inter"/>
              <a:cs typeface="Arial" panose="020B0604020202020204" pitchFamily="34" charset="0"/>
              <a:sym typeface="Inter"/>
            </a:endParaRPr>
          </a:p>
          <a:p>
            <a:pPr marL="457200" lvl="0" indent="-327025" algn="l" rtl="0">
              <a:lnSpc>
                <a:spcPct val="100000"/>
              </a:lnSpc>
              <a:spcBef>
                <a:spcPts val="0"/>
              </a:spcBef>
              <a:spcAft>
                <a:spcPts val="0"/>
              </a:spcAft>
              <a:buClr>
                <a:srgbClr val="272525"/>
              </a:buClr>
              <a:buSzPts val="1550"/>
              <a:buFont typeface="Inter"/>
              <a:buAutoNum type="arabicPeriod"/>
            </a:pPr>
            <a:r>
              <a:rPr lang="en-US" sz="1550" dirty="0">
                <a:solidFill>
                  <a:srgbClr val="272525"/>
                </a:solidFill>
                <a:latin typeface="Arial" panose="020B0604020202020204" pitchFamily="34" charset="0"/>
                <a:ea typeface="Inter"/>
                <a:cs typeface="Arial" panose="020B0604020202020204" pitchFamily="34" charset="0"/>
                <a:sym typeface="Inter"/>
              </a:rPr>
              <a:t>Person Specification</a:t>
            </a:r>
            <a:br>
              <a:rPr lang="en-US" sz="1550" dirty="0">
                <a:solidFill>
                  <a:srgbClr val="272525"/>
                </a:solidFill>
                <a:latin typeface="Arial" panose="020B0604020202020204" pitchFamily="34" charset="0"/>
                <a:ea typeface="Inter"/>
                <a:cs typeface="Arial" panose="020B0604020202020204" pitchFamily="34" charset="0"/>
                <a:sym typeface="Inter"/>
              </a:rPr>
            </a:br>
            <a:endParaRPr sz="1550" dirty="0">
              <a:solidFill>
                <a:srgbClr val="272525"/>
              </a:solidFill>
              <a:latin typeface="Arial" panose="020B0604020202020204" pitchFamily="34" charset="0"/>
              <a:ea typeface="Inter"/>
              <a:cs typeface="Arial" panose="020B0604020202020204" pitchFamily="34" charset="0"/>
              <a:sym typeface="Inter"/>
            </a:endParaRPr>
          </a:p>
          <a:p>
            <a:pPr marL="457200" lvl="0" indent="-327025" algn="l" rtl="0">
              <a:lnSpc>
                <a:spcPct val="100000"/>
              </a:lnSpc>
              <a:spcBef>
                <a:spcPts val="0"/>
              </a:spcBef>
              <a:spcAft>
                <a:spcPts val="0"/>
              </a:spcAft>
              <a:buClr>
                <a:srgbClr val="272525"/>
              </a:buClr>
              <a:buSzPts val="1550"/>
              <a:buFont typeface="Inter"/>
              <a:buAutoNum type="arabicPeriod"/>
            </a:pPr>
            <a:r>
              <a:rPr lang="en-US" sz="1550" dirty="0">
                <a:solidFill>
                  <a:srgbClr val="272525"/>
                </a:solidFill>
                <a:latin typeface="Arial" panose="020B0604020202020204" pitchFamily="34" charset="0"/>
                <a:ea typeface="Inter"/>
                <a:cs typeface="Arial" panose="020B0604020202020204" pitchFamily="34" charset="0"/>
                <a:sym typeface="Inter"/>
              </a:rPr>
              <a:t>Learning &amp; Development Needs</a:t>
            </a:r>
            <a:br>
              <a:rPr lang="en-US" sz="1550" dirty="0">
                <a:solidFill>
                  <a:srgbClr val="272525"/>
                </a:solidFill>
                <a:latin typeface="Arial" panose="020B0604020202020204" pitchFamily="34" charset="0"/>
                <a:ea typeface="Inter"/>
                <a:cs typeface="Arial" panose="020B0604020202020204" pitchFamily="34" charset="0"/>
                <a:sym typeface="Inter"/>
              </a:rPr>
            </a:br>
            <a:endParaRPr sz="1550" dirty="0">
              <a:solidFill>
                <a:srgbClr val="272525"/>
              </a:solidFill>
              <a:latin typeface="Arial" panose="020B0604020202020204" pitchFamily="34" charset="0"/>
              <a:ea typeface="Inter"/>
              <a:cs typeface="Arial" panose="020B0604020202020204" pitchFamily="34" charset="0"/>
              <a:sym typeface="Inter"/>
            </a:endParaRPr>
          </a:p>
          <a:p>
            <a:pPr marL="457200" lvl="0" indent="-327025" algn="l" rtl="0">
              <a:lnSpc>
                <a:spcPct val="100000"/>
              </a:lnSpc>
              <a:spcBef>
                <a:spcPts val="0"/>
              </a:spcBef>
              <a:spcAft>
                <a:spcPts val="0"/>
              </a:spcAft>
              <a:buClr>
                <a:srgbClr val="272525"/>
              </a:buClr>
              <a:buSzPts val="1550"/>
              <a:buFont typeface="Inter"/>
              <a:buAutoNum type="arabicPeriod"/>
            </a:pPr>
            <a:r>
              <a:rPr lang="en-US" sz="1550" dirty="0" err="1">
                <a:solidFill>
                  <a:srgbClr val="272525"/>
                </a:solidFill>
                <a:latin typeface="Arial" panose="020B0604020202020204" pitchFamily="34" charset="0"/>
                <a:ea typeface="Inter"/>
                <a:cs typeface="Arial" panose="020B0604020202020204" pitchFamily="34" charset="0"/>
                <a:sym typeface="Inter"/>
              </a:rPr>
              <a:t>Behaviourist</a:t>
            </a:r>
            <a:r>
              <a:rPr lang="en-US" sz="1550" dirty="0">
                <a:solidFill>
                  <a:srgbClr val="272525"/>
                </a:solidFill>
                <a:latin typeface="Arial" panose="020B0604020202020204" pitchFamily="34" charset="0"/>
                <a:ea typeface="Inter"/>
                <a:cs typeface="Arial" panose="020B0604020202020204" pitchFamily="34" charset="0"/>
                <a:sym typeface="Inter"/>
              </a:rPr>
              <a:t> Theory</a:t>
            </a:r>
            <a:br>
              <a:rPr lang="en-US" sz="1550" dirty="0">
                <a:solidFill>
                  <a:srgbClr val="272525"/>
                </a:solidFill>
                <a:latin typeface="Arial" panose="020B0604020202020204" pitchFamily="34" charset="0"/>
                <a:ea typeface="Inter"/>
                <a:cs typeface="Arial" panose="020B0604020202020204" pitchFamily="34" charset="0"/>
                <a:sym typeface="Inter"/>
              </a:rPr>
            </a:br>
            <a:endParaRPr sz="1550" dirty="0">
              <a:solidFill>
                <a:srgbClr val="272525"/>
              </a:solidFill>
              <a:latin typeface="Arial" panose="020B0604020202020204" pitchFamily="34" charset="0"/>
              <a:ea typeface="Inter"/>
              <a:cs typeface="Arial" panose="020B0604020202020204" pitchFamily="34" charset="0"/>
              <a:sym typeface="Inter"/>
            </a:endParaRPr>
          </a:p>
          <a:p>
            <a:pPr marL="457200" lvl="0" indent="-327025" algn="l" rtl="0">
              <a:lnSpc>
                <a:spcPct val="100000"/>
              </a:lnSpc>
              <a:spcBef>
                <a:spcPts val="0"/>
              </a:spcBef>
              <a:spcAft>
                <a:spcPts val="0"/>
              </a:spcAft>
              <a:buClr>
                <a:srgbClr val="272525"/>
              </a:buClr>
              <a:buSzPts val="1550"/>
              <a:buFont typeface="Inter"/>
              <a:buAutoNum type="arabicPeriod"/>
            </a:pPr>
            <a:r>
              <a:rPr lang="en-US" sz="1550" dirty="0">
                <a:solidFill>
                  <a:srgbClr val="272525"/>
                </a:solidFill>
                <a:latin typeface="Arial" panose="020B0604020202020204" pitchFamily="34" charset="0"/>
                <a:ea typeface="Inter"/>
                <a:cs typeface="Arial" panose="020B0604020202020204" pitchFamily="34" charset="0"/>
                <a:sym typeface="Inter"/>
              </a:rPr>
              <a:t>Cognitivist Theory</a:t>
            </a:r>
            <a:br>
              <a:rPr lang="en-US" sz="1550" dirty="0">
                <a:solidFill>
                  <a:srgbClr val="272525"/>
                </a:solidFill>
                <a:latin typeface="Arial" panose="020B0604020202020204" pitchFamily="34" charset="0"/>
                <a:ea typeface="Inter"/>
                <a:cs typeface="Arial" panose="020B0604020202020204" pitchFamily="34" charset="0"/>
                <a:sym typeface="Inter"/>
              </a:rPr>
            </a:br>
            <a:endParaRPr sz="1550" dirty="0">
              <a:solidFill>
                <a:srgbClr val="272525"/>
              </a:solidFill>
              <a:latin typeface="Arial" panose="020B0604020202020204" pitchFamily="34" charset="0"/>
              <a:ea typeface="Inter"/>
              <a:cs typeface="Arial" panose="020B0604020202020204" pitchFamily="34" charset="0"/>
              <a:sym typeface="Inter"/>
            </a:endParaRPr>
          </a:p>
          <a:p>
            <a:pPr marL="457200" lvl="0" indent="-327025" algn="l" rtl="0">
              <a:lnSpc>
                <a:spcPct val="100000"/>
              </a:lnSpc>
              <a:spcBef>
                <a:spcPts val="0"/>
              </a:spcBef>
              <a:spcAft>
                <a:spcPts val="0"/>
              </a:spcAft>
              <a:buClr>
                <a:srgbClr val="272525"/>
              </a:buClr>
              <a:buSzPts val="1550"/>
              <a:buFont typeface="Inter"/>
              <a:buAutoNum type="arabicPeriod"/>
            </a:pPr>
            <a:r>
              <a:rPr lang="en-US" sz="1550" dirty="0">
                <a:solidFill>
                  <a:srgbClr val="272525"/>
                </a:solidFill>
                <a:latin typeface="Arial" panose="020B0604020202020204" pitchFamily="34" charset="0"/>
                <a:ea typeface="Inter"/>
                <a:cs typeface="Arial" panose="020B0604020202020204" pitchFamily="34" charset="0"/>
                <a:sym typeface="Inter"/>
              </a:rPr>
              <a:t>Humanist / Experiential Theory</a:t>
            </a:r>
            <a:br>
              <a:rPr lang="en-US" sz="1550" dirty="0">
                <a:solidFill>
                  <a:srgbClr val="272525"/>
                </a:solidFill>
                <a:latin typeface="Arial" panose="020B0604020202020204" pitchFamily="34" charset="0"/>
                <a:ea typeface="Inter"/>
                <a:cs typeface="Arial" panose="020B0604020202020204" pitchFamily="34" charset="0"/>
                <a:sym typeface="Inter"/>
              </a:rPr>
            </a:br>
            <a:endParaRPr sz="1550" dirty="0">
              <a:solidFill>
                <a:srgbClr val="272525"/>
              </a:solidFill>
              <a:latin typeface="Arial" panose="020B0604020202020204" pitchFamily="34" charset="0"/>
              <a:ea typeface="Inter"/>
              <a:cs typeface="Arial" panose="020B0604020202020204" pitchFamily="34" charset="0"/>
              <a:sym typeface="Inter"/>
            </a:endParaRPr>
          </a:p>
          <a:p>
            <a:pPr marL="457200" lvl="0" indent="-327025" algn="l" rtl="0">
              <a:lnSpc>
                <a:spcPct val="100000"/>
              </a:lnSpc>
              <a:spcBef>
                <a:spcPts val="0"/>
              </a:spcBef>
              <a:spcAft>
                <a:spcPts val="0"/>
              </a:spcAft>
              <a:buClr>
                <a:srgbClr val="272525"/>
              </a:buClr>
              <a:buSzPts val="1550"/>
              <a:buFont typeface="Inter"/>
              <a:buAutoNum type="arabicPeriod"/>
            </a:pPr>
            <a:r>
              <a:rPr lang="en-US" sz="1550" dirty="0">
                <a:solidFill>
                  <a:srgbClr val="272525"/>
                </a:solidFill>
                <a:latin typeface="Arial" panose="020B0604020202020204" pitchFamily="34" charset="0"/>
                <a:ea typeface="Inter"/>
                <a:cs typeface="Arial" panose="020B0604020202020204" pitchFamily="34" charset="0"/>
                <a:sym typeface="Inter"/>
              </a:rPr>
              <a:t>Training Plan</a:t>
            </a:r>
            <a:br>
              <a:rPr lang="en-US" sz="1550" dirty="0">
                <a:solidFill>
                  <a:srgbClr val="272525"/>
                </a:solidFill>
                <a:latin typeface="Arial" panose="020B0604020202020204" pitchFamily="34" charset="0"/>
                <a:ea typeface="Inter"/>
                <a:cs typeface="Arial" panose="020B0604020202020204" pitchFamily="34" charset="0"/>
                <a:sym typeface="Inter"/>
              </a:rPr>
            </a:br>
            <a:endParaRPr sz="1550" dirty="0">
              <a:solidFill>
                <a:srgbClr val="272525"/>
              </a:solidFill>
              <a:latin typeface="Arial" panose="020B0604020202020204" pitchFamily="34" charset="0"/>
              <a:ea typeface="Inter"/>
              <a:cs typeface="Arial" panose="020B0604020202020204" pitchFamily="34" charset="0"/>
              <a:sym typeface="Inter"/>
            </a:endParaRPr>
          </a:p>
          <a:p>
            <a:pPr marL="457200" lvl="0" indent="-327025" algn="l" rtl="0">
              <a:lnSpc>
                <a:spcPct val="100000"/>
              </a:lnSpc>
              <a:spcBef>
                <a:spcPts val="0"/>
              </a:spcBef>
              <a:spcAft>
                <a:spcPts val="0"/>
              </a:spcAft>
              <a:buClr>
                <a:srgbClr val="272525"/>
              </a:buClr>
              <a:buSzPts val="1550"/>
              <a:buFont typeface="Inter"/>
              <a:buAutoNum type="arabicPeriod"/>
            </a:pPr>
            <a:r>
              <a:rPr lang="en-US" sz="1550" dirty="0">
                <a:solidFill>
                  <a:srgbClr val="272525"/>
                </a:solidFill>
                <a:latin typeface="Arial" panose="020B0604020202020204" pitchFamily="34" charset="0"/>
                <a:ea typeface="Inter"/>
                <a:cs typeface="Arial" panose="020B0604020202020204" pitchFamily="34" charset="0"/>
                <a:sym typeface="Inter"/>
              </a:rPr>
              <a:t>Impact on Performance</a:t>
            </a:r>
            <a:br>
              <a:rPr lang="en-US" sz="1550" dirty="0">
                <a:solidFill>
                  <a:srgbClr val="272525"/>
                </a:solidFill>
                <a:latin typeface="Arial" panose="020B0604020202020204" pitchFamily="34" charset="0"/>
                <a:ea typeface="Inter"/>
                <a:cs typeface="Arial" panose="020B0604020202020204" pitchFamily="34" charset="0"/>
                <a:sym typeface="Inter"/>
              </a:rPr>
            </a:br>
            <a:endParaRPr sz="1550" dirty="0">
              <a:solidFill>
                <a:srgbClr val="272525"/>
              </a:solidFill>
              <a:latin typeface="Arial" panose="020B0604020202020204" pitchFamily="34" charset="0"/>
              <a:ea typeface="Inter"/>
              <a:cs typeface="Arial" panose="020B0604020202020204" pitchFamily="34" charset="0"/>
              <a:sym typeface="Inter"/>
            </a:endParaRPr>
          </a:p>
          <a:p>
            <a:pPr marL="457200" lvl="0" indent="-327025" algn="l" rtl="0">
              <a:lnSpc>
                <a:spcPct val="100000"/>
              </a:lnSpc>
              <a:spcBef>
                <a:spcPts val="0"/>
              </a:spcBef>
              <a:spcAft>
                <a:spcPts val="0"/>
              </a:spcAft>
              <a:buClr>
                <a:srgbClr val="272525"/>
              </a:buClr>
              <a:buSzPts val="1550"/>
              <a:buFont typeface="Inter"/>
              <a:buAutoNum type="arabicPeriod"/>
            </a:pPr>
            <a:r>
              <a:rPr lang="en-US" sz="1550" dirty="0">
                <a:solidFill>
                  <a:srgbClr val="272525"/>
                </a:solidFill>
                <a:latin typeface="Arial" panose="020B0604020202020204" pitchFamily="34" charset="0"/>
                <a:ea typeface="Inter"/>
                <a:cs typeface="Arial" panose="020B0604020202020204" pitchFamily="34" charset="0"/>
                <a:sym typeface="Inter"/>
              </a:rPr>
              <a:t>Equal Opportunity &amp; HR Role</a:t>
            </a:r>
            <a:br>
              <a:rPr lang="en-US" sz="1550" dirty="0">
                <a:solidFill>
                  <a:srgbClr val="272525"/>
                </a:solidFill>
                <a:latin typeface="Arial" panose="020B0604020202020204" pitchFamily="34" charset="0"/>
                <a:ea typeface="Inter"/>
                <a:cs typeface="Arial" panose="020B0604020202020204" pitchFamily="34" charset="0"/>
                <a:sym typeface="Inter"/>
              </a:rPr>
            </a:br>
            <a:endParaRPr sz="1550" dirty="0">
              <a:solidFill>
                <a:srgbClr val="272525"/>
              </a:solidFill>
              <a:latin typeface="Arial" panose="020B0604020202020204" pitchFamily="34" charset="0"/>
              <a:ea typeface="Inter"/>
              <a:cs typeface="Arial" panose="020B0604020202020204" pitchFamily="34" charset="0"/>
              <a:sym typeface="Inter"/>
            </a:endParaRPr>
          </a:p>
          <a:p>
            <a:pPr marL="457200" lvl="0" indent="-327025" algn="l" rtl="0">
              <a:lnSpc>
                <a:spcPct val="100000"/>
              </a:lnSpc>
              <a:spcBef>
                <a:spcPts val="0"/>
              </a:spcBef>
              <a:spcAft>
                <a:spcPts val="0"/>
              </a:spcAft>
              <a:buClr>
                <a:srgbClr val="272525"/>
              </a:buClr>
              <a:buSzPts val="1550"/>
              <a:buFont typeface="Inter"/>
              <a:buAutoNum type="arabicPeriod"/>
            </a:pPr>
            <a:r>
              <a:rPr lang="en-US" sz="1550" dirty="0">
                <a:solidFill>
                  <a:srgbClr val="272525"/>
                </a:solidFill>
                <a:latin typeface="Arial" panose="020B0604020202020204" pitchFamily="34" charset="0"/>
                <a:ea typeface="Inter"/>
                <a:cs typeface="Arial" panose="020B0604020202020204" pitchFamily="34" charset="0"/>
                <a:sym typeface="Inter"/>
              </a:rPr>
              <a:t>Conclusion</a:t>
            </a:r>
            <a:br>
              <a:rPr lang="en-US" sz="1550" dirty="0">
                <a:solidFill>
                  <a:srgbClr val="272525"/>
                </a:solidFill>
                <a:latin typeface="Arial" panose="020B0604020202020204" pitchFamily="34" charset="0"/>
                <a:ea typeface="Inter"/>
                <a:cs typeface="Arial" panose="020B0604020202020204" pitchFamily="34" charset="0"/>
                <a:sym typeface="Inter"/>
              </a:rPr>
            </a:br>
            <a:endParaRPr sz="1550" dirty="0">
              <a:solidFill>
                <a:srgbClr val="272525"/>
              </a:solidFill>
              <a:latin typeface="Arial" panose="020B0604020202020204" pitchFamily="34" charset="0"/>
              <a:ea typeface="Inter"/>
              <a:cs typeface="Arial" panose="020B0604020202020204" pitchFamily="34" charset="0"/>
              <a:sym typeface="Inter"/>
            </a:endParaRPr>
          </a:p>
          <a:p>
            <a:pPr marL="457200" lvl="0" indent="-327025" algn="l" rtl="0">
              <a:lnSpc>
                <a:spcPct val="100000"/>
              </a:lnSpc>
              <a:spcBef>
                <a:spcPts val="0"/>
              </a:spcBef>
              <a:spcAft>
                <a:spcPts val="0"/>
              </a:spcAft>
              <a:buClr>
                <a:srgbClr val="272525"/>
              </a:buClr>
              <a:buSzPts val="1550"/>
              <a:buFont typeface="Inter"/>
              <a:buAutoNum type="arabicPeriod"/>
            </a:pPr>
            <a:r>
              <a:rPr lang="en-US" sz="1550" dirty="0">
                <a:solidFill>
                  <a:srgbClr val="272525"/>
                </a:solidFill>
                <a:latin typeface="Arial" panose="020B0604020202020204" pitchFamily="34" charset="0"/>
                <a:ea typeface="Inter"/>
                <a:cs typeface="Arial" panose="020B0604020202020204" pitchFamily="34" charset="0"/>
                <a:sym typeface="Inter"/>
              </a:rPr>
              <a:t>References</a:t>
            </a:r>
            <a:endParaRPr sz="1550" dirty="0">
              <a:solidFill>
                <a:srgbClr val="272525"/>
              </a:solidFill>
              <a:latin typeface="Arial" panose="020B0604020202020204" pitchFamily="34" charset="0"/>
              <a:ea typeface="Inter"/>
              <a:cs typeface="Arial" panose="020B0604020202020204" pitchFamily="34" charset="0"/>
              <a:sym typeface="Inter"/>
            </a:endParaRPr>
          </a:p>
        </p:txBody>
      </p:sp>
      <p:pic>
        <p:nvPicPr>
          <p:cNvPr id="64" name="Google Shape;64;p17"/>
          <p:cNvPicPr preferRelativeResize="0"/>
          <p:nvPr/>
        </p:nvPicPr>
        <p:blipFill>
          <a:blip r:embed="rId3">
            <a:alphaModFix/>
          </a:blip>
          <a:stretch>
            <a:fillRect/>
          </a:stretch>
        </p:blipFill>
        <p:spPr>
          <a:xfrm>
            <a:off x="0" y="0"/>
            <a:ext cx="6740426" cy="82296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pic>
        <p:nvPicPr>
          <p:cNvPr id="70" name="Google Shape;70;p18" descr="preencoded.png"/>
          <p:cNvPicPr preferRelativeResize="0"/>
          <p:nvPr/>
        </p:nvPicPr>
        <p:blipFill rotWithShape="1">
          <a:blip r:embed="rId3">
            <a:alphaModFix/>
          </a:blip>
          <a:srcRect/>
          <a:stretch/>
        </p:blipFill>
        <p:spPr>
          <a:xfrm>
            <a:off x="9144000" y="0"/>
            <a:ext cx="5486400" cy="8229600"/>
          </a:xfrm>
          <a:prstGeom prst="rect">
            <a:avLst/>
          </a:prstGeom>
          <a:noFill/>
          <a:ln>
            <a:noFill/>
          </a:ln>
        </p:spPr>
      </p:pic>
      <p:sp>
        <p:nvSpPr>
          <p:cNvPr id="71" name="Google Shape;71;p18"/>
          <p:cNvSpPr/>
          <p:nvPr/>
        </p:nvSpPr>
        <p:spPr>
          <a:xfrm>
            <a:off x="793790" y="1243965"/>
            <a:ext cx="6819122" cy="651272"/>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000000"/>
              </a:buClr>
              <a:buSzPts val="4100"/>
              <a:buFont typeface="Petrona"/>
              <a:buNone/>
            </a:pPr>
            <a:r>
              <a:rPr lang="en-US" sz="4100" b="1" i="0" u="none" strike="noStrike" cap="none" dirty="0">
                <a:solidFill>
                  <a:srgbClr val="000000"/>
                </a:solidFill>
                <a:latin typeface="Arial" panose="020B0604020202020204" pitchFamily="34" charset="0"/>
                <a:ea typeface="Petrona"/>
                <a:cs typeface="Arial" panose="020B0604020202020204" pitchFamily="34" charset="0"/>
                <a:sym typeface="Petrona"/>
              </a:rPr>
              <a:t>Introduction to Boots UK</a:t>
            </a:r>
            <a:endParaRPr sz="4100" b="0" i="0" u="none" strike="noStrike" cap="none" dirty="0">
              <a:latin typeface="Arial" panose="020B0604020202020204" pitchFamily="34" charset="0"/>
              <a:cs typeface="Arial" panose="020B0604020202020204" pitchFamily="34" charset="0"/>
            </a:endParaRPr>
          </a:p>
        </p:txBody>
      </p:sp>
      <p:sp>
        <p:nvSpPr>
          <p:cNvPr id="72" name="Google Shape;72;p18"/>
          <p:cNvSpPr/>
          <p:nvPr/>
        </p:nvSpPr>
        <p:spPr>
          <a:xfrm>
            <a:off x="793790" y="2192893"/>
            <a:ext cx="7556421" cy="4792623"/>
          </a:xfrm>
          <a:prstGeom prst="rect">
            <a:avLst/>
          </a:prstGeom>
          <a:noFill/>
          <a:ln>
            <a:noFill/>
          </a:ln>
        </p:spPr>
        <p:txBody>
          <a:bodyPr spcFirstLastPara="1" wrap="square" lIns="0" tIns="0" rIns="0" bIns="0" anchor="t" anchorCtr="0">
            <a:noAutofit/>
          </a:bodyPr>
          <a:lstStyle/>
          <a:p>
            <a:pPr marL="342900" marR="0" lvl="0" indent="-342900" algn="l" rtl="0">
              <a:lnSpc>
                <a:spcPct val="161290"/>
              </a:lnSpc>
              <a:spcBef>
                <a:spcPts val="0"/>
              </a:spcBef>
              <a:spcAft>
                <a:spcPts val="0"/>
              </a:spcAft>
              <a:buClr>
                <a:srgbClr val="272525"/>
              </a:buClr>
              <a:buSzPts val="1550"/>
              <a:buFont typeface="Inter"/>
              <a:buChar char="•"/>
            </a:pPr>
            <a:r>
              <a:rPr lang="en-US" sz="1550" b="0" i="0" u="none" strike="noStrike" cap="none" dirty="0">
                <a:solidFill>
                  <a:srgbClr val="272525"/>
                </a:solidFill>
                <a:latin typeface="Arial" panose="020B0604020202020204" pitchFamily="34" charset="0"/>
                <a:ea typeface="Inter"/>
                <a:cs typeface="Arial" panose="020B0604020202020204" pitchFamily="34" charset="0"/>
                <a:sym typeface="Inter"/>
              </a:rPr>
              <a:t>Boots UK is a leading pharmacy-led health and beauty retailer operating more than two thousand stores across the United Kingdom (Boots, 2024).</a:t>
            </a:r>
            <a:endParaRPr sz="1550" b="0" i="0" u="none" strike="noStrike" cap="none" dirty="0">
              <a:latin typeface="Arial" panose="020B0604020202020204" pitchFamily="34" charset="0"/>
              <a:cs typeface="Arial" panose="020B0604020202020204" pitchFamily="34" charset="0"/>
            </a:endParaRPr>
          </a:p>
          <a:p>
            <a:pPr marL="342900" marR="0" lvl="0" indent="-342900" algn="l" rtl="0">
              <a:lnSpc>
                <a:spcPct val="161290"/>
              </a:lnSpc>
              <a:spcBef>
                <a:spcPts val="0"/>
              </a:spcBef>
              <a:spcAft>
                <a:spcPts val="0"/>
              </a:spcAft>
              <a:buClr>
                <a:srgbClr val="272525"/>
              </a:buClr>
              <a:buSzPts val="1550"/>
              <a:buFont typeface="Inter"/>
              <a:buChar char="•"/>
            </a:pPr>
            <a:r>
              <a:rPr lang="en-US" sz="1550" b="0" i="0" u="none" strike="noStrike" cap="none" dirty="0">
                <a:solidFill>
                  <a:srgbClr val="272525"/>
                </a:solidFill>
                <a:latin typeface="Arial" panose="020B0604020202020204" pitchFamily="34" charset="0"/>
                <a:ea typeface="Inter"/>
                <a:cs typeface="Arial" panose="020B0604020202020204" pitchFamily="34" charset="0"/>
                <a:sym typeface="Inter"/>
              </a:rPr>
              <a:t>The company provides healthcare services, pharmaceutical products, beauty items and customer-focused retail solutions to millions of customers daily.</a:t>
            </a:r>
            <a:endParaRPr sz="1550" b="0" i="0" u="none" strike="noStrike" cap="none" dirty="0">
              <a:latin typeface="Arial" panose="020B0604020202020204" pitchFamily="34" charset="0"/>
              <a:cs typeface="Arial" panose="020B0604020202020204" pitchFamily="34" charset="0"/>
            </a:endParaRPr>
          </a:p>
          <a:p>
            <a:pPr marL="342900" marR="0" lvl="0" indent="-342900" algn="l" rtl="0">
              <a:lnSpc>
                <a:spcPct val="161290"/>
              </a:lnSpc>
              <a:spcBef>
                <a:spcPts val="0"/>
              </a:spcBef>
              <a:spcAft>
                <a:spcPts val="0"/>
              </a:spcAft>
              <a:buClr>
                <a:srgbClr val="272525"/>
              </a:buClr>
              <a:buSzPts val="1550"/>
              <a:buFont typeface="Inter"/>
              <a:buChar char="•"/>
            </a:pPr>
            <a:r>
              <a:rPr lang="en-US" sz="1550" b="0" i="0" u="none" strike="noStrike" cap="none" dirty="0">
                <a:solidFill>
                  <a:srgbClr val="272525"/>
                </a:solidFill>
                <a:latin typeface="Arial" panose="020B0604020202020204" pitchFamily="34" charset="0"/>
                <a:ea typeface="Inter"/>
                <a:cs typeface="Arial" panose="020B0604020202020204" pitchFamily="34" charset="0"/>
                <a:sym typeface="Inter"/>
              </a:rPr>
              <a:t>Boots focuses strongly on service quality, customer care, safety and professional standards in all operations.</a:t>
            </a:r>
            <a:endParaRPr sz="1550" b="0" i="0" u="none" strike="noStrike" cap="none" dirty="0">
              <a:latin typeface="Arial" panose="020B0604020202020204" pitchFamily="34" charset="0"/>
              <a:cs typeface="Arial" panose="020B0604020202020204" pitchFamily="34" charset="0"/>
            </a:endParaRPr>
          </a:p>
          <a:p>
            <a:pPr marL="342900" marR="0" lvl="0" indent="-342900" algn="l" rtl="0">
              <a:lnSpc>
                <a:spcPct val="161290"/>
              </a:lnSpc>
              <a:spcBef>
                <a:spcPts val="0"/>
              </a:spcBef>
              <a:spcAft>
                <a:spcPts val="0"/>
              </a:spcAft>
              <a:buClr>
                <a:srgbClr val="272525"/>
              </a:buClr>
              <a:buSzPts val="1550"/>
              <a:buFont typeface="Inter"/>
              <a:buChar char="•"/>
            </a:pPr>
            <a:r>
              <a:rPr lang="en-US" sz="1550" b="0" i="0" u="none" strike="noStrike" cap="none" dirty="0">
                <a:solidFill>
                  <a:srgbClr val="272525"/>
                </a:solidFill>
                <a:latin typeface="Arial" panose="020B0604020202020204" pitchFamily="34" charset="0"/>
                <a:ea typeface="Inter"/>
                <a:cs typeface="Arial" panose="020B0604020202020204" pitchFamily="34" charset="0"/>
                <a:sym typeface="Inter"/>
              </a:rPr>
              <a:t>Effective recruitment ensures the </a:t>
            </a:r>
            <a:r>
              <a:rPr lang="en-US" sz="1550" b="0" i="0" u="none" strike="noStrike" cap="none" dirty="0" err="1">
                <a:solidFill>
                  <a:srgbClr val="272525"/>
                </a:solidFill>
                <a:latin typeface="Arial" panose="020B0604020202020204" pitchFamily="34" charset="0"/>
                <a:ea typeface="Inter"/>
                <a:cs typeface="Arial" panose="020B0604020202020204" pitchFamily="34" charset="0"/>
                <a:sym typeface="Inter"/>
              </a:rPr>
              <a:t>organisation</a:t>
            </a:r>
            <a:r>
              <a:rPr lang="en-US" sz="1550" b="0" i="0" u="none" strike="noStrike" cap="none" dirty="0">
                <a:solidFill>
                  <a:srgbClr val="272525"/>
                </a:solidFill>
                <a:latin typeface="Arial" panose="020B0604020202020204" pitchFamily="34" charset="0"/>
                <a:ea typeface="Inter"/>
                <a:cs typeface="Arial" panose="020B0604020202020204" pitchFamily="34" charset="0"/>
                <a:sym typeface="Inter"/>
              </a:rPr>
              <a:t> hires employees with the correct skills, knowledge and </a:t>
            </a:r>
            <a:r>
              <a:rPr lang="en-US" sz="1550" b="0" i="0" u="none" strike="noStrike" cap="none" dirty="0" err="1">
                <a:solidFill>
                  <a:srgbClr val="272525"/>
                </a:solidFill>
                <a:latin typeface="Arial" panose="020B0604020202020204" pitchFamily="34" charset="0"/>
                <a:ea typeface="Inter"/>
                <a:cs typeface="Arial" panose="020B0604020202020204" pitchFamily="34" charset="0"/>
                <a:sym typeface="Inter"/>
              </a:rPr>
              <a:t>behaviours</a:t>
            </a:r>
            <a:r>
              <a:rPr lang="en-US" sz="1550" b="0" i="0" u="none" strike="noStrike" cap="none" dirty="0">
                <a:solidFill>
                  <a:srgbClr val="272525"/>
                </a:solidFill>
                <a:latin typeface="Arial" panose="020B0604020202020204" pitchFamily="34" charset="0"/>
                <a:ea typeface="Inter"/>
                <a:cs typeface="Arial" panose="020B0604020202020204" pitchFamily="34" charset="0"/>
                <a:sym typeface="Inter"/>
              </a:rPr>
              <a:t> required for </a:t>
            </a:r>
            <a:r>
              <a:rPr lang="en-US" sz="1550" b="0" i="0" u="none" strike="noStrike" cap="none" dirty="0" err="1">
                <a:solidFill>
                  <a:srgbClr val="272525"/>
                </a:solidFill>
                <a:latin typeface="Arial" panose="020B0604020202020204" pitchFamily="34" charset="0"/>
                <a:ea typeface="Inter"/>
                <a:cs typeface="Arial" panose="020B0604020202020204" pitchFamily="34" charset="0"/>
                <a:sym typeface="Inter"/>
              </a:rPr>
              <a:t>organisational</a:t>
            </a:r>
            <a:r>
              <a:rPr lang="en-US" sz="1550" b="0" i="0" u="none" strike="noStrike" cap="none" dirty="0">
                <a:solidFill>
                  <a:srgbClr val="272525"/>
                </a:solidFill>
                <a:latin typeface="Arial" panose="020B0604020202020204" pitchFamily="34" charset="0"/>
                <a:ea typeface="Inter"/>
                <a:cs typeface="Arial" panose="020B0604020202020204" pitchFamily="34" charset="0"/>
                <a:sym typeface="Inter"/>
              </a:rPr>
              <a:t> success.</a:t>
            </a:r>
            <a:endParaRPr sz="1550" b="0" i="0" u="none" strike="noStrike" cap="none" dirty="0">
              <a:latin typeface="Arial" panose="020B0604020202020204" pitchFamily="34" charset="0"/>
              <a:cs typeface="Arial" panose="020B0604020202020204" pitchFamily="34" charset="0"/>
            </a:endParaRPr>
          </a:p>
          <a:p>
            <a:pPr marL="342900" marR="0" lvl="0" indent="-342900" algn="l" rtl="0">
              <a:lnSpc>
                <a:spcPct val="161290"/>
              </a:lnSpc>
              <a:spcBef>
                <a:spcPts val="0"/>
              </a:spcBef>
              <a:spcAft>
                <a:spcPts val="0"/>
              </a:spcAft>
              <a:buClr>
                <a:srgbClr val="272525"/>
              </a:buClr>
              <a:buSzPts val="1550"/>
              <a:buFont typeface="Inter"/>
              <a:buChar char="•"/>
            </a:pPr>
            <a:r>
              <a:rPr lang="en-US" sz="1550" b="0" i="0" u="none" strike="noStrike" cap="none" dirty="0">
                <a:solidFill>
                  <a:srgbClr val="272525"/>
                </a:solidFill>
                <a:latin typeface="Arial" panose="020B0604020202020204" pitchFamily="34" charset="0"/>
                <a:ea typeface="Inter"/>
                <a:cs typeface="Arial" panose="020B0604020202020204" pitchFamily="34" charset="0"/>
                <a:sym typeface="Inter"/>
              </a:rPr>
              <a:t>Employee learning and development improves competence, performance, motivation and service quality across Boots stores and pharmacy units.</a:t>
            </a:r>
            <a:endParaRPr sz="1550" b="0" i="0" u="none" strike="noStrike" cap="none" dirty="0">
              <a:latin typeface="Arial" panose="020B0604020202020204" pitchFamily="34" charset="0"/>
              <a:cs typeface="Arial" panose="020B0604020202020204" pitchFamily="34" charset="0"/>
            </a:endParaRPr>
          </a:p>
          <a:p>
            <a:pPr marL="342900" marR="0" lvl="0" indent="-342900" algn="l" rtl="0">
              <a:lnSpc>
                <a:spcPct val="161290"/>
              </a:lnSpc>
              <a:spcBef>
                <a:spcPts val="0"/>
              </a:spcBef>
              <a:spcAft>
                <a:spcPts val="0"/>
              </a:spcAft>
              <a:buClr>
                <a:srgbClr val="272525"/>
              </a:buClr>
              <a:buSzPts val="1550"/>
              <a:buFont typeface="Inter"/>
              <a:buChar char="•"/>
            </a:pPr>
            <a:r>
              <a:rPr lang="en-US" sz="1550" b="0" i="0" u="none" strike="noStrike" cap="none" dirty="0">
                <a:solidFill>
                  <a:srgbClr val="272525"/>
                </a:solidFill>
                <a:latin typeface="Arial" panose="020B0604020202020204" pitchFamily="34" charset="0"/>
                <a:ea typeface="Inter"/>
                <a:cs typeface="Arial" panose="020B0604020202020204" pitchFamily="34" charset="0"/>
                <a:sym typeface="Inter"/>
              </a:rPr>
              <a:t>This presentation explains recruitment and employee development using learning theories within Boots.</a:t>
            </a:r>
            <a:endParaRPr sz="1550" b="0" i="0" u="none" strike="noStrike" cap="none"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9"/>
          <p:cNvSpPr/>
          <p:nvPr/>
        </p:nvSpPr>
        <p:spPr>
          <a:xfrm>
            <a:off x="793790" y="945356"/>
            <a:ext cx="5209937" cy="651272"/>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000000"/>
              </a:buClr>
              <a:buSzPts val="4100"/>
              <a:buFont typeface="Petrona"/>
              <a:buNone/>
            </a:pPr>
            <a:r>
              <a:rPr lang="en-US" sz="4100" b="1" i="0" u="none" strike="noStrike" cap="none">
                <a:solidFill>
                  <a:srgbClr val="000000"/>
                </a:solidFill>
                <a:latin typeface="Arial" panose="020B0604020202020204" pitchFamily="34" charset="0"/>
                <a:ea typeface="Petrona"/>
                <a:cs typeface="Arial" panose="020B0604020202020204" pitchFamily="34" charset="0"/>
                <a:sym typeface="Petrona"/>
              </a:rPr>
              <a:t>Recruitment Process</a:t>
            </a:r>
            <a:endParaRPr sz="4100" b="0" i="0" u="none" strike="noStrike" cap="none">
              <a:latin typeface="Arial" panose="020B0604020202020204" pitchFamily="34" charset="0"/>
              <a:cs typeface="Arial" panose="020B0604020202020204" pitchFamily="34" charset="0"/>
            </a:endParaRPr>
          </a:p>
        </p:txBody>
      </p:sp>
      <p:sp>
        <p:nvSpPr>
          <p:cNvPr id="79" name="Google Shape;79;p19"/>
          <p:cNvSpPr/>
          <p:nvPr/>
        </p:nvSpPr>
        <p:spPr>
          <a:xfrm>
            <a:off x="793790" y="1993463"/>
            <a:ext cx="13042821" cy="63507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b="0" i="0" u="none" strike="noStrike" cap="none">
                <a:solidFill>
                  <a:srgbClr val="272525"/>
                </a:solidFill>
                <a:latin typeface="Arial" panose="020B0604020202020204" pitchFamily="34" charset="0"/>
                <a:ea typeface="Inter"/>
                <a:cs typeface="Arial" panose="020B0604020202020204" pitchFamily="34" charset="0"/>
                <a:sym typeface="Inter"/>
              </a:rPr>
              <a:t>Recruitment is a systematic process used to attract, select and appoint suitable candidates for organisational roles effectively. Boots follows a structured recruitment process to ensure the right employee is selected for the right job role (Hamza et al., 2021).</a:t>
            </a:r>
            <a:endParaRPr sz="1550" b="0" i="0" u="none" strike="noStrike" cap="none">
              <a:latin typeface="Arial" panose="020B0604020202020204" pitchFamily="34" charset="0"/>
              <a:cs typeface="Arial" panose="020B0604020202020204" pitchFamily="34" charset="0"/>
            </a:endParaRPr>
          </a:p>
        </p:txBody>
      </p:sp>
      <p:sp>
        <p:nvSpPr>
          <p:cNvPr id="80" name="Google Shape;80;p19"/>
          <p:cNvSpPr/>
          <p:nvPr/>
        </p:nvSpPr>
        <p:spPr>
          <a:xfrm>
            <a:off x="793851" y="2851775"/>
            <a:ext cx="1210500" cy="248100"/>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Petrona"/>
              <a:buNone/>
            </a:pPr>
            <a:r>
              <a:rPr lang="en-US" sz="1550" b="0" i="0" u="none" strike="noStrike" cap="none">
                <a:solidFill>
                  <a:srgbClr val="272525"/>
                </a:solidFill>
                <a:latin typeface="Arial" panose="020B0604020202020204" pitchFamily="34" charset="0"/>
                <a:ea typeface="Petrona"/>
                <a:cs typeface="Arial" panose="020B0604020202020204" pitchFamily="34" charset="0"/>
                <a:sym typeface="Petrona"/>
              </a:rPr>
              <a:t>01</a:t>
            </a:r>
            <a:endParaRPr sz="1550" b="0" i="0" u="none" strike="noStrike" cap="none">
              <a:latin typeface="Arial" panose="020B0604020202020204" pitchFamily="34" charset="0"/>
              <a:cs typeface="Arial" panose="020B0604020202020204" pitchFamily="34" charset="0"/>
            </a:endParaRPr>
          </a:p>
        </p:txBody>
      </p:sp>
      <p:sp>
        <p:nvSpPr>
          <p:cNvPr id="81" name="Google Shape;81;p19"/>
          <p:cNvSpPr/>
          <p:nvPr/>
        </p:nvSpPr>
        <p:spPr>
          <a:xfrm>
            <a:off x="793790" y="3166110"/>
            <a:ext cx="6422231" cy="22860"/>
          </a:xfrm>
          <a:prstGeom prst="rect">
            <a:avLst/>
          </a:prstGeom>
          <a:solidFill>
            <a:srgbClr val="007E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panose="020B0604020202020204" pitchFamily="34" charset="0"/>
              <a:cs typeface="Arial" panose="020B0604020202020204" pitchFamily="34" charset="0"/>
            </a:endParaRPr>
          </a:p>
        </p:txBody>
      </p:sp>
      <p:sp>
        <p:nvSpPr>
          <p:cNvPr id="82" name="Google Shape;82;p19"/>
          <p:cNvSpPr/>
          <p:nvPr/>
        </p:nvSpPr>
        <p:spPr>
          <a:xfrm>
            <a:off x="793790" y="3311009"/>
            <a:ext cx="4618182" cy="325636"/>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272525"/>
              </a:buClr>
              <a:buSzPts val="2050"/>
              <a:buFont typeface="Petrona"/>
              <a:buNone/>
            </a:pPr>
            <a:r>
              <a:rPr lang="en-US" sz="2050" b="1" i="0" u="none" strike="noStrike" cap="none" dirty="0">
                <a:solidFill>
                  <a:srgbClr val="272525"/>
                </a:solidFill>
                <a:latin typeface="Arial" panose="020B0604020202020204" pitchFamily="34" charset="0"/>
                <a:ea typeface="Petrona"/>
                <a:cs typeface="Arial" panose="020B0604020202020204" pitchFamily="34" charset="0"/>
                <a:sym typeface="Petrona"/>
              </a:rPr>
              <a:t>Identify Requirements</a:t>
            </a:r>
            <a:endParaRPr sz="2050" b="0" i="0" u="none" strike="noStrike" cap="none" dirty="0">
              <a:latin typeface="Arial" panose="020B0604020202020204" pitchFamily="34" charset="0"/>
              <a:cs typeface="Arial" panose="020B0604020202020204" pitchFamily="34" charset="0"/>
            </a:endParaRPr>
          </a:p>
        </p:txBody>
      </p:sp>
      <p:sp>
        <p:nvSpPr>
          <p:cNvPr id="83" name="Google Shape;83;p19"/>
          <p:cNvSpPr/>
          <p:nvPr/>
        </p:nvSpPr>
        <p:spPr>
          <a:xfrm>
            <a:off x="793790" y="3755708"/>
            <a:ext cx="6422231" cy="63507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b="0" i="0" u="none" strike="noStrike" cap="none">
                <a:solidFill>
                  <a:srgbClr val="272525"/>
                </a:solidFill>
                <a:latin typeface="Arial" panose="020B0604020202020204" pitchFamily="34" charset="0"/>
                <a:ea typeface="Inter"/>
                <a:cs typeface="Arial" panose="020B0604020202020204" pitchFamily="34" charset="0"/>
                <a:sym typeface="Inter"/>
              </a:rPr>
              <a:t>The process begins by identifying workforce requirements and defining the job role clearly.</a:t>
            </a:r>
            <a:endParaRPr sz="1550" b="0" i="0" u="none" strike="noStrike" cap="none">
              <a:latin typeface="Arial" panose="020B0604020202020204" pitchFamily="34" charset="0"/>
              <a:cs typeface="Arial" panose="020B0604020202020204" pitchFamily="34" charset="0"/>
            </a:endParaRPr>
          </a:p>
        </p:txBody>
      </p:sp>
      <p:sp>
        <p:nvSpPr>
          <p:cNvPr id="84" name="Google Shape;84;p19"/>
          <p:cNvSpPr/>
          <p:nvPr/>
        </p:nvSpPr>
        <p:spPr>
          <a:xfrm>
            <a:off x="7414359" y="2851775"/>
            <a:ext cx="1031400" cy="248100"/>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Petrona"/>
              <a:buNone/>
            </a:pPr>
            <a:r>
              <a:rPr lang="en-US" sz="1550" b="0" i="0" u="none" strike="noStrike" cap="none">
                <a:solidFill>
                  <a:srgbClr val="272525"/>
                </a:solidFill>
                <a:latin typeface="Arial" panose="020B0604020202020204" pitchFamily="34" charset="0"/>
                <a:ea typeface="Petrona"/>
                <a:cs typeface="Arial" panose="020B0604020202020204" pitchFamily="34" charset="0"/>
                <a:sym typeface="Petrona"/>
              </a:rPr>
              <a:t>02</a:t>
            </a:r>
            <a:endParaRPr sz="1550" b="0" i="0" u="none" strike="noStrike" cap="none">
              <a:latin typeface="Arial" panose="020B0604020202020204" pitchFamily="34" charset="0"/>
              <a:cs typeface="Arial" panose="020B0604020202020204" pitchFamily="34" charset="0"/>
            </a:endParaRPr>
          </a:p>
        </p:txBody>
      </p:sp>
      <p:sp>
        <p:nvSpPr>
          <p:cNvPr id="85" name="Google Shape;85;p19"/>
          <p:cNvSpPr/>
          <p:nvPr/>
        </p:nvSpPr>
        <p:spPr>
          <a:xfrm>
            <a:off x="7414379" y="3166110"/>
            <a:ext cx="6422231" cy="22860"/>
          </a:xfrm>
          <a:prstGeom prst="rect">
            <a:avLst/>
          </a:prstGeom>
          <a:solidFill>
            <a:srgbClr val="007E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panose="020B0604020202020204" pitchFamily="34" charset="0"/>
              <a:cs typeface="Arial" panose="020B0604020202020204" pitchFamily="34" charset="0"/>
            </a:endParaRPr>
          </a:p>
        </p:txBody>
      </p:sp>
      <p:sp>
        <p:nvSpPr>
          <p:cNvPr id="86" name="Google Shape;86;p19"/>
          <p:cNvSpPr/>
          <p:nvPr/>
        </p:nvSpPr>
        <p:spPr>
          <a:xfrm>
            <a:off x="7414379" y="3311009"/>
            <a:ext cx="4004988" cy="325636"/>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272525"/>
              </a:buClr>
              <a:buSzPts val="2050"/>
              <a:buFont typeface="Petrona"/>
              <a:buNone/>
            </a:pPr>
            <a:r>
              <a:rPr lang="en-US" sz="2050" b="1" i="0" u="none" strike="noStrike" cap="none" dirty="0">
                <a:solidFill>
                  <a:srgbClr val="272525"/>
                </a:solidFill>
                <a:latin typeface="Arial" panose="020B0604020202020204" pitchFamily="34" charset="0"/>
                <a:ea typeface="Petrona"/>
                <a:cs typeface="Arial" panose="020B0604020202020204" pitchFamily="34" charset="0"/>
                <a:sym typeface="Petrona"/>
              </a:rPr>
              <a:t>Prepare Documentation</a:t>
            </a:r>
            <a:endParaRPr sz="2050" b="0" i="0" u="none" strike="noStrike" cap="none" dirty="0">
              <a:latin typeface="Arial" panose="020B0604020202020204" pitchFamily="34" charset="0"/>
              <a:cs typeface="Arial" panose="020B0604020202020204" pitchFamily="34" charset="0"/>
            </a:endParaRPr>
          </a:p>
        </p:txBody>
      </p:sp>
      <p:sp>
        <p:nvSpPr>
          <p:cNvPr id="87" name="Google Shape;87;p19"/>
          <p:cNvSpPr/>
          <p:nvPr/>
        </p:nvSpPr>
        <p:spPr>
          <a:xfrm>
            <a:off x="7414379" y="3755708"/>
            <a:ext cx="6422231" cy="63507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b="0" i="0" u="none" strike="noStrike" cap="none">
                <a:solidFill>
                  <a:srgbClr val="272525"/>
                </a:solidFill>
                <a:latin typeface="Arial" panose="020B0604020202020204" pitchFamily="34" charset="0"/>
                <a:ea typeface="Inter"/>
                <a:cs typeface="Arial" panose="020B0604020202020204" pitchFamily="34" charset="0"/>
                <a:sym typeface="Inter"/>
              </a:rPr>
              <a:t>HR prepares job analysis, job description and person specification before advertising the position.</a:t>
            </a:r>
            <a:endParaRPr sz="1550" b="0" i="0" u="none" strike="noStrike" cap="none">
              <a:latin typeface="Arial" panose="020B0604020202020204" pitchFamily="34" charset="0"/>
              <a:cs typeface="Arial" panose="020B0604020202020204" pitchFamily="34" charset="0"/>
            </a:endParaRPr>
          </a:p>
        </p:txBody>
      </p:sp>
      <p:sp>
        <p:nvSpPr>
          <p:cNvPr id="88" name="Google Shape;88;p19"/>
          <p:cNvSpPr/>
          <p:nvPr/>
        </p:nvSpPr>
        <p:spPr>
          <a:xfrm>
            <a:off x="793842" y="4737975"/>
            <a:ext cx="1031400" cy="248100"/>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Petrona"/>
              <a:buNone/>
            </a:pPr>
            <a:r>
              <a:rPr lang="en-US" sz="1550" b="0" i="0" u="none" strike="noStrike" cap="none">
                <a:solidFill>
                  <a:srgbClr val="272525"/>
                </a:solidFill>
                <a:latin typeface="Arial" panose="020B0604020202020204" pitchFamily="34" charset="0"/>
                <a:ea typeface="Petrona"/>
                <a:cs typeface="Arial" panose="020B0604020202020204" pitchFamily="34" charset="0"/>
                <a:sym typeface="Petrona"/>
              </a:rPr>
              <a:t>03</a:t>
            </a:r>
            <a:endParaRPr sz="1550" b="0" i="0" u="none" strike="noStrike" cap="none">
              <a:latin typeface="Arial" panose="020B0604020202020204" pitchFamily="34" charset="0"/>
              <a:cs typeface="Arial" panose="020B0604020202020204" pitchFamily="34" charset="0"/>
            </a:endParaRPr>
          </a:p>
        </p:txBody>
      </p:sp>
      <p:sp>
        <p:nvSpPr>
          <p:cNvPr id="89" name="Google Shape;89;p19"/>
          <p:cNvSpPr/>
          <p:nvPr/>
        </p:nvSpPr>
        <p:spPr>
          <a:xfrm>
            <a:off x="793790" y="5052298"/>
            <a:ext cx="6422231" cy="22860"/>
          </a:xfrm>
          <a:prstGeom prst="rect">
            <a:avLst/>
          </a:prstGeom>
          <a:solidFill>
            <a:srgbClr val="007E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panose="020B0604020202020204" pitchFamily="34" charset="0"/>
              <a:cs typeface="Arial" panose="020B0604020202020204" pitchFamily="34" charset="0"/>
            </a:endParaRPr>
          </a:p>
        </p:txBody>
      </p:sp>
      <p:sp>
        <p:nvSpPr>
          <p:cNvPr id="90" name="Google Shape;90;p19"/>
          <p:cNvSpPr/>
          <p:nvPr/>
        </p:nvSpPr>
        <p:spPr>
          <a:xfrm>
            <a:off x="793790" y="5197197"/>
            <a:ext cx="2604968" cy="325636"/>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272525"/>
              </a:buClr>
              <a:buSzPts val="2050"/>
              <a:buFont typeface="Petrona"/>
              <a:buNone/>
            </a:pPr>
            <a:r>
              <a:rPr lang="en-US" sz="2050" b="1" i="0" u="none" strike="noStrike" cap="none">
                <a:solidFill>
                  <a:srgbClr val="272525"/>
                </a:solidFill>
                <a:latin typeface="Arial" panose="020B0604020202020204" pitchFamily="34" charset="0"/>
                <a:ea typeface="Petrona"/>
                <a:cs typeface="Arial" panose="020B0604020202020204" pitchFamily="34" charset="0"/>
                <a:sym typeface="Petrona"/>
              </a:rPr>
              <a:t>Screen and Assess</a:t>
            </a:r>
            <a:endParaRPr sz="2050" b="0" i="0" u="none" strike="noStrike" cap="none">
              <a:latin typeface="Arial" panose="020B0604020202020204" pitchFamily="34" charset="0"/>
              <a:cs typeface="Arial" panose="020B0604020202020204" pitchFamily="34" charset="0"/>
            </a:endParaRPr>
          </a:p>
        </p:txBody>
      </p:sp>
      <p:sp>
        <p:nvSpPr>
          <p:cNvPr id="91" name="Google Shape;91;p19"/>
          <p:cNvSpPr/>
          <p:nvPr/>
        </p:nvSpPr>
        <p:spPr>
          <a:xfrm>
            <a:off x="793790" y="5641896"/>
            <a:ext cx="6422231" cy="63507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b="0" i="0" u="none" strike="noStrike" cap="none" dirty="0">
                <a:solidFill>
                  <a:srgbClr val="272525"/>
                </a:solidFill>
                <a:latin typeface="Arial" panose="020B0604020202020204" pitchFamily="34" charset="0"/>
                <a:ea typeface="Inter"/>
                <a:cs typeface="Arial" panose="020B0604020202020204" pitchFamily="34" charset="0"/>
                <a:sym typeface="Inter"/>
              </a:rPr>
              <a:t>Candidates are shortlisted through screening, assessment and structured interviews to evaluate skills and </a:t>
            </a:r>
            <a:r>
              <a:rPr lang="en-US" sz="1550" b="0" i="0" u="none" strike="noStrike" cap="none" dirty="0" err="1">
                <a:solidFill>
                  <a:srgbClr val="272525"/>
                </a:solidFill>
                <a:latin typeface="Arial" panose="020B0604020202020204" pitchFamily="34" charset="0"/>
                <a:ea typeface="Inter"/>
                <a:cs typeface="Arial" panose="020B0604020202020204" pitchFamily="34" charset="0"/>
                <a:sym typeface="Inter"/>
              </a:rPr>
              <a:t>behaviours</a:t>
            </a:r>
            <a:r>
              <a:rPr lang="en-US" sz="1550" b="0" i="0" u="none" strike="noStrike" cap="none" dirty="0">
                <a:solidFill>
                  <a:srgbClr val="272525"/>
                </a:solidFill>
                <a:latin typeface="Arial" panose="020B0604020202020204" pitchFamily="34" charset="0"/>
                <a:ea typeface="Inter"/>
                <a:cs typeface="Arial" panose="020B0604020202020204" pitchFamily="34" charset="0"/>
                <a:sym typeface="Inter"/>
              </a:rPr>
              <a:t>.</a:t>
            </a:r>
            <a:endParaRPr sz="1550" b="0" i="0" u="none" strike="noStrike" cap="none" dirty="0">
              <a:latin typeface="Arial" panose="020B0604020202020204" pitchFamily="34" charset="0"/>
              <a:cs typeface="Arial" panose="020B0604020202020204" pitchFamily="34" charset="0"/>
            </a:endParaRPr>
          </a:p>
        </p:txBody>
      </p:sp>
      <p:sp>
        <p:nvSpPr>
          <p:cNvPr id="92" name="Google Shape;92;p19"/>
          <p:cNvSpPr/>
          <p:nvPr/>
        </p:nvSpPr>
        <p:spPr>
          <a:xfrm>
            <a:off x="7414328" y="4737975"/>
            <a:ext cx="2505900" cy="248100"/>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Petrona"/>
              <a:buNone/>
            </a:pPr>
            <a:r>
              <a:rPr lang="en-US" sz="1550" b="0" i="0" u="none" strike="noStrike" cap="none">
                <a:solidFill>
                  <a:srgbClr val="272525"/>
                </a:solidFill>
                <a:latin typeface="Arial" panose="020B0604020202020204" pitchFamily="34" charset="0"/>
                <a:ea typeface="Petrona"/>
                <a:cs typeface="Arial" panose="020B0604020202020204" pitchFamily="34" charset="0"/>
                <a:sym typeface="Petrona"/>
              </a:rPr>
              <a:t>04</a:t>
            </a:r>
            <a:endParaRPr sz="1550" b="0" i="0" u="none" strike="noStrike" cap="none">
              <a:latin typeface="Arial" panose="020B0604020202020204" pitchFamily="34" charset="0"/>
              <a:cs typeface="Arial" panose="020B0604020202020204" pitchFamily="34" charset="0"/>
            </a:endParaRPr>
          </a:p>
        </p:txBody>
      </p:sp>
      <p:sp>
        <p:nvSpPr>
          <p:cNvPr id="93" name="Google Shape;93;p19"/>
          <p:cNvSpPr/>
          <p:nvPr/>
        </p:nvSpPr>
        <p:spPr>
          <a:xfrm>
            <a:off x="7414379" y="5052298"/>
            <a:ext cx="6422231" cy="22860"/>
          </a:xfrm>
          <a:prstGeom prst="rect">
            <a:avLst/>
          </a:prstGeom>
          <a:solidFill>
            <a:srgbClr val="007E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panose="020B0604020202020204" pitchFamily="34" charset="0"/>
              <a:cs typeface="Arial" panose="020B0604020202020204" pitchFamily="34" charset="0"/>
            </a:endParaRPr>
          </a:p>
        </p:txBody>
      </p:sp>
      <p:sp>
        <p:nvSpPr>
          <p:cNvPr id="94" name="Google Shape;94;p19"/>
          <p:cNvSpPr/>
          <p:nvPr/>
        </p:nvSpPr>
        <p:spPr>
          <a:xfrm>
            <a:off x="7414378" y="5197197"/>
            <a:ext cx="4557881" cy="325636"/>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272525"/>
              </a:buClr>
              <a:buSzPts val="2050"/>
              <a:buFont typeface="Petrona"/>
              <a:buNone/>
            </a:pPr>
            <a:r>
              <a:rPr lang="en-US" sz="2050" b="1" i="0" u="none" strike="noStrike" cap="none" dirty="0">
                <a:solidFill>
                  <a:srgbClr val="272525"/>
                </a:solidFill>
                <a:latin typeface="Arial" panose="020B0604020202020204" pitchFamily="34" charset="0"/>
                <a:ea typeface="Petrona"/>
                <a:cs typeface="Arial" panose="020B0604020202020204" pitchFamily="34" charset="0"/>
                <a:sym typeface="Petrona"/>
              </a:rPr>
              <a:t>Select Best Candidate</a:t>
            </a:r>
            <a:endParaRPr sz="2050" b="0" i="0" u="none" strike="noStrike" cap="none" dirty="0">
              <a:latin typeface="Arial" panose="020B0604020202020204" pitchFamily="34" charset="0"/>
              <a:cs typeface="Arial" panose="020B0604020202020204" pitchFamily="34" charset="0"/>
            </a:endParaRPr>
          </a:p>
        </p:txBody>
      </p:sp>
      <p:sp>
        <p:nvSpPr>
          <p:cNvPr id="95" name="Google Shape;95;p19"/>
          <p:cNvSpPr/>
          <p:nvPr/>
        </p:nvSpPr>
        <p:spPr>
          <a:xfrm>
            <a:off x="7414379" y="5641896"/>
            <a:ext cx="6422231" cy="63507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b="0" i="0" u="none" strike="noStrike" cap="none">
                <a:solidFill>
                  <a:srgbClr val="272525"/>
                </a:solidFill>
                <a:latin typeface="Arial" panose="020B0604020202020204" pitchFamily="34" charset="0"/>
                <a:ea typeface="Inter"/>
                <a:cs typeface="Arial" panose="020B0604020202020204" pitchFamily="34" charset="0"/>
                <a:sym typeface="Inter"/>
              </a:rPr>
              <a:t>The best candidate is selected based on merit, competence and organisational fit.</a:t>
            </a:r>
            <a:endParaRPr sz="1550" b="0" i="0" u="none" strike="noStrike" cap="none">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pic>
        <p:nvPicPr>
          <p:cNvPr id="101" name="Google Shape;101;p20" descr="preencoded.png"/>
          <p:cNvPicPr preferRelativeResize="0"/>
          <p:nvPr/>
        </p:nvPicPr>
        <p:blipFill rotWithShape="1">
          <a:blip r:embed="rId3">
            <a:alphaModFix/>
          </a:blip>
          <a:srcRect/>
          <a:stretch/>
        </p:blipFill>
        <p:spPr>
          <a:xfrm>
            <a:off x="0" y="0"/>
            <a:ext cx="5486400" cy="8229600"/>
          </a:xfrm>
          <a:prstGeom prst="rect">
            <a:avLst/>
          </a:prstGeom>
          <a:noFill/>
          <a:ln>
            <a:noFill/>
          </a:ln>
        </p:spPr>
      </p:pic>
      <p:sp>
        <p:nvSpPr>
          <p:cNvPr id="102" name="Google Shape;102;p20"/>
          <p:cNvSpPr/>
          <p:nvPr/>
        </p:nvSpPr>
        <p:spPr>
          <a:xfrm>
            <a:off x="6280190" y="761881"/>
            <a:ext cx="5209937" cy="651272"/>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000000"/>
              </a:buClr>
              <a:buSzPts val="4100"/>
              <a:buFont typeface="Petrona"/>
              <a:buNone/>
            </a:pPr>
            <a:r>
              <a:rPr lang="en-US" sz="4100" b="1" i="0" u="none" strike="noStrike" cap="none">
                <a:solidFill>
                  <a:srgbClr val="000000"/>
                </a:solidFill>
                <a:latin typeface="Arial" panose="020B0604020202020204" pitchFamily="34" charset="0"/>
                <a:ea typeface="Petrona"/>
                <a:cs typeface="Arial" panose="020B0604020202020204" pitchFamily="34" charset="0"/>
                <a:sym typeface="Petrona"/>
              </a:rPr>
              <a:t>Job Analysis</a:t>
            </a:r>
            <a:endParaRPr sz="4100" b="0" i="0" u="none" strike="noStrike" cap="none">
              <a:latin typeface="Arial" panose="020B0604020202020204" pitchFamily="34" charset="0"/>
              <a:cs typeface="Arial" panose="020B0604020202020204" pitchFamily="34" charset="0"/>
            </a:endParaRPr>
          </a:p>
        </p:txBody>
      </p:sp>
      <p:sp>
        <p:nvSpPr>
          <p:cNvPr id="103" name="Google Shape;103;p20"/>
          <p:cNvSpPr/>
          <p:nvPr/>
        </p:nvSpPr>
        <p:spPr>
          <a:xfrm>
            <a:off x="6280190" y="1710809"/>
            <a:ext cx="7556421" cy="63507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b="0" i="0" u="none" strike="noStrike" cap="none" dirty="0">
                <a:solidFill>
                  <a:srgbClr val="272525"/>
                </a:solidFill>
                <a:latin typeface="Arial" panose="020B0604020202020204" pitchFamily="34" charset="0"/>
                <a:ea typeface="Inter"/>
                <a:cs typeface="Arial" panose="020B0604020202020204" pitchFamily="34" charset="0"/>
                <a:sym typeface="Inter"/>
              </a:rPr>
              <a:t>Job analysis identifies duties, responsibilities, working conditions and skills required for successful job performance (</a:t>
            </a:r>
            <a:r>
              <a:rPr lang="en-US" sz="1550" b="0" i="0" u="none" strike="noStrike" cap="none" dirty="0" err="1">
                <a:solidFill>
                  <a:srgbClr val="272525"/>
                </a:solidFill>
                <a:latin typeface="Arial" panose="020B0604020202020204" pitchFamily="34" charset="0"/>
                <a:ea typeface="Inter"/>
                <a:cs typeface="Arial" panose="020B0604020202020204" pitchFamily="34" charset="0"/>
                <a:sym typeface="Inter"/>
              </a:rPr>
              <a:t>Asongwe</a:t>
            </a:r>
            <a:r>
              <a:rPr lang="en-US" sz="1550" b="0" i="0" u="none" strike="noStrike" cap="none" dirty="0">
                <a:solidFill>
                  <a:srgbClr val="272525"/>
                </a:solidFill>
                <a:latin typeface="Arial" panose="020B0604020202020204" pitchFamily="34" charset="0"/>
                <a:ea typeface="Inter"/>
                <a:cs typeface="Arial" panose="020B0604020202020204" pitchFamily="34" charset="0"/>
                <a:sym typeface="Inter"/>
              </a:rPr>
              <a:t>, 2023).</a:t>
            </a:r>
            <a:endParaRPr sz="1550" b="0" i="0" u="none" strike="noStrike" cap="none" dirty="0">
              <a:latin typeface="Arial" panose="020B0604020202020204" pitchFamily="34" charset="0"/>
              <a:cs typeface="Arial" panose="020B0604020202020204" pitchFamily="34" charset="0"/>
            </a:endParaRPr>
          </a:p>
        </p:txBody>
      </p:sp>
      <p:sp>
        <p:nvSpPr>
          <p:cNvPr id="104" name="Google Shape;104;p20"/>
          <p:cNvSpPr/>
          <p:nvPr/>
        </p:nvSpPr>
        <p:spPr>
          <a:xfrm>
            <a:off x="6280190" y="2569131"/>
            <a:ext cx="2386489" cy="3722608"/>
          </a:xfrm>
          <a:prstGeom prst="roundRect">
            <a:avLst>
              <a:gd name="adj" fmla="val 3493"/>
            </a:avLst>
          </a:prstGeom>
          <a:solidFill>
            <a:srgbClr val="CCEEFF"/>
          </a:solidFill>
          <a:ln w="9525" cap="flat" cmpd="sng">
            <a:solidFill>
              <a:srgbClr val="B2D4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panose="020B0604020202020204" pitchFamily="34" charset="0"/>
              <a:cs typeface="Arial" panose="020B0604020202020204" pitchFamily="34" charset="0"/>
            </a:endParaRPr>
          </a:p>
        </p:txBody>
      </p:sp>
      <p:sp>
        <p:nvSpPr>
          <p:cNvPr id="105" name="Google Shape;105;p20"/>
          <p:cNvSpPr/>
          <p:nvPr/>
        </p:nvSpPr>
        <p:spPr>
          <a:xfrm>
            <a:off x="6486168" y="2775109"/>
            <a:ext cx="1974532" cy="651272"/>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272525"/>
              </a:buClr>
              <a:buSzPts val="2050"/>
              <a:buFont typeface="Petrona"/>
              <a:buNone/>
            </a:pPr>
            <a:r>
              <a:rPr lang="en-US" sz="2050" b="1" i="0" u="none" strike="noStrike" cap="none">
                <a:solidFill>
                  <a:srgbClr val="272525"/>
                </a:solidFill>
                <a:latin typeface="Arial" panose="020B0604020202020204" pitchFamily="34" charset="0"/>
                <a:ea typeface="Petrona"/>
                <a:cs typeface="Arial" panose="020B0604020202020204" pitchFamily="34" charset="0"/>
                <a:sym typeface="Petrona"/>
              </a:rPr>
              <a:t>Customer Advisor Role</a:t>
            </a:r>
            <a:endParaRPr sz="2050" b="0" i="0" u="none" strike="noStrike" cap="none">
              <a:latin typeface="Arial" panose="020B0604020202020204" pitchFamily="34" charset="0"/>
              <a:cs typeface="Arial" panose="020B0604020202020204" pitchFamily="34" charset="0"/>
            </a:endParaRPr>
          </a:p>
        </p:txBody>
      </p:sp>
      <p:sp>
        <p:nvSpPr>
          <p:cNvPr id="106" name="Google Shape;106;p20"/>
          <p:cNvSpPr/>
          <p:nvPr/>
        </p:nvSpPr>
        <p:spPr>
          <a:xfrm>
            <a:off x="6486168" y="3545443"/>
            <a:ext cx="1974532" cy="2540318"/>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b="0" i="0" u="none" strike="noStrike" cap="none" dirty="0">
                <a:solidFill>
                  <a:srgbClr val="272525"/>
                </a:solidFill>
                <a:latin typeface="Arial" panose="020B0604020202020204" pitchFamily="34" charset="0"/>
                <a:ea typeface="Inter"/>
                <a:cs typeface="Arial" panose="020B0604020202020204" pitchFamily="34" charset="0"/>
                <a:sym typeface="Inter"/>
              </a:rPr>
              <a:t>At Boots, a Customer Advisor supports customers, provides product guidance and maintains store presentation standards.</a:t>
            </a:r>
            <a:endParaRPr sz="1550" b="0" i="0" u="none" strike="noStrike" cap="none" dirty="0">
              <a:latin typeface="Arial" panose="020B0604020202020204" pitchFamily="34" charset="0"/>
              <a:cs typeface="Arial" panose="020B0604020202020204" pitchFamily="34" charset="0"/>
            </a:endParaRPr>
          </a:p>
        </p:txBody>
      </p:sp>
      <p:sp>
        <p:nvSpPr>
          <p:cNvPr id="107" name="Google Shape;107;p20"/>
          <p:cNvSpPr/>
          <p:nvPr/>
        </p:nvSpPr>
        <p:spPr>
          <a:xfrm>
            <a:off x="8865037" y="2569131"/>
            <a:ext cx="2386608" cy="3722608"/>
          </a:xfrm>
          <a:prstGeom prst="roundRect">
            <a:avLst>
              <a:gd name="adj" fmla="val 3493"/>
            </a:avLst>
          </a:prstGeom>
          <a:solidFill>
            <a:srgbClr val="CCEEFF"/>
          </a:solidFill>
          <a:ln w="9525" cap="flat" cmpd="sng">
            <a:solidFill>
              <a:srgbClr val="B2D4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panose="020B0604020202020204" pitchFamily="34" charset="0"/>
              <a:cs typeface="Arial" panose="020B0604020202020204" pitchFamily="34" charset="0"/>
            </a:endParaRPr>
          </a:p>
        </p:txBody>
      </p:sp>
      <p:sp>
        <p:nvSpPr>
          <p:cNvPr id="108" name="Google Shape;108;p20"/>
          <p:cNvSpPr/>
          <p:nvPr/>
        </p:nvSpPr>
        <p:spPr>
          <a:xfrm>
            <a:off x="9071014" y="2775109"/>
            <a:ext cx="2093171" cy="651272"/>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272525"/>
              </a:buClr>
              <a:buSzPts val="2050"/>
              <a:buFont typeface="Petrona"/>
              <a:buNone/>
            </a:pPr>
            <a:r>
              <a:rPr lang="en-US" sz="2050" b="1" i="0" u="none" strike="noStrike" cap="none" dirty="0">
                <a:solidFill>
                  <a:srgbClr val="272525"/>
                </a:solidFill>
                <a:latin typeface="Arial" panose="020B0604020202020204" pitchFamily="34" charset="0"/>
                <a:ea typeface="Petrona"/>
                <a:cs typeface="Arial" panose="020B0604020202020204" pitchFamily="34" charset="0"/>
                <a:sym typeface="Petrona"/>
              </a:rPr>
              <a:t>Key Responsibilities</a:t>
            </a:r>
            <a:endParaRPr sz="2050" b="0" i="0" u="none" strike="noStrike" cap="none" dirty="0">
              <a:latin typeface="Arial" panose="020B0604020202020204" pitchFamily="34" charset="0"/>
              <a:cs typeface="Arial" panose="020B0604020202020204" pitchFamily="34" charset="0"/>
            </a:endParaRPr>
          </a:p>
        </p:txBody>
      </p:sp>
      <p:sp>
        <p:nvSpPr>
          <p:cNvPr id="109" name="Google Shape;109;p20"/>
          <p:cNvSpPr/>
          <p:nvPr/>
        </p:nvSpPr>
        <p:spPr>
          <a:xfrm>
            <a:off x="9071015" y="3545443"/>
            <a:ext cx="1974652" cy="2222778"/>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b="0" i="0" u="none" strike="noStrike" cap="none" dirty="0">
                <a:solidFill>
                  <a:srgbClr val="272525"/>
                </a:solidFill>
                <a:latin typeface="Arial" panose="020B0604020202020204" pitchFamily="34" charset="0"/>
                <a:ea typeface="Inter"/>
                <a:cs typeface="Arial" panose="020B0604020202020204" pitchFamily="34" charset="0"/>
                <a:sym typeface="Inter"/>
              </a:rPr>
              <a:t>The role includes assisting customers, handling transactions and supporting pharmacy services when required.</a:t>
            </a:r>
            <a:endParaRPr sz="1550" b="0" i="0" u="none" strike="noStrike" cap="none" dirty="0">
              <a:latin typeface="Arial" panose="020B0604020202020204" pitchFamily="34" charset="0"/>
              <a:cs typeface="Arial" panose="020B0604020202020204" pitchFamily="34" charset="0"/>
            </a:endParaRPr>
          </a:p>
        </p:txBody>
      </p:sp>
      <p:sp>
        <p:nvSpPr>
          <p:cNvPr id="110" name="Google Shape;110;p20"/>
          <p:cNvSpPr/>
          <p:nvPr/>
        </p:nvSpPr>
        <p:spPr>
          <a:xfrm>
            <a:off x="11450003" y="2569131"/>
            <a:ext cx="2386608" cy="3722608"/>
          </a:xfrm>
          <a:prstGeom prst="roundRect">
            <a:avLst>
              <a:gd name="adj" fmla="val 3493"/>
            </a:avLst>
          </a:prstGeom>
          <a:solidFill>
            <a:srgbClr val="CCEEFF"/>
          </a:solidFill>
          <a:ln w="9525" cap="flat" cmpd="sng">
            <a:solidFill>
              <a:srgbClr val="B2D4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panose="020B0604020202020204" pitchFamily="34" charset="0"/>
              <a:cs typeface="Arial" panose="020B0604020202020204" pitchFamily="34" charset="0"/>
            </a:endParaRPr>
          </a:p>
        </p:txBody>
      </p:sp>
      <p:sp>
        <p:nvSpPr>
          <p:cNvPr id="111" name="Google Shape;111;p20"/>
          <p:cNvSpPr/>
          <p:nvPr/>
        </p:nvSpPr>
        <p:spPr>
          <a:xfrm>
            <a:off x="11655981" y="2775109"/>
            <a:ext cx="1974652" cy="325636"/>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272525"/>
              </a:buClr>
              <a:buSzPts val="2050"/>
              <a:buFont typeface="Petrona"/>
              <a:buNone/>
            </a:pPr>
            <a:r>
              <a:rPr lang="en-US" sz="2050" b="1" i="0" u="none" strike="noStrike" cap="none">
                <a:solidFill>
                  <a:srgbClr val="272525"/>
                </a:solidFill>
                <a:latin typeface="Arial" panose="020B0604020202020204" pitchFamily="34" charset="0"/>
                <a:ea typeface="Petrona"/>
                <a:cs typeface="Arial" panose="020B0604020202020204" pitchFamily="34" charset="0"/>
                <a:sym typeface="Petrona"/>
              </a:rPr>
              <a:t>Essential Skills</a:t>
            </a:r>
            <a:endParaRPr sz="2050" b="0" i="0" u="none" strike="noStrike" cap="none">
              <a:latin typeface="Arial" panose="020B0604020202020204" pitchFamily="34" charset="0"/>
              <a:cs typeface="Arial" panose="020B0604020202020204" pitchFamily="34" charset="0"/>
            </a:endParaRPr>
          </a:p>
        </p:txBody>
      </p:sp>
      <p:sp>
        <p:nvSpPr>
          <p:cNvPr id="112" name="Google Shape;112;p20"/>
          <p:cNvSpPr/>
          <p:nvPr/>
        </p:nvSpPr>
        <p:spPr>
          <a:xfrm>
            <a:off x="11655981" y="3219807"/>
            <a:ext cx="1974652" cy="2540318"/>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b="0" i="0" u="none" strike="noStrike" cap="none">
                <a:solidFill>
                  <a:srgbClr val="272525"/>
                </a:solidFill>
                <a:latin typeface="Arial" panose="020B0604020202020204" pitchFamily="34" charset="0"/>
                <a:ea typeface="Inter"/>
                <a:cs typeface="Arial" panose="020B0604020202020204" pitchFamily="34" charset="0"/>
                <a:sym typeface="Inter"/>
              </a:rPr>
              <a:t>Important skills include communication, teamwork, customer handling, product knowledge and problem-solving abilities.</a:t>
            </a:r>
            <a:endParaRPr sz="1550" b="0" i="0" u="none" strike="noStrike" cap="none">
              <a:latin typeface="Arial" panose="020B0604020202020204" pitchFamily="34" charset="0"/>
              <a:cs typeface="Arial" panose="020B0604020202020204" pitchFamily="34" charset="0"/>
            </a:endParaRPr>
          </a:p>
        </p:txBody>
      </p:sp>
      <p:sp>
        <p:nvSpPr>
          <p:cNvPr id="113" name="Google Shape;113;p20"/>
          <p:cNvSpPr/>
          <p:nvPr/>
        </p:nvSpPr>
        <p:spPr>
          <a:xfrm>
            <a:off x="6280190" y="6514981"/>
            <a:ext cx="7556421" cy="95261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b="0" i="0" u="none" strike="noStrike" cap="none" dirty="0">
                <a:solidFill>
                  <a:srgbClr val="272525"/>
                </a:solidFill>
                <a:latin typeface="Arial" panose="020B0604020202020204" pitchFamily="34" charset="0"/>
                <a:ea typeface="Inter"/>
                <a:cs typeface="Arial" panose="020B0604020202020204" pitchFamily="34" charset="0"/>
                <a:sym typeface="Inter"/>
              </a:rPr>
              <a:t>Job analysis helps HR understand role expectations and ensures recruitment aligns with </a:t>
            </a:r>
            <a:r>
              <a:rPr lang="en-US" sz="1550" b="0" i="0" u="none" strike="noStrike" cap="none" dirty="0" err="1">
                <a:solidFill>
                  <a:srgbClr val="272525"/>
                </a:solidFill>
                <a:latin typeface="Arial" panose="020B0604020202020204" pitchFamily="34" charset="0"/>
                <a:ea typeface="Inter"/>
                <a:cs typeface="Arial" panose="020B0604020202020204" pitchFamily="34" charset="0"/>
                <a:sym typeface="Inter"/>
              </a:rPr>
              <a:t>organisational</a:t>
            </a:r>
            <a:r>
              <a:rPr lang="en-US" sz="1550" b="0" i="0" u="none" strike="noStrike" cap="none" dirty="0">
                <a:solidFill>
                  <a:srgbClr val="272525"/>
                </a:solidFill>
                <a:latin typeface="Arial" panose="020B0604020202020204" pitchFamily="34" charset="0"/>
                <a:ea typeface="Inter"/>
                <a:cs typeface="Arial" panose="020B0604020202020204" pitchFamily="34" charset="0"/>
                <a:sym typeface="Inter"/>
              </a:rPr>
              <a:t> needs. Accurate job analysis improves hiring decisions, training planning and employee performance management.</a:t>
            </a:r>
            <a:endParaRPr sz="1550" b="0" i="0" u="none" strike="noStrike" cap="none"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pic>
        <p:nvPicPr>
          <p:cNvPr id="2050" name="Picture 2">
            <a:extLst>
              <a:ext uri="{FF2B5EF4-FFF2-40B4-BE49-F238E27FC236}">
                <a16:creationId xmlns:a16="http://schemas.microsoft.com/office/drawing/2014/main" id="{A18DF122-79E7-060B-B66F-14845BAC5C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74638"/>
            <a:ext cx="14630400" cy="7680325"/>
          </a:xfrm>
          <a:prstGeom prst="rect">
            <a:avLst/>
          </a:prstGeom>
          <a:noFill/>
          <a:extLst>
            <a:ext uri="{909E8E84-426E-40DD-AFC4-6F175D3DCCD1}">
              <a14:hiddenFill xmlns:a14="http://schemas.microsoft.com/office/drawing/2010/main">
                <a:solidFill>
                  <a:srgbClr val="FFFFFF"/>
                </a:solidFill>
              </a14:hiddenFill>
            </a:ext>
          </a:extLst>
        </p:spPr>
      </p:pic>
      <p:sp>
        <p:nvSpPr>
          <p:cNvPr id="119" name="Google Shape;119;p21"/>
          <p:cNvSpPr/>
          <p:nvPr/>
        </p:nvSpPr>
        <p:spPr>
          <a:xfrm>
            <a:off x="793790" y="1735217"/>
            <a:ext cx="5209937" cy="651272"/>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000000"/>
              </a:buClr>
              <a:buSzPts val="4100"/>
              <a:buFont typeface="Petrona"/>
              <a:buNone/>
            </a:pPr>
            <a:r>
              <a:rPr lang="en-US" sz="4100" b="1" i="0" u="none" strike="noStrike" cap="none">
                <a:solidFill>
                  <a:srgbClr val="000000"/>
                </a:solidFill>
                <a:latin typeface="Petrona"/>
                <a:ea typeface="Petrona"/>
                <a:cs typeface="Petrona"/>
                <a:sym typeface="Petrona"/>
              </a:rPr>
              <a:t>Job Description</a:t>
            </a:r>
            <a:endParaRPr sz="4100" b="0" i="0" u="none" strike="noStrike" cap="none"/>
          </a:p>
        </p:txBody>
      </p:sp>
      <p:sp>
        <p:nvSpPr>
          <p:cNvPr id="120" name="Google Shape;120;p21"/>
          <p:cNvSpPr/>
          <p:nvPr/>
        </p:nvSpPr>
        <p:spPr>
          <a:xfrm>
            <a:off x="793790" y="2862739"/>
            <a:ext cx="7632025" cy="63507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b="0" i="0" u="none" strike="noStrike" cap="none">
                <a:solidFill>
                  <a:srgbClr val="272525"/>
                </a:solidFill>
                <a:latin typeface="Inter"/>
                <a:ea typeface="Inter"/>
                <a:cs typeface="Inter"/>
                <a:sym typeface="Inter"/>
              </a:rPr>
              <a:t>Job description outlines duties, responsibilities and performance expectations of the job role clearly.</a:t>
            </a:r>
            <a:endParaRPr sz="1550" b="0" i="0" u="none" strike="noStrike" cap="none"/>
          </a:p>
        </p:txBody>
      </p:sp>
      <p:sp>
        <p:nvSpPr>
          <p:cNvPr id="121" name="Google Shape;121;p21"/>
          <p:cNvSpPr/>
          <p:nvPr/>
        </p:nvSpPr>
        <p:spPr>
          <a:xfrm>
            <a:off x="582225" y="2862750"/>
            <a:ext cx="11891100" cy="1638300"/>
          </a:xfrm>
          <a:prstGeom prst="rect">
            <a:avLst/>
          </a:prstGeom>
          <a:solidFill>
            <a:schemeClr val="lt1"/>
          </a:solidFill>
          <a:ln>
            <a:noFill/>
          </a:ln>
        </p:spPr>
        <p:txBody>
          <a:bodyPr spcFirstLastPara="1" wrap="square" lIns="0" tIns="0" rIns="0" bIns="0" anchor="t" anchorCtr="0">
            <a:noAutofit/>
          </a:bodyPr>
          <a:lstStyle/>
          <a:p>
            <a:pPr marL="342900" marR="0" lvl="0" indent="-342900" algn="l" rtl="0">
              <a:lnSpc>
                <a:spcPct val="161290"/>
              </a:lnSpc>
              <a:spcBef>
                <a:spcPts val="0"/>
              </a:spcBef>
              <a:spcAft>
                <a:spcPts val="0"/>
              </a:spcAft>
              <a:buClr>
                <a:srgbClr val="272525"/>
              </a:buClr>
              <a:buSzPts val="1550"/>
              <a:buFont typeface="Inter"/>
              <a:buChar char="•"/>
            </a:pPr>
            <a:r>
              <a:rPr lang="en-US" sz="1550" b="0" i="0" u="none" strike="noStrike" cap="none">
                <a:solidFill>
                  <a:srgbClr val="272525"/>
                </a:solidFill>
                <a:latin typeface="Inter"/>
                <a:ea typeface="Inter"/>
                <a:cs typeface="Inter"/>
                <a:sym typeface="Inter"/>
              </a:rPr>
              <a:t>The Customer Advisor assists customers, processes payments and ensures excellent customer service experience.</a:t>
            </a:r>
            <a:endParaRPr sz="1550" b="0" i="0" u="none" strike="noStrike" cap="none"/>
          </a:p>
          <a:p>
            <a:pPr marL="342900" marR="0" lvl="0" indent="-342900" algn="l" rtl="0">
              <a:lnSpc>
                <a:spcPct val="161290"/>
              </a:lnSpc>
              <a:spcBef>
                <a:spcPts val="0"/>
              </a:spcBef>
              <a:spcAft>
                <a:spcPts val="0"/>
              </a:spcAft>
              <a:buClr>
                <a:srgbClr val="272525"/>
              </a:buClr>
              <a:buSzPts val="1550"/>
              <a:buFont typeface="Inter"/>
              <a:buChar char="•"/>
            </a:pPr>
            <a:r>
              <a:rPr lang="en-US" sz="1550" b="0" i="0" u="none" strike="noStrike" cap="none">
                <a:solidFill>
                  <a:srgbClr val="272525"/>
                </a:solidFill>
                <a:latin typeface="Inter"/>
                <a:ea typeface="Inter"/>
                <a:cs typeface="Inter"/>
                <a:sym typeface="Inter"/>
              </a:rPr>
              <a:t>Responsibilities include maintaining store cleanliness, stocking shelves and supporting healthcare service delivery.</a:t>
            </a:r>
            <a:endParaRPr sz="1550" b="0" i="0" u="none" strike="noStrike" cap="none"/>
          </a:p>
          <a:p>
            <a:pPr marL="342900" marR="0" lvl="0" indent="-342900" algn="l" rtl="0">
              <a:lnSpc>
                <a:spcPct val="161290"/>
              </a:lnSpc>
              <a:spcBef>
                <a:spcPts val="0"/>
              </a:spcBef>
              <a:spcAft>
                <a:spcPts val="0"/>
              </a:spcAft>
              <a:buClr>
                <a:srgbClr val="272525"/>
              </a:buClr>
              <a:buSzPts val="1550"/>
              <a:buFont typeface="Inter"/>
              <a:buChar char="•"/>
            </a:pPr>
            <a:r>
              <a:rPr lang="en-US" sz="1550" b="0" i="0" u="none" strike="noStrike" cap="none">
                <a:solidFill>
                  <a:srgbClr val="272525"/>
                </a:solidFill>
                <a:latin typeface="Inter"/>
                <a:ea typeface="Inter"/>
                <a:cs typeface="Inter"/>
                <a:sym typeface="Inter"/>
              </a:rPr>
              <a:t>The role requires following company policies, safety standards and customer service procedures consistently.</a:t>
            </a:r>
            <a:endParaRPr sz="1550" b="0" i="0" u="none" strike="noStrike" cap="none"/>
          </a:p>
          <a:p>
            <a:pPr marL="342900" marR="0" lvl="0" indent="-342900" algn="l" rtl="0">
              <a:lnSpc>
                <a:spcPct val="161290"/>
              </a:lnSpc>
              <a:spcBef>
                <a:spcPts val="0"/>
              </a:spcBef>
              <a:spcAft>
                <a:spcPts val="0"/>
              </a:spcAft>
              <a:buClr>
                <a:srgbClr val="272525"/>
              </a:buClr>
              <a:buSzPts val="1550"/>
              <a:buFont typeface="Inter"/>
              <a:buChar char="•"/>
            </a:pPr>
            <a:r>
              <a:rPr lang="en-US" sz="1550" b="0" i="0" u="none" strike="noStrike" cap="none">
                <a:solidFill>
                  <a:srgbClr val="272525"/>
                </a:solidFill>
                <a:latin typeface="Inter"/>
                <a:ea typeface="Inter"/>
                <a:cs typeface="Inter"/>
                <a:sym typeface="Inter"/>
              </a:rPr>
              <a:t>Job description also explains working hours, reporting structure and performance expectations.</a:t>
            </a:r>
            <a:endParaRPr sz="1550" b="0" i="0" u="none" strike="noStrike" cap="none"/>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pic>
        <p:nvPicPr>
          <p:cNvPr id="1026" name="Picture 2">
            <a:extLst>
              <a:ext uri="{FF2B5EF4-FFF2-40B4-BE49-F238E27FC236}">
                <a16:creationId xmlns:a16="http://schemas.microsoft.com/office/drawing/2014/main" id="{FB9F6030-EC9C-D0E4-10D5-51D0EA23B0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7888" y="130454"/>
            <a:ext cx="14206982" cy="7704345"/>
          </a:xfrm>
          <a:prstGeom prst="rect">
            <a:avLst/>
          </a:prstGeom>
          <a:noFill/>
          <a:extLst>
            <a:ext uri="{909E8E84-426E-40DD-AFC4-6F175D3DCCD1}">
              <a14:hiddenFill xmlns:a14="http://schemas.microsoft.com/office/drawing/2010/main">
                <a:solidFill>
                  <a:srgbClr val="FFFFFF"/>
                </a:solidFill>
              </a14:hiddenFill>
            </a:ext>
          </a:extLst>
        </p:spPr>
      </p:pic>
      <p:sp>
        <p:nvSpPr>
          <p:cNvPr id="127" name="Google Shape;127;p22"/>
          <p:cNvSpPr/>
          <p:nvPr/>
        </p:nvSpPr>
        <p:spPr>
          <a:xfrm>
            <a:off x="928140" y="1315362"/>
            <a:ext cx="5209800" cy="651300"/>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000000"/>
              </a:buClr>
              <a:buSzPts val="4100"/>
              <a:buFont typeface="Petrona"/>
              <a:buNone/>
            </a:pPr>
            <a:r>
              <a:rPr lang="en-US" sz="4100" b="1" i="0" u="none" strike="noStrike" cap="none">
                <a:solidFill>
                  <a:srgbClr val="000000"/>
                </a:solidFill>
                <a:latin typeface="+mj-lt"/>
                <a:ea typeface="Petrona"/>
                <a:cs typeface="Petrona"/>
                <a:sym typeface="Petrona"/>
              </a:rPr>
              <a:t>Person Specification</a:t>
            </a:r>
            <a:endParaRPr sz="4100" b="0" i="0" u="none" strike="noStrike" cap="none">
              <a:latin typeface="+mj-lt"/>
            </a:endParaRPr>
          </a:p>
        </p:txBody>
      </p:sp>
      <p:sp>
        <p:nvSpPr>
          <p:cNvPr id="128" name="Google Shape;128;p22"/>
          <p:cNvSpPr/>
          <p:nvPr/>
        </p:nvSpPr>
        <p:spPr>
          <a:xfrm>
            <a:off x="793790" y="2579529"/>
            <a:ext cx="13042821" cy="388024"/>
          </a:xfrm>
          <a:prstGeom prst="rect">
            <a:avLst/>
          </a:prstGeom>
          <a:solidFill>
            <a:srgbClr val="CCEEFF"/>
          </a:solidFill>
          <a:ln>
            <a:noFill/>
          </a:ln>
        </p:spPr>
        <p:txBody>
          <a:bodyPr spcFirstLastPara="1" wrap="square" lIns="0" tIns="0" rIns="0" bIns="0" anchor="t" anchorCtr="0">
            <a:noAutofit/>
          </a:bodyPr>
          <a:lstStyle/>
          <a:p>
            <a:pPr marL="457200" marR="0" lvl="0" indent="-327025" algn="l" rtl="0">
              <a:lnSpc>
                <a:spcPct val="161290"/>
              </a:lnSpc>
              <a:spcBef>
                <a:spcPts val="0"/>
              </a:spcBef>
              <a:spcAft>
                <a:spcPts val="0"/>
              </a:spcAft>
              <a:buClr>
                <a:srgbClr val="272525"/>
              </a:buClr>
              <a:buSzPts val="1550"/>
              <a:buFont typeface="Inter"/>
              <a:buChar char="●"/>
            </a:pPr>
            <a:r>
              <a:rPr lang="en-US" sz="1550" b="0" i="0" u="none" strike="noStrike" cap="none" dirty="0">
                <a:solidFill>
                  <a:srgbClr val="272525"/>
                </a:solidFill>
                <a:latin typeface="+mj-lt"/>
                <a:ea typeface="Inter"/>
                <a:cs typeface="Inter"/>
                <a:sym typeface="Inter"/>
              </a:rPr>
              <a:t>Person specification defines essential and desirable qualifications, skills and </a:t>
            </a:r>
            <a:r>
              <a:rPr lang="en-US" sz="1550" b="0" i="0" u="none" strike="noStrike" cap="none" dirty="0" err="1">
                <a:solidFill>
                  <a:srgbClr val="272525"/>
                </a:solidFill>
                <a:latin typeface="+mj-lt"/>
                <a:ea typeface="Inter"/>
                <a:cs typeface="Inter"/>
                <a:sym typeface="Inter"/>
              </a:rPr>
              <a:t>behaviours</a:t>
            </a:r>
            <a:r>
              <a:rPr lang="en-US" sz="1550" b="0" i="0" u="none" strike="noStrike" cap="none" dirty="0">
                <a:solidFill>
                  <a:srgbClr val="272525"/>
                </a:solidFill>
                <a:latin typeface="+mj-lt"/>
                <a:ea typeface="Inter"/>
                <a:cs typeface="Inter"/>
                <a:sym typeface="Inter"/>
              </a:rPr>
              <a:t> required for the role (Vernau et al., 2021).</a:t>
            </a:r>
            <a:endParaRPr sz="1550" b="0" i="0" u="none" strike="noStrike" cap="none" dirty="0">
              <a:latin typeface="+mj-lt"/>
            </a:endParaRPr>
          </a:p>
        </p:txBody>
      </p:sp>
      <p:sp>
        <p:nvSpPr>
          <p:cNvPr id="129" name="Google Shape;129;p22"/>
          <p:cNvSpPr/>
          <p:nvPr/>
        </p:nvSpPr>
        <p:spPr>
          <a:xfrm>
            <a:off x="793790" y="3262551"/>
            <a:ext cx="4215289" cy="2435066"/>
          </a:xfrm>
          <a:prstGeom prst="roundRect">
            <a:avLst>
              <a:gd name="adj" fmla="val 3423"/>
            </a:avLst>
          </a:prstGeom>
          <a:solidFill>
            <a:srgbClr val="FFFFFF">
              <a:alpha val="94901"/>
            </a:srgbClr>
          </a:solidFill>
          <a:ln w="22850" cap="flat" cmpd="sng">
            <a:solidFill>
              <a:srgbClr val="B2D4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j-lt"/>
            </a:endParaRPr>
          </a:p>
        </p:txBody>
      </p:sp>
      <p:sp>
        <p:nvSpPr>
          <p:cNvPr id="130" name="Google Shape;130;p22"/>
          <p:cNvSpPr/>
          <p:nvPr/>
        </p:nvSpPr>
        <p:spPr>
          <a:xfrm>
            <a:off x="816650" y="3285411"/>
            <a:ext cx="4169569" cy="595313"/>
          </a:xfrm>
          <a:prstGeom prst="roundRect">
            <a:avLst>
              <a:gd name="adj" fmla="val 9395"/>
            </a:avLst>
          </a:prstGeom>
          <a:solidFill>
            <a:srgbClr val="CCEE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j-lt"/>
            </a:endParaRPr>
          </a:p>
        </p:txBody>
      </p:sp>
      <p:pic>
        <p:nvPicPr>
          <p:cNvPr id="131" name="Google Shape;131;p22" descr="preencoded.png"/>
          <p:cNvPicPr preferRelativeResize="0"/>
          <p:nvPr/>
        </p:nvPicPr>
        <p:blipFill rotWithShape="1">
          <a:blip r:embed="rId4">
            <a:alphaModFix/>
          </a:blip>
          <a:srcRect/>
          <a:stretch/>
        </p:blipFill>
        <p:spPr>
          <a:xfrm>
            <a:off x="2752606" y="3430310"/>
            <a:ext cx="297656" cy="297656"/>
          </a:xfrm>
          <a:prstGeom prst="rect">
            <a:avLst/>
          </a:prstGeom>
          <a:noFill/>
          <a:ln>
            <a:noFill/>
          </a:ln>
        </p:spPr>
      </p:pic>
      <p:sp>
        <p:nvSpPr>
          <p:cNvPr id="132" name="Google Shape;132;p22"/>
          <p:cNvSpPr/>
          <p:nvPr/>
        </p:nvSpPr>
        <p:spPr>
          <a:xfrm>
            <a:off x="1015008" y="4079081"/>
            <a:ext cx="2604968" cy="325636"/>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272525"/>
              </a:buClr>
              <a:buSzPts val="2050"/>
              <a:buFont typeface="Petrona"/>
              <a:buNone/>
            </a:pPr>
            <a:r>
              <a:rPr lang="en-US" sz="2050" b="1" i="0" u="none" strike="noStrike" cap="none">
                <a:solidFill>
                  <a:srgbClr val="272525"/>
                </a:solidFill>
                <a:latin typeface="+mj-lt"/>
                <a:ea typeface="Petrona"/>
                <a:cs typeface="Petrona"/>
                <a:sym typeface="Petrona"/>
              </a:rPr>
              <a:t>Essential Skills</a:t>
            </a:r>
            <a:endParaRPr sz="2050" b="0" i="0" u="none" strike="noStrike" cap="none">
              <a:latin typeface="+mj-lt"/>
            </a:endParaRPr>
          </a:p>
        </p:txBody>
      </p:sp>
      <p:sp>
        <p:nvSpPr>
          <p:cNvPr id="133" name="Google Shape;133;p22"/>
          <p:cNvSpPr/>
          <p:nvPr/>
        </p:nvSpPr>
        <p:spPr>
          <a:xfrm>
            <a:off x="1015008" y="4523780"/>
            <a:ext cx="3772853" cy="95261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b="0" i="0" u="none" strike="noStrike" cap="none">
                <a:solidFill>
                  <a:srgbClr val="272525"/>
                </a:solidFill>
                <a:latin typeface="+mj-lt"/>
                <a:ea typeface="Inter"/>
                <a:cs typeface="Inter"/>
                <a:sym typeface="Inter"/>
              </a:rPr>
              <a:t>Essential skills include communication ability, teamwork, reliability and strong customer service orientation.</a:t>
            </a:r>
            <a:endParaRPr sz="1550" b="0" i="0" u="none" strike="noStrike" cap="none">
              <a:latin typeface="+mj-lt"/>
            </a:endParaRPr>
          </a:p>
        </p:txBody>
      </p:sp>
      <p:sp>
        <p:nvSpPr>
          <p:cNvPr id="134" name="Google Shape;134;p22"/>
          <p:cNvSpPr/>
          <p:nvPr/>
        </p:nvSpPr>
        <p:spPr>
          <a:xfrm>
            <a:off x="5207437" y="3262551"/>
            <a:ext cx="4215408" cy="2435066"/>
          </a:xfrm>
          <a:prstGeom prst="roundRect">
            <a:avLst>
              <a:gd name="adj" fmla="val 3423"/>
            </a:avLst>
          </a:prstGeom>
          <a:solidFill>
            <a:srgbClr val="FFFFFF">
              <a:alpha val="94901"/>
            </a:srgbClr>
          </a:solidFill>
          <a:ln w="22850" cap="flat" cmpd="sng">
            <a:solidFill>
              <a:srgbClr val="B2D4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j-lt"/>
            </a:endParaRPr>
          </a:p>
        </p:txBody>
      </p:sp>
      <p:sp>
        <p:nvSpPr>
          <p:cNvPr id="135" name="Google Shape;135;p22"/>
          <p:cNvSpPr/>
          <p:nvPr/>
        </p:nvSpPr>
        <p:spPr>
          <a:xfrm>
            <a:off x="5230297" y="3285411"/>
            <a:ext cx="4169688" cy="595313"/>
          </a:xfrm>
          <a:prstGeom prst="roundRect">
            <a:avLst>
              <a:gd name="adj" fmla="val 9395"/>
            </a:avLst>
          </a:prstGeom>
          <a:solidFill>
            <a:srgbClr val="CCEE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j-lt"/>
            </a:endParaRPr>
          </a:p>
        </p:txBody>
      </p:sp>
      <p:pic>
        <p:nvPicPr>
          <p:cNvPr id="136" name="Google Shape;136;p22" descr="preencoded.png"/>
          <p:cNvPicPr preferRelativeResize="0"/>
          <p:nvPr/>
        </p:nvPicPr>
        <p:blipFill rotWithShape="1">
          <a:blip r:embed="rId5">
            <a:alphaModFix/>
          </a:blip>
          <a:srcRect/>
          <a:stretch/>
        </p:blipFill>
        <p:spPr>
          <a:xfrm>
            <a:off x="7166253" y="3430310"/>
            <a:ext cx="297656" cy="297656"/>
          </a:xfrm>
          <a:prstGeom prst="rect">
            <a:avLst/>
          </a:prstGeom>
          <a:noFill/>
          <a:ln>
            <a:noFill/>
          </a:ln>
        </p:spPr>
      </p:pic>
      <p:sp>
        <p:nvSpPr>
          <p:cNvPr id="137" name="Google Shape;137;p22"/>
          <p:cNvSpPr/>
          <p:nvPr/>
        </p:nvSpPr>
        <p:spPr>
          <a:xfrm>
            <a:off x="5428655" y="4079081"/>
            <a:ext cx="2604968" cy="325636"/>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272525"/>
              </a:buClr>
              <a:buSzPts val="2050"/>
              <a:buFont typeface="Petrona"/>
              <a:buNone/>
            </a:pPr>
            <a:r>
              <a:rPr lang="en-US" sz="2050" b="1" i="0" u="none" strike="noStrike" cap="none">
                <a:solidFill>
                  <a:srgbClr val="272525"/>
                </a:solidFill>
                <a:latin typeface="+mj-lt"/>
                <a:ea typeface="Petrona"/>
                <a:cs typeface="Petrona"/>
                <a:sym typeface="Petrona"/>
              </a:rPr>
              <a:t>Required Attributes</a:t>
            </a:r>
            <a:endParaRPr sz="2050" b="0" i="0" u="none" strike="noStrike" cap="none">
              <a:latin typeface="+mj-lt"/>
            </a:endParaRPr>
          </a:p>
        </p:txBody>
      </p:sp>
      <p:sp>
        <p:nvSpPr>
          <p:cNvPr id="138" name="Google Shape;138;p22"/>
          <p:cNvSpPr/>
          <p:nvPr/>
        </p:nvSpPr>
        <p:spPr>
          <a:xfrm>
            <a:off x="5428655" y="4523780"/>
            <a:ext cx="3772972" cy="95261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b="0" i="0" u="none" strike="noStrike" cap="none">
                <a:solidFill>
                  <a:srgbClr val="272525"/>
                </a:solidFill>
                <a:latin typeface="+mj-lt"/>
                <a:ea typeface="Inter"/>
                <a:cs typeface="Inter"/>
                <a:sym typeface="Inter"/>
              </a:rPr>
              <a:t>Candidates should demonstrate positive attitude, responsibility and willingness to learn new tasks.</a:t>
            </a:r>
            <a:endParaRPr sz="1550" b="0" i="0" u="none" strike="noStrike" cap="none">
              <a:latin typeface="+mj-lt"/>
            </a:endParaRPr>
          </a:p>
        </p:txBody>
      </p:sp>
      <p:sp>
        <p:nvSpPr>
          <p:cNvPr id="139" name="Google Shape;139;p22"/>
          <p:cNvSpPr/>
          <p:nvPr/>
        </p:nvSpPr>
        <p:spPr>
          <a:xfrm>
            <a:off x="9621203" y="3262551"/>
            <a:ext cx="4215289" cy="2435066"/>
          </a:xfrm>
          <a:prstGeom prst="roundRect">
            <a:avLst>
              <a:gd name="adj" fmla="val 3423"/>
            </a:avLst>
          </a:prstGeom>
          <a:solidFill>
            <a:srgbClr val="FFFFFF">
              <a:alpha val="94901"/>
            </a:srgbClr>
          </a:solidFill>
          <a:ln w="22850" cap="flat" cmpd="sng">
            <a:solidFill>
              <a:srgbClr val="B2D4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j-lt"/>
            </a:endParaRPr>
          </a:p>
        </p:txBody>
      </p:sp>
      <p:sp>
        <p:nvSpPr>
          <p:cNvPr id="140" name="Google Shape;140;p22"/>
          <p:cNvSpPr/>
          <p:nvPr/>
        </p:nvSpPr>
        <p:spPr>
          <a:xfrm>
            <a:off x="9644063" y="3285411"/>
            <a:ext cx="4169569" cy="595313"/>
          </a:xfrm>
          <a:prstGeom prst="roundRect">
            <a:avLst>
              <a:gd name="adj" fmla="val 9395"/>
            </a:avLst>
          </a:prstGeom>
          <a:solidFill>
            <a:srgbClr val="CCEE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mj-lt"/>
            </a:endParaRPr>
          </a:p>
        </p:txBody>
      </p:sp>
      <p:pic>
        <p:nvPicPr>
          <p:cNvPr id="141" name="Google Shape;141;p22" descr="preencoded.png"/>
          <p:cNvPicPr preferRelativeResize="0"/>
          <p:nvPr/>
        </p:nvPicPr>
        <p:blipFill rotWithShape="1">
          <a:blip r:embed="rId6">
            <a:alphaModFix/>
          </a:blip>
          <a:srcRect/>
          <a:stretch/>
        </p:blipFill>
        <p:spPr>
          <a:xfrm>
            <a:off x="11580019" y="3430310"/>
            <a:ext cx="297656" cy="297656"/>
          </a:xfrm>
          <a:prstGeom prst="rect">
            <a:avLst/>
          </a:prstGeom>
          <a:noFill/>
          <a:ln>
            <a:noFill/>
          </a:ln>
        </p:spPr>
      </p:pic>
      <p:sp>
        <p:nvSpPr>
          <p:cNvPr id="142" name="Google Shape;142;p22"/>
          <p:cNvSpPr/>
          <p:nvPr/>
        </p:nvSpPr>
        <p:spPr>
          <a:xfrm>
            <a:off x="9842421" y="4079081"/>
            <a:ext cx="2604968" cy="325636"/>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272525"/>
              </a:buClr>
              <a:buSzPts val="2050"/>
              <a:buFont typeface="Petrona"/>
              <a:buNone/>
            </a:pPr>
            <a:r>
              <a:rPr lang="en-US" sz="2050" b="1" i="0" u="none" strike="noStrike" cap="none">
                <a:solidFill>
                  <a:srgbClr val="272525"/>
                </a:solidFill>
                <a:latin typeface="+mj-lt"/>
                <a:ea typeface="Petrona"/>
                <a:cs typeface="Petrona"/>
                <a:sym typeface="Petrona"/>
              </a:rPr>
              <a:t>Desired Qualities</a:t>
            </a:r>
            <a:endParaRPr sz="2050" b="0" i="0" u="none" strike="noStrike" cap="none">
              <a:latin typeface="+mj-lt"/>
            </a:endParaRPr>
          </a:p>
        </p:txBody>
      </p:sp>
      <p:sp>
        <p:nvSpPr>
          <p:cNvPr id="143" name="Google Shape;143;p22"/>
          <p:cNvSpPr/>
          <p:nvPr/>
        </p:nvSpPr>
        <p:spPr>
          <a:xfrm>
            <a:off x="9842421" y="4523780"/>
            <a:ext cx="3772853" cy="95261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b="0" i="0" u="none" strike="noStrike" cap="none">
                <a:solidFill>
                  <a:srgbClr val="272525"/>
                </a:solidFill>
                <a:latin typeface="+mj-lt"/>
                <a:ea typeface="Inter"/>
                <a:cs typeface="Inter"/>
                <a:sym typeface="Inter"/>
              </a:rPr>
              <a:t>Desired attributes include problem-solving ability, adaptability and ability to work under pressur</a:t>
            </a:r>
            <a:r>
              <a:rPr lang="en-US" sz="1550">
                <a:solidFill>
                  <a:srgbClr val="272525"/>
                </a:solidFill>
                <a:latin typeface="+mj-lt"/>
                <a:ea typeface="Inter"/>
                <a:cs typeface="Inter"/>
                <a:sym typeface="Inter"/>
              </a:rPr>
              <a:t>e</a:t>
            </a:r>
            <a:r>
              <a:rPr lang="en-US" sz="1550" b="0" i="0" u="none" strike="noStrike" cap="none">
                <a:solidFill>
                  <a:srgbClr val="272525"/>
                </a:solidFill>
                <a:latin typeface="+mj-lt"/>
                <a:ea typeface="Inter"/>
                <a:cs typeface="Inter"/>
                <a:sym typeface="Inter"/>
              </a:rPr>
              <a:t>.</a:t>
            </a:r>
            <a:endParaRPr sz="1550" b="0" i="0" u="none" strike="noStrike" cap="none">
              <a:latin typeface="+mj-l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pic>
        <p:nvPicPr>
          <p:cNvPr id="149" name="Google Shape;149;p23" descr="preencoded.png"/>
          <p:cNvPicPr preferRelativeResize="0"/>
          <p:nvPr/>
        </p:nvPicPr>
        <p:blipFill rotWithShape="1">
          <a:blip r:embed="rId3">
            <a:alphaModFix/>
          </a:blip>
          <a:srcRect/>
          <a:stretch/>
        </p:blipFill>
        <p:spPr>
          <a:xfrm>
            <a:off x="9144000" y="0"/>
            <a:ext cx="5486400" cy="8229600"/>
          </a:xfrm>
          <a:prstGeom prst="rect">
            <a:avLst/>
          </a:prstGeom>
          <a:noFill/>
          <a:ln>
            <a:noFill/>
          </a:ln>
        </p:spPr>
      </p:pic>
      <p:sp>
        <p:nvSpPr>
          <p:cNvPr id="150" name="Google Shape;150;p23"/>
          <p:cNvSpPr/>
          <p:nvPr/>
        </p:nvSpPr>
        <p:spPr>
          <a:xfrm>
            <a:off x="793790" y="357426"/>
            <a:ext cx="7244120" cy="586026"/>
          </a:xfrm>
          <a:prstGeom prst="rect">
            <a:avLst/>
          </a:prstGeom>
          <a:noFill/>
          <a:ln>
            <a:noFill/>
          </a:ln>
        </p:spPr>
        <p:txBody>
          <a:bodyPr spcFirstLastPara="1" wrap="square" lIns="0" tIns="0" rIns="0" bIns="0" anchor="t" anchorCtr="0">
            <a:noAutofit/>
          </a:bodyPr>
          <a:lstStyle/>
          <a:p>
            <a:pPr marL="0" marR="0" lvl="0" indent="0" algn="l" rtl="0">
              <a:lnSpc>
                <a:spcPct val="126027"/>
              </a:lnSpc>
              <a:spcBef>
                <a:spcPts val="0"/>
              </a:spcBef>
              <a:spcAft>
                <a:spcPts val="0"/>
              </a:spcAft>
              <a:buClr>
                <a:srgbClr val="000000"/>
              </a:buClr>
              <a:buSzPts val="3650"/>
              <a:buFont typeface="Petrona"/>
              <a:buNone/>
            </a:pPr>
            <a:r>
              <a:rPr lang="en-US" sz="3650" b="1" i="0" u="none" strike="noStrike" cap="none" dirty="0">
                <a:solidFill>
                  <a:srgbClr val="000000"/>
                </a:solidFill>
                <a:latin typeface="Arial" panose="020B0604020202020204" pitchFamily="34" charset="0"/>
                <a:ea typeface="Petrona"/>
                <a:cs typeface="Arial" panose="020B0604020202020204" pitchFamily="34" charset="0"/>
                <a:sym typeface="Petrona"/>
              </a:rPr>
              <a:t>Learning and Development Needs</a:t>
            </a:r>
            <a:endParaRPr sz="3650" b="0" i="0" u="none" strike="noStrike" cap="none" dirty="0">
              <a:latin typeface="Arial" panose="020B0604020202020204" pitchFamily="34" charset="0"/>
              <a:cs typeface="Arial" panose="020B0604020202020204" pitchFamily="34" charset="0"/>
            </a:endParaRPr>
          </a:p>
        </p:txBody>
      </p:sp>
      <p:sp>
        <p:nvSpPr>
          <p:cNvPr id="151" name="Google Shape;151;p23"/>
          <p:cNvSpPr/>
          <p:nvPr/>
        </p:nvSpPr>
        <p:spPr>
          <a:xfrm>
            <a:off x="793790" y="1856780"/>
            <a:ext cx="7556421" cy="542925"/>
          </a:xfrm>
          <a:prstGeom prst="rect">
            <a:avLst/>
          </a:prstGeom>
          <a:noFill/>
          <a:ln>
            <a:noFill/>
          </a:ln>
        </p:spPr>
        <p:txBody>
          <a:bodyPr spcFirstLastPara="1" wrap="square" lIns="0" tIns="0" rIns="0" bIns="0" anchor="t" anchorCtr="0">
            <a:noAutofit/>
          </a:bodyPr>
          <a:lstStyle/>
          <a:p>
            <a:pPr marL="0" marR="0" lvl="0" indent="0" algn="l" rtl="0">
              <a:lnSpc>
                <a:spcPct val="150000"/>
              </a:lnSpc>
              <a:spcBef>
                <a:spcPts val="0"/>
              </a:spcBef>
              <a:spcAft>
                <a:spcPts val="0"/>
              </a:spcAft>
              <a:buClr>
                <a:srgbClr val="272525"/>
              </a:buClr>
              <a:buSzPts val="1400"/>
              <a:buFont typeface="Inter"/>
              <a:buNone/>
            </a:pPr>
            <a:r>
              <a:rPr lang="en-US" sz="1400" b="0" i="0" u="none" strike="noStrike" cap="none">
                <a:solidFill>
                  <a:srgbClr val="272525"/>
                </a:solidFill>
                <a:latin typeface="Arial" panose="020B0604020202020204" pitchFamily="34" charset="0"/>
                <a:ea typeface="Inter"/>
                <a:cs typeface="Arial" panose="020B0604020202020204" pitchFamily="34" charset="0"/>
                <a:sym typeface="Inter"/>
              </a:rPr>
              <a:t>After recruitment, new employees may experience skill gaps affecting performance and service quality (Vernau et al., 2021).</a:t>
            </a:r>
            <a:endParaRPr sz="1400" b="0" i="0" u="none" strike="noStrike" cap="none">
              <a:latin typeface="Arial" panose="020B0604020202020204" pitchFamily="34" charset="0"/>
              <a:cs typeface="Arial" panose="020B0604020202020204" pitchFamily="34" charset="0"/>
            </a:endParaRPr>
          </a:p>
        </p:txBody>
      </p:sp>
      <p:sp>
        <p:nvSpPr>
          <p:cNvPr id="152" name="Google Shape;152;p23"/>
          <p:cNvSpPr/>
          <p:nvPr/>
        </p:nvSpPr>
        <p:spPr>
          <a:xfrm>
            <a:off x="793790" y="2580561"/>
            <a:ext cx="401836" cy="401836"/>
          </a:xfrm>
          <a:prstGeom prst="roundRect">
            <a:avLst>
              <a:gd name="adj" fmla="val 18670"/>
            </a:avLst>
          </a:prstGeom>
          <a:solidFill>
            <a:srgbClr val="CCEEFF"/>
          </a:solidFill>
          <a:ln w="9525" cap="flat" cmpd="sng">
            <a:solidFill>
              <a:srgbClr val="B2D4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panose="020B0604020202020204" pitchFamily="34" charset="0"/>
              <a:cs typeface="Arial" panose="020B0604020202020204" pitchFamily="34" charset="0"/>
            </a:endParaRPr>
          </a:p>
        </p:txBody>
      </p:sp>
      <p:sp>
        <p:nvSpPr>
          <p:cNvPr id="153" name="Google Shape;153;p23"/>
          <p:cNvSpPr/>
          <p:nvPr/>
        </p:nvSpPr>
        <p:spPr>
          <a:xfrm>
            <a:off x="1356359" y="2641878"/>
            <a:ext cx="5614283" cy="140613"/>
          </a:xfrm>
          <a:prstGeom prst="rect">
            <a:avLst/>
          </a:prstGeom>
          <a:noFill/>
          <a:ln>
            <a:noFill/>
          </a:ln>
        </p:spPr>
        <p:txBody>
          <a:bodyPr spcFirstLastPara="1" wrap="square" lIns="0" tIns="0" rIns="0" bIns="0" anchor="t" anchorCtr="0">
            <a:noAutofit/>
          </a:bodyPr>
          <a:lstStyle/>
          <a:p>
            <a:pPr marL="0" marR="0" lvl="0" indent="0" algn="l" rtl="0">
              <a:lnSpc>
                <a:spcPct val="127777"/>
              </a:lnSpc>
              <a:spcBef>
                <a:spcPts val="0"/>
              </a:spcBef>
              <a:spcAft>
                <a:spcPts val="0"/>
              </a:spcAft>
              <a:buClr>
                <a:srgbClr val="272525"/>
              </a:buClr>
              <a:buSzPts val="1800"/>
              <a:buFont typeface="Petrona"/>
              <a:buNone/>
            </a:pPr>
            <a:r>
              <a:rPr lang="en-US" sz="1800" b="1" i="0" u="none" strike="noStrike" cap="none" dirty="0">
                <a:solidFill>
                  <a:srgbClr val="272525"/>
                </a:solidFill>
                <a:latin typeface="Arial" panose="020B0604020202020204" pitchFamily="34" charset="0"/>
                <a:ea typeface="Petrona"/>
                <a:cs typeface="Arial" panose="020B0604020202020204" pitchFamily="34" charset="0"/>
                <a:sym typeface="Petrona"/>
              </a:rPr>
              <a:t>Product Knowledge Training</a:t>
            </a:r>
            <a:endParaRPr sz="1800" b="0" i="0" u="none" strike="noStrike" cap="none" dirty="0">
              <a:latin typeface="Arial" panose="020B0604020202020204" pitchFamily="34" charset="0"/>
              <a:cs typeface="Arial" panose="020B0604020202020204" pitchFamily="34" charset="0"/>
            </a:endParaRPr>
          </a:p>
        </p:txBody>
      </p:sp>
      <p:sp>
        <p:nvSpPr>
          <p:cNvPr id="154" name="Google Shape;154;p23"/>
          <p:cNvSpPr/>
          <p:nvPr/>
        </p:nvSpPr>
        <p:spPr>
          <a:xfrm>
            <a:off x="1356360" y="3031331"/>
            <a:ext cx="6993850" cy="542925"/>
          </a:xfrm>
          <a:prstGeom prst="rect">
            <a:avLst/>
          </a:prstGeom>
          <a:noFill/>
          <a:ln>
            <a:noFill/>
          </a:ln>
        </p:spPr>
        <p:txBody>
          <a:bodyPr spcFirstLastPara="1" wrap="square" lIns="0" tIns="0" rIns="0" bIns="0" anchor="t" anchorCtr="0">
            <a:noAutofit/>
          </a:bodyPr>
          <a:lstStyle/>
          <a:p>
            <a:pPr marL="0" marR="0" lvl="0" indent="0" algn="l" rtl="0">
              <a:lnSpc>
                <a:spcPct val="150000"/>
              </a:lnSpc>
              <a:spcBef>
                <a:spcPts val="0"/>
              </a:spcBef>
              <a:spcAft>
                <a:spcPts val="0"/>
              </a:spcAft>
              <a:buClr>
                <a:srgbClr val="272525"/>
              </a:buClr>
              <a:buSzPts val="1400"/>
              <a:buFont typeface="Inter"/>
              <a:buNone/>
            </a:pPr>
            <a:r>
              <a:rPr lang="en-US" sz="1400" b="0" i="0" u="none" strike="noStrike" cap="none">
                <a:solidFill>
                  <a:srgbClr val="272525"/>
                </a:solidFill>
                <a:latin typeface="Arial" panose="020B0604020202020204" pitchFamily="34" charset="0"/>
                <a:ea typeface="Inter"/>
                <a:cs typeface="Arial" panose="020B0604020202020204" pitchFamily="34" charset="0"/>
                <a:sym typeface="Inter"/>
              </a:rPr>
              <a:t>A Customer Advisor may require training in product knowledge, customer handling and digital systems usage.</a:t>
            </a:r>
            <a:endParaRPr sz="1400" b="0" i="0" u="none" strike="noStrike" cap="none">
              <a:latin typeface="Arial" panose="020B0604020202020204" pitchFamily="34" charset="0"/>
              <a:cs typeface="Arial" panose="020B0604020202020204" pitchFamily="34" charset="0"/>
            </a:endParaRPr>
          </a:p>
        </p:txBody>
      </p:sp>
      <p:sp>
        <p:nvSpPr>
          <p:cNvPr id="155" name="Google Shape;155;p23"/>
          <p:cNvSpPr/>
          <p:nvPr/>
        </p:nvSpPr>
        <p:spPr>
          <a:xfrm>
            <a:off x="793790" y="3895725"/>
            <a:ext cx="401836" cy="401836"/>
          </a:xfrm>
          <a:prstGeom prst="roundRect">
            <a:avLst>
              <a:gd name="adj" fmla="val 18670"/>
            </a:avLst>
          </a:prstGeom>
          <a:solidFill>
            <a:srgbClr val="CCEEFF"/>
          </a:solidFill>
          <a:ln w="9525" cap="flat" cmpd="sng">
            <a:solidFill>
              <a:srgbClr val="B2D4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panose="020B0604020202020204" pitchFamily="34" charset="0"/>
              <a:cs typeface="Arial" panose="020B0604020202020204" pitchFamily="34" charset="0"/>
            </a:endParaRPr>
          </a:p>
        </p:txBody>
      </p:sp>
      <p:sp>
        <p:nvSpPr>
          <p:cNvPr id="156" name="Google Shape;156;p23"/>
          <p:cNvSpPr/>
          <p:nvPr/>
        </p:nvSpPr>
        <p:spPr>
          <a:xfrm>
            <a:off x="1356360" y="3957043"/>
            <a:ext cx="4726388" cy="248840"/>
          </a:xfrm>
          <a:prstGeom prst="rect">
            <a:avLst/>
          </a:prstGeom>
          <a:noFill/>
          <a:ln>
            <a:noFill/>
          </a:ln>
        </p:spPr>
        <p:txBody>
          <a:bodyPr spcFirstLastPara="1" wrap="square" lIns="0" tIns="0" rIns="0" bIns="0" anchor="t" anchorCtr="0">
            <a:noAutofit/>
          </a:bodyPr>
          <a:lstStyle/>
          <a:p>
            <a:pPr marL="0" marR="0" lvl="0" indent="0" algn="l" rtl="0">
              <a:lnSpc>
                <a:spcPct val="127777"/>
              </a:lnSpc>
              <a:spcBef>
                <a:spcPts val="0"/>
              </a:spcBef>
              <a:spcAft>
                <a:spcPts val="0"/>
              </a:spcAft>
              <a:buClr>
                <a:srgbClr val="272525"/>
              </a:buClr>
              <a:buSzPts val="1800"/>
              <a:buFont typeface="Petrona"/>
              <a:buNone/>
            </a:pPr>
            <a:r>
              <a:rPr lang="en-US" sz="1800" b="1" i="0" u="none" strike="noStrike" cap="none" dirty="0">
                <a:solidFill>
                  <a:srgbClr val="272525"/>
                </a:solidFill>
                <a:latin typeface="Arial" panose="020B0604020202020204" pitchFamily="34" charset="0"/>
                <a:ea typeface="Petrona"/>
                <a:cs typeface="Arial" panose="020B0604020202020204" pitchFamily="34" charset="0"/>
                <a:sym typeface="Petrona"/>
              </a:rPr>
              <a:t>Additional Learning Areas</a:t>
            </a:r>
            <a:endParaRPr sz="1800" b="0" i="0" u="none" strike="noStrike" cap="none" dirty="0">
              <a:latin typeface="Arial" panose="020B0604020202020204" pitchFamily="34" charset="0"/>
              <a:cs typeface="Arial" panose="020B0604020202020204" pitchFamily="34" charset="0"/>
            </a:endParaRPr>
          </a:p>
        </p:txBody>
      </p:sp>
      <p:sp>
        <p:nvSpPr>
          <p:cNvPr id="157" name="Google Shape;157;p23"/>
          <p:cNvSpPr/>
          <p:nvPr/>
        </p:nvSpPr>
        <p:spPr>
          <a:xfrm>
            <a:off x="1356360" y="4346496"/>
            <a:ext cx="6993850" cy="542925"/>
          </a:xfrm>
          <a:prstGeom prst="rect">
            <a:avLst/>
          </a:prstGeom>
          <a:noFill/>
          <a:ln>
            <a:noFill/>
          </a:ln>
        </p:spPr>
        <p:txBody>
          <a:bodyPr spcFirstLastPara="1" wrap="square" lIns="0" tIns="0" rIns="0" bIns="0" anchor="t" anchorCtr="0">
            <a:noAutofit/>
          </a:bodyPr>
          <a:lstStyle/>
          <a:p>
            <a:pPr marL="0" marR="0" lvl="0" indent="0" algn="l" rtl="0">
              <a:lnSpc>
                <a:spcPct val="150000"/>
              </a:lnSpc>
              <a:spcBef>
                <a:spcPts val="0"/>
              </a:spcBef>
              <a:spcAft>
                <a:spcPts val="0"/>
              </a:spcAft>
              <a:buClr>
                <a:srgbClr val="272525"/>
              </a:buClr>
              <a:buSzPts val="1400"/>
              <a:buFont typeface="Inter"/>
              <a:buNone/>
            </a:pPr>
            <a:r>
              <a:rPr lang="en-US" sz="1400" b="0" i="0" u="none" strike="noStrike" cap="none">
                <a:solidFill>
                  <a:srgbClr val="272525"/>
                </a:solidFill>
                <a:latin typeface="Arial" panose="020B0604020202020204" pitchFamily="34" charset="0"/>
                <a:ea typeface="Inter"/>
                <a:cs typeface="Arial" panose="020B0604020202020204" pitchFamily="34" charset="0"/>
                <a:sym typeface="Inter"/>
              </a:rPr>
              <a:t>Additional learning needs include communication improvement, problem-solving and pharmacy service awareness.</a:t>
            </a:r>
            <a:endParaRPr sz="1400" b="0" i="0" u="none" strike="noStrike" cap="none">
              <a:latin typeface="Arial" panose="020B0604020202020204" pitchFamily="34" charset="0"/>
              <a:cs typeface="Arial" panose="020B0604020202020204" pitchFamily="34" charset="0"/>
            </a:endParaRPr>
          </a:p>
        </p:txBody>
      </p:sp>
      <p:sp>
        <p:nvSpPr>
          <p:cNvPr id="158" name="Google Shape;158;p23"/>
          <p:cNvSpPr/>
          <p:nvPr/>
        </p:nvSpPr>
        <p:spPr>
          <a:xfrm>
            <a:off x="793790" y="5210889"/>
            <a:ext cx="401836" cy="401836"/>
          </a:xfrm>
          <a:prstGeom prst="roundRect">
            <a:avLst>
              <a:gd name="adj" fmla="val 18670"/>
            </a:avLst>
          </a:prstGeom>
          <a:solidFill>
            <a:srgbClr val="CCEEFF"/>
          </a:solidFill>
          <a:ln w="9525" cap="flat" cmpd="sng">
            <a:solidFill>
              <a:srgbClr val="B2D4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panose="020B0604020202020204" pitchFamily="34" charset="0"/>
              <a:cs typeface="Arial" panose="020B0604020202020204" pitchFamily="34" charset="0"/>
            </a:endParaRPr>
          </a:p>
        </p:txBody>
      </p:sp>
      <p:sp>
        <p:nvSpPr>
          <p:cNvPr id="159" name="Google Shape;159;p23"/>
          <p:cNvSpPr/>
          <p:nvPr/>
        </p:nvSpPr>
        <p:spPr>
          <a:xfrm>
            <a:off x="1356360" y="5272207"/>
            <a:ext cx="5799814" cy="200941"/>
          </a:xfrm>
          <a:prstGeom prst="rect">
            <a:avLst/>
          </a:prstGeom>
          <a:noFill/>
          <a:ln>
            <a:noFill/>
          </a:ln>
        </p:spPr>
        <p:txBody>
          <a:bodyPr spcFirstLastPara="1" wrap="square" lIns="0" tIns="0" rIns="0" bIns="0" anchor="t" anchorCtr="0">
            <a:noAutofit/>
          </a:bodyPr>
          <a:lstStyle/>
          <a:p>
            <a:pPr marL="0" marR="0" lvl="0" indent="0" algn="l" rtl="0">
              <a:lnSpc>
                <a:spcPct val="127777"/>
              </a:lnSpc>
              <a:spcBef>
                <a:spcPts val="0"/>
              </a:spcBef>
              <a:spcAft>
                <a:spcPts val="0"/>
              </a:spcAft>
              <a:buClr>
                <a:srgbClr val="272525"/>
              </a:buClr>
              <a:buSzPts val="1800"/>
              <a:buFont typeface="Petrona"/>
              <a:buNone/>
            </a:pPr>
            <a:r>
              <a:rPr lang="en-US" sz="1800" b="1" i="0" u="none" strike="noStrike" cap="none" dirty="0">
                <a:solidFill>
                  <a:srgbClr val="272525"/>
                </a:solidFill>
                <a:latin typeface="Arial" panose="020B0604020202020204" pitchFamily="34" charset="0"/>
                <a:ea typeface="Petrona"/>
                <a:cs typeface="Arial" panose="020B0604020202020204" pitchFamily="34" charset="0"/>
                <a:sym typeface="Petrona"/>
              </a:rPr>
              <a:t>Targeted Development</a:t>
            </a:r>
            <a:endParaRPr sz="1800" b="0" i="0" u="none" strike="noStrike" cap="none" dirty="0">
              <a:latin typeface="Arial" panose="020B0604020202020204" pitchFamily="34" charset="0"/>
              <a:cs typeface="Arial" panose="020B0604020202020204" pitchFamily="34" charset="0"/>
            </a:endParaRPr>
          </a:p>
        </p:txBody>
      </p:sp>
      <p:sp>
        <p:nvSpPr>
          <p:cNvPr id="160" name="Google Shape;160;p23"/>
          <p:cNvSpPr/>
          <p:nvPr/>
        </p:nvSpPr>
        <p:spPr>
          <a:xfrm>
            <a:off x="1356360" y="5661660"/>
            <a:ext cx="6993850" cy="542925"/>
          </a:xfrm>
          <a:prstGeom prst="rect">
            <a:avLst/>
          </a:prstGeom>
          <a:noFill/>
          <a:ln>
            <a:noFill/>
          </a:ln>
        </p:spPr>
        <p:txBody>
          <a:bodyPr spcFirstLastPara="1" wrap="square" lIns="0" tIns="0" rIns="0" bIns="0" anchor="t" anchorCtr="0">
            <a:noAutofit/>
          </a:bodyPr>
          <a:lstStyle/>
          <a:p>
            <a:pPr marL="0" marR="0" lvl="0" indent="0" algn="l" rtl="0">
              <a:lnSpc>
                <a:spcPct val="150000"/>
              </a:lnSpc>
              <a:spcBef>
                <a:spcPts val="0"/>
              </a:spcBef>
              <a:spcAft>
                <a:spcPts val="0"/>
              </a:spcAft>
              <a:buClr>
                <a:srgbClr val="272525"/>
              </a:buClr>
              <a:buSzPts val="1400"/>
              <a:buFont typeface="Inter"/>
              <a:buNone/>
            </a:pPr>
            <a:r>
              <a:rPr lang="en-US" sz="1400" b="0" i="0" u="none" strike="noStrike" cap="none">
                <a:solidFill>
                  <a:srgbClr val="272525"/>
                </a:solidFill>
                <a:latin typeface="Arial" panose="020B0604020202020204" pitchFamily="34" charset="0"/>
                <a:ea typeface="Inter"/>
                <a:cs typeface="Arial" panose="020B0604020202020204" pitchFamily="34" charset="0"/>
                <a:sym typeface="Inter"/>
              </a:rPr>
              <a:t>Identifying learning needs ensures employees receive targeted training to improve competence and performance.</a:t>
            </a:r>
            <a:endParaRPr sz="1400" b="0" i="0" u="none" strike="noStrike" cap="none">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pic>
        <p:nvPicPr>
          <p:cNvPr id="177" name="Google Shape;177;p24"/>
          <p:cNvPicPr preferRelativeResize="0"/>
          <p:nvPr/>
        </p:nvPicPr>
        <p:blipFill>
          <a:blip r:embed="rId3">
            <a:alphaModFix/>
          </a:blip>
          <a:stretch>
            <a:fillRect/>
          </a:stretch>
        </p:blipFill>
        <p:spPr>
          <a:xfrm>
            <a:off x="9290765" y="230315"/>
            <a:ext cx="5049541" cy="3660483"/>
          </a:xfrm>
          <a:prstGeom prst="rect">
            <a:avLst/>
          </a:prstGeom>
          <a:noFill/>
          <a:ln>
            <a:noFill/>
          </a:ln>
        </p:spPr>
      </p:pic>
      <p:sp>
        <p:nvSpPr>
          <p:cNvPr id="166" name="Google Shape;166;p24"/>
          <p:cNvSpPr/>
          <p:nvPr/>
        </p:nvSpPr>
        <p:spPr>
          <a:xfrm>
            <a:off x="869995" y="997026"/>
            <a:ext cx="7141607" cy="651272"/>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000000"/>
              </a:buClr>
              <a:buSzPts val="4100"/>
              <a:buFont typeface="Petrona"/>
              <a:buNone/>
            </a:pPr>
            <a:r>
              <a:rPr lang="en-US" sz="4100" b="1" i="0" u="none" strike="noStrike" cap="none" dirty="0" err="1">
                <a:solidFill>
                  <a:srgbClr val="000000"/>
                </a:solidFill>
                <a:latin typeface="Arial" panose="020B0604020202020204" pitchFamily="34" charset="0"/>
                <a:ea typeface="Petrona"/>
                <a:cs typeface="Arial" panose="020B0604020202020204" pitchFamily="34" charset="0"/>
                <a:sym typeface="Petrona"/>
              </a:rPr>
              <a:t>Behaviourist</a:t>
            </a:r>
            <a:r>
              <a:rPr lang="en-US" sz="4100" b="1" i="0" u="none" strike="noStrike" cap="none" dirty="0">
                <a:solidFill>
                  <a:srgbClr val="000000"/>
                </a:solidFill>
                <a:latin typeface="Arial" panose="020B0604020202020204" pitchFamily="34" charset="0"/>
                <a:ea typeface="Petrona"/>
                <a:cs typeface="Arial" panose="020B0604020202020204" pitchFamily="34" charset="0"/>
                <a:sym typeface="Petrona"/>
              </a:rPr>
              <a:t> Learning Theory</a:t>
            </a:r>
            <a:endParaRPr sz="4100" b="0" i="0" u="none" strike="noStrike" cap="none" dirty="0">
              <a:latin typeface="Arial" panose="020B0604020202020204" pitchFamily="34" charset="0"/>
              <a:cs typeface="Arial" panose="020B0604020202020204" pitchFamily="34" charset="0"/>
            </a:endParaRPr>
          </a:p>
        </p:txBody>
      </p:sp>
      <p:sp>
        <p:nvSpPr>
          <p:cNvPr id="167" name="Google Shape;167;p24"/>
          <p:cNvSpPr/>
          <p:nvPr/>
        </p:nvSpPr>
        <p:spPr>
          <a:xfrm>
            <a:off x="793791" y="2583929"/>
            <a:ext cx="9582661" cy="1056600"/>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b="0" i="0" u="none" strike="noStrike" cap="none" dirty="0" err="1">
                <a:solidFill>
                  <a:srgbClr val="272525"/>
                </a:solidFill>
                <a:latin typeface="Arial" panose="020B0604020202020204" pitchFamily="34" charset="0"/>
                <a:ea typeface="Inter"/>
                <a:cs typeface="Arial" panose="020B0604020202020204" pitchFamily="34" charset="0"/>
                <a:sym typeface="Inter"/>
              </a:rPr>
              <a:t>Behaviourist</a:t>
            </a:r>
            <a:r>
              <a:rPr lang="en-US" sz="1550" b="0" i="0" u="none" strike="noStrike" cap="none" dirty="0">
                <a:solidFill>
                  <a:srgbClr val="272525"/>
                </a:solidFill>
                <a:latin typeface="Arial" panose="020B0604020202020204" pitchFamily="34" charset="0"/>
                <a:ea typeface="Inter"/>
                <a:cs typeface="Arial" panose="020B0604020202020204" pitchFamily="34" charset="0"/>
                <a:sym typeface="Inter"/>
              </a:rPr>
              <a:t> theory focuses on learning through repetition, reinforcement and observable </a:t>
            </a:r>
            <a:r>
              <a:rPr lang="en-US" sz="1550" b="0" i="0" u="none" strike="noStrike" cap="none" dirty="0" err="1">
                <a:solidFill>
                  <a:srgbClr val="272525"/>
                </a:solidFill>
                <a:latin typeface="Arial" panose="020B0604020202020204" pitchFamily="34" charset="0"/>
                <a:ea typeface="Inter"/>
                <a:cs typeface="Arial" panose="020B0604020202020204" pitchFamily="34" charset="0"/>
                <a:sym typeface="Inter"/>
              </a:rPr>
              <a:t>behaviour</a:t>
            </a:r>
            <a:r>
              <a:rPr lang="en-US" sz="1550" b="0" i="0" u="none" strike="noStrike" cap="none" dirty="0">
                <a:solidFill>
                  <a:srgbClr val="272525"/>
                </a:solidFill>
                <a:latin typeface="Arial" panose="020B0604020202020204" pitchFamily="34" charset="0"/>
                <a:ea typeface="Inter"/>
                <a:cs typeface="Arial" panose="020B0604020202020204" pitchFamily="34" charset="0"/>
                <a:sym typeface="Inter"/>
              </a:rPr>
              <a:t> change (</a:t>
            </a:r>
            <a:r>
              <a:rPr lang="en-US" sz="1550" b="0" i="0" u="none" strike="noStrike" cap="none" dirty="0" err="1">
                <a:solidFill>
                  <a:srgbClr val="272525"/>
                </a:solidFill>
                <a:latin typeface="Arial" panose="020B0604020202020204" pitchFamily="34" charset="0"/>
                <a:ea typeface="Inter"/>
                <a:cs typeface="Arial" panose="020B0604020202020204" pitchFamily="34" charset="0"/>
                <a:sym typeface="Inter"/>
              </a:rPr>
              <a:t>Zumailah</a:t>
            </a:r>
            <a:r>
              <a:rPr lang="en-US" sz="1550" b="0" i="0" u="none" strike="noStrike" cap="none" dirty="0">
                <a:solidFill>
                  <a:srgbClr val="272525"/>
                </a:solidFill>
                <a:latin typeface="Arial" panose="020B0604020202020204" pitchFamily="34" charset="0"/>
                <a:ea typeface="Inter"/>
                <a:cs typeface="Arial" panose="020B0604020202020204" pitchFamily="34" charset="0"/>
                <a:sym typeface="Inter"/>
              </a:rPr>
              <a:t>, Nur and </a:t>
            </a:r>
            <a:r>
              <a:rPr lang="en-US" sz="1550" b="0" i="0" u="none" strike="noStrike" cap="none" dirty="0" err="1">
                <a:solidFill>
                  <a:srgbClr val="272525"/>
                </a:solidFill>
                <a:latin typeface="Arial" panose="020B0604020202020204" pitchFamily="34" charset="0"/>
                <a:ea typeface="Inter"/>
                <a:cs typeface="Arial" panose="020B0604020202020204" pitchFamily="34" charset="0"/>
                <a:sym typeface="Inter"/>
              </a:rPr>
              <a:t>Darmiyanti</a:t>
            </a:r>
            <a:r>
              <a:rPr lang="en-US" sz="1550" b="0" i="0" u="none" strike="noStrike" cap="none" dirty="0">
                <a:solidFill>
                  <a:srgbClr val="272525"/>
                </a:solidFill>
                <a:latin typeface="Arial" panose="020B0604020202020204" pitchFamily="34" charset="0"/>
                <a:ea typeface="Inter"/>
                <a:cs typeface="Arial" panose="020B0604020202020204" pitchFamily="34" charset="0"/>
                <a:sym typeface="Inter"/>
              </a:rPr>
              <a:t>, 2022).</a:t>
            </a:r>
            <a:endParaRPr sz="1550" b="0" i="0" u="none" strike="noStrike" cap="none" dirty="0">
              <a:latin typeface="Arial" panose="020B0604020202020204" pitchFamily="34" charset="0"/>
              <a:cs typeface="Arial" panose="020B0604020202020204" pitchFamily="34" charset="0"/>
            </a:endParaRPr>
          </a:p>
        </p:txBody>
      </p:sp>
      <p:pic>
        <p:nvPicPr>
          <p:cNvPr id="168" name="Google Shape;168;p24" descr="preencoded.png"/>
          <p:cNvPicPr preferRelativeResize="0"/>
          <p:nvPr/>
        </p:nvPicPr>
        <p:blipFill rotWithShape="1">
          <a:blip r:embed="rId4">
            <a:alphaModFix/>
          </a:blip>
          <a:srcRect/>
          <a:stretch/>
        </p:blipFill>
        <p:spPr>
          <a:xfrm>
            <a:off x="793840" y="3678763"/>
            <a:ext cx="4347568" cy="793790"/>
          </a:xfrm>
          <a:prstGeom prst="rect">
            <a:avLst/>
          </a:prstGeom>
          <a:noFill/>
          <a:ln>
            <a:noFill/>
          </a:ln>
        </p:spPr>
      </p:pic>
      <p:sp>
        <p:nvSpPr>
          <p:cNvPr id="169" name="Google Shape;169;p24"/>
          <p:cNvSpPr/>
          <p:nvPr/>
        </p:nvSpPr>
        <p:spPr>
          <a:xfrm>
            <a:off x="992198" y="4670910"/>
            <a:ext cx="2604900" cy="325500"/>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272525"/>
              </a:buClr>
              <a:buSzPts val="2050"/>
              <a:buFont typeface="Petrona"/>
              <a:buNone/>
            </a:pPr>
            <a:r>
              <a:rPr lang="en-US" sz="2050" b="1" i="0" u="none" strike="noStrike" cap="none">
                <a:solidFill>
                  <a:srgbClr val="272525"/>
                </a:solidFill>
                <a:latin typeface="Arial" panose="020B0604020202020204" pitchFamily="34" charset="0"/>
                <a:ea typeface="Petrona"/>
                <a:cs typeface="Arial" panose="020B0604020202020204" pitchFamily="34" charset="0"/>
                <a:sym typeface="Petrona"/>
              </a:rPr>
              <a:t>Practice Sessions</a:t>
            </a:r>
            <a:endParaRPr sz="2050" b="0" i="0" u="none" strike="noStrike" cap="none">
              <a:latin typeface="Arial" panose="020B0604020202020204" pitchFamily="34" charset="0"/>
              <a:cs typeface="Arial" panose="020B0604020202020204" pitchFamily="34" charset="0"/>
            </a:endParaRPr>
          </a:p>
        </p:txBody>
      </p:sp>
      <p:sp>
        <p:nvSpPr>
          <p:cNvPr id="170" name="Google Shape;170;p24"/>
          <p:cNvSpPr/>
          <p:nvPr/>
        </p:nvSpPr>
        <p:spPr>
          <a:xfrm>
            <a:off x="992198" y="5115609"/>
            <a:ext cx="3951000" cy="952500"/>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b="0" i="0" u="none" strike="noStrike" cap="none">
                <a:solidFill>
                  <a:srgbClr val="272525"/>
                </a:solidFill>
                <a:latin typeface="Arial" panose="020B0604020202020204" pitchFamily="34" charset="0"/>
                <a:ea typeface="Inter"/>
                <a:cs typeface="Arial" panose="020B0604020202020204" pitchFamily="34" charset="0"/>
                <a:sym typeface="Inter"/>
              </a:rPr>
              <a:t>Boots applies behaviourist learning through practice sessions, role-play and customer service simulations.</a:t>
            </a:r>
            <a:endParaRPr sz="1550" b="0" i="0" u="none" strike="noStrike" cap="none">
              <a:latin typeface="Arial" panose="020B0604020202020204" pitchFamily="34" charset="0"/>
              <a:cs typeface="Arial" panose="020B0604020202020204" pitchFamily="34" charset="0"/>
            </a:endParaRPr>
          </a:p>
        </p:txBody>
      </p:sp>
      <p:pic>
        <p:nvPicPr>
          <p:cNvPr id="171" name="Google Shape;171;p24" descr="preencoded.png"/>
          <p:cNvPicPr preferRelativeResize="0"/>
          <p:nvPr/>
        </p:nvPicPr>
        <p:blipFill rotWithShape="1">
          <a:blip r:embed="rId5">
            <a:alphaModFix/>
          </a:blip>
          <a:srcRect/>
          <a:stretch/>
        </p:blipFill>
        <p:spPr>
          <a:xfrm>
            <a:off x="5141407" y="3678763"/>
            <a:ext cx="4347568" cy="793790"/>
          </a:xfrm>
          <a:prstGeom prst="rect">
            <a:avLst/>
          </a:prstGeom>
          <a:noFill/>
          <a:ln>
            <a:noFill/>
          </a:ln>
        </p:spPr>
      </p:pic>
      <p:sp>
        <p:nvSpPr>
          <p:cNvPr id="172" name="Google Shape;172;p24"/>
          <p:cNvSpPr/>
          <p:nvPr/>
        </p:nvSpPr>
        <p:spPr>
          <a:xfrm>
            <a:off x="5339764" y="4670910"/>
            <a:ext cx="3644747" cy="325500"/>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272525"/>
              </a:buClr>
              <a:buSzPts val="2050"/>
              <a:buFont typeface="Petrona"/>
              <a:buNone/>
            </a:pPr>
            <a:r>
              <a:rPr lang="en-US" sz="2050" b="1" i="0" u="none" strike="noStrike" cap="none" dirty="0">
                <a:solidFill>
                  <a:srgbClr val="272525"/>
                </a:solidFill>
                <a:latin typeface="Arial" panose="020B0604020202020204" pitchFamily="34" charset="0"/>
                <a:ea typeface="Petrona"/>
                <a:cs typeface="Arial" panose="020B0604020202020204" pitchFamily="34" charset="0"/>
                <a:sym typeface="Petrona"/>
              </a:rPr>
              <a:t>Feedback &amp; Reinforcement</a:t>
            </a:r>
            <a:endParaRPr sz="2050" b="0" i="0" u="none" strike="noStrike" cap="none" dirty="0">
              <a:latin typeface="Arial" panose="020B0604020202020204" pitchFamily="34" charset="0"/>
              <a:cs typeface="Arial" panose="020B0604020202020204" pitchFamily="34" charset="0"/>
            </a:endParaRPr>
          </a:p>
        </p:txBody>
      </p:sp>
      <p:sp>
        <p:nvSpPr>
          <p:cNvPr id="173" name="Google Shape;173;p24"/>
          <p:cNvSpPr/>
          <p:nvPr/>
        </p:nvSpPr>
        <p:spPr>
          <a:xfrm>
            <a:off x="5339765" y="5115609"/>
            <a:ext cx="3951000" cy="952500"/>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b="0" i="0" u="none" strike="noStrike" cap="none">
                <a:solidFill>
                  <a:srgbClr val="272525"/>
                </a:solidFill>
                <a:latin typeface="Arial" panose="020B0604020202020204" pitchFamily="34" charset="0"/>
                <a:ea typeface="Inter"/>
                <a:cs typeface="Arial" panose="020B0604020202020204" pitchFamily="34" charset="0"/>
                <a:sym typeface="Inter"/>
              </a:rPr>
              <a:t>Employees receive feedback and positive reinforcement to encourage correct performance behaviours.</a:t>
            </a:r>
            <a:endParaRPr sz="1550" b="0" i="0" u="none" strike="noStrike" cap="none">
              <a:latin typeface="Arial" panose="020B0604020202020204" pitchFamily="34" charset="0"/>
              <a:cs typeface="Arial" panose="020B0604020202020204" pitchFamily="34" charset="0"/>
            </a:endParaRPr>
          </a:p>
        </p:txBody>
      </p:sp>
      <p:pic>
        <p:nvPicPr>
          <p:cNvPr id="174" name="Google Shape;174;p24" descr="preencoded.png"/>
          <p:cNvPicPr preferRelativeResize="0"/>
          <p:nvPr/>
        </p:nvPicPr>
        <p:blipFill rotWithShape="1">
          <a:blip r:embed="rId6">
            <a:alphaModFix/>
          </a:blip>
          <a:srcRect/>
          <a:stretch/>
        </p:blipFill>
        <p:spPr>
          <a:xfrm>
            <a:off x="9488974" y="3678763"/>
            <a:ext cx="4347568" cy="793790"/>
          </a:xfrm>
          <a:prstGeom prst="rect">
            <a:avLst/>
          </a:prstGeom>
          <a:noFill/>
          <a:ln>
            <a:noFill/>
          </a:ln>
        </p:spPr>
      </p:pic>
      <p:sp>
        <p:nvSpPr>
          <p:cNvPr id="175" name="Google Shape;175;p24"/>
          <p:cNvSpPr/>
          <p:nvPr/>
        </p:nvSpPr>
        <p:spPr>
          <a:xfrm>
            <a:off x="9687331" y="4670910"/>
            <a:ext cx="4762315" cy="325500"/>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272525"/>
              </a:buClr>
              <a:buSzPts val="2050"/>
              <a:buFont typeface="Petrona"/>
              <a:buNone/>
            </a:pPr>
            <a:r>
              <a:rPr lang="en-US" sz="2050" b="1" i="0" u="none" strike="noStrike" cap="none" dirty="0">
                <a:solidFill>
                  <a:srgbClr val="272525"/>
                </a:solidFill>
                <a:latin typeface="Arial" panose="020B0604020202020204" pitchFamily="34" charset="0"/>
                <a:ea typeface="Petrona"/>
                <a:cs typeface="Arial" panose="020B0604020202020204" pitchFamily="34" charset="0"/>
                <a:sym typeface="Petrona"/>
              </a:rPr>
              <a:t>Rewards &amp; Recognition</a:t>
            </a:r>
            <a:endParaRPr sz="2050" b="0" i="0" u="none" strike="noStrike" cap="none" dirty="0">
              <a:latin typeface="Arial" panose="020B0604020202020204" pitchFamily="34" charset="0"/>
              <a:cs typeface="Arial" panose="020B0604020202020204" pitchFamily="34" charset="0"/>
            </a:endParaRPr>
          </a:p>
        </p:txBody>
      </p:sp>
      <p:sp>
        <p:nvSpPr>
          <p:cNvPr id="176" name="Google Shape;176;p24"/>
          <p:cNvSpPr/>
          <p:nvPr/>
        </p:nvSpPr>
        <p:spPr>
          <a:xfrm>
            <a:off x="9687332" y="5115609"/>
            <a:ext cx="3951000" cy="952500"/>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b="0" i="0" u="none" strike="noStrike" cap="none">
                <a:solidFill>
                  <a:srgbClr val="272525"/>
                </a:solidFill>
                <a:latin typeface="Arial" panose="020B0604020202020204" pitchFamily="34" charset="0"/>
                <a:ea typeface="Inter"/>
                <a:cs typeface="Arial" panose="020B0604020202020204" pitchFamily="34" charset="0"/>
                <a:sym typeface="Inter"/>
              </a:rPr>
              <a:t>Rewards such as recognition and praise motivate employees to maintain high performance standards.</a:t>
            </a:r>
            <a:endParaRPr sz="1550" b="0" i="0" u="none" strike="noStrike" cap="none">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25"/>
          <p:cNvSpPr/>
          <p:nvPr/>
        </p:nvSpPr>
        <p:spPr>
          <a:xfrm>
            <a:off x="535604" y="556375"/>
            <a:ext cx="5197200" cy="356700"/>
          </a:xfrm>
          <a:prstGeom prst="rect">
            <a:avLst/>
          </a:prstGeom>
          <a:noFill/>
          <a:ln>
            <a:noFill/>
          </a:ln>
        </p:spPr>
        <p:txBody>
          <a:bodyPr spcFirstLastPara="1" wrap="square" lIns="0" tIns="0" rIns="0" bIns="0" anchor="t" anchorCtr="0">
            <a:noAutofit/>
          </a:bodyPr>
          <a:lstStyle/>
          <a:p>
            <a:pPr marL="0" marR="0" lvl="0" indent="0" algn="l" rtl="0">
              <a:lnSpc>
                <a:spcPct val="127272"/>
              </a:lnSpc>
              <a:spcBef>
                <a:spcPts val="0"/>
              </a:spcBef>
              <a:spcAft>
                <a:spcPts val="0"/>
              </a:spcAft>
              <a:buClr>
                <a:srgbClr val="000000"/>
              </a:buClr>
              <a:buSzPts val="2200"/>
              <a:buFont typeface="Petrona"/>
              <a:buNone/>
            </a:pPr>
            <a:r>
              <a:rPr lang="en-US" sz="2200" b="1" i="0" u="none" strike="noStrike" cap="none">
                <a:solidFill>
                  <a:srgbClr val="000000"/>
                </a:solidFill>
                <a:latin typeface="Arial" panose="020B0604020202020204" pitchFamily="34" charset="0"/>
                <a:ea typeface="Petrona"/>
                <a:cs typeface="Arial" panose="020B0604020202020204" pitchFamily="34" charset="0"/>
                <a:sym typeface="Petrona"/>
              </a:rPr>
              <a:t>Cognitivist Learning Theory</a:t>
            </a:r>
            <a:endParaRPr sz="2200" b="0" i="0" u="none" strike="noStrike" cap="none">
              <a:latin typeface="Arial" panose="020B0604020202020204" pitchFamily="34" charset="0"/>
              <a:cs typeface="Arial" panose="020B0604020202020204" pitchFamily="34" charset="0"/>
            </a:endParaRPr>
          </a:p>
        </p:txBody>
      </p:sp>
      <p:sp>
        <p:nvSpPr>
          <p:cNvPr id="184" name="Google Shape;184;p25"/>
          <p:cNvSpPr/>
          <p:nvPr/>
        </p:nvSpPr>
        <p:spPr>
          <a:xfrm>
            <a:off x="434825" y="1235085"/>
            <a:ext cx="6747900" cy="393900"/>
          </a:xfrm>
          <a:prstGeom prst="rect">
            <a:avLst/>
          </a:prstGeom>
          <a:noFill/>
          <a:ln>
            <a:noFill/>
          </a:ln>
        </p:spPr>
        <p:txBody>
          <a:bodyPr spcFirstLastPara="1" wrap="square" lIns="0" tIns="0" rIns="0" bIns="0" anchor="t" anchorCtr="0">
            <a:noAutofit/>
          </a:bodyPr>
          <a:lstStyle/>
          <a:p>
            <a:pPr marL="457200" marR="0" lvl="0" indent="-301625" algn="l" rtl="0">
              <a:lnSpc>
                <a:spcPct val="150000"/>
              </a:lnSpc>
              <a:spcBef>
                <a:spcPts val="0"/>
              </a:spcBef>
              <a:spcAft>
                <a:spcPts val="0"/>
              </a:spcAft>
              <a:buClr>
                <a:srgbClr val="272525"/>
              </a:buClr>
              <a:buSzPts val="1150"/>
              <a:buFont typeface="Inter"/>
              <a:buChar char="●"/>
            </a:pPr>
            <a:r>
              <a:rPr lang="en-US" sz="1150" b="0" i="0" u="none" strike="noStrike" cap="none">
                <a:solidFill>
                  <a:srgbClr val="272525"/>
                </a:solidFill>
                <a:latin typeface="Arial" panose="020B0604020202020204" pitchFamily="34" charset="0"/>
                <a:ea typeface="Inter"/>
                <a:cs typeface="Arial" panose="020B0604020202020204" pitchFamily="34" charset="0"/>
                <a:sym typeface="Inter"/>
              </a:rPr>
              <a:t>Cognitivist learning focuses on understanding, knowledge processing and mental development of employees.</a:t>
            </a:r>
            <a:endParaRPr sz="1150" b="0" i="0" u="none" strike="noStrike" cap="none">
              <a:latin typeface="Arial" panose="020B0604020202020204" pitchFamily="34" charset="0"/>
              <a:cs typeface="Arial" panose="020B0604020202020204" pitchFamily="34" charset="0"/>
            </a:endParaRPr>
          </a:p>
        </p:txBody>
      </p:sp>
      <p:sp>
        <p:nvSpPr>
          <p:cNvPr id="185" name="Google Shape;185;p25"/>
          <p:cNvSpPr/>
          <p:nvPr/>
        </p:nvSpPr>
        <p:spPr>
          <a:xfrm>
            <a:off x="434825" y="1786542"/>
            <a:ext cx="6747900" cy="393900"/>
          </a:xfrm>
          <a:prstGeom prst="rect">
            <a:avLst/>
          </a:prstGeom>
          <a:noFill/>
          <a:ln>
            <a:noFill/>
          </a:ln>
        </p:spPr>
        <p:txBody>
          <a:bodyPr spcFirstLastPara="1" wrap="square" lIns="0" tIns="0" rIns="0" bIns="0" anchor="t" anchorCtr="0">
            <a:noAutofit/>
          </a:bodyPr>
          <a:lstStyle/>
          <a:p>
            <a:pPr marL="457200" marR="0" lvl="0" indent="-301625" algn="l" rtl="0">
              <a:lnSpc>
                <a:spcPct val="150000"/>
              </a:lnSpc>
              <a:spcBef>
                <a:spcPts val="0"/>
              </a:spcBef>
              <a:spcAft>
                <a:spcPts val="0"/>
              </a:spcAft>
              <a:buClr>
                <a:srgbClr val="272525"/>
              </a:buClr>
              <a:buSzPts val="1150"/>
              <a:buFont typeface="Inter"/>
              <a:buChar char="●"/>
            </a:pPr>
            <a:r>
              <a:rPr lang="en-US" sz="1150" b="0" i="0" u="none" strike="noStrike" cap="none">
                <a:solidFill>
                  <a:srgbClr val="272525"/>
                </a:solidFill>
                <a:latin typeface="Arial" panose="020B0604020202020204" pitchFamily="34" charset="0"/>
                <a:ea typeface="Inter"/>
                <a:cs typeface="Arial" panose="020B0604020202020204" pitchFamily="34" charset="0"/>
                <a:sym typeface="Inter"/>
              </a:rPr>
              <a:t>Boots provides learning through e-learning modules, product information and problem-solving activities.</a:t>
            </a:r>
            <a:endParaRPr sz="1150" b="0" i="0" u="none" strike="noStrike" cap="none">
              <a:latin typeface="Arial" panose="020B0604020202020204" pitchFamily="34" charset="0"/>
              <a:cs typeface="Arial" panose="020B0604020202020204" pitchFamily="34" charset="0"/>
            </a:endParaRPr>
          </a:p>
        </p:txBody>
      </p:sp>
      <p:sp>
        <p:nvSpPr>
          <p:cNvPr id="186" name="Google Shape;186;p25"/>
          <p:cNvSpPr/>
          <p:nvPr/>
        </p:nvSpPr>
        <p:spPr>
          <a:xfrm>
            <a:off x="434825" y="2338000"/>
            <a:ext cx="6747900" cy="393900"/>
          </a:xfrm>
          <a:prstGeom prst="rect">
            <a:avLst/>
          </a:prstGeom>
          <a:noFill/>
          <a:ln>
            <a:noFill/>
          </a:ln>
        </p:spPr>
        <p:txBody>
          <a:bodyPr spcFirstLastPara="1" wrap="square" lIns="0" tIns="0" rIns="0" bIns="0" anchor="t" anchorCtr="0">
            <a:noAutofit/>
          </a:bodyPr>
          <a:lstStyle/>
          <a:p>
            <a:pPr marL="457200" marR="0" lvl="0" indent="-301625" algn="l" rtl="0">
              <a:lnSpc>
                <a:spcPct val="150000"/>
              </a:lnSpc>
              <a:spcBef>
                <a:spcPts val="0"/>
              </a:spcBef>
              <a:spcAft>
                <a:spcPts val="0"/>
              </a:spcAft>
              <a:buClr>
                <a:srgbClr val="272525"/>
              </a:buClr>
              <a:buSzPts val="1150"/>
              <a:buFont typeface="Inter"/>
              <a:buChar char="●"/>
            </a:pPr>
            <a:r>
              <a:rPr lang="en-US" sz="1150" b="0" i="0" u="none" strike="noStrike" cap="none">
                <a:solidFill>
                  <a:srgbClr val="272525"/>
                </a:solidFill>
                <a:latin typeface="Arial" panose="020B0604020202020204" pitchFamily="34" charset="0"/>
                <a:ea typeface="Inter"/>
                <a:cs typeface="Arial" panose="020B0604020202020204" pitchFamily="34" charset="0"/>
                <a:sym typeface="Inter"/>
              </a:rPr>
              <a:t>Employees understand why tasks are performed, improving decision-making and customer interaction quality.</a:t>
            </a:r>
            <a:endParaRPr sz="1150" b="0" i="0" u="none" strike="noStrike" cap="none">
              <a:latin typeface="Arial" panose="020B0604020202020204" pitchFamily="34" charset="0"/>
              <a:cs typeface="Arial" panose="020B0604020202020204" pitchFamily="34" charset="0"/>
            </a:endParaRPr>
          </a:p>
        </p:txBody>
      </p:sp>
      <p:pic>
        <p:nvPicPr>
          <p:cNvPr id="187" name="Google Shape;187;p25" descr="preencoded.png"/>
          <p:cNvPicPr preferRelativeResize="0"/>
          <p:nvPr/>
        </p:nvPicPr>
        <p:blipFill rotWithShape="1">
          <a:blip r:embed="rId3">
            <a:alphaModFix/>
          </a:blip>
          <a:srcRect/>
          <a:stretch/>
        </p:blipFill>
        <p:spPr>
          <a:xfrm>
            <a:off x="7455325" y="0"/>
            <a:ext cx="6747873" cy="8173625"/>
          </a:xfrm>
          <a:prstGeom prst="rect">
            <a:avLst/>
          </a:prstGeom>
          <a:noFill/>
          <a:ln>
            <a:noFill/>
          </a:ln>
        </p:spPr>
      </p:pic>
      <p:sp>
        <p:nvSpPr>
          <p:cNvPr id="188" name="Google Shape;188;p25"/>
          <p:cNvSpPr/>
          <p:nvPr/>
        </p:nvSpPr>
        <p:spPr>
          <a:xfrm>
            <a:off x="244475" y="3449875"/>
            <a:ext cx="2229900" cy="2047800"/>
          </a:xfrm>
          <a:prstGeom prst="roundRect">
            <a:avLst>
              <a:gd name="adj" fmla="val 6380"/>
            </a:avLst>
          </a:prstGeom>
          <a:solidFill>
            <a:srgbClr val="CCEEFF"/>
          </a:solidFill>
          <a:ln w="9525" cap="flat" cmpd="sng">
            <a:solidFill>
              <a:srgbClr val="B2D4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700">
              <a:latin typeface="Arial" panose="020B0604020202020204" pitchFamily="34" charset="0"/>
              <a:cs typeface="Arial" panose="020B0604020202020204" pitchFamily="34" charset="0"/>
            </a:endParaRPr>
          </a:p>
        </p:txBody>
      </p:sp>
      <p:sp>
        <p:nvSpPr>
          <p:cNvPr id="189" name="Google Shape;189;p25"/>
          <p:cNvSpPr/>
          <p:nvPr/>
        </p:nvSpPr>
        <p:spPr>
          <a:xfrm>
            <a:off x="301535" y="3782650"/>
            <a:ext cx="1828500" cy="509700"/>
          </a:xfrm>
          <a:prstGeom prst="rect">
            <a:avLst/>
          </a:prstGeom>
          <a:noFill/>
          <a:ln>
            <a:noFill/>
          </a:ln>
        </p:spPr>
        <p:txBody>
          <a:bodyPr spcFirstLastPara="1" wrap="square" lIns="0" tIns="0" rIns="0" bIns="0" anchor="t" anchorCtr="0">
            <a:noAutofit/>
          </a:bodyPr>
          <a:lstStyle/>
          <a:p>
            <a:pPr marL="0" marR="0" lvl="0" indent="0" algn="l" rtl="0">
              <a:lnSpc>
                <a:spcPct val="127272"/>
              </a:lnSpc>
              <a:spcBef>
                <a:spcPts val="0"/>
              </a:spcBef>
              <a:spcAft>
                <a:spcPts val="0"/>
              </a:spcAft>
              <a:buClr>
                <a:srgbClr val="272525"/>
              </a:buClr>
              <a:buSzPts val="1100"/>
              <a:buFont typeface="Petrona"/>
              <a:buNone/>
            </a:pPr>
            <a:r>
              <a:rPr lang="en-US" b="1" i="0" u="none" strike="noStrike" cap="none">
                <a:solidFill>
                  <a:srgbClr val="272525"/>
                </a:solidFill>
                <a:latin typeface="Arial" panose="020B0604020202020204" pitchFamily="34" charset="0"/>
                <a:ea typeface="Petrona"/>
                <a:cs typeface="Arial" panose="020B0604020202020204" pitchFamily="34" charset="0"/>
                <a:sym typeface="Petrona"/>
              </a:rPr>
              <a:t>Enhanced Understanding</a:t>
            </a:r>
            <a:endParaRPr b="0" i="0" u="none" strike="noStrike" cap="none">
              <a:latin typeface="Arial" panose="020B0604020202020204" pitchFamily="34" charset="0"/>
              <a:cs typeface="Arial" panose="020B0604020202020204" pitchFamily="34" charset="0"/>
            </a:endParaRPr>
          </a:p>
        </p:txBody>
      </p:sp>
      <p:sp>
        <p:nvSpPr>
          <p:cNvPr id="190" name="Google Shape;190;p25"/>
          <p:cNvSpPr/>
          <p:nvPr/>
        </p:nvSpPr>
        <p:spPr>
          <a:xfrm>
            <a:off x="301517" y="4394721"/>
            <a:ext cx="2115900" cy="769800"/>
          </a:xfrm>
          <a:prstGeom prst="rect">
            <a:avLst/>
          </a:prstGeom>
          <a:noFill/>
          <a:ln>
            <a:noFill/>
          </a:ln>
        </p:spPr>
        <p:txBody>
          <a:bodyPr spcFirstLastPara="1" wrap="square" lIns="0" tIns="0" rIns="0" bIns="0" anchor="t" anchorCtr="0">
            <a:noAutofit/>
          </a:bodyPr>
          <a:lstStyle/>
          <a:p>
            <a:pPr marL="0" marR="0" lvl="0" indent="0" algn="l" rtl="0">
              <a:lnSpc>
                <a:spcPct val="123529"/>
              </a:lnSpc>
              <a:spcBef>
                <a:spcPts val="0"/>
              </a:spcBef>
              <a:spcAft>
                <a:spcPts val="0"/>
              </a:spcAft>
              <a:buClr>
                <a:srgbClr val="272525"/>
              </a:buClr>
              <a:buSzPts val="850"/>
              <a:buFont typeface="Inter"/>
              <a:buNone/>
            </a:pPr>
            <a:r>
              <a:rPr lang="en-US" sz="1150" b="0" i="0" u="none" strike="noStrike" cap="none">
                <a:solidFill>
                  <a:srgbClr val="272525"/>
                </a:solidFill>
                <a:latin typeface="Arial" panose="020B0604020202020204" pitchFamily="34" charset="0"/>
                <a:ea typeface="Inter"/>
                <a:cs typeface="Arial" panose="020B0604020202020204" pitchFamily="34" charset="0"/>
                <a:sym typeface="Inter"/>
              </a:rPr>
              <a:t>Knowledge-based learning improves memory, critical thinking and job-related competence significantly.</a:t>
            </a:r>
            <a:endParaRPr sz="1150" b="0" i="0" u="none" strike="noStrike" cap="none">
              <a:latin typeface="Arial" panose="020B0604020202020204" pitchFamily="34" charset="0"/>
              <a:cs typeface="Arial" panose="020B0604020202020204" pitchFamily="34" charset="0"/>
            </a:endParaRPr>
          </a:p>
        </p:txBody>
      </p:sp>
      <p:sp>
        <p:nvSpPr>
          <p:cNvPr id="191" name="Google Shape;191;p25"/>
          <p:cNvSpPr/>
          <p:nvPr/>
        </p:nvSpPr>
        <p:spPr>
          <a:xfrm>
            <a:off x="2503512" y="3449875"/>
            <a:ext cx="2229900" cy="2047800"/>
          </a:xfrm>
          <a:prstGeom prst="roundRect">
            <a:avLst>
              <a:gd name="adj" fmla="val 6380"/>
            </a:avLst>
          </a:prstGeom>
          <a:solidFill>
            <a:srgbClr val="CCEEFF"/>
          </a:solidFill>
          <a:ln w="9525" cap="flat" cmpd="sng">
            <a:solidFill>
              <a:srgbClr val="B2D4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700">
              <a:latin typeface="Arial" panose="020B0604020202020204" pitchFamily="34" charset="0"/>
              <a:cs typeface="Arial" panose="020B0604020202020204" pitchFamily="34" charset="0"/>
            </a:endParaRPr>
          </a:p>
        </p:txBody>
      </p:sp>
      <p:sp>
        <p:nvSpPr>
          <p:cNvPr id="192" name="Google Shape;192;p25"/>
          <p:cNvSpPr/>
          <p:nvPr/>
        </p:nvSpPr>
        <p:spPr>
          <a:xfrm>
            <a:off x="2560543" y="3782650"/>
            <a:ext cx="1828500" cy="509700"/>
          </a:xfrm>
          <a:prstGeom prst="rect">
            <a:avLst/>
          </a:prstGeom>
          <a:noFill/>
          <a:ln>
            <a:noFill/>
          </a:ln>
        </p:spPr>
        <p:txBody>
          <a:bodyPr spcFirstLastPara="1" wrap="square" lIns="0" tIns="0" rIns="0" bIns="0" anchor="t" anchorCtr="0">
            <a:noAutofit/>
          </a:bodyPr>
          <a:lstStyle/>
          <a:p>
            <a:pPr marL="0" marR="0" lvl="0" indent="0" algn="l" rtl="0">
              <a:lnSpc>
                <a:spcPct val="127272"/>
              </a:lnSpc>
              <a:spcBef>
                <a:spcPts val="0"/>
              </a:spcBef>
              <a:spcAft>
                <a:spcPts val="0"/>
              </a:spcAft>
              <a:buClr>
                <a:srgbClr val="272525"/>
              </a:buClr>
              <a:buSzPts val="1100"/>
              <a:buFont typeface="Petrona"/>
              <a:buNone/>
            </a:pPr>
            <a:r>
              <a:rPr lang="en-US" b="1" i="0" u="none" strike="noStrike" cap="none">
                <a:solidFill>
                  <a:srgbClr val="272525"/>
                </a:solidFill>
                <a:latin typeface="Arial" panose="020B0604020202020204" pitchFamily="34" charset="0"/>
                <a:ea typeface="Petrona"/>
                <a:cs typeface="Arial" panose="020B0604020202020204" pitchFamily="34" charset="0"/>
                <a:sym typeface="Petrona"/>
              </a:rPr>
              <a:t>Practical Application</a:t>
            </a:r>
            <a:endParaRPr b="0" i="0" u="none" strike="noStrike" cap="none">
              <a:latin typeface="Arial" panose="020B0604020202020204" pitchFamily="34" charset="0"/>
              <a:cs typeface="Arial" panose="020B0604020202020204" pitchFamily="34" charset="0"/>
            </a:endParaRPr>
          </a:p>
        </p:txBody>
      </p:sp>
      <p:sp>
        <p:nvSpPr>
          <p:cNvPr id="193" name="Google Shape;193;p25"/>
          <p:cNvSpPr/>
          <p:nvPr/>
        </p:nvSpPr>
        <p:spPr>
          <a:xfrm>
            <a:off x="2560555" y="4394721"/>
            <a:ext cx="2115900" cy="769800"/>
          </a:xfrm>
          <a:prstGeom prst="rect">
            <a:avLst/>
          </a:prstGeom>
          <a:noFill/>
          <a:ln>
            <a:noFill/>
          </a:ln>
        </p:spPr>
        <p:txBody>
          <a:bodyPr spcFirstLastPara="1" wrap="square" lIns="0" tIns="0" rIns="0" bIns="0" anchor="t" anchorCtr="0">
            <a:noAutofit/>
          </a:bodyPr>
          <a:lstStyle/>
          <a:p>
            <a:pPr marL="0" marR="0" lvl="0" indent="0" algn="l" rtl="0">
              <a:lnSpc>
                <a:spcPct val="123529"/>
              </a:lnSpc>
              <a:spcBef>
                <a:spcPts val="0"/>
              </a:spcBef>
              <a:spcAft>
                <a:spcPts val="0"/>
              </a:spcAft>
              <a:buClr>
                <a:srgbClr val="272525"/>
              </a:buClr>
              <a:buSzPts val="850"/>
              <a:buFont typeface="Inter"/>
              <a:buNone/>
            </a:pPr>
            <a:r>
              <a:rPr lang="en-US" sz="1150" b="0" i="0" u="none" strike="noStrike" cap="none">
                <a:solidFill>
                  <a:srgbClr val="272525"/>
                </a:solidFill>
                <a:latin typeface="Arial" panose="020B0604020202020204" pitchFamily="34" charset="0"/>
                <a:ea typeface="Inter"/>
                <a:cs typeface="Arial" panose="020B0604020202020204" pitchFamily="34" charset="0"/>
                <a:sym typeface="Inter"/>
              </a:rPr>
              <a:t>Cognitivist learning encourages employees to apply knowledge effectively in real workplace situations.</a:t>
            </a:r>
            <a:endParaRPr sz="1150" b="0" i="0" u="none" strike="noStrike" cap="none">
              <a:latin typeface="Arial" panose="020B0604020202020204" pitchFamily="34" charset="0"/>
              <a:cs typeface="Arial" panose="020B0604020202020204" pitchFamily="34" charset="0"/>
            </a:endParaRPr>
          </a:p>
        </p:txBody>
      </p:sp>
      <p:sp>
        <p:nvSpPr>
          <p:cNvPr id="194" name="Google Shape;194;p25"/>
          <p:cNvSpPr/>
          <p:nvPr/>
        </p:nvSpPr>
        <p:spPr>
          <a:xfrm>
            <a:off x="4762549" y="3449875"/>
            <a:ext cx="2229900" cy="2047800"/>
          </a:xfrm>
          <a:prstGeom prst="roundRect">
            <a:avLst>
              <a:gd name="adj" fmla="val 6380"/>
            </a:avLst>
          </a:prstGeom>
          <a:solidFill>
            <a:srgbClr val="CCEEFF"/>
          </a:solidFill>
          <a:ln w="9525" cap="flat" cmpd="sng">
            <a:solidFill>
              <a:srgbClr val="B2D4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700">
              <a:latin typeface="Arial" panose="020B0604020202020204" pitchFamily="34" charset="0"/>
              <a:cs typeface="Arial" panose="020B0604020202020204" pitchFamily="34" charset="0"/>
            </a:endParaRPr>
          </a:p>
        </p:txBody>
      </p:sp>
      <p:sp>
        <p:nvSpPr>
          <p:cNvPr id="195" name="Google Shape;195;p25"/>
          <p:cNvSpPr/>
          <p:nvPr/>
        </p:nvSpPr>
        <p:spPr>
          <a:xfrm>
            <a:off x="4819611" y="3782650"/>
            <a:ext cx="1741800" cy="509700"/>
          </a:xfrm>
          <a:prstGeom prst="rect">
            <a:avLst/>
          </a:prstGeom>
          <a:noFill/>
          <a:ln>
            <a:noFill/>
          </a:ln>
        </p:spPr>
        <p:txBody>
          <a:bodyPr spcFirstLastPara="1" wrap="square" lIns="0" tIns="0" rIns="0" bIns="0" anchor="t" anchorCtr="0">
            <a:noAutofit/>
          </a:bodyPr>
          <a:lstStyle/>
          <a:p>
            <a:pPr marL="0" marR="0" lvl="0" indent="0" algn="l" rtl="0">
              <a:lnSpc>
                <a:spcPct val="127272"/>
              </a:lnSpc>
              <a:spcBef>
                <a:spcPts val="0"/>
              </a:spcBef>
              <a:spcAft>
                <a:spcPts val="0"/>
              </a:spcAft>
              <a:buClr>
                <a:srgbClr val="272525"/>
              </a:buClr>
              <a:buSzPts val="1100"/>
              <a:buFont typeface="Petrona"/>
              <a:buNone/>
            </a:pPr>
            <a:r>
              <a:rPr lang="en-US" b="1" i="0" u="none" strike="noStrike" cap="none">
                <a:solidFill>
                  <a:srgbClr val="272525"/>
                </a:solidFill>
                <a:latin typeface="Arial" panose="020B0604020202020204" pitchFamily="34" charset="0"/>
                <a:ea typeface="Petrona"/>
                <a:cs typeface="Arial" panose="020B0604020202020204" pitchFamily="34" charset="0"/>
                <a:sym typeface="Petrona"/>
              </a:rPr>
              <a:t>Long-term Development</a:t>
            </a:r>
            <a:endParaRPr b="0" i="0" u="none" strike="noStrike" cap="none">
              <a:latin typeface="Arial" panose="020B0604020202020204" pitchFamily="34" charset="0"/>
              <a:cs typeface="Arial" panose="020B0604020202020204" pitchFamily="34" charset="0"/>
            </a:endParaRPr>
          </a:p>
        </p:txBody>
      </p:sp>
      <p:sp>
        <p:nvSpPr>
          <p:cNvPr id="196" name="Google Shape;196;p25"/>
          <p:cNvSpPr/>
          <p:nvPr/>
        </p:nvSpPr>
        <p:spPr>
          <a:xfrm>
            <a:off x="4819591" y="4394721"/>
            <a:ext cx="2115900" cy="769800"/>
          </a:xfrm>
          <a:prstGeom prst="rect">
            <a:avLst/>
          </a:prstGeom>
          <a:noFill/>
          <a:ln>
            <a:noFill/>
          </a:ln>
        </p:spPr>
        <p:txBody>
          <a:bodyPr spcFirstLastPara="1" wrap="square" lIns="0" tIns="0" rIns="0" bIns="0" anchor="t" anchorCtr="0">
            <a:noAutofit/>
          </a:bodyPr>
          <a:lstStyle/>
          <a:p>
            <a:pPr marL="0" marR="0" lvl="0" indent="0" algn="l" rtl="0">
              <a:lnSpc>
                <a:spcPct val="123529"/>
              </a:lnSpc>
              <a:spcBef>
                <a:spcPts val="0"/>
              </a:spcBef>
              <a:spcAft>
                <a:spcPts val="0"/>
              </a:spcAft>
              <a:buClr>
                <a:srgbClr val="272525"/>
              </a:buClr>
              <a:buSzPts val="850"/>
              <a:buFont typeface="Inter"/>
              <a:buNone/>
            </a:pPr>
            <a:r>
              <a:rPr lang="en-US" sz="1150" b="0" i="0" u="none" strike="noStrike" cap="none">
                <a:solidFill>
                  <a:srgbClr val="272525"/>
                </a:solidFill>
                <a:latin typeface="Arial" panose="020B0604020202020204" pitchFamily="34" charset="0"/>
                <a:ea typeface="Inter"/>
                <a:cs typeface="Arial" panose="020B0604020202020204" pitchFamily="34" charset="0"/>
                <a:sym typeface="Inter"/>
              </a:rPr>
              <a:t>This approach enhances understanding, improves service quality and supports long-term employee development.</a:t>
            </a:r>
            <a:endParaRPr sz="1150" b="0" i="0" u="none" strike="noStrike" cap="none">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pic>
        <p:nvPicPr>
          <p:cNvPr id="202" name="Google Shape;202;p26" descr="preencoded.png"/>
          <p:cNvPicPr preferRelativeResize="0"/>
          <p:nvPr/>
        </p:nvPicPr>
        <p:blipFill rotWithShape="1">
          <a:blip r:embed="rId3">
            <a:alphaModFix/>
          </a:blip>
          <a:srcRect/>
          <a:stretch/>
        </p:blipFill>
        <p:spPr>
          <a:xfrm>
            <a:off x="0" y="0"/>
            <a:ext cx="5486400" cy="8229600"/>
          </a:xfrm>
          <a:prstGeom prst="rect">
            <a:avLst/>
          </a:prstGeom>
          <a:noFill/>
          <a:ln>
            <a:noFill/>
          </a:ln>
        </p:spPr>
      </p:pic>
      <p:sp>
        <p:nvSpPr>
          <p:cNvPr id="203" name="Google Shape;203;p26"/>
          <p:cNvSpPr/>
          <p:nvPr/>
        </p:nvSpPr>
        <p:spPr>
          <a:xfrm>
            <a:off x="6280190" y="579834"/>
            <a:ext cx="7556421" cy="1302544"/>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000000"/>
              </a:buClr>
              <a:buSzPts val="4100"/>
              <a:buFont typeface="Petrona"/>
              <a:buNone/>
            </a:pPr>
            <a:r>
              <a:rPr lang="en-US" sz="4100" b="1" i="0" u="none" strike="noStrike" cap="none">
                <a:solidFill>
                  <a:srgbClr val="000000"/>
                </a:solidFill>
                <a:latin typeface="Arial" panose="020B0604020202020204" pitchFamily="34" charset="0"/>
                <a:ea typeface="Petrona"/>
                <a:cs typeface="Arial" panose="020B0604020202020204" pitchFamily="34" charset="0"/>
                <a:sym typeface="Petrona"/>
              </a:rPr>
              <a:t>Humanist and Experiential Learning</a:t>
            </a:r>
            <a:endParaRPr sz="4100" b="0" i="0" u="none" strike="noStrike" cap="none">
              <a:latin typeface="Arial" panose="020B0604020202020204" pitchFamily="34" charset="0"/>
              <a:cs typeface="Arial" panose="020B0604020202020204" pitchFamily="34" charset="0"/>
            </a:endParaRPr>
          </a:p>
        </p:txBody>
      </p:sp>
      <p:sp>
        <p:nvSpPr>
          <p:cNvPr id="204" name="Google Shape;204;p26"/>
          <p:cNvSpPr/>
          <p:nvPr/>
        </p:nvSpPr>
        <p:spPr>
          <a:xfrm>
            <a:off x="6280190" y="2180034"/>
            <a:ext cx="7556421" cy="95261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b="0" i="0" u="none" strike="noStrike" cap="none">
                <a:solidFill>
                  <a:srgbClr val="272525"/>
                </a:solidFill>
                <a:latin typeface="Arial" panose="020B0604020202020204" pitchFamily="34" charset="0"/>
                <a:ea typeface="Inter"/>
                <a:cs typeface="Arial" panose="020B0604020202020204" pitchFamily="34" charset="0"/>
                <a:sym typeface="Inter"/>
              </a:rPr>
              <a:t>Humanist learning focuses on personal growth, motivation and self-development of employees. Experiential learning emphasises learning through real experience, reflection and continuous improvement (Zumailah, Nur and Darmiyanti, 2022).</a:t>
            </a:r>
            <a:endParaRPr sz="1550" b="0" i="0" u="none" strike="noStrike" cap="none">
              <a:latin typeface="Arial" panose="020B0604020202020204" pitchFamily="34" charset="0"/>
              <a:cs typeface="Arial" panose="020B0604020202020204" pitchFamily="34" charset="0"/>
            </a:endParaRPr>
          </a:p>
        </p:txBody>
      </p:sp>
      <p:sp>
        <p:nvSpPr>
          <p:cNvPr id="205" name="Google Shape;205;p26"/>
          <p:cNvSpPr/>
          <p:nvPr/>
        </p:nvSpPr>
        <p:spPr>
          <a:xfrm>
            <a:off x="6280190" y="3355896"/>
            <a:ext cx="2386489" cy="3435548"/>
          </a:xfrm>
          <a:prstGeom prst="roundRect">
            <a:avLst>
              <a:gd name="adj" fmla="val 3493"/>
            </a:avLst>
          </a:prstGeom>
          <a:solidFill>
            <a:srgbClr val="FFFFFF">
              <a:alpha val="94901"/>
            </a:srgbClr>
          </a:solidFill>
          <a:ln w="22850" cap="flat" cmpd="sng">
            <a:solidFill>
              <a:srgbClr val="B2D4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panose="020B0604020202020204" pitchFamily="34" charset="0"/>
              <a:cs typeface="Arial" panose="020B0604020202020204" pitchFamily="34" charset="0"/>
            </a:endParaRPr>
          </a:p>
        </p:txBody>
      </p:sp>
      <p:sp>
        <p:nvSpPr>
          <p:cNvPr id="206" name="Google Shape;206;p26"/>
          <p:cNvSpPr/>
          <p:nvPr/>
        </p:nvSpPr>
        <p:spPr>
          <a:xfrm>
            <a:off x="6501408" y="3577114"/>
            <a:ext cx="1944053" cy="651272"/>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272525"/>
              </a:buClr>
              <a:buSzPts val="2050"/>
              <a:buFont typeface="Petrona"/>
              <a:buNone/>
            </a:pPr>
            <a:r>
              <a:rPr lang="en-US" sz="2050" b="1" i="0" u="none" strike="noStrike" cap="none">
                <a:solidFill>
                  <a:srgbClr val="272525"/>
                </a:solidFill>
                <a:latin typeface="Arial" panose="020B0604020202020204" pitchFamily="34" charset="0"/>
                <a:ea typeface="Petrona"/>
                <a:cs typeface="Arial" panose="020B0604020202020204" pitchFamily="34" charset="0"/>
                <a:sym typeface="Petrona"/>
              </a:rPr>
              <a:t>On-the-Job Training</a:t>
            </a:r>
            <a:endParaRPr sz="2050" b="0" i="0" u="none" strike="noStrike" cap="none">
              <a:latin typeface="Arial" panose="020B0604020202020204" pitchFamily="34" charset="0"/>
              <a:cs typeface="Arial" panose="020B0604020202020204" pitchFamily="34" charset="0"/>
            </a:endParaRPr>
          </a:p>
        </p:txBody>
      </p:sp>
      <p:sp>
        <p:nvSpPr>
          <p:cNvPr id="207" name="Google Shape;207;p26"/>
          <p:cNvSpPr/>
          <p:nvPr/>
        </p:nvSpPr>
        <p:spPr>
          <a:xfrm>
            <a:off x="6501408" y="4347448"/>
            <a:ext cx="1944053" cy="1905238"/>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b="0" i="0" u="none" strike="noStrike" cap="none">
                <a:solidFill>
                  <a:srgbClr val="272525"/>
                </a:solidFill>
                <a:latin typeface="Arial" panose="020B0604020202020204" pitchFamily="34" charset="0"/>
                <a:ea typeface="Inter"/>
                <a:cs typeface="Arial" panose="020B0604020202020204" pitchFamily="34" charset="0"/>
                <a:sym typeface="Inter"/>
              </a:rPr>
              <a:t>Boots provides on-the-job training, mentoring and real customer interaction for experiential learning.</a:t>
            </a:r>
            <a:endParaRPr sz="1550" b="0" i="0" u="none" strike="noStrike" cap="none">
              <a:latin typeface="Arial" panose="020B0604020202020204" pitchFamily="34" charset="0"/>
              <a:cs typeface="Arial" panose="020B0604020202020204" pitchFamily="34" charset="0"/>
            </a:endParaRPr>
          </a:p>
        </p:txBody>
      </p:sp>
      <p:sp>
        <p:nvSpPr>
          <p:cNvPr id="208" name="Google Shape;208;p26"/>
          <p:cNvSpPr/>
          <p:nvPr/>
        </p:nvSpPr>
        <p:spPr>
          <a:xfrm>
            <a:off x="8865037" y="3355896"/>
            <a:ext cx="2386608" cy="3435548"/>
          </a:xfrm>
          <a:prstGeom prst="roundRect">
            <a:avLst>
              <a:gd name="adj" fmla="val 3493"/>
            </a:avLst>
          </a:prstGeom>
          <a:solidFill>
            <a:srgbClr val="FFFFFF">
              <a:alpha val="94901"/>
            </a:srgbClr>
          </a:solidFill>
          <a:ln w="22850" cap="flat" cmpd="sng">
            <a:solidFill>
              <a:srgbClr val="B2D4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panose="020B0604020202020204" pitchFamily="34" charset="0"/>
              <a:cs typeface="Arial" panose="020B0604020202020204" pitchFamily="34" charset="0"/>
            </a:endParaRPr>
          </a:p>
        </p:txBody>
      </p:sp>
      <p:sp>
        <p:nvSpPr>
          <p:cNvPr id="209" name="Google Shape;209;p26"/>
          <p:cNvSpPr/>
          <p:nvPr/>
        </p:nvSpPr>
        <p:spPr>
          <a:xfrm>
            <a:off x="9086255" y="3577114"/>
            <a:ext cx="1944172" cy="651272"/>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272525"/>
              </a:buClr>
              <a:buSzPts val="2050"/>
              <a:buFont typeface="Petrona"/>
              <a:buNone/>
            </a:pPr>
            <a:r>
              <a:rPr lang="en-US" sz="2050" b="1" i="0" u="none" strike="noStrike" cap="none">
                <a:solidFill>
                  <a:srgbClr val="272525"/>
                </a:solidFill>
                <a:latin typeface="Arial" panose="020B0604020202020204" pitchFamily="34" charset="0"/>
                <a:ea typeface="Petrona"/>
                <a:cs typeface="Arial" panose="020B0604020202020204" pitchFamily="34" charset="0"/>
                <a:sym typeface="Petrona"/>
              </a:rPr>
              <a:t>Learning by Doing</a:t>
            </a:r>
            <a:endParaRPr sz="2050" b="0" i="0" u="none" strike="noStrike" cap="none">
              <a:latin typeface="Arial" panose="020B0604020202020204" pitchFamily="34" charset="0"/>
              <a:cs typeface="Arial" panose="020B0604020202020204" pitchFamily="34" charset="0"/>
            </a:endParaRPr>
          </a:p>
        </p:txBody>
      </p:sp>
      <p:sp>
        <p:nvSpPr>
          <p:cNvPr id="210" name="Google Shape;210;p26"/>
          <p:cNvSpPr/>
          <p:nvPr/>
        </p:nvSpPr>
        <p:spPr>
          <a:xfrm>
            <a:off x="9086255" y="4347448"/>
            <a:ext cx="1944172" cy="1587698"/>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b="0" i="0" u="none" strike="noStrike" cap="none">
                <a:solidFill>
                  <a:srgbClr val="272525"/>
                </a:solidFill>
                <a:latin typeface="Arial" panose="020B0604020202020204" pitchFamily="34" charset="0"/>
                <a:ea typeface="Inter"/>
                <a:cs typeface="Arial" panose="020B0604020202020204" pitchFamily="34" charset="0"/>
                <a:sym typeface="Inter"/>
              </a:rPr>
              <a:t>Employees learn by performing tasks, receiving feedback and reflecting on their performance.</a:t>
            </a:r>
            <a:endParaRPr sz="1550" b="0" i="0" u="none" strike="noStrike" cap="none">
              <a:latin typeface="Arial" panose="020B0604020202020204" pitchFamily="34" charset="0"/>
              <a:cs typeface="Arial" panose="020B0604020202020204" pitchFamily="34" charset="0"/>
            </a:endParaRPr>
          </a:p>
        </p:txBody>
      </p:sp>
      <p:sp>
        <p:nvSpPr>
          <p:cNvPr id="211" name="Google Shape;211;p26"/>
          <p:cNvSpPr/>
          <p:nvPr/>
        </p:nvSpPr>
        <p:spPr>
          <a:xfrm>
            <a:off x="11450003" y="3355896"/>
            <a:ext cx="2386608" cy="3435548"/>
          </a:xfrm>
          <a:prstGeom prst="roundRect">
            <a:avLst>
              <a:gd name="adj" fmla="val 3493"/>
            </a:avLst>
          </a:prstGeom>
          <a:solidFill>
            <a:srgbClr val="FFFFFF">
              <a:alpha val="94901"/>
            </a:srgbClr>
          </a:solidFill>
          <a:ln w="22850" cap="flat" cmpd="sng">
            <a:solidFill>
              <a:srgbClr val="B2D4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rial" panose="020B0604020202020204" pitchFamily="34" charset="0"/>
              <a:cs typeface="Arial" panose="020B0604020202020204" pitchFamily="34" charset="0"/>
            </a:endParaRPr>
          </a:p>
        </p:txBody>
      </p:sp>
      <p:sp>
        <p:nvSpPr>
          <p:cNvPr id="212" name="Google Shape;212;p26"/>
          <p:cNvSpPr/>
          <p:nvPr/>
        </p:nvSpPr>
        <p:spPr>
          <a:xfrm>
            <a:off x="11671221" y="3577114"/>
            <a:ext cx="1944172" cy="651272"/>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272525"/>
              </a:buClr>
              <a:buSzPts val="2050"/>
              <a:buFont typeface="Petrona"/>
              <a:buNone/>
            </a:pPr>
            <a:r>
              <a:rPr lang="en-US" sz="2050" b="1" i="0" u="none" strike="noStrike" cap="none">
                <a:solidFill>
                  <a:srgbClr val="272525"/>
                </a:solidFill>
                <a:latin typeface="Arial" panose="020B0604020202020204" pitchFamily="34" charset="0"/>
                <a:ea typeface="Petrona"/>
                <a:cs typeface="Arial" panose="020B0604020202020204" pitchFamily="34" charset="0"/>
                <a:sym typeface="Petrona"/>
              </a:rPr>
              <a:t>Personal Growth</a:t>
            </a:r>
            <a:endParaRPr sz="2050" b="0" i="0" u="none" strike="noStrike" cap="none">
              <a:latin typeface="Arial" panose="020B0604020202020204" pitchFamily="34" charset="0"/>
              <a:cs typeface="Arial" panose="020B0604020202020204" pitchFamily="34" charset="0"/>
            </a:endParaRPr>
          </a:p>
        </p:txBody>
      </p:sp>
      <p:sp>
        <p:nvSpPr>
          <p:cNvPr id="213" name="Google Shape;213;p26"/>
          <p:cNvSpPr/>
          <p:nvPr/>
        </p:nvSpPr>
        <p:spPr>
          <a:xfrm>
            <a:off x="11671225" y="4347450"/>
            <a:ext cx="2089500" cy="2222700"/>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b="0" i="0" u="none" strike="noStrike" cap="none">
                <a:solidFill>
                  <a:srgbClr val="272525"/>
                </a:solidFill>
                <a:latin typeface="Arial" panose="020B0604020202020204" pitchFamily="34" charset="0"/>
                <a:ea typeface="Inter"/>
                <a:cs typeface="Arial" panose="020B0604020202020204" pitchFamily="34" charset="0"/>
                <a:sym typeface="Inter"/>
              </a:rPr>
              <a:t>This approach improves confidence, motivation, responsibility and job satisfaction significantly.</a:t>
            </a:r>
            <a:endParaRPr sz="1550" b="0" i="0" u="none" strike="noStrike" cap="none">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E7B07772-A21F-7783-3F63-68140060CE33}"/>
              </a:ext>
            </a:extLst>
          </p:cNvPr>
          <p:cNvSpPr txBox="1"/>
          <p:nvPr/>
        </p:nvSpPr>
        <p:spPr>
          <a:xfrm>
            <a:off x="5830957" y="6374296"/>
            <a:ext cx="184731" cy="307777"/>
          </a:xfrm>
          <a:prstGeom prst="rect">
            <a:avLst/>
          </a:prstGeom>
          <a:noFill/>
        </p:spPr>
        <p:txBody>
          <a:bodyPr wrap="none" rtlCol="0">
            <a:spAutoFit/>
          </a:bodyPr>
          <a:lstStyle/>
          <a:p>
            <a:endParaRPr lang="en-PK"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27"/>
          <p:cNvSpPr/>
          <p:nvPr/>
        </p:nvSpPr>
        <p:spPr>
          <a:xfrm>
            <a:off x="793790" y="672227"/>
            <a:ext cx="7075408" cy="553403"/>
          </a:xfrm>
          <a:prstGeom prst="rect">
            <a:avLst/>
          </a:prstGeom>
          <a:noFill/>
          <a:ln>
            <a:noFill/>
          </a:ln>
        </p:spPr>
        <p:txBody>
          <a:bodyPr spcFirstLastPara="1" wrap="square" lIns="0" tIns="0" rIns="0" bIns="0" anchor="t" anchorCtr="0">
            <a:noAutofit/>
          </a:bodyPr>
          <a:lstStyle/>
          <a:p>
            <a:pPr marL="0" marR="0" lvl="0" indent="0" algn="l" rtl="0">
              <a:lnSpc>
                <a:spcPct val="126086"/>
              </a:lnSpc>
              <a:spcBef>
                <a:spcPts val="0"/>
              </a:spcBef>
              <a:spcAft>
                <a:spcPts val="0"/>
              </a:spcAft>
              <a:buClr>
                <a:srgbClr val="000000"/>
              </a:buClr>
              <a:buSzPts val="3450"/>
              <a:buFont typeface="Petrona"/>
              <a:buNone/>
            </a:pPr>
            <a:r>
              <a:rPr lang="en-US" sz="3450" b="1" i="0" u="none" strike="noStrike" cap="none">
                <a:solidFill>
                  <a:srgbClr val="000000"/>
                </a:solidFill>
                <a:latin typeface="Petrona"/>
                <a:ea typeface="Petrona"/>
                <a:cs typeface="Petrona"/>
                <a:sym typeface="Petrona"/>
              </a:rPr>
              <a:t>Training Plan and Implementation</a:t>
            </a:r>
            <a:endParaRPr sz="3450" b="0" i="0" u="none" strike="noStrike" cap="none"/>
          </a:p>
        </p:txBody>
      </p:sp>
      <p:sp>
        <p:nvSpPr>
          <p:cNvPr id="220" name="Google Shape;220;p27"/>
          <p:cNvSpPr/>
          <p:nvPr/>
        </p:nvSpPr>
        <p:spPr>
          <a:xfrm>
            <a:off x="962501" y="1765340"/>
            <a:ext cx="168593" cy="759023"/>
          </a:xfrm>
          <a:prstGeom prst="roundRect">
            <a:avLst>
              <a:gd name="adj" fmla="val 42027"/>
            </a:avLst>
          </a:prstGeom>
          <a:solidFill>
            <a:srgbClr val="CCEEFF"/>
          </a:solidFill>
          <a:ln w="9525" cap="flat" cmpd="sng">
            <a:solidFill>
              <a:srgbClr val="B2D4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27"/>
          <p:cNvSpPr/>
          <p:nvPr/>
        </p:nvSpPr>
        <p:spPr>
          <a:xfrm>
            <a:off x="793790" y="1654612"/>
            <a:ext cx="506016" cy="506016"/>
          </a:xfrm>
          <a:prstGeom prst="roundRect">
            <a:avLst>
              <a:gd name="adj" fmla="val 90353"/>
            </a:avLst>
          </a:prstGeom>
          <a:solidFill>
            <a:srgbClr val="CCEEFF"/>
          </a:solidFill>
          <a:ln w="9525" cap="flat" cmpd="sng">
            <a:solidFill>
              <a:srgbClr val="B2D4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22" name="Google Shape;222;p27" descr="preencoded.png"/>
          <p:cNvPicPr preferRelativeResize="0"/>
          <p:nvPr/>
        </p:nvPicPr>
        <p:blipFill rotWithShape="1">
          <a:blip r:embed="rId3">
            <a:alphaModFix/>
          </a:blip>
          <a:srcRect/>
          <a:stretch/>
        </p:blipFill>
        <p:spPr>
          <a:xfrm>
            <a:off x="920234" y="1781056"/>
            <a:ext cx="253008" cy="253008"/>
          </a:xfrm>
          <a:prstGeom prst="rect">
            <a:avLst/>
          </a:prstGeom>
          <a:noFill/>
          <a:ln>
            <a:noFill/>
          </a:ln>
        </p:spPr>
      </p:pic>
      <p:sp>
        <p:nvSpPr>
          <p:cNvPr id="223" name="Google Shape;223;p27"/>
          <p:cNvSpPr/>
          <p:nvPr/>
        </p:nvSpPr>
        <p:spPr>
          <a:xfrm>
            <a:off x="1443157" y="1680924"/>
            <a:ext cx="2214205" cy="276820"/>
          </a:xfrm>
          <a:prstGeom prst="rect">
            <a:avLst/>
          </a:prstGeom>
          <a:noFill/>
          <a:ln>
            <a:noFill/>
          </a:ln>
        </p:spPr>
        <p:txBody>
          <a:bodyPr spcFirstLastPara="1" wrap="square" lIns="0" tIns="0" rIns="0" bIns="0" anchor="t" anchorCtr="0">
            <a:noAutofit/>
          </a:bodyPr>
          <a:lstStyle/>
          <a:p>
            <a:pPr marL="0" marR="0" lvl="0" indent="0" algn="l" rtl="0">
              <a:lnSpc>
                <a:spcPct val="126470"/>
              </a:lnSpc>
              <a:spcBef>
                <a:spcPts val="0"/>
              </a:spcBef>
              <a:spcAft>
                <a:spcPts val="0"/>
              </a:spcAft>
              <a:buClr>
                <a:srgbClr val="272525"/>
              </a:buClr>
              <a:buSzPts val="1700"/>
              <a:buFont typeface="Petrona"/>
              <a:buNone/>
            </a:pPr>
            <a:r>
              <a:rPr lang="en-US" sz="1700" b="1" i="0" u="none" strike="noStrike" cap="none">
                <a:solidFill>
                  <a:srgbClr val="272525"/>
                </a:solidFill>
                <a:latin typeface="Petrona"/>
                <a:ea typeface="Petrona"/>
                <a:cs typeface="Petrona"/>
                <a:sym typeface="Petrona"/>
              </a:rPr>
              <a:t>Structured Induction</a:t>
            </a:r>
            <a:endParaRPr sz="1700" b="0" i="0" u="none" strike="noStrike" cap="none"/>
          </a:p>
        </p:txBody>
      </p:sp>
      <p:sp>
        <p:nvSpPr>
          <p:cNvPr id="224" name="Google Shape;224;p27"/>
          <p:cNvSpPr/>
          <p:nvPr/>
        </p:nvSpPr>
        <p:spPr>
          <a:xfrm>
            <a:off x="1443157" y="2043708"/>
            <a:ext cx="12393454" cy="249674"/>
          </a:xfrm>
          <a:prstGeom prst="rect">
            <a:avLst/>
          </a:prstGeom>
          <a:noFill/>
          <a:ln>
            <a:noFill/>
          </a:ln>
        </p:spPr>
        <p:txBody>
          <a:bodyPr spcFirstLastPara="1" wrap="square" lIns="0" tIns="0" rIns="0" bIns="0" anchor="t" anchorCtr="0">
            <a:noAutofit/>
          </a:bodyPr>
          <a:lstStyle/>
          <a:p>
            <a:pPr marL="0" marR="0" lvl="0" indent="0" algn="l" rtl="0">
              <a:lnSpc>
                <a:spcPct val="150000"/>
              </a:lnSpc>
              <a:spcBef>
                <a:spcPts val="0"/>
              </a:spcBef>
              <a:spcAft>
                <a:spcPts val="0"/>
              </a:spcAft>
              <a:buClr>
                <a:srgbClr val="272525"/>
              </a:buClr>
              <a:buSzPts val="1300"/>
              <a:buFont typeface="Inter"/>
              <a:buNone/>
            </a:pPr>
            <a:r>
              <a:rPr lang="en-US" sz="1300" b="0" i="0" u="none" strike="noStrike" cap="none">
                <a:solidFill>
                  <a:srgbClr val="272525"/>
                </a:solidFill>
                <a:latin typeface="Inter"/>
                <a:ea typeface="Inter"/>
                <a:cs typeface="Inter"/>
                <a:sym typeface="Inter"/>
              </a:rPr>
              <a:t>Training begins with structured induction introducing company values, policies and job responsibilities clearly.</a:t>
            </a:r>
            <a:endParaRPr sz="1300" b="0" i="0" u="none" strike="noStrike" cap="none"/>
          </a:p>
        </p:txBody>
      </p:sp>
      <p:sp>
        <p:nvSpPr>
          <p:cNvPr id="225" name="Google Shape;225;p27"/>
          <p:cNvSpPr/>
          <p:nvPr/>
        </p:nvSpPr>
        <p:spPr>
          <a:xfrm>
            <a:off x="1215509" y="2920841"/>
            <a:ext cx="168593" cy="759023"/>
          </a:xfrm>
          <a:prstGeom prst="roundRect">
            <a:avLst>
              <a:gd name="adj" fmla="val 42027"/>
            </a:avLst>
          </a:prstGeom>
          <a:solidFill>
            <a:srgbClr val="CCEEFF"/>
          </a:solidFill>
          <a:ln w="9525" cap="flat" cmpd="sng">
            <a:solidFill>
              <a:srgbClr val="B2D4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27"/>
          <p:cNvSpPr/>
          <p:nvPr/>
        </p:nvSpPr>
        <p:spPr>
          <a:xfrm>
            <a:off x="1046798" y="2810113"/>
            <a:ext cx="506016" cy="506016"/>
          </a:xfrm>
          <a:prstGeom prst="roundRect">
            <a:avLst>
              <a:gd name="adj" fmla="val 90353"/>
            </a:avLst>
          </a:prstGeom>
          <a:solidFill>
            <a:srgbClr val="CCEEFF"/>
          </a:solidFill>
          <a:ln w="9525" cap="flat" cmpd="sng">
            <a:solidFill>
              <a:srgbClr val="B2D4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27" name="Google Shape;227;p27" descr="preencoded.png"/>
          <p:cNvPicPr preferRelativeResize="0"/>
          <p:nvPr/>
        </p:nvPicPr>
        <p:blipFill rotWithShape="1">
          <a:blip r:embed="rId4">
            <a:alphaModFix/>
          </a:blip>
          <a:srcRect/>
          <a:stretch/>
        </p:blipFill>
        <p:spPr>
          <a:xfrm>
            <a:off x="1173242" y="2936558"/>
            <a:ext cx="253008" cy="253008"/>
          </a:xfrm>
          <a:prstGeom prst="rect">
            <a:avLst/>
          </a:prstGeom>
          <a:noFill/>
          <a:ln>
            <a:noFill/>
          </a:ln>
        </p:spPr>
      </p:pic>
      <p:sp>
        <p:nvSpPr>
          <p:cNvPr id="228" name="Google Shape;228;p27"/>
          <p:cNvSpPr/>
          <p:nvPr/>
        </p:nvSpPr>
        <p:spPr>
          <a:xfrm>
            <a:off x="1696164" y="2836426"/>
            <a:ext cx="2214205" cy="276820"/>
          </a:xfrm>
          <a:prstGeom prst="rect">
            <a:avLst/>
          </a:prstGeom>
          <a:noFill/>
          <a:ln>
            <a:noFill/>
          </a:ln>
        </p:spPr>
        <p:txBody>
          <a:bodyPr spcFirstLastPara="1" wrap="square" lIns="0" tIns="0" rIns="0" bIns="0" anchor="t" anchorCtr="0">
            <a:noAutofit/>
          </a:bodyPr>
          <a:lstStyle/>
          <a:p>
            <a:pPr marL="0" marR="0" lvl="0" indent="0" algn="l" rtl="0">
              <a:lnSpc>
                <a:spcPct val="126470"/>
              </a:lnSpc>
              <a:spcBef>
                <a:spcPts val="0"/>
              </a:spcBef>
              <a:spcAft>
                <a:spcPts val="0"/>
              </a:spcAft>
              <a:buClr>
                <a:srgbClr val="272525"/>
              </a:buClr>
              <a:buSzPts val="1700"/>
              <a:buFont typeface="Petrona"/>
              <a:buNone/>
            </a:pPr>
            <a:r>
              <a:rPr lang="en-US" sz="1700" b="1" i="0" u="none" strike="noStrike" cap="none">
                <a:solidFill>
                  <a:srgbClr val="272525"/>
                </a:solidFill>
                <a:latin typeface="Petrona"/>
                <a:ea typeface="Petrona"/>
                <a:cs typeface="Petrona"/>
                <a:sym typeface="Petrona"/>
              </a:rPr>
              <a:t>Product Knowledge</a:t>
            </a:r>
            <a:endParaRPr sz="1700" b="0" i="0" u="none" strike="noStrike" cap="none"/>
          </a:p>
        </p:txBody>
      </p:sp>
      <p:sp>
        <p:nvSpPr>
          <p:cNvPr id="229" name="Google Shape;229;p27"/>
          <p:cNvSpPr/>
          <p:nvPr/>
        </p:nvSpPr>
        <p:spPr>
          <a:xfrm>
            <a:off x="1696164" y="3199209"/>
            <a:ext cx="12140446" cy="249674"/>
          </a:xfrm>
          <a:prstGeom prst="rect">
            <a:avLst/>
          </a:prstGeom>
          <a:noFill/>
          <a:ln>
            <a:noFill/>
          </a:ln>
        </p:spPr>
        <p:txBody>
          <a:bodyPr spcFirstLastPara="1" wrap="square" lIns="0" tIns="0" rIns="0" bIns="0" anchor="t" anchorCtr="0">
            <a:noAutofit/>
          </a:bodyPr>
          <a:lstStyle/>
          <a:p>
            <a:pPr marL="0" marR="0" lvl="0" indent="0" algn="l" rtl="0">
              <a:lnSpc>
                <a:spcPct val="150000"/>
              </a:lnSpc>
              <a:spcBef>
                <a:spcPts val="0"/>
              </a:spcBef>
              <a:spcAft>
                <a:spcPts val="0"/>
              </a:spcAft>
              <a:buClr>
                <a:srgbClr val="272525"/>
              </a:buClr>
              <a:buSzPts val="1300"/>
              <a:buFont typeface="Inter"/>
              <a:buNone/>
            </a:pPr>
            <a:r>
              <a:rPr lang="en-US" sz="1300" b="0" i="0" u="none" strike="noStrike" cap="none">
                <a:solidFill>
                  <a:srgbClr val="272525"/>
                </a:solidFill>
                <a:latin typeface="Inter"/>
                <a:ea typeface="Inter"/>
                <a:cs typeface="Inter"/>
                <a:sym typeface="Inter"/>
              </a:rPr>
              <a:t>Product knowledge training helps employees provide accurate information and improve customer service quality.</a:t>
            </a:r>
            <a:endParaRPr sz="1300" b="0" i="0" u="none" strike="noStrike" cap="none"/>
          </a:p>
        </p:txBody>
      </p:sp>
      <p:sp>
        <p:nvSpPr>
          <p:cNvPr id="230" name="Google Shape;230;p27"/>
          <p:cNvSpPr/>
          <p:nvPr/>
        </p:nvSpPr>
        <p:spPr>
          <a:xfrm>
            <a:off x="1468517" y="4076343"/>
            <a:ext cx="168593" cy="759023"/>
          </a:xfrm>
          <a:prstGeom prst="roundRect">
            <a:avLst>
              <a:gd name="adj" fmla="val 42027"/>
            </a:avLst>
          </a:prstGeom>
          <a:solidFill>
            <a:srgbClr val="CCEEFF"/>
          </a:solidFill>
          <a:ln w="9525" cap="flat" cmpd="sng">
            <a:solidFill>
              <a:srgbClr val="B2D4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27"/>
          <p:cNvSpPr/>
          <p:nvPr/>
        </p:nvSpPr>
        <p:spPr>
          <a:xfrm>
            <a:off x="1299805" y="3965615"/>
            <a:ext cx="506016" cy="506016"/>
          </a:xfrm>
          <a:prstGeom prst="roundRect">
            <a:avLst>
              <a:gd name="adj" fmla="val 90353"/>
            </a:avLst>
          </a:prstGeom>
          <a:solidFill>
            <a:srgbClr val="CCEEFF"/>
          </a:solidFill>
          <a:ln w="9525" cap="flat" cmpd="sng">
            <a:solidFill>
              <a:srgbClr val="B2D4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32" name="Google Shape;232;p27" descr="preencoded.png"/>
          <p:cNvPicPr preferRelativeResize="0"/>
          <p:nvPr/>
        </p:nvPicPr>
        <p:blipFill rotWithShape="1">
          <a:blip r:embed="rId5">
            <a:alphaModFix/>
          </a:blip>
          <a:srcRect/>
          <a:stretch/>
        </p:blipFill>
        <p:spPr>
          <a:xfrm>
            <a:off x="1426250" y="4092059"/>
            <a:ext cx="253008" cy="253008"/>
          </a:xfrm>
          <a:prstGeom prst="rect">
            <a:avLst/>
          </a:prstGeom>
          <a:noFill/>
          <a:ln>
            <a:noFill/>
          </a:ln>
        </p:spPr>
      </p:pic>
      <p:sp>
        <p:nvSpPr>
          <p:cNvPr id="233" name="Google Shape;233;p27"/>
          <p:cNvSpPr/>
          <p:nvPr/>
        </p:nvSpPr>
        <p:spPr>
          <a:xfrm>
            <a:off x="1949172" y="3991928"/>
            <a:ext cx="2404705" cy="276820"/>
          </a:xfrm>
          <a:prstGeom prst="rect">
            <a:avLst/>
          </a:prstGeom>
          <a:noFill/>
          <a:ln>
            <a:noFill/>
          </a:ln>
        </p:spPr>
        <p:txBody>
          <a:bodyPr spcFirstLastPara="1" wrap="square" lIns="0" tIns="0" rIns="0" bIns="0" anchor="t" anchorCtr="0">
            <a:noAutofit/>
          </a:bodyPr>
          <a:lstStyle/>
          <a:p>
            <a:pPr marL="0" marR="0" lvl="0" indent="0" algn="l" rtl="0">
              <a:lnSpc>
                <a:spcPct val="126470"/>
              </a:lnSpc>
              <a:spcBef>
                <a:spcPts val="0"/>
              </a:spcBef>
              <a:spcAft>
                <a:spcPts val="0"/>
              </a:spcAft>
              <a:buClr>
                <a:srgbClr val="272525"/>
              </a:buClr>
              <a:buSzPts val="1700"/>
              <a:buFont typeface="Petrona"/>
              <a:buNone/>
            </a:pPr>
            <a:r>
              <a:rPr lang="en-US" sz="1700" b="1" i="0" u="none" strike="noStrike" cap="none">
                <a:solidFill>
                  <a:srgbClr val="272525"/>
                </a:solidFill>
                <a:latin typeface="Petrona"/>
                <a:ea typeface="Petrona"/>
                <a:cs typeface="Petrona"/>
                <a:sym typeface="Petrona"/>
              </a:rPr>
              <a:t>Customer Service Skills</a:t>
            </a:r>
            <a:endParaRPr sz="1700" b="0" i="0" u="none" strike="noStrike" cap="none"/>
          </a:p>
        </p:txBody>
      </p:sp>
      <p:sp>
        <p:nvSpPr>
          <p:cNvPr id="234" name="Google Shape;234;p27"/>
          <p:cNvSpPr/>
          <p:nvPr/>
        </p:nvSpPr>
        <p:spPr>
          <a:xfrm>
            <a:off x="1949172" y="4354711"/>
            <a:ext cx="11887438" cy="249674"/>
          </a:xfrm>
          <a:prstGeom prst="rect">
            <a:avLst/>
          </a:prstGeom>
          <a:noFill/>
          <a:ln>
            <a:noFill/>
          </a:ln>
        </p:spPr>
        <p:txBody>
          <a:bodyPr spcFirstLastPara="1" wrap="square" lIns="0" tIns="0" rIns="0" bIns="0" anchor="t" anchorCtr="0">
            <a:noAutofit/>
          </a:bodyPr>
          <a:lstStyle/>
          <a:p>
            <a:pPr marL="0" marR="0" lvl="0" indent="0" algn="l" rtl="0">
              <a:lnSpc>
                <a:spcPct val="150000"/>
              </a:lnSpc>
              <a:spcBef>
                <a:spcPts val="0"/>
              </a:spcBef>
              <a:spcAft>
                <a:spcPts val="0"/>
              </a:spcAft>
              <a:buClr>
                <a:srgbClr val="272525"/>
              </a:buClr>
              <a:buSzPts val="1300"/>
              <a:buFont typeface="Inter"/>
              <a:buNone/>
            </a:pPr>
            <a:r>
              <a:rPr lang="en-US" sz="1300" b="0" i="0" u="none" strike="noStrike" cap="none">
                <a:solidFill>
                  <a:srgbClr val="272525"/>
                </a:solidFill>
                <a:latin typeface="Inter"/>
                <a:ea typeface="Inter"/>
                <a:cs typeface="Inter"/>
                <a:sym typeface="Inter"/>
              </a:rPr>
              <a:t>Customer service training includes communication skills, complaint handling and professional behaviour development.</a:t>
            </a:r>
            <a:endParaRPr sz="1300" b="0" i="0" u="none" strike="noStrike" cap="none"/>
          </a:p>
        </p:txBody>
      </p:sp>
      <p:sp>
        <p:nvSpPr>
          <p:cNvPr id="235" name="Google Shape;235;p27"/>
          <p:cNvSpPr/>
          <p:nvPr/>
        </p:nvSpPr>
        <p:spPr>
          <a:xfrm>
            <a:off x="1721644" y="5231844"/>
            <a:ext cx="168593" cy="759023"/>
          </a:xfrm>
          <a:prstGeom prst="roundRect">
            <a:avLst>
              <a:gd name="adj" fmla="val 42027"/>
            </a:avLst>
          </a:prstGeom>
          <a:solidFill>
            <a:srgbClr val="CCEEFF"/>
          </a:solidFill>
          <a:ln w="9525" cap="flat" cmpd="sng">
            <a:solidFill>
              <a:srgbClr val="B2D4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27"/>
          <p:cNvSpPr/>
          <p:nvPr/>
        </p:nvSpPr>
        <p:spPr>
          <a:xfrm>
            <a:off x="1552932" y="5121116"/>
            <a:ext cx="506016" cy="506016"/>
          </a:xfrm>
          <a:prstGeom prst="roundRect">
            <a:avLst>
              <a:gd name="adj" fmla="val 90353"/>
            </a:avLst>
          </a:prstGeom>
          <a:solidFill>
            <a:srgbClr val="CCEEFF"/>
          </a:solidFill>
          <a:ln w="9525" cap="flat" cmpd="sng">
            <a:solidFill>
              <a:srgbClr val="B2D4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37" name="Google Shape;237;p27" descr="preencoded.png"/>
          <p:cNvPicPr preferRelativeResize="0"/>
          <p:nvPr/>
        </p:nvPicPr>
        <p:blipFill rotWithShape="1">
          <a:blip r:embed="rId6">
            <a:alphaModFix/>
          </a:blip>
          <a:srcRect/>
          <a:stretch/>
        </p:blipFill>
        <p:spPr>
          <a:xfrm>
            <a:off x="1679377" y="5247561"/>
            <a:ext cx="253008" cy="253008"/>
          </a:xfrm>
          <a:prstGeom prst="rect">
            <a:avLst/>
          </a:prstGeom>
          <a:noFill/>
          <a:ln>
            <a:noFill/>
          </a:ln>
        </p:spPr>
      </p:pic>
      <p:sp>
        <p:nvSpPr>
          <p:cNvPr id="238" name="Google Shape;238;p27"/>
          <p:cNvSpPr/>
          <p:nvPr/>
        </p:nvSpPr>
        <p:spPr>
          <a:xfrm>
            <a:off x="2202299" y="5147429"/>
            <a:ext cx="2214205" cy="276820"/>
          </a:xfrm>
          <a:prstGeom prst="rect">
            <a:avLst/>
          </a:prstGeom>
          <a:noFill/>
          <a:ln>
            <a:noFill/>
          </a:ln>
        </p:spPr>
        <p:txBody>
          <a:bodyPr spcFirstLastPara="1" wrap="square" lIns="0" tIns="0" rIns="0" bIns="0" anchor="t" anchorCtr="0">
            <a:noAutofit/>
          </a:bodyPr>
          <a:lstStyle/>
          <a:p>
            <a:pPr marL="0" marR="0" lvl="0" indent="0" algn="l" rtl="0">
              <a:lnSpc>
                <a:spcPct val="126470"/>
              </a:lnSpc>
              <a:spcBef>
                <a:spcPts val="0"/>
              </a:spcBef>
              <a:spcAft>
                <a:spcPts val="0"/>
              </a:spcAft>
              <a:buClr>
                <a:srgbClr val="272525"/>
              </a:buClr>
              <a:buSzPts val="1700"/>
              <a:buFont typeface="Petrona"/>
              <a:buNone/>
            </a:pPr>
            <a:r>
              <a:rPr lang="en-US" sz="1700" b="1" i="0" u="none" strike="noStrike" cap="none">
                <a:solidFill>
                  <a:srgbClr val="272525"/>
                </a:solidFill>
                <a:latin typeface="Petrona"/>
                <a:ea typeface="Petrona"/>
                <a:cs typeface="Petrona"/>
                <a:sym typeface="Petrona"/>
              </a:rPr>
              <a:t>Digital Systems</a:t>
            </a:r>
            <a:endParaRPr sz="1700" b="0" i="0" u="none" strike="noStrike" cap="none"/>
          </a:p>
        </p:txBody>
      </p:sp>
      <p:sp>
        <p:nvSpPr>
          <p:cNvPr id="239" name="Google Shape;239;p27"/>
          <p:cNvSpPr/>
          <p:nvPr/>
        </p:nvSpPr>
        <p:spPr>
          <a:xfrm>
            <a:off x="2202299" y="5510213"/>
            <a:ext cx="11634311" cy="249674"/>
          </a:xfrm>
          <a:prstGeom prst="rect">
            <a:avLst/>
          </a:prstGeom>
          <a:noFill/>
          <a:ln>
            <a:noFill/>
          </a:ln>
        </p:spPr>
        <p:txBody>
          <a:bodyPr spcFirstLastPara="1" wrap="square" lIns="0" tIns="0" rIns="0" bIns="0" anchor="t" anchorCtr="0">
            <a:noAutofit/>
          </a:bodyPr>
          <a:lstStyle/>
          <a:p>
            <a:pPr marL="0" marR="0" lvl="0" indent="0" algn="l" rtl="0">
              <a:lnSpc>
                <a:spcPct val="150000"/>
              </a:lnSpc>
              <a:spcBef>
                <a:spcPts val="0"/>
              </a:spcBef>
              <a:spcAft>
                <a:spcPts val="0"/>
              </a:spcAft>
              <a:buClr>
                <a:srgbClr val="272525"/>
              </a:buClr>
              <a:buSzPts val="1300"/>
              <a:buFont typeface="Inter"/>
              <a:buNone/>
            </a:pPr>
            <a:r>
              <a:rPr lang="en-US" sz="1300" b="0" i="0" u="none" strike="noStrike" cap="none">
                <a:solidFill>
                  <a:srgbClr val="272525"/>
                </a:solidFill>
                <a:latin typeface="Inter"/>
                <a:ea typeface="Inter"/>
                <a:cs typeface="Inter"/>
                <a:sym typeface="Inter"/>
              </a:rPr>
              <a:t>Digital training supports effective use of systems, payment processes and operational tools.</a:t>
            </a:r>
            <a:endParaRPr sz="1300" b="0" i="0" u="none" strike="noStrike" cap="none"/>
          </a:p>
        </p:txBody>
      </p:sp>
      <p:sp>
        <p:nvSpPr>
          <p:cNvPr id="240" name="Google Shape;240;p27"/>
          <p:cNvSpPr/>
          <p:nvPr/>
        </p:nvSpPr>
        <p:spPr>
          <a:xfrm>
            <a:off x="1468517" y="6387346"/>
            <a:ext cx="168593" cy="759023"/>
          </a:xfrm>
          <a:prstGeom prst="roundRect">
            <a:avLst>
              <a:gd name="adj" fmla="val 42027"/>
            </a:avLst>
          </a:prstGeom>
          <a:solidFill>
            <a:srgbClr val="CCEEFF"/>
          </a:solidFill>
          <a:ln w="9525" cap="flat" cmpd="sng">
            <a:solidFill>
              <a:srgbClr val="B2D4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27"/>
          <p:cNvSpPr/>
          <p:nvPr/>
        </p:nvSpPr>
        <p:spPr>
          <a:xfrm>
            <a:off x="1299805" y="6276618"/>
            <a:ext cx="506016" cy="506016"/>
          </a:xfrm>
          <a:prstGeom prst="roundRect">
            <a:avLst>
              <a:gd name="adj" fmla="val 90353"/>
            </a:avLst>
          </a:prstGeom>
          <a:solidFill>
            <a:srgbClr val="CCEEFF"/>
          </a:solidFill>
          <a:ln w="9525" cap="flat" cmpd="sng">
            <a:solidFill>
              <a:srgbClr val="B2D4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42" name="Google Shape;242;p27" descr="preencoded.png"/>
          <p:cNvPicPr preferRelativeResize="0"/>
          <p:nvPr/>
        </p:nvPicPr>
        <p:blipFill rotWithShape="1">
          <a:blip r:embed="rId7">
            <a:alphaModFix/>
          </a:blip>
          <a:srcRect/>
          <a:stretch/>
        </p:blipFill>
        <p:spPr>
          <a:xfrm>
            <a:off x="1426250" y="6403062"/>
            <a:ext cx="253008" cy="253008"/>
          </a:xfrm>
          <a:prstGeom prst="rect">
            <a:avLst/>
          </a:prstGeom>
          <a:noFill/>
          <a:ln>
            <a:noFill/>
          </a:ln>
        </p:spPr>
      </p:pic>
      <p:sp>
        <p:nvSpPr>
          <p:cNvPr id="243" name="Google Shape;243;p27"/>
          <p:cNvSpPr/>
          <p:nvPr/>
        </p:nvSpPr>
        <p:spPr>
          <a:xfrm>
            <a:off x="1949172" y="6302931"/>
            <a:ext cx="2585680" cy="276820"/>
          </a:xfrm>
          <a:prstGeom prst="rect">
            <a:avLst/>
          </a:prstGeom>
          <a:noFill/>
          <a:ln>
            <a:noFill/>
          </a:ln>
        </p:spPr>
        <p:txBody>
          <a:bodyPr spcFirstLastPara="1" wrap="square" lIns="0" tIns="0" rIns="0" bIns="0" anchor="t" anchorCtr="0">
            <a:noAutofit/>
          </a:bodyPr>
          <a:lstStyle/>
          <a:p>
            <a:pPr marL="0" marR="0" lvl="0" indent="0" algn="l" rtl="0">
              <a:lnSpc>
                <a:spcPct val="126470"/>
              </a:lnSpc>
              <a:spcBef>
                <a:spcPts val="0"/>
              </a:spcBef>
              <a:spcAft>
                <a:spcPts val="0"/>
              </a:spcAft>
              <a:buClr>
                <a:srgbClr val="272525"/>
              </a:buClr>
              <a:buSzPts val="1700"/>
              <a:buFont typeface="Petrona"/>
              <a:buNone/>
            </a:pPr>
            <a:r>
              <a:rPr lang="en-US" sz="1700" b="1" i="0" u="none" strike="noStrike" cap="none">
                <a:solidFill>
                  <a:srgbClr val="272525"/>
                </a:solidFill>
                <a:latin typeface="Petrona"/>
                <a:ea typeface="Petrona"/>
                <a:cs typeface="Petrona"/>
                <a:sym typeface="Petrona"/>
              </a:rPr>
              <a:t>Continuous Development</a:t>
            </a:r>
            <a:endParaRPr sz="1700" b="0" i="0" u="none" strike="noStrike" cap="none"/>
          </a:p>
        </p:txBody>
      </p:sp>
      <p:sp>
        <p:nvSpPr>
          <p:cNvPr id="244" name="Google Shape;244;p27"/>
          <p:cNvSpPr/>
          <p:nvPr/>
        </p:nvSpPr>
        <p:spPr>
          <a:xfrm>
            <a:off x="1949172" y="6665714"/>
            <a:ext cx="11887438" cy="249674"/>
          </a:xfrm>
          <a:prstGeom prst="rect">
            <a:avLst/>
          </a:prstGeom>
          <a:noFill/>
          <a:ln>
            <a:noFill/>
          </a:ln>
        </p:spPr>
        <p:txBody>
          <a:bodyPr spcFirstLastPara="1" wrap="square" lIns="0" tIns="0" rIns="0" bIns="0" anchor="t" anchorCtr="0">
            <a:noAutofit/>
          </a:bodyPr>
          <a:lstStyle/>
          <a:p>
            <a:pPr marL="0" marR="0" lvl="0" indent="0" algn="l" rtl="0">
              <a:lnSpc>
                <a:spcPct val="150000"/>
              </a:lnSpc>
              <a:spcBef>
                <a:spcPts val="0"/>
              </a:spcBef>
              <a:spcAft>
                <a:spcPts val="0"/>
              </a:spcAft>
              <a:buClr>
                <a:srgbClr val="272525"/>
              </a:buClr>
              <a:buSzPts val="1300"/>
              <a:buFont typeface="Inter"/>
              <a:buNone/>
            </a:pPr>
            <a:r>
              <a:rPr lang="en-US" sz="1300" b="0" i="0" u="none" strike="noStrike" cap="none">
                <a:solidFill>
                  <a:srgbClr val="272525"/>
                </a:solidFill>
                <a:latin typeface="Inter"/>
                <a:ea typeface="Inter"/>
                <a:cs typeface="Inter"/>
                <a:sym typeface="Inter"/>
              </a:rPr>
              <a:t>Continuous coaching, mentoring and feedback ensure ongoing performance improvement and skill development.</a:t>
            </a:r>
            <a:endParaRPr sz="1300" b="0" i="0" u="none" strike="noStrike" cap="none"/>
          </a:p>
        </p:txBody>
      </p:sp>
      <p:sp>
        <p:nvSpPr>
          <p:cNvPr id="245" name="Google Shape;245;p27"/>
          <p:cNvSpPr/>
          <p:nvPr/>
        </p:nvSpPr>
        <p:spPr>
          <a:xfrm>
            <a:off x="793790" y="7307699"/>
            <a:ext cx="13042821" cy="249674"/>
          </a:xfrm>
          <a:prstGeom prst="rect">
            <a:avLst/>
          </a:prstGeom>
          <a:noFill/>
          <a:ln>
            <a:noFill/>
          </a:ln>
        </p:spPr>
        <p:txBody>
          <a:bodyPr spcFirstLastPara="1" wrap="square" lIns="0" tIns="0" rIns="0" bIns="0" anchor="t" anchorCtr="0">
            <a:noAutofit/>
          </a:bodyPr>
          <a:lstStyle/>
          <a:p>
            <a:pPr marL="0" marR="0" lvl="0" indent="0" algn="l" rtl="0">
              <a:lnSpc>
                <a:spcPct val="150000"/>
              </a:lnSpc>
              <a:spcBef>
                <a:spcPts val="0"/>
              </a:spcBef>
              <a:spcAft>
                <a:spcPts val="0"/>
              </a:spcAft>
              <a:buClr>
                <a:srgbClr val="272525"/>
              </a:buClr>
              <a:buSzPts val="1300"/>
              <a:buFont typeface="Inter"/>
              <a:buNone/>
            </a:pPr>
            <a:r>
              <a:rPr lang="en-US" sz="1300" b="1" i="0" u="none" strike="noStrike" cap="none">
                <a:solidFill>
                  <a:srgbClr val="272525"/>
                </a:solidFill>
                <a:latin typeface="Inter"/>
                <a:ea typeface="Inter"/>
                <a:cs typeface="Inter"/>
                <a:sym typeface="Inter"/>
              </a:rPr>
              <a:t>Structured training improves competence, confidence and productivity across Boots workforce.</a:t>
            </a:r>
            <a:endParaRPr sz="1300" b="0" i="0" u="none" strike="noStrike" cap="none"/>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50"/>
        <p:cNvGrpSpPr/>
        <p:nvPr/>
      </p:nvGrpSpPr>
      <p:grpSpPr>
        <a:xfrm>
          <a:off x="0" y="0"/>
          <a:ext cx="0" cy="0"/>
          <a:chOff x="0" y="0"/>
          <a:chExt cx="0" cy="0"/>
        </a:xfrm>
      </p:grpSpPr>
      <p:sp>
        <p:nvSpPr>
          <p:cNvPr id="251" name="Google Shape;251;p28"/>
          <p:cNvSpPr/>
          <p:nvPr/>
        </p:nvSpPr>
        <p:spPr>
          <a:xfrm>
            <a:off x="793803" y="556075"/>
            <a:ext cx="12136200" cy="651300"/>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000000"/>
              </a:buClr>
              <a:buSzPts val="4100"/>
              <a:buFont typeface="Petrona"/>
              <a:buNone/>
            </a:pPr>
            <a:r>
              <a:rPr lang="en-US" sz="4100" b="1" i="0" u="none" strike="noStrike" cap="none" dirty="0">
                <a:solidFill>
                  <a:srgbClr val="000000"/>
                </a:solidFill>
                <a:latin typeface="Arial" panose="020B0604020202020204" pitchFamily="34" charset="0"/>
                <a:cs typeface="Arial" panose="020B0604020202020204" pitchFamily="34" charset="0"/>
              </a:rPr>
              <a:t>Impact on Employee and </a:t>
            </a:r>
            <a:r>
              <a:rPr lang="en-US" sz="4100" b="1" i="0" u="none" strike="noStrike" cap="none" dirty="0" err="1">
                <a:solidFill>
                  <a:srgbClr val="000000"/>
                </a:solidFill>
                <a:latin typeface="Arial" panose="020B0604020202020204" pitchFamily="34" charset="0"/>
                <a:cs typeface="Arial" panose="020B0604020202020204" pitchFamily="34" charset="0"/>
              </a:rPr>
              <a:t>Organisation</a:t>
            </a:r>
            <a:endParaRPr sz="4100" i="0" u="none" strike="noStrike" cap="none" dirty="0">
              <a:latin typeface="Arial" panose="020B0604020202020204" pitchFamily="34" charset="0"/>
              <a:cs typeface="Arial" panose="020B0604020202020204" pitchFamily="34" charset="0"/>
            </a:endParaRPr>
          </a:p>
        </p:txBody>
      </p:sp>
      <p:sp>
        <p:nvSpPr>
          <p:cNvPr id="252" name="Google Shape;252;p28"/>
          <p:cNvSpPr/>
          <p:nvPr/>
        </p:nvSpPr>
        <p:spPr>
          <a:xfrm>
            <a:off x="793790" y="2075736"/>
            <a:ext cx="13042821" cy="317540"/>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i="0" u="none" strike="noStrike" cap="none">
                <a:solidFill>
                  <a:srgbClr val="272525"/>
                </a:solidFill>
                <a:latin typeface="Arial" panose="020B0604020202020204" pitchFamily="34" charset="0"/>
                <a:cs typeface="Arial" panose="020B0604020202020204" pitchFamily="34" charset="0"/>
              </a:rPr>
              <a:t>Effective training improves employee confidence, competence and service delivery performance significantly.</a:t>
            </a:r>
            <a:endParaRPr sz="1550" i="0" u="none" strike="noStrike" cap="none">
              <a:latin typeface="Arial" panose="020B0604020202020204" pitchFamily="34" charset="0"/>
              <a:cs typeface="Arial" panose="020B0604020202020204" pitchFamily="34" charset="0"/>
            </a:endParaRPr>
          </a:p>
        </p:txBody>
      </p:sp>
      <p:pic>
        <p:nvPicPr>
          <p:cNvPr id="253" name="Google Shape;253;p28" descr="preencoded.png"/>
          <p:cNvPicPr preferRelativeResize="0"/>
          <p:nvPr/>
        </p:nvPicPr>
        <p:blipFill rotWithShape="1">
          <a:blip r:embed="rId3">
            <a:alphaModFix/>
          </a:blip>
          <a:srcRect/>
          <a:stretch/>
        </p:blipFill>
        <p:spPr>
          <a:xfrm>
            <a:off x="793790" y="2616518"/>
            <a:ext cx="496133" cy="496133"/>
          </a:xfrm>
          <a:prstGeom prst="rect">
            <a:avLst/>
          </a:prstGeom>
          <a:noFill/>
          <a:ln>
            <a:noFill/>
          </a:ln>
        </p:spPr>
      </p:pic>
      <p:sp>
        <p:nvSpPr>
          <p:cNvPr id="254" name="Google Shape;254;p28"/>
          <p:cNvSpPr/>
          <p:nvPr/>
        </p:nvSpPr>
        <p:spPr>
          <a:xfrm>
            <a:off x="793807" y="3360650"/>
            <a:ext cx="4545600" cy="325800"/>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272525"/>
              </a:buClr>
              <a:buSzPts val="2050"/>
              <a:buFont typeface="Petrona"/>
              <a:buNone/>
            </a:pPr>
            <a:r>
              <a:rPr lang="en-US" sz="2050" b="1" i="0" u="none" strike="noStrike" cap="none">
                <a:solidFill>
                  <a:srgbClr val="272525"/>
                </a:solidFill>
                <a:latin typeface="Arial" panose="020B0604020202020204" pitchFamily="34" charset="0"/>
                <a:cs typeface="Arial" panose="020B0604020202020204" pitchFamily="34" charset="0"/>
              </a:rPr>
              <a:t>Customer Satisfaction</a:t>
            </a:r>
            <a:endParaRPr sz="2050" i="0" u="none" strike="noStrike" cap="none">
              <a:latin typeface="Arial" panose="020B0604020202020204" pitchFamily="34" charset="0"/>
              <a:cs typeface="Arial" panose="020B0604020202020204" pitchFamily="34" charset="0"/>
            </a:endParaRPr>
          </a:p>
        </p:txBody>
      </p:sp>
      <p:sp>
        <p:nvSpPr>
          <p:cNvPr id="255" name="Google Shape;255;p28"/>
          <p:cNvSpPr/>
          <p:nvPr/>
        </p:nvSpPr>
        <p:spPr>
          <a:xfrm>
            <a:off x="793790" y="3805357"/>
            <a:ext cx="6397347" cy="63507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i="0" u="none" strike="noStrike" cap="none" dirty="0">
                <a:solidFill>
                  <a:srgbClr val="272525"/>
                </a:solidFill>
                <a:latin typeface="Arial" panose="020B0604020202020204" pitchFamily="34" charset="0"/>
                <a:cs typeface="Arial" panose="020B0604020202020204" pitchFamily="34" charset="0"/>
              </a:rPr>
              <a:t>Skilled employees provide better customer service, increasing customer satisfaction and loyalty levels.</a:t>
            </a:r>
            <a:endParaRPr sz="1550" i="0" u="none" strike="noStrike" cap="none" dirty="0">
              <a:latin typeface="Arial" panose="020B0604020202020204" pitchFamily="34" charset="0"/>
              <a:cs typeface="Arial" panose="020B0604020202020204" pitchFamily="34" charset="0"/>
            </a:endParaRPr>
          </a:p>
        </p:txBody>
      </p:sp>
      <p:pic>
        <p:nvPicPr>
          <p:cNvPr id="256" name="Google Shape;256;p28" descr="preencoded.png"/>
          <p:cNvPicPr preferRelativeResize="0"/>
          <p:nvPr/>
        </p:nvPicPr>
        <p:blipFill rotWithShape="1">
          <a:blip r:embed="rId4">
            <a:alphaModFix/>
          </a:blip>
          <a:srcRect/>
          <a:stretch/>
        </p:blipFill>
        <p:spPr>
          <a:xfrm>
            <a:off x="7439144" y="2616518"/>
            <a:ext cx="496133" cy="496133"/>
          </a:xfrm>
          <a:prstGeom prst="rect">
            <a:avLst/>
          </a:prstGeom>
          <a:noFill/>
          <a:ln>
            <a:noFill/>
          </a:ln>
        </p:spPr>
      </p:pic>
      <p:sp>
        <p:nvSpPr>
          <p:cNvPr id="257" name="Google Shape;257;p28"/>
          <p:cNvSpPr/>
          <p:nvPr/>
        </p:nvSpPr>
        <p:spPr>
          <a:xfrm>
            <a:off x="7439144" y="3360658"/>
            <a:ext cx="2604968" cy="325636"/>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272525"/>
              </a:buClr>
              <a:buSzPts val="2050"/>
              <a:buFont typeface="Petrona"/>
              <a:buNone/>
            </a:pPr>
            <a:r>
              <a:rPr lang="en-US" sz="2050" b="1" i="0" u="none" strike="noStrike" cap="none">
                <a:solidFill>
                  <a:srgbClr val="272525"/>
                </a:solidFill>
                <a:latin typeface="Arial" panose="020B0604020202020204" pitchFamily="34" charset="0"/>
                <a:cs typeface="Arial" panose="020B0604020202020204" pitchFamily="34" charset="0"/>
              </a:rPr>
              <a:t>Enhanced Efficiency</a:t>
            </a:r>
            <a:endParaRPr sz="2050" i="0" u="none" strike="noStrike" cap="none">
              <a:latin typeface="Arial" panose="020B0604020202020204" pitchFamily="34" charset="0"/>
              <a:cs typeface="Arial" panose="020B0604020202020204" pitchFamily="34" charset="0"/>
            </a:endParaRPr>
          </a:p>
        </p:txBody>
      </p:sp>
      <p:sp>
        <p:nvSpPr>
          <p:cNvPr id="258" name="Google Shape;258;p28"/>
          <p:cNvSpPr/>
          <p:nvPr/>
        </p:nvSpPr>
        <p:spPr>
          <a:xfrm>
            <a:off x="7439144" y="3805357"/>
            <a:ext cx="6397466" cy="63507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i="0" u="none" strike="noStrike" cap="none">
                <a:solidFill>
                  <a:srgbClr val="272525"/>
                </a:solidFill>
                <a:latin typeface="Arial" panose="020B0604020202020204" pitchFamily="34" charset="0"/>
                <a:cs typeface="Arial" panose="020B0604020202020204" pitchFamily="34" charset="0"/>
              </a:rPr>
              <a:t>Improved performance reduces errors, enhances efficiency and supports organisational productivity.</a:t>
            </a:r>
            <a:endParaRPr sz="1550" i="0" u="none" strike="noStrike" cap="none">
              <a:latin typeface="Arial" panose="020B0604020202020204" pitchFamily="34" charset="0"/>
              <a:cs typeface="Arial" panose="020B0604020202020204" pitchFamily="34" charset="0"/>
            </a:endParaRPr>
          </a:p>
        </p:txBody>
      </p:sp>
      <p:pic>
        <p:nvPicPr>
          <p:cNvPr id="259" name="Google Shape;259;p28" descr="preencoded.png"/>
          <p:cNvPicPr preferRelativeResize="0"/>
          <p:nvPr/>
        </p:nvPicPr>
        <p:blipFill rotWithShape="1">
          <a:blip r:embed="rId5">
            <a:alphaModFix/>
          </a:blip>
          <a:srcRect/>
          <a:stretch/>
        </p:blipFill>
        <p:spPr>
          <a:xfrm>
            <a:off x="793790" y="4837271"/>
            <a:ext cx="496133" cy="496133"/>
          </a:xfrm>
          <a:prstGeom prst="rect">
            <a:avLst/>
          </a:prstGeom>
          <a:noFill/>
          <a:ln>
            <a:noFill/>
          </a:ln>
        </p:spPr>
      </p:pic>
      <p:sp>
        <p:nvSpPr>
          <p:cNvPr id="260" name="Google Shape;260;p28"/>
          <p:cNvSpPr/>
          <p:nvPr/>
        </p:nvSpPr>
        <p:spPr>
          <a:xfrm>
            <a:off x="793806" y="5581400"/>
            <a:ext cx="4408800" cy="325500"/>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272525"/>
              </a:buClr>
              <a:buSzPts val="2050"/>
              <a:buFont typeface="Petrona"/>
              <a:buNone/>
            </a:pPr>
            <a:r>
              <a:rPr lang="en-US" sz="2050" b="1" i="0" u="none" strike="noStrike" cap="none">
                <a:solidFill>
                  <a:srgbClr val="272525"/>
                </a:solidFill>
                <a:latin typeface="Arial" panose="020B0604020202020204" pitchFamily="34" charset="0"/>
                <a:cs typeface="Arial" panose="020B0604020202020204" pitchFamily="34" charset="0"/>
              </a:rPr>
              <a:t>Employee Engagement</a:t>
            </a:r>
            <a:endParaRPr sz="2050" i="0" u="none" strike="noStrike" cap="none">
              <a:latin typeface="Arial" panose="020B0604020202020204" pitchFamily="34" charset="0"/>
              <a:cs typeface="Arial" panose="020B0604020202020204" pitchFamily="34" charset="0"/>
            </a:endParaRPr>
          </a:p>
        </p:txBody>
      </p:sp>
      <p:sp>
        <p:nvSpPr>
          <p:cNvPr id="261" name="Google Shape;261;p28"/>
          <p:cNvSpPr/>
          <p:nvPr/>
        </p:nvSpPr>
        <p:spPr>
          <a:xfrm>
            <a:off x="793790" y="6026110"/>
            <a:ext cx="6397347" cy="63507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i="0" u="none" strike="noStrike" cap="none">
                <a:solidFill>
                  <a:srgbClr val="272525"/>
                </a:solidFill>
                <a:latin typeface="Arial" panose="020B0604020202020204" pitchFamily="34" charset="0"/>
                <a:cs typeface="Arial" panose="020B0604020202020204" pitchFamily="34" charset="0"/>
              </a:rPr>
              <a:t>Training increases employee motivation, engagement and job satisfaction within Boots workplace.</a:t>
            </a:r>
            <a:endParaRPr sz="1550" i="0" u="none" strike="noStrike" cap="none">
              <a:latin typeface="Arial" panose="020B0604020202020204" pitchFamily="34" charset="0"/>
              <a:cs typeface="Arial" panose="020B0604020202020204" pitchFamily="34" charset="0"/>
            </a:endParaRPr>
          </a:p>
        </p:txBody>
      </p:sp>
      <p:pic>
        <p:nvPicPr>
          <p:cNvPr id="262" name="Google Shape;262;p28" descr="preencoded.png"/>
          <p:cNvPicPr preferRelativeResize="0"/>
          <p:nvPr/>
        </p:nvPicPr>
        <p:blipFill rotWithShape="1">
          <a:blip r:embed="rId6">
            <a:alphaModFix/>
          </a:blip>
          <a:srcRect/>
          <a:stretch/>
        </p:blipFill>
        <p:spPr>
          <a:xfrm>
            <a:off x="7439144" y="4837271"/>
            <a:ext cx="496133" cy="496133"/>
          </a:xfrm>
          <a:prstGeom prst="rect">
            <a:avLst/>
          </a:prstGeom>
          <a:noFill/>
          <a:ln>
            <a:noFill/>
          </a:ln>
        </p:spPr>
      </p:pic>
      <p:sp>
        <p:nvSpPr>
          <p:cNvPr id="263" name="Google Shape;263;p28"/>
          <p:cNvSpPr/>
          <p:nvPr/>
        </p:nvSpPr>
        <p:spPr>
          <a:xfrm>
            <a:off x="7439144" y="5581412"/>
            <a:ext cx="2604968" cy="325636"/>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272525"/>
              </a:buClr>
              <a:buSzPts val="2050"/>
              <a:buFont typeface="Petrona"/>
              <a:buNone/>
            </a:pPr>
            <a:r>
              <a:rPr lang="en-US" sz="2050" b="1" i="0" u="none" strike="noStrike" cap="none">
                <a:solidFill>
                  <a:srgbClr val="272525"/>
                </a:solidFill>
                <a:latin typeface="Arial" panose="020B0604020202020204" pitchFamily="34" charset="0"/>
                <a:cs typeface="Arial" panose="020B0604020202020204" pitchFamily="34" charset="0"/>
              </a:rPr>
              <a:t>Career Development</a:t>
            </a:r>
            <a:endParaRPr sz="2050" i="0" u="none" strike="noStrike" cap="none">
              <a:latin typeface="Arial" panose="020B0604020202020204" pitchFamily="34" charset="0"/>
              <a:cs typeface="Arial" panose="020B0604020202020204" pitchFamily="34" charset="0"/>
            </a:endParaRPr>
          </a:p>
        </p:txBody>
      </p:sp>
      <p:sp>
        <p:nvSpPr>
          <p:cNvPr id="264" name="Google Shape;264;p28"/>
          <p:cNvSpPr/>
          <p:nvPr/>
        </p:nvSpPr>
        <p:spPr>
          <a:xfrm>
            <a:off x="7439144" y="6026110"/>
            <a:ext cx="6397466" cy="635079"/>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272525"/>
              </a:buClr>
              <a:buSzPts val="1550"/>
              <a:buFont typeface="Inter"/>
              <a:buNone/>
            </a:pPr>
            <a:r>
              <a:rPr lang="en-US" sz="1550" i="0" u="none" strike="noStrike" cap="none">
                <a:solidFill>
                  <a:srgbClr val="272525"/>
                </a:solidFill>
                <a:latin typeface="Arial" panose="020B0604020202020204" pitchFamily="34" charset="0"/>
                <a:cs typeface="Arial" panose="020B0604020202020204" pitchFamily="34" charset="0"/>
              </a:rPr>
              <a:t>Continuous development supports career growth, retention and organisational competitiveness.</a:t>
            </a:r>
            <a:endParaRPr sz="1550" i="0" u="none" strike="noStrike" cap="none">
              <a:latin typeface="Arial" panose="020B0604020202020204" pitchFamily="34" charset="0"/>
              <a:cs typeface="Arial" panose="020B0604020202020204" pitchFamily="34" charset="0"/>
            </a:endParaRPr>
          </a:p>
        </p:txBody>
      </p:sp>
      <p:sp>
        <p:nvSpPr>
          <p:cNvPr id="265" name="Google Shape;265;p28"/>
          <p:cNvSpPr/>
          <p:nvPr/>
        </p:nvSpPr>
        <p:spPr>
          <a:xfrm>
            <a:off x="793790" y="6884432"/>
            <a:ext cx="13042821" cy="317540"/>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007EBD"/>
              </a:buClr>
              <a:buSzPts val="1550"/>
              <a:buFont typeface="Inter"/>
              <a:buNone/>
            </a:pPr>
            <a:r>
              <a:rPr lang="en-US" sz="1550" b="1" i="0" u="none" strike="noStrike" cap="none">
                <a:solidFill>
                  <a:srgbClr val="007EBD"/>
                </a:solidFill>
                <a:latin typeface="Arial" panose="020B0604020202020204" pitchFamily="34" charset="0"/>
                <a:cs typeface="Arial" panose="020B0604020202020204" pitchFamily="34" charset="0"/>
              </a:rPr>
              <a:t>Employee development contributes directly to organisational success and long-term sustainability.</a:t>
            </a:r>
            <a:endParaRPr sz="1550" i="0" u="none" strike="noStrike" cap="none">
              <a:latin typeface="Arial" panose="020B0604020202020204" pitchFamily="34"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70"/>
        <p:cNvGrpSpPr/>
        <p:nvPr/>
      </p:nvGrpSpPr>
      <p:grpSpPr>
        <a:xfrm>
          <a:off x="0" y="0"/>
          <a:ext cx="0" cy="0"/>
          <a:chOff x="0" y="0"/>
          <a:chExt cx="0" cy="0"/>
        </a:xfrm>
      </p:grpSpPr>
      <p:pic>
        <p:nvPicPr>
          <p:cNvPr id="271" name="Google Shape;271;p29" descr="preencoded.png"/>
          <p:cNvPicPr preferRelativeResize="0"/>
          <p:nvPr/>
        </p:nvPicPr>
        <p:blipFill rotWithShape="1">
          <a:blip r:embed="rId3">
            <a:alphaModFix/>
          </a:blip>
          <a:srcRect/>
          <a:stretch/>
        </p:blipFill>
        <p:spPr>
          <a:xfrm>
            <a:off x="9144000" y="0"/>
            <a:ext cx="5486400" cy="8229600"/>
          </a:xfrm>
          <a:prstGeom prst="rect">
            <a:avLst/>
          </a:prstGeom>
          <a:noFill/>
          <a:ln>
            <a:noFill/>
          </a:ln>
        </p:spPr>
      </p:pic>
      <p:sp>
        <p:nvSpPr>
          <p:cNvPr id="272" name="Google Shape;272;p29"/>
          <p:cNvSpPr/>
          <p:nvPr/>
        </p:nvSpPr>
        <p:spPr>
          <a:xfrm>
            <a:off x="793790" y="1561505"/>
            <a:ext cx="7532727" cy="651272"/>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000000"/>
              </a:buClr>
              <a:buSzPts val="4100"/>
              <a:buFont typeface="Petrona"/>
              <a:buNone/>
            </a:pPr>
            <a:r>
              <a:rPr lang="en-US" sz="4100" b="1" dirty="0"/>
              <a:t>Conclusion</a:t>
            </a:r>
            <a:endParaRPr sz="4100" i="0" u="none" strike="noStrike" cap="none" dirty="0"/>
          </a:p>
        </p:txBody>
      </p:sp>
      <p:sp>
        <p:nvSpPr>
          <p:cNvPr id="273" name="Google Shape;273;p29"/>
          <p:cNvSpPr/>
          <p:nvPr/>
        </p:nvSpPr>
        <p:spPr>
          <a:xfrm>
            <a:off x="793790" y="2510433"/>
            <a:ext cx="7556421" cy="4157543"/>
          </a:xfrm>
          <a:prstGeom prst="rect">
            <a:avLst/>
          </a:prstGeom>
          <a:noFill/>
          <a:ln>
            <a:noFill/>
          </a:ln>
        </p:spPr>
        <p:txBody>
          <a:bodyPr spcFirstLastPara="1" wrap="square" lIns="0" tIns="0" rIns="0" bIns="0" anchor="t" anchorCtr="0">
            <a:noAutofit/>
          </a:bodyPr>
          <a:lstStyle/>
          <a:p>
            <a:pPr marL="457200" lvl="0" indent="-298450" algn="l" rtl="0">
              <a:lnSpc>
                <a:spcPct val="115000"/>
              </a:lnSpc>
              <a:spcBef>
                <a:spcPts val="1200"/>
              </a:spcBef>
              <a:spcAft>
                <a:spcPts val="0"/>
              </a:spcAft>
              <a:buClr>
                <a:schemeClr val="dk1"/>
              </a:buClr>
              <a:buSzPts val="1100"/>
              <a:buChar char="•"/>
            </a:pPr>
            <a:r>
              <a:rPr lang="en-US" sz="1550" dirty="0">
                <a:solidFill>
                  <a:srgbClr val="272525"/>
                </a:solidFill>
              </a:rPr>
              <a:t>Effective recruitment ensures Boots hires employees with appropriate skills, </a:t>
            </a:r>
            <a:r>
              <a:rPr lang="en-US" sz="1550" dirty="0" err="1">
                <a:solidFill>
                  <a:srgbClr val="272525"/>
                </a:solidFill>
              </a:rPr>
              <a:t>behaviours</a:t>
            </a:r>
            <a:r>
              <a:rPr lang="en-US" sz="1550" dirty="0">
                <a:solidFill>
                  <a:srgbClr val="272525"/>
                </a:solidFill>
              </a:rPr>
              <a:t> and </a:t>
            </a:r>
            <a:r>
              <a:rPr lang="en-US" sz="1550" dirty="0" err="1">
                <a:solidFill>
                  <a:srgbClr val="272525"/>
                </a:solidFill>
              </a:rPr>
              <a:t>organisational</a:t>
            </a:r>
            <a:r>
              <a:rPr lang="en-US" sz="1550" dirty="0">
                <a:solidFill>
                  <a:srgbClr val="272525"/>
                </a:solidFill>
              </a:rPr>
              <a:t> fit.</a:t>
            </a:r>
            <a:br>
              <a:rPr lang="en-US" sz="1550" dirty="0">
                <a:solidFill>
                  <a:srgbClr val="272525"/>
                </a:solidFill>
              </a:rPr>
            </a:br>
            <a:endParaRPr sz="1550" dirty="0">
              <a:solidFill>
                <a:srgbClr val="272525"/>
              </a:solidFill>
            </a:endParaRPr>
          </a:p>
          <a:p>
            <a:pPr marL="457200" lvl="0" indent="-298450" algn="l" rtl="0">
              <a:lnSpc>
                <a:spcPct val="115000"/>
              </a:lnSpc>
              <a:spcBef>
                <a:spcPts val="0"/>
              </a:spcBef>
              <a:spcAft>
                <a:spcPts val="0"/>
              </a:spcAft>
              <a:buClr>
                <a:schemeClr val="dk1"/>
              </a:buClr>
              <a:buSzPts val="1100"/>
              <a:buChar char="•"/>
            </a:pPr>
            <a:r>
              <a:rPr lang="en-US" sz="1550" dirty="0">
                <a:solidFill>
                  <a:srgbClr val="272525"/>
                </a:solidFill>
              </a:rPr>
              <a:t>Job analysis, job description and person specification improve hiring accuracy and employee performance.</a:t>
            </a:r>
            <a:br>
              <a:rPr lang="en-US" sz="1550" dirty="0">
                <a:solidFill>
                  <a:srgbClr val="272525"/>
                </a:solidFill>
              </a:rPr>
            </a:br>
            <a:endParaRPr sz="1550" dirty="0">
              <a:solidFill>
                <a:srgbClr val="272525"/>
              </a:solidFill>
            </a:endParaRPr>
          </a:p>
          <a:p>
            <a:pPr marL="457200" lvl="0" indent="-298450" algn="l" rtl="0">
              <a:lnSpc>
                <a:spcPct val="115000"/>
              </a:lnSpc>
              <a:spcBef>
                <a:spcPts val="0"/>
              </a:spcBef>
              <a:spcAft>
                <a:spcPts val="0"/>
              </a:spcAft>
              <a:buClr>
                <a:schemeClr val="dk1"/>
              </a:buClr>
              <a:buSzPts val="1100"/>
              <a:buChar char="•"/>
            </a:pPr>
            <a:r>
              <a:rPr lang="en-US" sz="1550" dirty="0">
                <a:solidFill>
                  <a:srgbClr val="272525"/>
                </a:solidFill>
              </a:rPr>
              <a:t>Learning and development address skill gaps and improve employee competence and confidence significantly.</a:t>
            </a:r>
            <a:br>
              <a:rPr lang="en-US" sz="1550" dirty="0">
                <a:solidFill>
                  <a:srgbClr val="272525"/>
                </a:solidFill>
              </a:rPr>
            </a:br>
            <a:endParaRPr sz="1550" dirty="0">
              <a:solidFill>
                <a:srgbClr val="272525"/>
              </a:solidFill>
            </a:endParaRPr>
          </a:p>
          <a:p>
            <a:pPr marL="457200" lvl="0" indent="-298450" algn="l" rtl="0">
              <a:lnSpc>
                <a:spcPct val="115000"/>
              </a:lnSpc>
              <a:spcBef>
                <a:spcPts val="0"/>
              </a:spcBef>
              <a:spcAft>
                <a:spcPts val="0"/>
              </a:spcAft>
              <a:buClr>
                <a:schemeClr val="dk1"/>
              </a:buClr>
              <a:buSzPts val="1100"/>
              <a:buChar char="•"/>
            </a:pPr>
            <a:r>
              <a:rPr lang="en-US" sz="1550" dirty="0" err="1">
                <a:solidFill>
                  <a:srgbClr val="272525"/>
                </a:solidFill>
              </a:rPr>
              <a:t>Behaviourist</a:t>
            </a:r>
            <a:r>
              <a:rPr lang="en-US" sz="1550" dirty="0">
                <a:solidFill>
                  <a:srgbClr val="272525"/>
                </a:solidFill>
              </a:rPr>
              <a:t>, Cognitivist and Experiential learning theories support effective training design and implementation.</a:t>
            </a:r>
            <a:br>
              <a:rPr lang="en-US" sz="1550" dirty="0">
                <a:solidFill>
                  <a:srgbClr val="272525"/>
                </a:solidFill>
              </a:rPr>
            </a:br>
            <a:endParaRPr sz="1550" dirty="0">
              <a:solidFill>
                <a:srgbClr val="272525"/>
              </a:solidFill>
            </a:endParaRPr>
          </a:p>
          <a:p>
            <a:pPr marL="457200" lvl="0" indent="-298450" algn="l" rtl="0">
              <a:lnSpc>
                <a:spcPct val="115000"/>
              </a:lnSpc>
              <a:spcBef>
                <a:spcPts val="0"/>
              </a:spcBef>
              <a:spcAft>
                <a:spcPts val="0"/>
              </a:spcAft>
              <a:buClr>
                <a:schemeClr val="dk1"/>
              </a:buClr>
              <a:buSzPts val="1100"/>
              <a:buChar char="•"/>
            </a:pPr>
            <a:r>
              <a:rPr lang="en-US" sz="1550" dirty="0">
                <a:solidFill>
                  <a:srgbClr val="272525"/>
                </a:solidFill>
              </a:rPr>
              <a:t>Continuous training improves service quality, productivity and customer satisfaction across Boots stores.</a:t>
            </a:r>
            <a:br>
              <a:rPr lang="en-US" sz="1550" dirty="0">
                <a:solidFill>
                  <a:srgbClr val="272525"/>
                </a:solidFill>
              </a:rPr>
            </a:br>
            <a:endParaRPr sz="1550" dirty="0">
              <a:solidFill>
                <a:srgbClr val="272525"/>
              </a:solidFill>
            </a:endParaRPr>
          </a:p>
          <a:p>
            <a:pPr marL="457200" lvl="0" indent="-298450" algn="l" rtl="0">
              <a:lnSpc>
                <a:spcPct val="115000"/>
              </a:lnSpc>
              <a:spcBef>
                <a:spcPts val="0"/>
              </a:spcBef>
              <a:spcAft>
                <a:spcPts val="0"/>
              </a:spcAft>
              <a:buClr>
                <a:schemeClr val="dk1"/>
              </a:buClr>
              <a:buSzPts val="1100"/>
              <a:buChar char="•"/>
            </a:pPr>
            <a:r>
              <a:rPr lang="en-US" sz="1550" dirty="0">
                <a:solidFill>
                  <a:srgbClr val="272525"/>
                </a:solidFill>
              </a:rPr>
              <a:t>Strong recruitment and development practices contribute to </a:t>
            </a:r>
            <a:r>
              <a:rPr lang="en-US" sz="1550" dirty="0" err="1">
                <a:solidFill>
                  <a:srgbClr val="272525"/>
                </a:solidFill>
              </a:rPr>
              <a:t>organisational</a:t>
            </a:r>
            <a:r>
              <a:rPr lang="en-US" sz="1550" dirty="0">
                <a:solidFill>
                  <a:srgbClr val="272525"/>
                </a:solidFill>
              </a:rPr>
              <a:t> success, employee growth and long-term performance.</a:t>
            </a:r>
            <a:br>
              <a:rPr lang="en-US" sz="1550" dirty="0">
                <a:solidFill>
                  <a:srgbClr val="272525"/>
                </a:solidFill>
              </a:rPr>
            </a:br>
            <a:endParaRPr sz="1550" dirty="0">
              <a:solidFill>
                <a:srgbClr val="272525"/>
              </a:solidFill>
            </a:endParaRPr>
          </a:p>
          <a:p>
            <a:pPr marL="0" marR="0" lvl="0" indent="0" algn="l" rtl="0">
              <a:lnSpc>
                <a:spcPct val="161290"/>
              </a:lnSpc>
              <a:spcBef>
                <a:spcPts val="1200"/>
              </a:spcBef>
              <a:spcAft>
                <a:spcPts val="0"/>
              </a:spcAft>
              <a:buNone/>
            </a:pPr>
            <a:endParaRPr sz="1550" dirty="0">
              <a:solidFill>
                <a:srgbClr val="272525"/>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sp>
        <p:nvSpPr>
          <p:cNvPr id="279" name="Google Shape;279;p30"/>
          <p:cNvSpPr/>
          <p:nvPr/>
        </p:nvSpPr>
        <p:spPr>
          <a:xfrm>
            <a:off x="816179" y="1248000"/>
            <a:ext cx="10873200" cy="651300"/>
          </a:xfrm>
          <a:prstGeom prst="rect">
            <a:avLst/>
          </a:prstGeom>
          <a:noFill/>
          <a:ln>
            <a:noFill/>
          </a:ln>
        </p:spPr>
        <p:txBody>
          <a:bodyPr spcFirstLastPara="1" wrap="square" lIns="0" tIns="0" rIns="0" bIns="0" anchor="t" anchorCtr="0">
            <a:noAutofit/>
          </a:bodyPr>
          <a:lstStyle/>
          <a:p>
            <a:pPr marL="0" marR="0" lvl="0" indent="0" algn="l" rtl="0">
              <a:lnSpc>
                <a:spcPct val="124390"/>
              </a:lnSpc>
              <a:spcBef>
                <a:spcPts val="0"/>
              </a:spcBef>
              <a:spcAft>
                <a:spcPts val="0"/>
              </a:spcAft>
              <a:buClr>
                <a:srgbClr val="000000"/>
              </a:buClr>
              <a:buSzPts val="4100"/>
              <a:buFont typeface="Petrona"/>
              <a:buNone/>
            </a:pPr>
            <a:r>
              <a:rPr lang="en-US" sz="4100" b="1"/>
              <a:t>Reference list</a:t>
            </a:r>
            <a:endParaRPr sz="4100" b="1"/>
          </a:p>
          <a:p>
            <a:pPr marL="0" marR="0" lvl="0" indent="0" algn="l" rtl="0">
              <a:lnSpc>
                <a:spcPct val="124390"/>
              </a:lnSpc>
              <a:spcBef>
                <a:spcPts val="0"/>
              </a:spcBef>
              <a:spcAft>
                <a:spcPts val="0"/>
              </a:spcAft>
              <a:buClr>
                <a:srgbClr val="000000"/>
              </a:buClr>
              <a:buSzPts val="4100"/>
              <a:buFont typeface="Petrona"/>
              <a:buNone/>
            </a:pPr>
            <a:endParaRPr sz="4100" b="1"/>
          </a:p>
        </p:txBody>
      </p:sp>
      <p:sp>
        <p:nvSpPr>
          <p:cNvPr id="280" name="Google Shape;280;p30"/>
          <p:cNvSpPr/>
          <p:nvPr/>
        </p:nvSpPr>
        <p:spPr>
          <a:xfrm>
            <a:off x="1006531" y="2409650"/>
            <a:ext cx="12261600" cy="4157400"/>
          </a:xfrm>
          <a:prstGeom prst="rect">
            <a:avLst/>
          </a:prstGeom>
          <a:noFill/>
          <a:ln>
            <a:noFill/>
          </a:ln>
        </p:spPr>
        <p:txBody>
          <a:bodyPr spcFirstLastPara="1" wrap="square" lIns="0" tIns="0" rIns="0" bIns="0" anchor="t" anchorCtr="0">
            <a:noAutofit/>
          </a:bodyPr>
          <a:lstStyle/>
          <a:p>
            <a:pPr marL="0" lvl="0" indent="0" algn="l" rtl="0">
              <a:lnSpc>
                <a:spcPct val="150000"/>
              </a:lnSpc>
              <a:spcBef>
                <a:spcPts val="0"/>
              </a:spcBef>
              <a:spcAft>
                <a:spcPts val="0"/>
              </a:spcAft>
              <a:buClr>
                <a:schemeClr val="dk1"/>
              </a:buClr>
              <a:buSzPts val="1100"/>
              <a:buFont typeface="Arial"/>
              <a:buNone/>
            </a:pPr>
            <a:r>
              <a:rPr lang="en-US" sz="1200" dirty="0" err="1">
                <a:solidFill>
                  <a:schemeClr val="dk1"/>
                </a:solidFill>
              </a:rPr>
              <a:t>Asongwe</a:t>
            </a:r>
            <a:r>
              <a:rPr lang="en-US" sz="1200" dirty="0">
                <a:solidFill>
                  <a:schemeClr val="dk1"/>
                </a:solidFill>
              </a:rPr>
              <a:t>, J.K. (2023) </a:t>
            </a:r>
            <a:r>
              <a:rPr lang="en-US" sz="1200" i="1" dirty="0">
                <a:solidFill>
                  <a:schemeClr val="dk1"/>
                </a:solidFill>
              </a:rPr>
              <a:t>The role of Job analysis in </a:t>
            </a:r>
            <a:r>
              <a:rPr lang="en-US" sz="1200" i="1" dirty="0" err="1">
                <a:solidFill>
                  <a:schemeClr val="dk1"/>
                </a:solidFill>
              </a:rPr>
              <a:t>organisational</a:t>
            </a:r>
            <a:r>
              <a:rPr lang="en-US" sz="1200" i="1" dirty="0">
                <a:solidFill>
                  <a:schemeClr val="dk1"/>
                </a:solidFill>
              </a:rPr>
              <a:t> performance</a:t>
            </a:r>
            <a:r>
              <a:rPr lang="en-US" sz="1200" dirty="0">
                <a:solidFill>
                  <a:schemeClr val="dk1"/>
                </a:solidFill>
              </a:rPr>
              <a:t>, </a:t>
            </a:r>
            <a:r>
              <a:rPr lang="en-US" sz="1200" i="1" dirty="0">
                <a:solidFill>
                  <a:schemeClr val="dk1"/>
                </a:solidFill>
              </a:rPr>
              <a:t>ResearchGate</a:t>
            </a:r>
            <a:r>
              <a:rPr lang="en-US" sz="1200" dirty="0">
                <a:solidFill>
                  <a:schemeClr val="dk1"/>
                </a:solidFill>
              </a:rPr>
              <a:t>. Available at: https://www.researchgate.net/publication/369365386_The_role_of_Job_analysis_in_organisational_performance.</a:t>
            </a:r>
            <a:endParaRPr sz="1200" dirty="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US" sz="1200" dirty="0">
                <a:solidFill>
                  <a:schemeClr val="dk1"/>
                </a:solidFill>
              </a:rPr>
              <a:t>Boots (2024) </a:t>
            </a:r>
            <a:r>
              <a:rPr lang="en-US" sz="1200" i="1" dirty="0">
                <a:solidFill>
                  <a:schemeClr val="dk1"/>
                </a:solidFill>
              </a:rPr>
              <a:t>Boots UK - about Boots UK</a:t>
            </a:r>
            <a:r>
              <a:rPr lang="en-US" sz="1200" dirty="0">
                <a:solidFill>
                  <a:schemeClr val="dk1"/>
                </a:solidFill>
              </a:rPr>
              <a:t>, </a:t>
            </a:r>
            <a:r>
              <a:rPr lang="en-US" sz="1200" i="1" dirty="0">
                <a:solidFill>
                  <a:schemeClr val="dk1"/>
                </a:solidFill>
              </a:rPr>
              <a:t>Boots-uk.com</a:t>
            </a:r>
            <a:r>
              <a:rPr lang="en-US" sz="1200" dirty="0">
                <a:solidFill>
                  <a:schemeClr val="dk1"/>
                </a:solidFill>
              </a:rPr>
              <a:t>. Available at: https://www.boots-uk.com/about-boots-uk/.</a:t>
            </a:r>
            <a:endParaRPr sz="1200" dirty="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US" sz="1200" dirty="0">
                <a:solidFill>
                  <a:schemeClr val="dk1"/>
                </a:solidFill>
              </a:rPr>
              <a:t>Hamza, P.A., Othman, B.J., Gardi, B. and Anwar, K. (2021) </a:t>
            </a:r>
            <a:r>
              <a:rPr lang="en-US" sz="1200" i="1" dirty="0">
                <a:solidFill>
                  <a:schemeClr val="dk1"/>
                </a:solidFill>
              </a:rPr>
              <a:t>Recruitment and Selection: The Relationship between Recruitment and Selection with Organizational Performance</a:t>
            </a:r>
            <a:r>
              <a:rPr lang="en-US" sz="1200" dirty="0">
                <a:solidFill>
                  <a:schemeClr val="dk1"/>
                </a:solidFill>
              </a:rPr>
              <a:t>, </a:t>
            </a:r>
            <a:r>
              <a:rPr lang="en-US" sz="1200" i="1" dirty="0">
                <a:solidFill>
                  <a:schemeClr val="dk1"/>
                </a:solidFill>
              </a:rPr>
              <a:t>ResearchGate</a:t>
            </a:r>
            <a:r>
              <a:rPr lang="en-US" sz="1200" dirty="0">
                <a:solidFill>
                  <a:schemeClr val="dk1"/>
                </a:solidFill>
              </a:rPr>
              <a:t>. Available at: https://www.researchgate.net/publication/351779948_Recruitment_and_Selection_The_Relationship_between_Recruitment_and_Selection_with_Organizational_Performance.</a:t>
            </a:r>
            <a:endParaRPr sz="1200" dirty="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US" sz="1200" dirty="0">
                <a:solidFill>
                  <a:schemeClr val="dk1"/>
                </a:solidFill>
              </a:rPr>
              <a:t>Vernau, J., Bishop, C., Chavda, S. and Turner, A.N. (2021) </a:t>
            </a:r>
            <a:r>
              <a:rPr lang="en-US" sz="1200" i="1" dirty="0">
                <a:solidFill>
                  <a:schemeClr val="dk1"/>
                </a:solidFill>
              </a:rPr>
              <a:t>AN ANALYSIS OF JOB DESCRIPTIONS AND PERSON SPECIFICATIONS TO DEFINE THE REQUIREMENTS FOR OBTAINING...</a:t>
            </a:r>
            <a:r>
              <a:rPr lang="en-US" sz="1200" dirty="0">
                <a:solidFill>
                  <a:schemeClr val="dk1"/>
                </a:solidFill>
              </a:rPr>
              <a:t>, </a:t>
            </a:r>
            <a:r>
              <a:rPr lang="en-US" sz="1200" i="1" dirty="0">
                <a:solidFill>
                  <a:schemeClr val="dk1"/>
                </a:solidFill>
              </a:rPr>
              <a:t>ResearchGate</a:t>
            </a:r>
            <a:r>
              <a:rPr lang="en-US" sz="1200" dirty="0">
                <a:solidFill>
                  <a:schemeClr val="dk1"/>
                </a:solidFill>
              </a:rPr>
              <a:t>. American Academy of </a:t>
            </a:r>
            <a:r>
              <a:rPr lang="en-US" sz="1200" dirty="0" err="1">
                <a:solidFill>
                  <a:schemeClr val="dk1"/>
                </a:solidFill>
              </a:rPr>
              <a:t>Orthopaedic</a:t>
            </a:r>
            <a:r>
              <a:rPr lang="en-US" sz="1200" dirty="0">
                <a:solidFill>
                  <a:schemeClr val="dk1"/>
                </a:solidFill>
              </a:rPr>
              <a:t> Surgeons. Available at: https://www.researchgate.net/publication/350098576_AN_ANALYSIS_OF_JOB_DESCRIPTIONS_AND_PERSON_SPECIFICATIONS_TO_DEFINE_THE_REQUIREMENTS_FOR_OBTAINING_EMPLOYMENT_WITHIN_STRENGTH_CONDITIONING.</a:t>
            </a:r>
            <a:endParaRPr sz="1200" dirty="0">
              <a:solidFill>
                <a:schemeClr val="dk1"/>
              </a:solidFill>
            </a:endParaRPr>
          </a:p>
          <a:p>
            <a:pPr marL="0" lvl="0" indent="0" algn="l" rtl="0">
              <a:lnSpc>
                <a:spcPct val="150000"/>
              </a:lnSpc>
              <a:spcBef>
                <a:spcPts val="1200"/>
              </a:spcBef>
              <a:spcAft>
                <a:spcPts val="0"/>
              </a:spcAft>
              <a:buClr>
                <a:schemeClr val="dk1"/>
              </a:buClr>
              <a:buSzPts val="1100"/>
              <a:buFont typeface="Arial"/>
              <a:buNone/>
            </a:pPr>
            <a:r>
              <a:rPr lang="en-US" sz="1200" dirty="0" err="1">
                <a:solidFill>
                  <a:schemeClr val="dk1"/>
                </a:solidFill>
              </a:rPr>
              <a:t>Zumailah</a:t>
            </a:r>
            <a:r>
              <a:rPr lang="en-US" sz="1200" dirty="0">
                <a:solidFill>
                  <a:schemeClr val="dk1"/>
                </a:solidFill>
              </a:rPr>
              <a:t>, E., Nur, T. and </a:t>
            </a:r>
            <a:r>
              <a:rPr lang="en-US" sz="1200" dirty="0" err="1">
                <a:solidFill>
                  <a:schemeClr val="dk1"/>
                </a:solidFill>
              </a:rPr>
              <a:t>Darmiyanti</a:t>
            </a:r>
            <a:r>
              <a:rPr lang="en-US" sz="1200" dirty="0">
                <a:solidFill>
                  <a:schemeClr val="dk1"/>
                </a:solidFill>
              </a:rPr>
              <a:t>, A. (2022) ‘Application of Behavioristic Learning Theory in Developing Healthy Life Behavior For student’, </a:t>
            </a:r>
            <a:r>
              <a:rPr lang="en-US" sz="1200" i="1" dirty="0">
                <a:solidFill>
                  <a:schemeClr val="dk1"/>
                </a:solidFill>
              </a:rPr>
              <a:t>EDUKATIF : JURNAL ILMU PENDIDIKAN</a:t>
            </a:r>
            <a:r>
              <a:rPr lang="en-US" sz="1200" dirty="0">
                <a:solidFill>
                  <a:schemeClr val="dk1"/>
                </a:solidFill>
              </a:rPr>
              <a:t>, 4(5), pp. 6724–6731. </a:t>
            </a:r>
            <a:r>
              <a:rPr lang="en-US" sz="1200">
                <a:solidFill>
                  <a:schemeClr val="dk1"/>
                </a:solidFill>
              </a:rPr>
              <a:t>Available at: https://doi.org/10.31004/edukatif.v4i5.3848.</a:t>
            </a:r>
            <a:endParaRPr sz="1200">
              <a:solidFill>
                <a:schemeClr val="dk1"/>
              </a:solidFill>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3005</Words>
  <Application>Microsoft Office PowerPoint</Application>
  <PresentationFormat>Custom</PresentationFormat>
  <Paragraphs>161</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Petrona</vt:lpstr>
      <vt:lpstr>Calibri</vt:lpstr>
      <vt:lpstr>Inter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My PC</dc:creator>
  <cp:lastModifiedBy>j w</cp:lastModifiedBy>
  <cp:revision>3</cp:revision>
  <dcterms:modified xsi:type="dcterms:W3CDTF">2026-02-13T17:32:07Z</dcterms:modified>
</cp:coreProperties>
</file>