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4"/>
  </p:sldMasterIdLst>
  <p:notesMasterIdLst>
    <p:notesMasterId r:id="rId16"/>
  </p:notesMasterIdLst>
  <p:sldIdLst>
    <p:sldId id="256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4AD70E7-2578-46B0-9ECD-7CD693399B27}" v="6" dt="2022-11-23T07:45:21.74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5481" autoAdjust="0"/>
  </p:normalViewPr>
  <p:slideViewPr>
    <p:cSldViewPr snapToGrid="0">
      <p:cViewPr varScale="1">
        <p:scale>
          <a:sx n="86" d="100"/>
          <a:sy n="86" d="100"/>
        </p:scale>
        <p:origin x="42" y="138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D7676C-63EB-48D6-96D1-5EB4BCE68615}" type="doc">
      <dgm:prSet loTypeId="urn:microsoft.com/office/officeart/2005/8/layout/cycle6" loCatId="cycle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569CD8A0-CA30-4C38-9098-547C98CAAF9B}">
      <dgm:prSet/>
      <dgm:spPr/>
      <dgm:t>
        <a:bodyPr/>
        <a:lstStyle/>
        <a:p>
          <a:pPr>
            <a:defRPr cap="all"/>
          </a:pPr>
          <a:r>
            <a:rPr lang="en-US" b="1" dirty="0"/>
            <a:t>Conclusion</a:t>
          </a:r>
        </a:p>
      </dgm:t>
    </dgm:pt>
    <dgm:pt modelId="{970C424B-AD1A-42F2-9468-10EEE036EEE4}" type="parTrans" cxnId="{9DAB95B9-C63C-4FF8-AF1C-88453093E4E3}">
      <dgm:prSet/>
      <dgm:spPr/>
      <dgm:t>
        <a:bodyPr/>
        <a:lstStyle/>
        <a:p>
          <a:endParaRPr lang="en-US"/>
        </a:p>
      </dgm:t>
    </dgm:pt>
    <dgm:pt modelId="{CEB9AE58-A21F-4707-9AF6-13DCA5FD3EB2}" type="sibTrans" cxnId="{9DAB95B9-C63C-4FF8-AF1C-88453093E4E3}">
      <dgm:prSet/>
      <dgm:spPr/>
      <dgm:t>
        <a:bodyPr/>
        <a:lstStyle/>
        <a:p>
          <a:endParaRPr lang="en-US"/>
        </a:p>
      </dgm:t>
    </dgm:pt>
    <dgm:pt modelId="{EC25D101-6B05-44BA-B727-DC562B792CC4}">
      <dgm:prSet/>
      <dgm:spPr/>
      <dgm:t>
        <a:bodyPr/>
        <a:lstStyle/>
        <a:p>
          <a:pPr>
            <a:defRPr cap="all"/>
          </a:pPr>
          <a:r>
            <a:rPr lang="en-US" b="1" dirty="0"/>
            <a:t>Recommendations</a:t>
          </a:r>
        </a:p>
      </dgm:t>
    </dgm:pt>
    <dgm:pt modelId="{753F2B2F-5924-41FE-98A8-E17E2BC91E13}" type="parTrans" cxnId="{E65ABB7E-8714-4A00-8A71-C58FA24F77EF}">
      <dgm:prSet/>
      <dgm:spPr/>
      <dgm:t>
        <a:bodyPr/>
        <a:lstStyle/>
        <a:p>
          <a:endParaRPr lang="en-US"/>
        </a:p>
      </dgm:t>
    </dgm:pt>
    <dgm:pt modelId="{66EF03BD-4B71-4799-B4C8-BD15DA9B60BA}" type="sibTrans" cxnId="{E65ABB7E-8714-4A00-8A71-C58FA24F77EF}">
      <dgm:prSet/>
      <dgm:spPr/>
      <dgm:t>
        <a:bodyPr/>
        <a:lstStyle/>
        <a:p>
          <a:endParaRPr lang="en-US"/>
        </a:p>
      </dgm:t>
    </dgm:pt>
    <dgm:pt modelId="{F4704D00-5446-42D9-94FA-7E3B2CE5FA41}">
      <dgm:prSet/>
      <dgm:spPr/>
      <dgm:t>
        <a:bodyPr/>
        <a:lstStyle/>
        <a:p>
          <a:pPr>
            <a:defRPr cap="all"/>
          </a:pPr>
          <a:r>
            <a:rPr lang="en-US" b="1" dirty="0"/>
            <a:t>Abstract</a:t>
          </a:r>
        </a:p>
      </dgm:t>
    </dgm:pt>
    <dgm:pt modelId="{89A10687-C509-4C14-80AD-FEAB44F86345}" type="parTrans" cxnId="{7E71DF31-AEDC-42D6-9FC1-4BAB1D2B8352}">
      <dgm:prSet/>
      <dgm:spPr/>
      <dgm:t>
        <a:bodyPr/>
        <a:lstStyle/>
        <a:p>
          <a:endParaRPr lang="en-GB"/>
        </a:p>
      </dgm:t>
    </dgm:pt>
    <dgm:pt modelId="{9A01DFE1-65B4-4283-9E79-11FAF21CA01B}" type="sibTrans" cxnId="{7E71DF31-AEDC-42D6-9FC1-4BAB1D2B8352}">
      <dgm:prSet/>
      <dgm:spPr/>
      <dgm:t>
        <a:bodyPr/>
        <a:lstStyle/>
        <a:p>
          <a:endParaRPr lang="en-GB"/>
        </a:p>
      </dgm:t>
    </dgm:pt>
    <dgm:pt modelId="{8C99E6BD-2A49-4158-884D-035B5C4F4C94}" type="pres">
      <dgm:prSet presAssocID="{82D7676C-63EB-48D6-96D1-5EB4BCE68615}" presName="cycle" presStyleCnt="0">
        <dgm:presLayoutVars>
          <dgm:dir/>
          <dgm:resizeHandles val="exact"/>
        </dgm:presLayoutVars>
      </dgm:prSet>
      <dgm:spPr/>
    </dgm:pt>
    <dgm:pt modelId="{0098621B-3263-4F0A-83ED-8F4930B655BB}" type="pres">
      <dgm:prSet presAssocID="{569CD8A0-CA30-4C38-9098-547C98CAAF9B}" presName="node" presStyleLbl="node1" presStyleIdx="0" presStyleCnt="3">
        <dgm:presLayoutVars>
          <dgm:bulletEnabled val="1"/>
        </dgm:presLayoutVars>
      </dgm:prSet>
      <dgm:spPr/>
    </dgm:pt>
    <dgm:pt modelId="{A51C99CD-18F4-477C-9BAB-4B48732BAD94}" type="pres">
      <dgm:prSet presAssocID="{569CD8A0-CA30-4C38-9098-547C98CAAF9B}" presName="spNode" presStyleCnt="0"/>
      <dgm:spPr/>
    </dgm:pt>
    <dgm:pt modelId="{35B0CFB9-01A6-45D3-B0D6-EC6FCE1CFD9A}" type="pres">
      <dgm:prSet presAssocID="{CEB9AE58-A21F-4707-9AF6-13DCA5FD3EB2}" presName="sibTrans" presStyleLbl="sibTrans1D1" presStyleIdx="0" presStyleCnt="3"/>
      <dgm:spPr/>
    </dgm:pt>
    <dgm:pt modelId="{8A4C68D4-5910-46E4-8775-70E00DB6D04F}" type="pres">
      <dgm:prSet presAssocID="{EC25D101-6B05-44BA-B727-DC562B792CC4}" presName="node" presStyleLbl="node1" presStyleIdx="1" presStyleCnt="3">
        <dgm:presLayoutVars>
          <dgm:bulletEnabled val="1"/>
        </dgm:presLayoutVars>
      </dgm:prSet>
      <dgm:spPr/>
    </dgm:pt>
    <dgm:pt modelId="{5DC4B530-13C3-4E0A-B83F-F2D080B5007B}" type="pres">
      <dgm:prSet presAssocID="{EC25D101-6B05-44BA-B727-DC562B792CC4}" presName="spNode" presStyleCnt="0"/>
      <dgm:spPr/>
    </dgm:pt>
    <dgm:pt modelId="{244A204A-522E-4A50-AFCC-DD2712531BE8}" type="pres">
      <dgm:prSet presAssocID="{66EF03BD-4B71-4799-B4C8-BD15DA9B60BA}" presName="sibTrans" presStyleLbl="sibTrans1D1" presStyleIdx="1" presStyleCnt="3"/>
      <dgm:spPr/>
    </dgm:pt>
    <dgm:pt modelId="{7BEAB94C-9794-4D87-88F6-337E31A2161A}" type="pres">
      <dgm:prSet presAssocID="{F4704D00-5446-42D9-94FA-7E3B2CE5FA41}" presName="node" presStyleLbl="node1" presStyleIdx="2" presStyleCnt="3">
        <dgm:presLayoutVars>
          <dgm:bulletEnabled val="1"/>
        </dgm:presLayoutVars>
      </dgm:prSet>
      <dgm:spPr/>
    </dgm:pt>
    <dgm:pt modelId="{BA2DA84F-DE28-46F6-9C8D-2748F8891E3F}" type="pres">
      <dgm:prSet presAssocID="{F4704D00-5446-42D9-94FA-7E3B2CE5FA41}" presName="spNode" presStyleCnt="0"/>
      <dgm:spPr/>
    </dgm:pt>
    <dgm:pt modelId="{DE676756-5327-44A3-B65F-C87BBF86DEFC}" type="pres">
      <dgm:prSet presAssocID="{9A01DFE1-65B4-4283-9E79-11FAF21CA01B}" presName="sibTrans" presStyleLbl="sibTrans1D1" presStyleIdx="2" presStyleCnt="3"/>
      <dgm:spPr/>
    </dgm:pt>
  </dgm:ptLst>
  <dgm:cxnLst>
    <dgm:cxn modelId="{52D4DA1C-36C6-49F9-992A-8C2CF361DBE8}" type="presOf" srcId="{66EF03BD-4B71-4799-B4C8-BD15DA9B60BA}" destId="{244A204A-522E-4A50-AFCC-DD2712531BE8}" srcOrd="0" destOrd="0" presId="urn:microsoft.com/office/officeart/2005/8/layout/cycle6"/>
    <dgm:cxn modelId="{7E71DF31-AEDC-42D6-9FC1-4BAB1D2B8352}" srcId="{82D7676C-63EB-48D6-96D1-5EB4BCE68615}" destId="{F4704D00-5446-42D9-94FA-7E3B2CE5FA41}" srcOrd="2" destOrd="0" parTransId="{89A10687-C509-4C14-80AD-FEAB44F86345}" sibTransId="{9A01DFE1-65B4-4283-9E79-11FAF21CA01B}"/>
    <dgm:cxn modelId="{FFEE9D57-B45A-4267-B34C-F07E411A7494}" type="presOf" srcId="{9A01DFE1-65B4-4283-9E79-11FAF21CA01B}" destId="{DE676756-5327-44A3-B65F-C87BBF86DEFC}" srcOrd="0" destOrd="0" presId="urn:microsoft.com/office/officeart/2005/8/layout/cycle6"/>
    <dgm:cxn modelId="{E65ABB7E-8714-4A00-8A71-C58FA24F77EF}" srcId="{82D7676C-63EB-48D6-96D1-5EB4BCE68615}" destId="{EC25D101-6B05-44BA-B727-DC562B792CC4}" srcOrd="1" destOrd="0" parTransId="{753F2B2F-5924-41FE-98A8-E17E2BC91E13}" sibTransId="{66EF03BD-4B71-4799-B4C8-BD15DA9B60BA}"/>
    <dgm:cxn modelId="{C14A6086-6A2A-4C16-9F3D-A0F785CB6798}" type="presOf" srcId="{82D7676C-63EB-48D6-96D1-5EB4BCE68615}" destId="{8C99E6BD-2A49-4158-884D-035B5C4F4C94}" srcOrd="0" destOrd="0" presId="urn:microsoft.com/office/officeart/2005/8/layout/cycle6"/>
    <dgm:cxn modelId="{3292CF8C-E062-4B06-9198-140AF7AD9DA6}" type="presOf" srcId="{F4704D00-5446-42D9-94FA-7E3B2CE5FA41}" destId="{7BEAB94C-9794-4D87-88F6-337E31A2161A}" srcOrd="0" destOrd="0" presId="urn:microsoft.com/office/officeart/2005/8/layout/cycle6"/>
    <dgm:cxn modelId="{9DAB95B9-C63C-4FF8-AF1C-88453093E4E3}" srcId="{82D7676C-63EB-48D6-96D1-5EB4BCE68615}" destId="{569CD8A0-CA30-4C38-9098-547C98CAAF9B}" srcOrd="0" destOrd="0" parTransId="{970C424B-AD1A-42F2-9468-10EEE036EEE4}" sibTransId="{CEB9AE58-A21F-4707-9AF6-13DCA5FD3EB2}"/>
    <dgm:cxn modelId="{9A127DBC-D703-493A-B4A9-8AEAE1FC7B4E}" type="presOf" srcId="{569CD8A0-CA30-4C38-9098-547C98CAAF9B}" destId="{0098621B-3263-4F0A-83ED-8F4930B655BB}" srcOrd="0" destOrd="0" presId="urn:microsoft.com/office/officeart/2005/8/layout/cycle6"/>
    <dgm:cxn modelId="{009F7DC1-504E-4EB0-8F9E-54E2F20831FC}" type="presOf" srcId="{CEB9AE58-A21F-4707-9AF6-13DCA5FD3EB2}" destId="{35B0CFB9-01A6-45D3-B0D6-EC6FCE1CFD9A}" srcOrd="0" destOrd="0" presId="urn:microsoft.com/office/officeart/2005/8/layout/cycle6"/>
    <dgm:cxn modelId="{CE404FF1-150F-4359-AD80-4F6D6A4ADDB9}" type="presOf" srcId="{EC25D101-6B05-44BA-B727-DC562B792CC4}" destId="{8A4C68D4-5910-46E4-8775-70E00DB6D04F}" srcOrd="0" destOrd="0" presId="urn:microsoft.com/office/officeart/2005/8/layout/cycle6"/>
    <dgm:cxn modelId="{5AD1FF7A-1A71-4205-9E15-1DCE8D99DBCB}" type="presParOf" srcId="{8C99E6BD-2A49-4158-884D-035B5C4F4C94}" destId="{0098621B-3263-4F0A-83ED-8F4930B655BB}" srcOrd="0" destOrd="0" presId="urn:microsoft.com/office/officeart/2005/8/layout/cycle6"/>
    <dgm:cxn modelId="{A4D06DF4-6DD4-428A-9F8D-6D17E1282D03}" type="presParOf" srcId="{8C99E6BD-2A49-4158-884D-035B5C4F4C94}" destId="{A51C99CD-18F4-477C-9BAB-4B48732BAD94}" srcOrd="1" destOrd="0" presId="urn:microsoft.com/office/officeart/2005/8/layout/cycle6"/>
    <dgm:cxn modelId="{62F827AD-B39F-4184-943B-A2A2820B6F23}" type="presParOf" srcId="{8C99E6BD-2A49-4158-884D-035B5C4F4C94}" destId="{35B0CFB9-01A6-45D3-B0D6-EC6FCE1CFD9A}" srcOrd="2" destOrd="0" presId="urn:microsoft.com/office/officeart/2005/8/layout/cycle6"/>
    <dgm:cxn modelId="{214C2B46-B148-47B2-8E99-8165C326FBC7}" type="presParOf" srcId="{8C99E6BD-2A49-4158-884D-035B5C4F4C94}" destId="{8A4C68D4-5910-46E4-8775-70E00DB6D04F}" srcOrd="3" destOrd="0" presId="urn:microsoft.com/office/officeart/2005/8/layout/cycle6"/>
    <dgm:cxn modelId="{BA23E7BD-92E6-43BD-AE66-7CBD8CF311FC}" type="presParOf" srcId="{8C99E6BD-2A49-4158-884D-035B5C4F4C94}" destId="{5DC4B530-13C3-4E0A-B83F-F2D080B5007B}" srcOrd="4" destOrd="0" presId="urn:microsoft.com/office/officeart/2005/8/layout/cycle6"/>
    <dgm:cxn modelId="{ADAFC496-D782-46AE-B005-2740423042F4}" type="presParOf" srcId="{8C99E6BD-2A49-4158-884D-035B5C4F4C94}" destId="{244A204A-522E-4A50-AFCC-DD2712531BE8}" srcOrd="5" destOrd="0" presId="urn:microsoft.com/office/officeart/2005/8/layout/cycle6"/>
    <dgm:cxn modelId="{C44E0FC1-4E09-4780-9E1C-48491BAB2010}" type="presParOf" srcId="{8C99E6BD-2A49-4158-884D-035B5C4F4C94}" destId="{7BEAB94C-9794-4D87-88F6-337E31A2161A}" srcOrd="6" destOrd="0" presId="urn:microsoft.com/office/officeart/2005/8/layout/cycle6"/>
    <dgm:cxn modelId="{B35B0C24-9BC5-44F2-BA89-3A2C86C832A5}" type="presParOf" srcId="{8C99E6BD-2A49-4158-884D-035B5C4F4C94}" destId="{BA2DA84F-DE28-46F6-9C8D-2748F8891E3F}" srcOrd="7" destOrd="0" presId="urn:microsoft.com/office/officeart/2005/8/layout/cycle6"/>
    <dgm:cxn modelId="{B16BC90E-DB8B-4894-B631-8488F74947F1}" type="presParOf" srcId="{8C99E6BD-2A49-4158-884D-035B5C4F4C94}" destId="{DE676756-5327-44A3-B65F-C87BBF86DEFC}" srcOrd="8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223EB4B-CE7E-448A-B77E-04DD23AF6EA3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A2202FF-64D2-4FC1-A6B9-EACDBD1C34CE}">
      <dgm:prSet/>
      <dgm:spPr/>
      <dgm:t>
        <a:bodyPr/>
        <a:lstStyle/>
        <a:p>
          <a:r>
            <a:rPr lang="en-GB" b="1" i="0"/>
            <a:t>The final stage and chapter in your Independent Project</a:t>
          </a:r>
          <a:endParaRPr lang="en-US"/>
        </a:p>
      </dgm:t>
    </dgm:pt>
    <dgm:pt modelId="{215BD729-7B36-4EBF-AF06-C0F718EE3588}" type="parTrans" cxnId="{82C6A725-2C7A-49CD-A338-C1D8B0FF345A}">
      <dgm:prSet/>
      <dgm:spPr/>
      <dgm:t>
        <a:bodyPr/>
        <a:lstStyle/>
        <a:p>
          <a:endParaRPr lang="en-US"/>
        </a:p>
      </dgm:t>
    </dgm:pt>
    <dgm:pt modelId="{4971FC48-9485-4AE8-98CD-0CA467FEE268}" type="sibTrans" cxnId="{82C6A725-2C7A-49CD-A338-C1D8B0FF345A}">
      <dgm:prSet/>
      <dgm:spPr/>
      <dgm:t>
        <a:bodyPr/>
        <a:lstStyle/>
        <a:p>
          <a:endParaRPr lang="en-US"/>
        </a:p>
      </dgm:t>
    </dgm:pt>
    <dgm:pt modelId="{6E706D30-D23F-41F3-9036-C37FE8EA1D46}">
      <dgm:prSet/>
      <dgm:spPr/>
      <dgm:t>
        <a:bodyPr/>
        <a:lstStyle/>
        <a:p>
          <a:r>
            <a:rPr lang="en-GB" b="1"/>
            <a:t>From th</a:t>
          </a:r>
          <a:r>
            <a:rPr lang="en-GB" b="1" i="0"/>
            <a:t>e conclusions drawn is where you’re most likely going to be making recommendations, whether these be for future research, a government body or a corporations.</a:t>
          </a:r>
          <a:endParaRPr lang="en-US"/>
        </a:p>
      </dgm:t>
    </dgm:pt>
    <dgm:pt modelId="{A554AC64-501A-4DF6-9D02-5D3D5198FA4A}" type="parTrans" cxnId="{368CA3BA-4C8F-40E7-B928-8A43893B0EC9}">
      <dgm:prSet/>
      <dgm:spPr/>
      <dgm:t>
        <a:bodyPr/>
        <a:lstStyle/>
        <a:p>
          <a:endParaRPr lang="en-US"/>
        </a:p>
      </dgm:t>
    </dgm:pt>
    <dgm:pt modelId="{23A0CF30-135D-42EF-B078-1A4E864B0686}" type="sibTrans" cxnId="{368CA3BA-4C8F-40E7-B928-8A43893B0EC9}">
      <dgm:prSet/>
      <dgm:spPr/>
      <dgm:t>
        <a:bodyPr/>
        <a:lstStyle/>
        <a:p>
          <a:endParaRPr lang="en-US"/>
        </a:p>
      </dgm:t>
    </dgm:pt>
    <dgm:pt modelId="{72AABA46-2F9A-4302-9D73-D7C0E6068698}">
      <dgm:prSet/>
      <dgm:spPr/>
      <dgm:t>
        <a:bodyPr/>
        <a:lstStyle/>
        <a:p>
          <a:r>
            <a:rPr lang="en-GB" b="1" i="0"/>
            <a:t>These recommendations probably won’t form an additional chapter in your research paper as they come after concluding summary.</a:t>
          </a:r>
          <a:endParaRPr lang="en-US"/>
        </a:p>
      </dgm:t>
    </dgm:pt>
    <dgm:pt modelId="{2C2EEE88-7640-4387-B6CE-3B3F5898039A}" type="parTrans" cxnId="{182DFDD4-AFCB-44EB-9635-857A14F1BA72}">
      <dgm:prSet/>
      <dgm:spPr/>
      <dgm:t>
        <a:bodyPr/>
        <a:lstStyle/>
        <a:p>
          <a:endParaRPr lang="en-US"/>
        </a:p>
      </dgm:t>
    </dgm:pt>
    <dgm:pt modelId="{B5E0334D-12D0-46D1-91CE-A5A38A1765EC}" type="sibTrans" cxnId="{182DFDD4-AFCB-44EB-9635-857A14F1BA72}">
      <dgm:prSet/>
      <dgm:spPr/>
      <dgm:t>
        <a:bodyPr/>
        <a:lstStyle/>
        <a:p>
          <a:endParaRPr lang="en-US"/>
        </a:p>
      </dgm:t>
    </dgm:pt>
    <dgm:pt modelId="{B61FF04B-920F-479E-914A-924D2C64DE92}" type="pres">
      <dgm:prSet presAssocID="{5223EB4B-CE7E-448A-B77E-04DD23AF6EA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5F29C8E-B343-4A14-8D81-D09000CA710A}" type="pres">
      <dgm:prSet presAssocID="{AA2202FF-64D2-4FC1-A6B9-EACDBD1C34CE}" presName="hierRoot1" presStyleCnt="0"/>
      <dgm:spPr/>
    </dgm:pt>
    <dgm:pt modelId="{59D0B5FD-4BDD-4C57-B506-94256F8E3E44}" type="pres">
      <dgm:prSet presAssocID="{AA2202FF-64D2-4FC1-A6B9-EACDBD1C34CE}" presName="composite" presStyleCnt="0"/>
      <dgm:spPr/>
    </dgm:pt>
    <dgm:pt modelId="{F1271CB5-EB6C-4201-83D1-FE3E563C4ED8}" type="pres">
      <dgm:prSet presAssocID="{AA2202FF-64D2-4FC1-A6B9-EACDBD1C34CE}" presName="background" presStyleLbl="node0" presStyleIdx="0" presStyleCnt="3"/>
      <dgm:spPr/>
    </dgm:pt>
    <dgm:pt modelId="{489354E8-2870-45BC-B1C4-B1C56FA0C838}" type="pres">
      <dgm:prSet presAssocID="{AA2202FF-64D2-4FC1-A6B9-EACDBD1C34CE}" presName="text" presStyleLbl="fgAcc0" presStyleIdx="0" presStyleCnt="3">
        <dgm:presLayoutVars>
          <dgm:chPref val="3"/>
        </dgm:presLayoutVars>
      </dgm:prSet>
      <dgm:spPr/>
    </dgm:pt>
    <dgm:pt modelId="{0A47FF0B-DC95-4F0A-9667-5175BE283E00}" type="pres">
      <dgm:prSet presAssocID="{AA2202FF-64D2-4FC1-A6B9-EACDBD1C34CE}" presName="hierChild2" presStyleCnt="0"/>
      <dgm:spPr/>
    </dgm:pt>
    <dgm:pt modelId="{3D22746E-DAD6-4200-930E-AA56BA1F939F}" type="pres">
      <dgm:prSet presAssocID="{6E706D30-D23F-41F3-9036-C37FE8EA1D46}" presName="hierRoot1" presStyleCnt="0"/>
      <dgm:spPr/>
    </dgm:pt>
    <dgm:pt modelId="{F8496126-2164-4CD6-A710-6827B9E42B1A}" type="pres">
      <dgm:prSet presAssocID="{6E706D30-D23F-41F3-9036-C37FE8EA1D46}" presName="composite" presStyleCnt="0"/>
      <dgm:spPr/>
    </dgm:pt>
    <dgm:pt modelId="{78C92D3F-DF52-4592-A886-1CE6642B182E}" type="pres">
      <dgm:prSet presAssocID="{6E706D30-D23F-41F3-9036-C37FE8EA1D46}" presName="background" presStyleLbl="node0" presStyleIdx="1" presStyleCnt="3"/>
      <dgm:spPr/>
    </dgm:pt>
    <dgm:pt modelId="{D9574812-DE43-4B03-B604-715380DD5C68}" type="pres">
      <dgm:prSet presAssocID="{6E706D30-D23F-41F3-9036-C37FE8EA1D46}" presName="text" presStyleLbl="fgAcc0" presStyleIdx="1" presStyleCnt="3">
        <dgm:presLayoutVars>
          <dgm:chPref val="3"/>
        </dgm:presLayoutVars>
      </dgm:prSet>
      <dgm:spPr/>
    </dgm:pt>
    <dgm:pt modelId="{A1049E1B-1182-4F19-879F-1904461BEA53}" type="pres">
      <dgm:prSet presAssocID="{6E706D30-D23F-41F3-9036-C37FE8EA1D46}" presName="hierChild2" presStyleCnt="0"/>
      <dgm:spPr/>
    </dgm:pt>
    <dgm:pt modelId="{D62CF5CC-8B70-4596-A611-F871A9305971}" type="pres">
      <dgm:prSet presAssocID="{72AABA46-2F9A-4302-9D73-D7C0E6068698}" presName="hierRoot1" presStyleCnt="0"/>
      <dgm:spPr/>
    </dgm:pt>
    <dgm:pt modelId="{B2EF5AB9-BCA9-44A7-BC1C-2A2DA5837DEF}" type="pres">
      <dgm:prSet presAssocID="{72AABA46-2F9A-4302-9D73-D7C0E6068698}" presName="composite" presStyleCnt="0"/>
      <dgm:spPr/>
    </dgm:pt>
    <dgm:pt modelId="{47B44768-43F0-46FF-BC40-654B4CDA8FD5}" type="pres">
      <dgm:prSet presAssocID="{72AABA46-2F9A-4302-9D73-D7C0E6068698}" presName="background" presStyleLbl="node0" presStyleIdx="2" presStyleCnt="3"/>
      <dgm:spPr/>
    </dgm:pt>
    <dgm:pt modelId="{E22E9661-48B5-4D95-8FBB-AB27E778B0E3}" type="pres">
      <dgm:prSet presAssocID="{72AABA46-2F9A-4302-9D73-D7C0E6068698}" presName="text" presStyleLbl="fgAcc0" presStyleIdx="2" presStyleCnt="3">
        <dgm:presLayoutVars>
          <dgm:chPref val="3"/>
        </dgm:presLayoutVars>
      </dgm:prSet>
      <dgm:spPr/>
    </dgm:pt>
    <dgm:pt modelId="{96048EA5-6FBF-45D1-83AB-72ED1B2A8647}" type="pres">
      <dgm:prSet presAssocID="{72AABA46-2F9A-4302-9D73-D7C0E6068698}" presName="hierChild2" presStyleCnt="0"/>
      <dgm:spPr/>
    </dgm:pt>
  </dgm:ptLst>
  <dgm:cxnLst>
    <dgm:cxn modelId="{82C6A725-2C7A-49CD-A338-C1D8B0FF345A}" srcId="{5223EB4B-CE7E-448A-B77E-04DD23AF6EA3}" destId="{AA2202FF-64D2-4FC1-A6B9-EACDBD1C34CE}" srcOrd="0" destOrd="0" parTransId="{215BD729-7B36-4EBF-AF06-C0F718EE3588}" sibTransId="{4971FC48-9485-4AE8-98CD-0CA467FEE268}"/>
    <dgm:cxn modelId="{13900738-C40F-4AFC-AD46-C95FB794A015}" type="presOf" srcId="{5223EB4B-CE7E-448A-B77E-04DD23AF6EA3}" destId="{B61FF04B-920F-479E-914A-924D2C64DE92}" srcOrd="0" destOrd="0" presId="urn:microsoft.com/office/officeart/2005/8/layout/hierarchy1"/>
    <dgm:cxn modelId="{CF4C99AF-3C0F-4647-9C24-DCB6AEBADEF3}" type="presOf" srcId="{AA2202FF-64D2-4FC1-A6B9-EACDBD1C34CE}" destId="{489354E8-2870-45BC-B1C4-B1C56FA0C838}" srcOrd="0" destOrd="0" presId="urn:microsoft.com/office/officeart/2005/8/layout/hierarchy1"/>
    <dgm:cxn modelId="{368CA3BA-4C8F-40E7-B928-8A43893B0EC9}" srcId="{5223EB4B-CE7E-448A-B77E-04DD23AF6EA3}" destId="{6E706D30-D23F-41F3-9036-C37FE8EA1D46}" srcOrd="1" destOrd="0" parTransId="{A554AC64-501A-4DF6-9D02-5D3D5198FA4A}" sibTransId="{23A0CF30-135D-42EF-B078-1A4E864B0686}"/>
    <dgm:cxn modelId="{127ED1C2-1F94-4FF4-8B5E-47BBAD09CDB0}" type="presOf" srcId="{72AABA46-2F9A-4302-9D73-D7C0E6068698}" destId="{E22E9661-48B5-4D95-8FBB-AB27E778B0E3}" srcOrd="0" destOrd="0" presId="urn:microsoft.com/office/officeart/2005/8/layout/hierarchy1"/>
    <dgm:cxn modelId="{182DFDD4-AFCB-44EB-9635-857A14F1BA72}" srcId="{5223EB4B-CE7E-448A-B77E-04DD23AF6EA3}" destId="{72AABA46-2F9A-4302-9D73-D7C0E6068698}" srcOrd="2" destOrd="0" parTransId="{2C2EEE88-7640-4387-B6CE-3B3F5898039A}" sibTransId="{B5E0334D-12D0-46D1-91CE-A5A38A1765EC}"/>
    <dgm:cxn modelId="{9CBAB4F9-D4F3-44AD-8509-34120DB138E7}" type="presOf" srcId="{6E706D30-D23F-41F3-9036-C37FE8EA1D46}" destId="{D9574812-DE43-4B03-B604-715380DD5C68}" srcOrd="0" destOrd="0" presId="urn:microsoft.com/office/officeart/2005/8/layout/hierarchy1"/>
    <dgm:cxn modelId="{9D6AF526-C311-4475-B24F-79E847D29F4E}" type="presParOf" srcId="{B61FF04B-920F-479E-914A-924D2C64DE92}" destId="{B5F29C8E-B343-4A14-8D81-D09000CA710A}" srcOrd="0" destOrd="0" presId="urn:microsoft.com/office/officeart/2005/8/layout/hierarchy1"/>
    <dgm:cxn modelId="{BAF3313F-8D7F-4AF0-9271-F86990A6BA79}" type="presParOf" srcId="{B5F29C8E-B343-4A14-8D81-D09000CA710A}" destId="{59D0B5FD-4BDD-4C57-B506-94256F8E3E44}" srcOrd="0" destOrd="0" presId="urn:microsoft.com/office/officeart/2005/8/layout/hierarchy1"/>
    <dgm:cxn modelId="{9C291925-9652-42EC-AA27-E941C457DEB2}" type="presParOf" srcId="{59D0B5FD-4BDD-4C57-B506-94256F8E3E44}" destId="{F1271CB5-EB6C-4201-83D1-FE3E563C4ED8}" srcOrd="0" destOrd="0" presId="urn:microsoft.com/office/officeart/2005/8/layout/hierarchy1"/>
    <dgm:cxn modelId="{6BD3784D-FB5A-4BCD-A25F-801745F40770}" type="presParOf" srcId="{59D0B5FD-4BDD-4C57-B506-94256F8E3E44}" destId="{489354E8-2870-45BC-B1C4-B1C56FA0C838}" srcOrd="1" destOrd="0" presId="urn:microsoft.com/office/officeart/2005/8/layout/hierarchy1"/>
    <dgm:cxn modelId="{D275F046-6B5D-4857-B3F7-3B340F61315C}" type="presParOf" srcId="{B5F29C8E-B343-4A14-8D81-D09000CA710A}" destId="{0A47FF0B-DC95-4F0A-9667-5175BE283E00}" srcOrd="1" destOrd="0" presId="urn:microsoft.com/office/officeart/2005/8/layout/hierarchy1"/>
    <dgm:cxn modelId="{5F490F2A-4C37-4A2D-9474-A01D7417458A}" type="presParOf" srcId="{B61FF04B-920F-479E-914A-924D2C64DE92}" destId="{3D22746E-DAD6-4200-930E-AA56BA1F939F}" srcOrd="1" destOrd="0" presId="urn:microsoft.com/office/officeart/2005/8/layout/hierarchy1"/>
    <dgm:cxn modelId="{E2495C8E-1F82-4DFD-A6B3-0C5CDFD4E853}" type="presParOf" srcId="{3D22746E-DAD6-4200-930E-AA56BA1F939F}" destId="{F8496126-2164-4CD6-A710-6827B9E42B1A}" srcOrd="0" destOrd="0" presId="urn:microsoft.com/office/officeart/2005/8/layout/hierarchy1"/>
    <dgm:cxn modelId="{832C59DD-E953-4C09-9B60-533EBD8C537C}" type="presParOf" srcId="{F8496126-2164-4CD6-A710-6827B9E42B1A}" destId="{78C92D3F-DF52-4592-A886-1CE6642B182E}" srcOrd="0" destOrd="0" presId="urn:microsoft.com/office/officeart/2005/8/layout/hierarchy1"/>
    <dgm:cxn modelId="{6EE4833E-D905-410A-857E-AE574B8077C3}" type="presParOf" srcId="{F8496126-2164-4CD6-A710-6827B9E42B1A}" destId="{D9574812-DE43-4B03-B604-715380DD5C68}" srcOrd="1" destOrd="0" presId="urn:microsoft.com/office/officeart/2005/8/layout/hierarchy1"/>
    <dgm:cxn modelId="{E600853B-6FDB-4D6E-8518-456FF2E6A70A}" type="presParOf" srcId="{3D22746E-DAD6-4200-930E-AA56BA1F939F}" destId="{A1049E1B-1182-4F19-879F-1904461BEA53}" srcOrd="1" destOrd="0" presId="urn:microsoft.com/office/officeart/2005/8/layout/hierarchy1"/>
    <dgm:cxn modelId="{3DA14C6D-97E6-4818-A53C-19DFBC0619D8}" type="presParOf" srcId="{B61FF04B-920F-479E-914A-924D2C64DE92}" destId="{D62CF5CC-8B70-4596-A611-F871A9305971}" srcOrd="2" destOrd="0" presId="urn:microsoft.com/office/officeart/2005/8/layout/hierarchy1"/>
    <dgm:cxn modelId="{DB3F1D2B-155F-44CE-AC70-BF265646067B}" type="presParOf" srcId="{D62CF5CC-8B70-4596-A611-F871A9305971}" destId="{B2EF5AB9-BCA9-44A7-BC1C-2A2DA5837DEF}" srcOrd="0" destOrd="0" presId="urn:microsoft.com/office/officeart/2005/8/layout/hierarchy1"/>
    <dgm:cxn modelId="{51A5822A-BC15-4951-B5A4-3FB1903CB816}" type="presParOf" srcId="{B2EF5AB9-BCA9-44A7-BC1C-2A2DA5837DEF}" destId="{47B44768-43F0-46FF-BC40-654B4CDA8FD5}" srcOrd="0" destOrd="0" presId="urn:microsoft.com/office/officeart/2005/8/layout/hierarchy1"/>
    <dgm:cxn modelId="{A821F90B-7AA8-4E02-AFD3-E5979939DDEB}" type="presParOf" srcId="{B2EF5AB9-BCA9-44A7-BC1C-2A2DA5837DEF}" destId="{E22E9661-48B5-4D95-8FBB-AB27E778B0E3}" srcOrd="1" destOrd="0" presId="urn:microsoft.com/office/officeart/2005/8/layout/hierarchy1"/>
    <dgm:cxn modelId="{9FF16819-C90F-4A11-9846-5BDB5DB88088}" type="presParOf" srcId="{D62CF5CC-8B70-4596-A611-F871A9305971}" destId="{96048EA5-6FBF-45D1-83AB-72ED1B2A864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98621B-3263-4F0A-83ED-8F4930B655BB}">
      <dsp:nvSpPr>
        <dsp:cNvPr id="0" name=""/>
        <dsp:cNvSpPr/>
      </dsp:nvSpPr>
      <dsp:spPr>
        <a:xfrm>
          <a:off x="2173300" y="126537"/>
          <a:ext cx="2896554" cy="18827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1" kern="1200" dirty="0"/>
            <a:t>Conclusion</a:t>
          </a:r>
        </a:p>
      </dsp:txBody>
      <dsp:txXfrm>
        <a:off x="2265209" y="218446"/>
        <a:ext cx="2712736" cy="1698942"/>
      </dsp:txXfrm>
    </dsp:sp>
    <dsp:sp modelId="{35B0CFB9-01A6-45D3-B0D6-EC6FCE1CFD9A}">
      <dsp:nvSpPr>
        <dsp:cNvPr id="0" name=""/>
        <dsp:cNvSpPr/>
      </dsp:nvSpPr>
      <dsp:spPr>
        <a:xfrm>
          <a:off x="1113226" y="1067917"/>
          <a:ext cx="5016701" cy="5016701"/>
        </a:xfrm>
        <a:custGeom>
          <a:avLst/>
          <a:gdLst/>
          <a:ahLst/>
          <a:cxnLst/>
          <a:rect l="0" t="0" r="0" b="0"/>
          <a:pathLst>
            <a:path>
              <a:moveTo>
                <a:pt x="3977615" y="475351"/>
              </a:moveTo>
              <a:arcTo wR="2508350" hR="2508350" stAng="18351357" swAng="3643096"/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A4C68D4-5910-46E4-8775-70E00DB6D04F}">
      <dsp:nvSpPr>
        <dsp:cNvPr id="0" name=""/>
        <dsp:cNvSpPr/>
      </dsp:nvSpPr>
      <dsp:spPr>
        <a:xfrm>
          <a:off x="4345595" y="3889062"/>
          <a:ext cx="2896554" cy="18827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1" kern="1200" dirty="0"/>
            <a:t>Recommendations</a:t>
          </a:r>
        </a:p>
      </dsp:txBody>
      <dsp:txXfrm>
        <a:off x="4437504" y="3980971"/>
        <a:ext cx="2712736" cy="1698942"/>
      </dsp:txXfrm>
    </dsp:sp>
    <dsp:sp modelId="{244A204A-522E-4A50-AFCC-DD2712531BE8}">
      <dsp:nvSpPr>
        <dsp:cNvPr id="0" name=""/>
        <dsp:cNvSpPr/>
      </dsp:nvSpPr>
      <dsp:spPr>
        <a:xfrm>
          <a:off x="1113226" y="1067917"/>
          <a:ext cx="5016701" cy="5016701"/>
        </a:xfrm>
        <a:custGeom>
          <a:avLst/>
          <a:gdLst/>
          <a:ahLst/>
          <a:cxnLst/>
          <a:rect l="0" t="0" r="0" b="0"/>
          <a:pathLst>
            <a:path>
              <a:moveTo>
                <a:pt x="3700055" y="4715534"/>
              </a:moveTo>
              <a:arcTo wR="2508350" hR="2508350" stAng="3698068" swAng="3403863"/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BEAB94C-9794-4D87-88F6-337E31A2161A}">
      <dsp:nvSpPr>
        <dsp:cNvPr id="0" name=""/>
        <dsp:cNvSpPr/>
      </dsp:nvSpPr>
      <dsp:spPr>
        <a:xfrm>
          <a:off x="1004" y="3889062"/>
          <a:ext cx="2896554" cy="18827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b="1" kern="1200" dirty="0"/>
            <a:t>Abstract</a:t>
          </a:r>
        </a:p>
      </dsp:txBody>
      <dsp:txXfrm>
        <a:off x="92913" y="3980971"/>
        <a:ext cx="2712736" cy="1698942"/>
      </dsp:txXfrm>
    </dsp:sp>
    <dsp:sp modelId="{DE676756-5327-44A3-B65F-C87BBF86DEFC}">
      <dsp:nvSpPr>
        <dsp:cNvPr id="0" name=""/>
        <dsp:cNvSpPr/>
      </dsp:nvSpPr>
      <dsp:spPr>
        <a:xfrm>
          <a:off x="1113226" y="1067917"/>
          <a:ext cx="5016701" cy="5016701"/>
        </a:xfrm>
        <a:custGeom>
          <a:avLst/>
          <a:gdLst/>
          <a:ahLst/>
          <a:cxnLst/>
          <a:rect l="0" t="0" r="0" b="0"/>
          <a:pathLst>
            <a:path>
              <a:moveTo>
                <a:pt x="16493" y="2795531"/>
              </a:moveTo>
              <a:arcTo wR="2508350" hR="2508350" stAng="10405547" swAng="3643096"/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271CB5-EB6C-4201-83D1-FE3E563C4ED8}">
      <dsp:nvSpPr>
        <dsp:cNvPr id="0" name=""/>
        <dsp:cNvSpPr/>
      </dsp:nvSpPr>
      <dsp:spPr>
        <a:xfrm>
          <a:off x="0" y="763192"/>
          <a:ext cx="3024485" cy="19205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9354E8-2870-45BC-B1C4-B1C56FA0C838}">
      <dsp:nvSpPr>
        <dsp:cNvPr id="0" name=""/>
        <dsp:cNvSpPr/>
      </dsp:nvSpPr>
      <dsp:spPr>
        <a:xfrm>
          <a:off x="336053" y="1082444"/>
          <a:ext cx="3024485" cy="19205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/>
            <a:t>The final stage and chapter in your Independent Project</a:t>
          </a:r>
          <a:endParaRPr lang="en-US" sz="1700" kern="1200"/>
        </a:p>
      </dsp:txBody>
      <dsp:txXfrm>
        <a:off x="392304" y="1138695"/>
        <a:ext cx="2911983" cy="1808046"/>
      </dsp:txXfrm>
    </dsp:sp>
    <dsp:sp modelId="{78C92D3F-DF52-4592-A886-1CE6642B182E}">
      <dsp:nvSpPr>
        <dsp:cNvPr id="0" name=""/>
        <dsp:cNvSpPr/>
      </dsp:nvSpPr>
      <dsp:spPr>
        <a:xfrm>
          <a:off x="3696592" y="763192"/>
          <a:ext cx="3024485" cy="19205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574812-DE43-4B03-B604-715380DD5C68}">
      <dsp:nvSpPr>
        <dsp:cNvPr id="0" name=""/>
        <dsp:cNvSpPr/>
      </dsp:nvSpPr>
      <dsp:spPr>
        <a:xfrm>
          <a:off x="4032646" y="1082444"/>
          <a:ext cx="3024485" cy="19205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From th</a:t>
          </a:r>
          <a:r>
            <a:rPr lang="en-GB" sz="1700" b="1" i="0" kern="1200"/>
            <a:t>e conclusions drawn is where you’re most likely going to be making recommendations, whether these be for future research, a government body or a corporations.</a:t>
          </a:r>
          <a:endParaRPr lang="en-US" sz="1700" kern="1200"/>
        </a:p>
      </dsp:txBody>
      <dsp:txXfrm>
        <a:off x="4088897" y="1138695"/>
        <a:ext cx="2911983" cy="1808046"/>
      </dsp:txXfrm>
    </dsp:sp>
    <dsp:sp modelId="{47B44768-43F0-46FF-BC40-654B4CDA8FD5}">
      <dsp:nvSpPr>
        <dsp:cNvPr id="0" name=""/>
        <dsp:cNvSpPr/>
      </dsp:nvSpPr>
      <dsp:spPr>
        <a:xfrm>
          <a:off x="7393185" y="763192"/>
          <a:ext cx="3024485" cy="192054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2E9661-48B5-4D95-8FBB-AB27E778B0E3}">
      <dsp:nvSpPr>
        <dsp:cNvPr id="0" name=""/>
        <dsp:cNvSpPr/>
      </dsp:nvSpPr>
      <dsp:spPr>
        <a:xfrm>
          <a:off x="7729239" y="1082444"/>
          <a:ext cx="3024485" cy="192054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i="0" kern="1200"/>
            <a:t>These recommendations probably won’t form an additional chapter in your research paper as they come after concluding summary.</a:t>
          </a:r>
          <a:endParaRPr lang="en-US" sz="1700" kern="1200"/>
        </a:p>
      </dsp:txBody>
      <dsp:txXfrm>
        <a:off x="7785490" y="1138695"/>
        <a:ext cx="2911983" cy="18080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3D5D37-E879-480B-AB32-553110949B29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F89F15-3E81-41ED-B425-49F02BAE8B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4755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23616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778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383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023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49183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359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354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100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1210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50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35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941E5B6D-C147-4993-A300-102CF9165E3B}" type="datetimeFigureOut">
              <a:rPr lang="en-GB" smtClean="0"/>
              <a:t>11/10/2023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2B4353BC-ED44-4167-A81F-E78CDDE296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3893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1">
            <a:extLst>
              <a:ext uri="{FF2B5EF4-FFF2-40B4-BE49-F238E27FC236}">
                <a16:creationId xmlns:a16="http://schemas.microsoft.com/office/drawing/2014/main" id="{C6EDEBB9-8437-4875-ABEA-0AEDE2C90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287" y="0"/>
            <a:ext cx="12202287" cy="6858000"/>
          </a:xfrm>
          <a:prstGeom prst="rect">
            <a:avLst/>
          </a:prstGeom>
          <a:solidFill>
            <a:srgbClr val="37495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1B5A29-513E-4F9D-937E-F0983C22B6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3038" y="770467"/>
            <a:ext cx="3740270" cy="3352800"/>
          </a:xfrm>
        </p:spPr>
        <p:txBody>
          <a:bodyPr>
            <a:normAutofit/>
          </a:bodyPr>
          <a:lstStyle/>
          <a:p>
            <a:pPr algn="ctr"/>
            <a:r>
              <a:rPr lang="en-GB" sz="4200" b="1" dirty="0"/>
              <a:t>BMBM6020</a:t>
            </a:r>
            <a:br>
              <a:rPr lang="en-GB" sz="4200" b="1" dirty="0"/>
            </a:br>
            <a:br>
              <a:rPr lang="en-GB" sz="4200" b="1" dirty="0"/>
            </a:br>
            <a:r>
              <a:rPr lang="en-GB" sz="4200" b="1" dirty="0"/>
              <a:t>Independent Project</a:t>
            </a:r>
            <a:br>
              <a:rPr lang="en-GB" sz="4200" b="1" dirty="0"/>
            </a:br>
            <a:br>
              <a:rPr lang="en-GB" sz="4200" b="1" dirty="0"/>
            </a:br>
            <a:r>
              <a:rPr lang="en-GB" sz="4200" b="1" dirty="0"/>
              <a:t>Session 8</a:t>
            </a:r>
          </a:p>
        </p:txBody>
      </p:sp>
      <p:pic>
        <p:nvPicPr>
          <p:cNvPr id="4" name="Picture 3" descr="Mass of balls of thread">
            <a:extLst>
              <a:ext uri="{FF2B5EF4-FFF2-40B4-BE49-F238E27FC236}">
                <a16:creationId xmlns:a16="http://schemas.microsoft.com/office/drawing/2014/main" id="{14A56508-0B56-4304-BFEA-345BD88A9B1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55" r="1353"/>
          <a:stretch/>
        </p:blipFill>
        <p:spPr>
          <a:xfrm>
            <a:off x="-10287" y="10"/>
            <a:ext cx="7552267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62243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67218665-EA77-40EC-8172-4F17E2DED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5992" y="0"/>
            <a:ext cx="4636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9716AE54-5B2E-46AD-90C3-F9E6C718D5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9458" y="643467"/>
            <a:ext cx="3349075" cy="55842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000" b="1" kern="1200" spc="-12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Chapter 5</a:t>
            </a:r>
            <a:br>
              <a:rPr lang="en-US" sz="4000" b="1" kern="1200" spc="-12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000" b="1" kern="1200" spc="-120" baseline="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000" b="1" kern="1200" spc="-120" baseline="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3980E01-74D3-FED0-8E63-38561190D5C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1378117"/>
              </p:ext>
            </p:extLst>
          </p:nvPr>
        </p:nvGraphicFramePr>
        <p:xfrm>
          <a:off x="144089" y="299258"/>
          <a:ext cx="7243155" cy="65587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90596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74B40-38CE-47FC-AA7B-EC8F8BFB2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i="0" dirty="0">
                <a:effectLst/>
              </a:rPr>
              <a:t>Dissertation Conclusion and Recommendations</a:t>
            </a:r>
            <a:br>
              <a:rPr lang="en-GB" b="1" i="0" dirty="0">
                <a:effectLst/>
              </a:rPr>
            </a:b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B323403-B104-93A1-79AF-8DF842E644B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76274" y="2011680"/>
          <a:ext cx="10753725" cy="37661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360231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Red jigsaw house on blue background">
            <a:extLst>
              <a:ext uri="{FF2B5EF4-FFF2-40B4-BE49-F238E27FC236}">
                <a16:creationId xmlns:a16="http://schemas.microsoft.com/office/drawing/2014/main" id="{43FC4264-CE3D-4E84-9BE0-9959F88506B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55" r="9091" b="336"/>
          <a:stretch/>
        </p:blipFill>
        <p:spPr>
          <a:xfrm>
            <a:off x="224" y="0"/>
            <a:ext cx="12191551" cy="685800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D2BFFD5-490F-4B45-91F2-6B826FBAD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14537" cy="6858000"/>
          </a:xfrm>
          <a:prstGeom prst="rect">
            <a:avLst/>
          </a:prstGeom>
          <a:solidFill>
            <a:srgbClr val="2B4767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6FC1D0-63EE-40F9-8E23-C60AACBBAA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499533"/>
            <a:ext cx="7214566" cy="165819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4AADD-49D8-4797-8A01-5B2D802CC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7" y="2157730"/>
            <a:ext cx="6638543" cy="371868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4000" dirty="0">
                <a:solidFill>
                  <a:srgbClr val="FFFFFF"/>
                </a:solidFill>
              </a:rPr>
              <a:t>Chapter 5 – Conclusion &amp; Recommendations</a:t>
            </a:r>
          </a:p>
          <a:p>
            <a:pPr lvl="1"/>
            <a:endParaRPr lang="en-GB" sz="4000" dirty="0">
              <a:solidFill>
                <a:srgbClr val="FFFFFF"/>
              </a:solidFill>
            </a:endParaRPr>
          </a:p>
          <a:p>
            <a:pPr marL="4572" lvl="1" indent="0">
              <a:buNone/>
            </a:pPr>
            <a:r>
              <a:rPr lang="en-GB" sz="4000" dirty="0">
                <a:solidFill>
                  <a:srgbClr val="FFFFFF"/>
                </a:solidFill>
              </a:rPr>
              <a:t>5.1 – Conclusions</a:t>
            </a:r>
          </a:p>
          <a:p>
            <a:pPr marL="4572" lvl="1" indent="0">
              <a:buNone/>
            </a:pPr>
            <a:endParaRPr lang="en-GB" sz="4000" dirty="0">
              <a:solidFill>
                <a:srgbClr val="FFFFFF"/>
              </a:solidFill>
            </a:endParaRPr>
          </a:p>
          <a:p>
            <a:pPr marL="4572" lvl="1" indent="0">
              <a:buNone/>
            </a:pPr>
            <a:r>
              <a:rPr lang="en-GB" sz="4000" dirty="0">
                <a:solidFill>
                  <a:srgbClr val="FFFFFF"/>
                </a:solidFill>
              </a:rPr>
              <a:t>5.2 -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21588261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868DE-3178-4DA1-9752-D82E451DDE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2557" y="770"/>
            <a:ext cx="6562726" cy="1658198"/>
          </a:xfr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b="1" dirty="0"/>
              <a:t>Conclusion &amp; Conclusions </a:t>
            </a:r>
          </a:p>
        </p:txBody>
      </p:sp>
      <p:pic>
        <p:nvPicPr>
          <p:cNvPr id="5" name="Content Placeholder 4" descr="Vintage movie ending frame">
            <a:extLst>
              <a:ext uri="{FF2B5EF4-FFF2-40B4-BE49-F238E27FC236}">
                <a16:creationId xmlns:a16="http://schemas.microsoft.com/office/drawing/2014/main" id="{D376B403-59DD-4E97-8D0A-F162D2DF08A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26" r="26641" b="-2"/>
          <a:stretch/>
        </p:blipFill>
        <p:spPr>
          <a:xfrm>
            <a:off x="20" y="-6418"/>
            <a:ext cx="4077443" cy="6864418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81B1B75-F25F-09E7-902C-DEFB9835CD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557" y="2011680"/>
            <a:ext cx="6428994" cy="463850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3000" dirty="0"/>
              <a:t> This chapter is the ending of your project.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3000" dirty="0"/>
              <a:t>  You are not providing any new information.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3000" dirty="0"/>
              <a:t> Brings the project to a close.</a:t>
            </a:r>
          </a:p>
          <a:p>
            <a:endParaRPr lang="en-US" sz="3000" dirty="0"/>
          </a:p>
          <a:p>
            <a:pPr algn="ctr"/>
            <a:r>
              <a:rPr lang="en-US" sz="3000" b="1" i="1" dirty="0"/>
              <a:t>Conclusion v Conclusions</a:t>
            </a:r>
          </a:p>
          <a:p>
            <a:pPr marL="201168" lvl="2" indent="14288"/>
            <a:endParaRPr lang="en-US" sz="3000" dirty="0"/>
          </a:p>
          <a:p>
            <a:endParaRPr lang="en-US" sz="3000" dirty="0"/>
          </a:p>
          <a:p>
            <a:endParaRPr lang="en-US" sz="3000" dirty="0"/>
          </a:p>
          <a:p>
            <a:endParaRPr lang="en-US" sz="3000" dirty="0"/>
          </a:p>
          <a:p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4575620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D53AF62-C421-4387-B187-EA437B6E95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656" y="1230286"/>
            <a:ext cx="6875611" cy="4549833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endParaRPr lang="en-US" dirty="0"/>
          </a:p>
          <a:p>
            <a:r>
              <a:rPr lang="en-US" dirty="0"/>
              <a:t>A </a:t>
            </a:r>
            <a:r>
              <a:rPr lang="en-US" b="1" i="1" dirty="0"/>
              <a:t>Conclusion</a:t>
            </a:r>
            <a:r>
              <a:rPr lang="en-US" dirty="0"/>
              <a:t> is what you are writing about within the chapter:</a:t>
            </a:r>
          </a:p>
          <a:p>
            <a:pPr lvl="1"/>
            <a:r>
              <a:rPr lang="en-US" i="1" dirty="0"/>
              <a:t>What did you set out to achieve? (Aim)</a:t>
            </a:r>
          </a:p>
          <a:p>
            <a:pPr lvl="1"/>
            <a:r>
              <a:rPr lang="en-US" i="1" dirty="0"/>
              <a:t>What did you do?</a:t>
            </a:r>
          </a:p>
          <a:p>
            <a:pPr lvl="1"/>
            <a:r>
              <a:rPr lang="en-US" i="1" dirty="0"/>
              <a:t>How did you do it?</a:t>
            </a:r>
          </a:p>
          <a:p>
            <a:pPr lvl="1"/>
            <a:r>
              <a:rPr lang="en-US" i="1" dirty="0"/>
              <a:t>What did you find out?</a:t>
            </a:r>
          </a:p>
          <a:p>
            <a:pPr lvl="1"/>
            <a:endParaRPr lang="en-US" i="1" dirty="0"/>
          </a:p>
          <a:p>
            <a:pPr marL="0" lvl="1" indent="0">
              <a:buNone/>
            </a:pPr>
            <a:r>
              <a:rPr lang="en-US" b="1" i="1" dirty="0"/>
              <a:t>Conclusions</a:t>
            </a:r>
            <a:r>
              <a:rPr lang="en-US" dirty="0"/>
              <a:t> discusses whether the aim of the project was achieved:</a:t>
            </a:r>
          </a:p>
          <a:p>
            <a:pPr marL="0" lvl="1" indent="0" defTabSz="360363">
              <a:buNone/>
            </a:pPr>
            <a:r>
              <a:rPr lang="en-US" dirty="0"/>
              <a:t>	</a:t>
            </a:r>
            <a:r>
              <a:rPr lang="en-US" i="1" dirty="0"/>
              <a:t>Was it proven right or wrong</a:t>
            </a:r>
          </a:p>
          <a:p>
            <a:pPr lvl="1"/>
            <a:r>
              <a:rPr lang="en-US" i="1" dirty="0"/>
              <a:t>Was the data collected proven or not</a:t>
            </a:r>
          </a:p>
        </p:txBody>
      </p:sp>
      <p:pic>
        <p:nvPicPr>
          <p:cNvPr id="5" name="Content Placeholder 4" descr="'The End' typed on a typewriter">
            <a:extLst>
              <a:ext uri="{FF2B5EF4-FFF2-40B4-BE49-F238E27FC236}">
                <a16:creationId xmlns:a16="http://schemas.microsoft.com/office/drawing/2014/main" id="{7E028B80-A689-498A-BAAF-3D1562D850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131" r="29368"/>
          <a:stretch/>
        </p:blipFill>
        <p:spPr>
          <a:xfrm>
            <a:off x="8114537" y="10"/>
            <a:ext cx="4077463" cy="686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5979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9A20B0-1ED5-47BE-ACCC-FF71F3F672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5292" y="-327842"/>
            <a:ext cx="6562726" cy="165819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Keep in Mind</a:t>
            </a:r>
          </a:p>
        </p:txBody>
      </p:sp>
      <p:pic>
        <p:nvPicPr>
          <p:cNvPr id="5" name="Picture 4" descr="A closeup photo of an open book">
            <a:extLst>
              <a:ext uri="{FF2B5EF4-FFF2-40B4-BE49-F238E27FC236}">
                <a16:creationId xmlns:a16="http://schemas.microsoft.com/office/drawing/2014/main" id="{93E002BA-B9D8-E50B-8EF4-22F038D0124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708" r="29939" b="-2"/>
          <a:stretch/>
        </p:blipFill>
        <p:spPr>
          <a:xfrm>
            <a:off x="20" y="-6418"/>
            <a:ext cx="4077443" cy="68644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75C409-1DC6-4A49-94F9-BDAC65A3EE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12070" y="1037268"/>
            <a:ext cx="6428994" cy="2161308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500" b="0" i="0" dirty="0">
                <a:effectLst/>
              </a:rPr>
              <a:t>When you’re concluding the different parts of your project, keep in mind that the reader should be reading a snapshot of the different aspects contained in your research of the project and the key findings that were realised and identified.</a:t>
            </a:r>
            <a:endParaRPr lang="en-GB" sz="2500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3CECDB8-939A-4AE3-A6A9-03CFFE90D3F6}"/>
              </a:ext>
            </a:extLst>
          </p:cNvPr>
          <p:cNvSpPr txBox="1">
            <a:spLocks/>
          </p:cNvSpPr>
          <p:nvPr/>
        </p:nvSpPr>
        <p:spPr>
          <a:xfrm>
            <a:off x="5517168" y="3527371"/>
            <a:ext cx="6428994" cy="274042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/>
          </a:bodyPr>
          <a:lstStyle>
            <a:lvl1pPr marL="91440" indent="-91440" algn="l" defTabSz="914400" rtl="0" eaLnBrk="1" latinLnBrk="0" hangingPunct="1">
              <a:lnSpc>
                <a:spcPct val="85000"/>
              </a:lnSpc>
              <a:spcBef>
                <a:spcPts val="1300"/>
              </a:spcBef>
              <a:buFont typeface="Arial" pitchFamily="34" charset="0"/>
              <a:buChar char=" 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347472" indent="-3429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548640" indent="-54864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2000" i="1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822960" indent="-82296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097280" indent="-109728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2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4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6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00000" indent="-228600" algn="l" defTabSz="914400" rtl="0" eaLnBrk="1" latinLnBrk="0" hangingPunct="1">
              <a:lnSpc>
                <a:spcPct val="85000"/>
              </a:lnSpc>
              <a:spcBef>
                <a:spcPts val="600"/>
              </a:spcBef>
              <a:buFont typeface="Arial" pitchFamily="34" charset="0"/>
              <a:buChar char=" 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500" b="0" i="0" dirty="0">
                <a:solidFill>
                  <a:srgbClr val="000000"/>
                </a:solidFill>
                <a:effectLst/>
              </a:rPr>
              <a:t>You should review each stage.</a:t>
            </a:r>
          </a:p>
          <a:p>
            <a:r>
              <a:rPr lang="en-GB" sz="2500" b="0" i="0" dirty="0">
                <a:solidFill>
                  <a:srgbClr val="000000"/>
                </a:solidFill>
                <a:effectLst/>
              </a:rPr>
              <a:t>Check that you’ve noted what has happened and explain why, in brief.</a:t>
            </a:r>
          </a:p>
          <a:p>
            <a:r>
              <a:rPr lang="en-GB" sz="2500" b="0" i="0" dirty="0">
                <a:solidFill>
                  <a:srgbClr val="000000"/>
                </a:solidFill>
                <a:effectLst/>
              </a:rPr>
              <a:t>be conscious that this chapter should be clean and crisp, and you should deliver your points to the reader (your supervisor/marker) in the best possible way – Straight to the point! </a:t>
            </a:r>
            <a:endParaRPr lang="en-GB" sz="2500" dirty="0"/>
          </a:p>
        </p:txBody>
      </p:sp>
    </p:spTree>
    <p:extLst>
      <p:ext uri="{BB962C8B-B14F-4D97-AF65-F5344CB8AC3E}">
        <p14:creationId xmlns:p14="http://schemas.microsoft.com/office/powerpoint/2010/main" val="10012587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1DB83-6B1F-4C0A-ADFD-D85C8DBC73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7463" y="-376848"/>
            <a:ext cx="8114516" cy="165819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</a:rPr>
              <a:t>What to Consider Including? </a:t>
            </a:r>
          </a:p>
        </p:txBody>
      </p:sp>
      <p:pic>
        <p:nvPicPr>
          <p:cNvPr id="5" name="Picture 4" descr="Arrows showing direction">
            <a:extLst>
              <a:ext uri="{FF2B5EF4-FFF2-40B4-BE49-F238E27FC236}">
                <a16:creationId xmlns:a16="http://schemas.microsoft.com/office/drawing/2014/main" id="{E9CC5D71-C92D-4753-B69A-4975B5BCCCB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48" r="30902" b="-2"/>
          <a:stretch/>
        </p:blipFill>
        <p:spPr>
          <a:xfrm>
            <a:off x="20" y="-6418"/>
            <a:ext cx="4077443" cy="68644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CE37F-2BED-4B10-8ED4-AE8A883FC4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530" y="847898"/>
            <a:ext cx="8013449" cy="5902038"/>
          </a:xfrm>
        </p:spPr>
        <p:txBody>
          <a:bodyPr>
            <a:normAutofit fontScale="92500"/>
          </a:bodyPr>
          <a:lstStyle/>
          <a:p>
            <a:r>
              <a:rPr lang="en-GB" b="0" i="0" dirty="0">
                <a:effectLst/>
              </a:rPr>
              <a:t>It is advisable to break the chapter down into a number of subsections:</a:t>
            </a:r>
          </a:p>
          <a:p>
            <a:r>
              <a:rPr lang="en-GB" b="1" i="1" dirty="0"/>
              <a:t>Introduction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Introduce the chapter to the reader – just as you will with the others</a:t>
            </a:r>
          </a:p>
          <a:p>
            <a:r>
              <a:rPr lang="en-GB" b="1" i="1" dirty="0">
                <a:solidFill>
                  <a:srgbClr val="000000"/>
                </a:solidFill>
              </a:rPr>
              <a:t>Problem Statement &amp; Methodology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In this part you presenting the problem statement as you have presented it in the first chapter (Aim)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You should then review the methodology</a:t>
            </a:r>
          </a:p>
          <a:p>
            <a:r>
              <a:rPr lang="en-GB" b="1" i="1" dirty="0">
                <a:solidFill>
                  <a:srgbClr val="000000"/>
                </a:solidFill>
              </a:rPr>
              <a:t>Summary of Results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</a:rPr>
              <a:t>Identify your results (Objectives – have you answered them?)</a:t>
            </a:r>
          </a:p>
          <a:p>
            <a:r>
              <a:rPr lang="en-GB" dirty="0">
                <a:solidFill>
                  <a:srgbClr val="000000"/>
                </a:solidFill>
              </a:rPr>
              <a:t>D</a:t>
            </a:r>
            <a:r>
              <a:rPr lang="en-GB" b="0" i="0" dirty="0">
                <a:solidFill>
                  <a:srgbClr val="000000"/>
                </a:solidFill>
                <a:effectLst/>
              </a:rPr>
              <a:t>iscuss the meaning of the results</a:t>
            </a:r>
          </a:p>
          <a:p>
            <a:r>
              <a:rPr lang="en-GB" dirty="0">
                <a:solidFill>
                  <a:srgbClr val="000000"/>
                </a:solidFill>
              </a:rPr>
              <a:t>H</a:t>
            </a:r>
            <a:r>
              <a:rPr lang="en-GB" b="0" i="0" dirty="0">
                <a:solidFill>
                  <a:srgbClr val="000000"/>
                </a:solidFill>
                <a:effectLst/>
              </a:rPr>
              <a:t>ighlight any important areas that you have identified</a:t>
            </a:r>
          </a:p>
          <a:p>
            <a:r>
              <a:rPr lang="en-GB" b="1" i="1" dirty="0">
                <a:solidFill>
                  <a:srgbClr val="000000"/>
                </a:solidFill>
              </a:rPr>
              <a:t>Overall Conclusions</a:t>
            </a:r>
          </a:p>
          <a:p>
            <a:r>
              <a:rPr lang="en-GB" dirty="0">
                <a:solidFill>
                  <a:srgbClr val="000000"/>
                </a:solidFill>
              </a:rPr>
              <a:t>O</a:t>
            </a:r>
            <a:r>
              <a:rPr lang="en-GB" b="0" i="0" dirty="0">
                <a:solidFill>
                  <a:srgbClr val="000000"/>
                </a:solidFill>
                <a:effectLst/>
              </a:rPr>
              <a:t>verall understanding in your project (answer to your question)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1973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on blue abstract wintry background">
            <a:extLst>
              <a:ext uri="{FF2B5EF4-FFF2-40B4-BE49-F238E27FC236}">
                <a16:creationId xmlns:a16="http://schemas.microsoft.com/office/drawing/2014/main" id="{D8E0F8AC-76E5-CC80-8403-1F4B8F2AE5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814" r="9091" b="2100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7D2BFFD5-490F-4B45-91F2-6B826FBAD4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14537" cy="6858000"/>
          </a:xfrm>
          <a:prstGeom prst="rect">
            <a:avLst/>
          </a:prstGeom>
          <a:solidFill>
            <a:srgbClr val="414462">
              <a:alpha val="9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F928A1-1C4D-4172-B565-74EF2F1AF7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499533"/>
            <a:ext cx="7214566" cy="165819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FFFFFF"/>
                </a:solidFill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99433A-333D-4215-B130-505539045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8299" y="2157730"/>
            <a:ext cx="7633492" cy="4398241"/>
          </a:xfrm>
        </p:spPr>
        <p:txBody>
          <a:bodyPr>
            <a:normAutofit/>
          </a:bodyPr>
          <a:lstStyle/>
          <a:p>
            <a:r>
              <a:rPr lang="en-GB" sz="3000" dirty="0">
                <a:solidFill>
                  <a:srgbClr val="FFFFFF"/>
                </a:solidFill>
              </a:rPr>
              <a:t>Who are you making recommendations to?</a:t>
            </a:r>
          </a:p>
          <a:p>
            <a:endParaRPr lang="en-GB" sz="3000" dirty="0">
              <a:solidFill>
                <a:srgbClr val="FFFFFF"/>
              </a:solidFill>
            </a:endParaRPr>
          </a:p>
          <a:p>
            <a:pPr lvl="1"/>
            <a:r>
              <a:rPr lang="en-GB" sz="2500" dirty="0">
                <a:solidFill>
                  <a:srgbClr val="FFFFFF"/>
                </a:solidFill>
              </a:rPr>
              <a:t>Employer / Organisations / Sector</a:t>
            </a:r>
          </a:p>
          <a:p>
            <a:pPr lvl="2"/>
            <a:r>
              <a:rPr lang="en-GB" dirty="0">
                <a:solidFill>
                  <a:srgbClr val="FFFFFF"/>
                </a:solidFill>
              </a:rPr>
              <a:t>Moving Forward – What Happens Next</a:t>
            </a:r>
          </a:p>
          <a:p>
            <a:pPr lvl="2"/>
            <a:endParaRPr lang="en-GB" dirty="0">
              <a:solidFill>
                <a:srgbClr val="FFFFFF"/>
              </a:solidFill>
            </a:endParaRPr>
          </a:p>
          <a:p>
            <a:pPr lvl="1"/>
            <a:r>
              <a:rPr lang="en-GB" sz="2500" dirty="0">
                <a:solidFill>
                  <a:srgbClr val="FFFFFF"/>
                </a:solidFill>
              </a:rPr>
              <a:t>Academic Community</a:t>
            </a:r>
          </a:p>
          <a:p>
            <a:pPr lvl="2"/>
            <a:r>
              <a:rPr lang="en-GB" dirty="0">
                <a:solidFill>
                  <a:srgbClr val="FFFFFF"/>
                </a:solidFill>
              </a:rPr>
              <a:t>What Further Research Is Needed In The Future</a:t>
            </a:r>
          </a:p>
          <a:p>
            <a:pPr lvl="1"/>
            <a:endParaRPr lang="en-GB" dirty="0">
              <a:solidFill>
                <a:srgbClr val="FFFFFF"/>
              </a:solidFill>
            </a:endParaRPr>
          </a:p>
          <a:p>
            <a:pPr marL="0" lvl="1" indent="0"/>
            <a:endParaRPr lang="en-GB" dirty="0">
              <a:solidFill>
                <a:srgbClr val="FFFFFF"/>
              </a:solidFill>
            </a:endParaRPr>
          </a:p>
          <a:p>
            <a:pPr lvl="1"/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68413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3415D6-0373-4DE7-8FCE-D76BDF97B5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7462" y="42328"/>
            <a:ext cx="8114517" cy="1658198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rgbClr val="5A4741"/>
                </a:solidFill>
              </a:rPr>
              <a:t>Abstract</a:t>
            </a:r>
          </a:p>
        </p:txBody>
      </p:sp>
      <p:pic>
        <p:nvPicPr>
          <p:cNvPr id="5" name="Content Placeholder 4" descr="A close up image of chess pawns">
            <a:extLst>
              <a:ext uri="{FF2B5EF4-FFF2-40B4-BE49-F238E27FC236}">
                <a16:creationId xmlns:a16="http://schemas.microsoft.com/office/drawing/2014/main" id="{501525F5-971D-40E8-A6A5-C0FE3C9DBE7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914" r="21030" b="-2"/>
          <a:stretch/>
        </p:blipFill>
        <p:spPr>
          <a:xfrm>
            <a:off x="20" y="-6418"/>
            <a:ext cx="4077443" cy="6864418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1E570EE-CFD7-D44A-C2A7-FA5E3976D2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557" y="1390996"/>
            <a:ext cx="6428994" cy="4386869"/>
          </a:xfrm>
        </p:spPr>
        <p:txBody>
          <a:bodyPr>
            <a:normAutofit/>
          </a:bodyPr>
          <a:lstStyle/>
          <a:p>
            <a:r>
              <a:rPr lang="en-GB" sz="3000" b="0" i="0" dirty="0">
                <a:solidFill>
                  <a:srgbClr val="444444"/>
                </a:solidFill>
                <a:effectLst/>
              </a:rPr>
              <a:t>Simply put, the abstract is a short (but well structured) summary that outlines the most important points of your research (i.e., the key takeaways).</a:t>
            </a:r>
          </a:p>
          <a:p>
            <a:pPr marL="0" indent="0">
              <a:buNone/>
            </a:pPr>
            <a:endParaRPr lang="en-GB" sz="3000" b="0" i="0" dirty="0">
              <a:solidFill>
                <a:srgbClr val="444444"/>
              </a:solidFill>
              <a:effectLst/>
            </a:endParaRPr>
          </a:p>
          <a:p>
            <a:r>
              <a:rPr lang="en-GB" sz="3000" b="0" i="0" dirty="0">
                <a:solidFill>
                  <a:srgbClr val="494949"/>
                </a:solidFill>
                <a:effectLst/>
              </a:rPr>
              <a:t>The abstract is usually about one page.</a:t>
            </a:r>
          </a:p>
          <a:p>
            <a:endParaRPr lang="en-GB" sz="3000" b="0" i="0" dirty="0">
              <a:solidFill>
                <a:srgbClr val="494949"/>
              </a:solidFill>
              <a:effectLst/>
            </a:endParaRPr>
          </a:p>
          <a:p>
            <a:r>
              <a:rPr lang="en-GB" sz="3000" dirty="0">
                <a:solidFill>
                  <a:srgbClr val="494949"/>
                </a:solidFill>
              </a:rPr>
              <a:t>A</a:t>
            </a:r>
            <a:r>
              <a:rPr lang="en-GB" sz="3000" b="0" i="0" dirty="0">
                <a:solidFill>
                  <a:srgbClr val="494949"/>
                </a:solidFill>
                <a:effectLst/>
              </a:rPr>
              <a:t>n abstract states </a:t>
            </a:r>
            <a:r>
              <a:rPr lang="en-GB" sz="3000" b="1" i="0" dirty="0">
                <a:solidFill>
                  <a:srgbClr val="494949"/>
                </a:solidFill>
                <a:effectLst/>
              </a:rPr>
              <a:t>what</a:t>
            </a:r>
            <a:r>
              <a:rPr lang="en-GB" sz="3000" b="0" i="0" dirty="0">
                <a:solidFill>
                  <a:srgbClr val="494949"/>
                </a:solidFill>
                <a:effectLst/>
              </a:rPr>
              <a:t> the project will be about and</a:t>
            </a:r>
            <a:r>
              <a:rPr lang="en-GB" sz="3000" dirty="0">
                <a:solidFill>
                  <a:srgbClr val="494949"/>
                </a:solidFill>
              </a:rPr>
              <a:t> </a:t>
            </a:r>
            <a:r>
              <a:rPr lang="en-GB" sz="3000" b="0" i="0" dirty="0">
                <a:solidFill>
                  <a:srgbClr val="494949"/>
                </a:solidFill>
                <a:effectLst/>
              </a:rPr>
              <a:t>explores the </a:t>
            </a:r>
            <a:r>
              <a:rPr lang="en-GB" sz="3000" b="1" i="0" dirty="0">
                <a:solidFill>
                  <a:srgbClr val="494949"/>
                </a:solidFill>
                <a:effectLst/>
              </a:rPr>
              <a:t>findings.</a:t>
            </a:r>
          </a:p>
          <a:p>
            <a:endParaRPr lang="en-US" sz="3000" dirty="0"/>
          </a:p>
        </p:txBody>
      </p:sp>
    </p:spTree>
    <p:extLst>
      <p:ext uri="{BB962C8B-B14F-4D97-AF65-F5344CB8AC3E}">
        <p14:creationId xmlns:p14="http://schemas.microsoft.com/office/powerpoint/2010/main" val="25799069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6972C6-40F1-4FBE-A706-62E5662D21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876" y="0"/>
            <a:ext cx="7115176" cy="165819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455B75"/>
                </a:solidFill>
              </a:rPr>
              <a:t>Content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E9540E6-5B4A-9AE3-1313-C16E3129FA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658" y="1474124"/>
            <a:ext cx="6875611" cy="5253643"/>
          </a:xfrm>
        </p:spPr>
        <p:txBody>
          <a:bodyPr>
            <a:normAutofit/>
          </a:bodyPr>
          <a:lstStyle/>
          <a:p>
            <a:pPr algn="l" fontAlgn="base"/>
            <a:r>
              <a:rPr lang="en-GB" dirty="0">
                <a:solidFill>
                  <a:srgbClr val="494949"/>
                </a:solidFill>
              </a:rPr>
              <a:t>A</a:t>
            </a:r>
            <a:r>
              <a:rPr lang="en-GB" b="0" i="0" dirty="0">
                <a:solidFill>
                  <a:srgbClr val="494949"/>
                </a:solidFill>
                <a:effectLst/>
              </a:rPr>
              <a:t> good project abstract usually covers the following points:</a:t>
            </a: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94949"/>
                </a:solidFill>
                <a:effectLst/>
              </a:rPr>
              <a:t>The </a:t>
            </a:r>
            <a:r>
              <a:rPr lang="en-GB" b="1" i="0" dirty="0">
                <a:solidFill>
                  <a:srgbClr val="494949"/>
                </a:solidFill>
                <a:effectLst/>
              </a:rPr>
              <a:t>purpose</a:t>
            </a:r>
            <a:r>
              <a:rPr lang="en-GB" b="0" i="0" dirty="0">
                <a:solidFill>
                  <a:srgbClr val="494949"/>
                </a:solidFill>
                <a:effectLst/>
              </a:rPr>
              <a:t> of the research (what’s it about and why’s that important)</a:t>
            </a:r>
          </a:p>
          <a:p>
            <a:pPr marL="0" indent="0" algn="l" fontAlgn="base">
              <a:buNone/>
            </a:pPr>
            <a:endParaRPr lang="en-GB" b="0" i="0" dirty="0">
              <a:solidFill>
                <a:srgbClr val="494949"/>
              </a:solidFill>
              <a:effectLst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94949"/>
                </a:solidFill>
                <a:effectLst/>
              </a:rPr>
              <a:t>The </a:t>
            </a:r>
            <a:r>
              <a:rPr lang="en-GB" b="1" i="0" dirty="0">
                <a:solidFill>
                  <a:srgbClr val="494949"/>
                </a:solidFill>
                <a:effectLst/>
              </a:rPr>
              <a:t>methodology</a:t>
            </a:r>
            <a:r>
              <a:rPr lang="en-GB" b="0" i="0" dirty="0">
                <a:solidFill>
                  <a:srgbClr val="494949"/>
                </a:solidFill>
                <a:effectLst/>
              </a:rPr>
              <a:t> (how you carried out the research)</a:t>
            </a:r>
          </a:p>
          <a:p>
            <a:pPr marL="0" indent="0" algn="l" fontAlgn="base">
              <a:buNone/>
            </a:pPr>
            <a:endParaRPr lang="en-GB" b="0" i="0" dirty="0">
              <a:solidFill>
                <a:srgbClr val="494949"/>
              </a:solidFill>
              <a:effectLst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94949"/>
                </a:solidFill>
                <a:effectLst/>
              </a:rPr>
              <a:t>The key research </a:t>
            </a:r>
            <a:r>
              <a:rPr lang="en-GB" b="1" i="0" dirty="0">
                <a:solidFill>
                  <a:srgbClr val="494949"/>
                </a:solidFill>
                <a:effectLst/>
              </a:rPr>
              <a:t>findings</a:t>
            </a:r>
            <a:r>
              <a:rPr lang="en-GB" b="0" i="0" dirty="0">
                <a:solidFill>
                  <a:srgbClr val="494949"/>
                </a:solidFill>
                <a:effectLst/>
              </a:rPr>
              <a:t> (what answers you found)</a:t>
            </a:r>
          </a:p>
          <a:p>
            <a:pPr marL="0" indent="0" algn="l" fontAlgn="base">
              <a:buNone/>
            </a:pPr>
            <a:endParaRPr lang="en-GB" b="0" i="0" dirty="0">
              <a:solidFill>
                <a:srgbClr val="494949"/>
              </a:solidFill>
              <a:effectLst/>
            </a:endParaRPr>
          </a:p>
          <a:p>
            <a:pPr algn="l" fontAlgn="base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94949"/>
                </a:solidFill>
                <a:effectLst/>
              </a:rPr>
              <a:t>The </a:t>
            </a:r>
            <a:r>
              <a:rPr lang="en-GB" b="1" i="0" dirty="0">
                <a:solidFill>
                  <a:srgbClr val="494949"/>
                </a:solidFill>
                <a:effectLst/>
              </a:rPr>
              <a:t>implications</a:t>
            </a:r>
            <a:r>
              <a:rPr lang="en-GB" b="0" i="0" dirty="0">
                <a:solidFill>
                  <a:srgbClr val="494949"/>
                </a:solidFill>
                <a:effectLst/>
              </a:rPr>
              <a:t> of these findings (what these answers mean)</a:t>
            </a:r>
          </a:p>
          <a:p>
            <a:endParaRPr lang="en-US" dirty="0"/>
          </a:p>
        </p:txBody>
      </p:sp>
      <p:pic>
        <p:nvPicPr>
          <p:cNvPr id="5" name="Content Placeholder 4" descr="A robot with a face">
            <a:extLst>
              <a:ext uri="{FF2B5EF4-FFF2-40B4-BE49-F238E27FC236}">
                <a16:creationId xmlns:a16="http://schemas.microsoft.com/office/drawing/2014/main" id="{1E6B9B06-3B5C-47AC-AAD6-3A5791E6F37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25" r="8195" b="1"/>
          <a:stretch/>
        </p:blipFill>
        <p:spPr>
          <a:xfrm>
            <a:off x="8114537" y="10"/>
            <a:ext cx="4077463" cy="686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9889621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FDE4A95027A1143B2785C074D850841" ma:contentTypeVersion="7" ma:contentTypeDescription="Create a new document." ma:contentTypeScope="" ma:versionID="36b0a88ff9b868c5ef2fb7cf5b8267f0">
  <xsd:schema xmlns:xsd="http://www.w3.org/2001/XMLSchema" xmlns:xs="http://www.w3.org/2001/XMLSchema" xmlns:p="http://schemas.microsoft.com/office/2006/metadata/properties" xmlns:ns2="124aec4c-f557-4449-874b-c8e427c32989" xmlns:ns3="54880abc-2d15-448d-80f0-341d280be7c9" targetNamespace="http://schemas.microsoft.com/office/2006/metadata/properties" ma:root="true" ma:fieldsID="d7d1f00b0fe9a49dfec86277e351e6f4" ns2:_="" ns3:_="">
    <xsd:import namespace="124aec4c-f557-4449-874b-c8e427c32989"/>
    <xsd:import namespace="54880abc-2d15-448d-80f0-341d280be7c9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SearchPropertie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4aec4c-f557-4449-874b-c8e427c3298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4880abc-2d15-448d-80f0-341d280be7c9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AA6D247-63FF-468E-8D25-DD60BA2C71F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60699C3-2845-4970-852F-943351551F9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4aec4c-f557-4449-874b-c8e427c32989"/>
    <ds:schemaRef ds:uri="54880abc-2d15-448d-80f0-341d280be7c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0D2D001-4A49-4FA4-8A9E-5706685FDFCF}">
  <ds:schemaRefs>
    <ds:schemaRef ds:uri="http://schemas.microsoft.com/office/2006/metadata/properties"/>
    <ds:schemaRef ds:uri="http://schemas.microsoft.com/office/infopath/2007/PartnerControls"/>
    <ds:schemaRef ds:uri="2ce4962f-c10c-4377-8fd2-85655f6b43c7"/>
    <ds:schemaRef ds:uri="9b086a34-6752-49db-9176-964efce43f64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536</Words>
  <Application>Microsoft Office PowerPoint</Application>
  <PresentationFormat>Widescreen</PresentationFormat>
  <Paragraphs>76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Wingdings</vt:lpstr>
      <vt:lpstr>Metropolitan</vt:lpstr>
      <vt:lpstr>BMBM6020  Independent Project  Session 8</vt:lpstr>
      <vt:lpstr>Chapter 5  </vt:lpstr>
      <vt:lpstr>Dissertation Conclusion and Recommendations </vt:lpstr>
      <vt:lpstr>Structure</vt:lpstr>
      <vt:lpstr>Conclusion &amp; Conclusions </vt:lpstr>
      <vt:lpstr>PowerPoint Presentation</vt:lpstr>
      <vt:lpstr>Keep in Mind</vt:lpstr>
      <vt:lpstr>What to Consider Including? </vt:lpstr>
      <vt:lpstr>Recommendations</vt:lpstr>
      <vt:lpstr>Abstract</vt:lpstr>
      <vt:lpstr>Content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BMBM6020  Independent Project  Session 8</dc:title>
  <dc:creator>Davina Wyn Evans</dc:creator>
  <cp:lastModifiedBy>Davina Wyn Evans</cp:lastModifiedBy>
  <cp:revision>2</cp:revision>
  <dcterms:created xsi:type="dcterms:W3CDTF">2022-11-23T07:45:41Z</dcterms:created>
  <dcterms:modified xsi:type="dcterms:W3CDTF">2023-10-11T10:58:47Z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0x010100FFDE4A95027A1143B2785C074D850841</vt:lpwstr>
  </property>
</Properties>
</file>