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35" r:id="rId1"/>
  </p:sldMasterIdLst>
  <p:sldIdLst>
    <p:sldId id="256" r:id="rId2"/>
    <p:sldId id="257" r:id="rId3"/>
    <p:sldId id="258" r:id="rId4"/>
    <p:sldId id="259" r:id="rId5"/>
    <p:sldId id="260" r:id="rId6"/>
    <p:sldId id="263" r:id="rId7"/>
    <p:sldId id="275" r:id="rId8"/>
    <p:sldId id="264" r:id="rId9"/>
    <p:sldId id="261" r:id="rId10"/>
    <p:sldId id="266" r:id="rId11"/>
    <p:sldId id="265" r:id="rId12"/>
    <p:sldId id="274" r:id="rId13"/>
    <p:sldId id="276" r:id="rId14"/>
    <p:sldId id="267" r:id="rId15"/>
    <p:sldId id="273" r:id="rId16"/>
    <p:sldId id="268" r:id="rId17"/>
    <p:sldId id="269" r:id="rId18"/>
    <p:sldId id="270" r:id="rId19"/>
    <p:sldId id="271"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9466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1D765DAC-9612-4493-8794-3E2F9378B8BA}" type="datetimeFigureOut">
              <a:rPr lang="en-GB" smtClean="0"/>
              <a:t>27/11/2019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95318291-A1BB-4EB3-89D6-091157A36985}"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2854441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765DAC-9612-4493-8794-3E2F9378B8BA}"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18291-A1BB-4EB3-89D6-091157A36985}" type="slidenum">
              <a:rPr lang="en-GB" smtClean="0"/>
              <a:t>‹#›</a:t>
            </a:fld>
            <a:endParaRPr lang="en-GB"/>
          </a:p>
        </p:txBody>
      </p:sp>
    </p:spTree>
    <p:extLst>
      <p:ext uri="{BB962C8B-B14F-4D97-AF65-F5344CB8AC3E}">
        <p14:creationId xmlns:p14="http://schemas.microsoft.com/office/powerpoint/2010/main" val="918857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1D765DAC-9612-4493-8794-3E2F9378B8BA}" type="datetimeFigureOut">
              <a:rPr lang="en-GB" smtClean="0"/>
              <a:t>27/11/2019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95318291-A1BB-4EB3-89D6-091157A36985}"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72395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765DAC-9612-4493-8794-3E2F9378B8BA}"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318291-A1BB-4EB3-89D6-091157A36985}" type="slidenum">
              <a:rPr lang="en-GB" smtClean="0"/>
              <a:t>‹#›</a:t>
            </a:fld>
            <a:endParaRPr lang="en-GB"/>
          </a:p>
        </p:txBody>
      </p:sp>
    </p:spTree>
    <p:extLst>
      <p:ext uri="{BB962C8B-B14F-4D97-AF65-F5344CB8AC3E}">
        <p14:creationId xmlns:p14="http://schemas.microsoft.com/office/powerpoint/2010/main" val="134557140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765DAC-9612-4493-8794-3E2F9378B8BA}" type="datetimeFigureOut">
              <a:rPr lang="en-GB" smtClean="0"/>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318291-A1BB-4EB3-89D6-091157A36985}" type="slidenum">
              <a:rPr lang="en-GB" smtClean="0"/>
              <a:t>‹#›</a:t>
            </a:fld>
            <a:endParaRPr lang="en-GB"/>
          </a:p>
        </p:txBody>
      </p:sp>
    </p:spTree>
    <p:extLst>
      <p:ext uri="{BB962C8B-B14F-4D97-AF65-F5344CB8AC3E}">
        <p14:creationId xmlns:p14="http://schemas.microsoft.com/office/powerpoint/2010/main" val="20057389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765DAC-9612-4493-8794-3E2F9378B8BA}" type="datetimeFigureOut">
              <a:rPr lang="en-GB" smtClean="0"/>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318291-A1BB-4EB3-89D6-091157A36985}" type="slidenum">
              <a:rPr lang="en-GB" smtClean="0"/>
              <a:t>‹#›</a:t>
            </a:fld>
            <a:endParaRPr lang="en-GB"/>
          </a:p>
        </p:txBody>
      </p:sp>
    </p:spTree>
    <p:extLst>
      <p:ext uri="{BB962C8B-B14F-4D97-AF65-F5344CB8AC3E}">
        <p14:creationId xmlns:p14="http://schemas.microsoft.com/office/powerpoint/2010/main" val="2731562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1D765DAC-9612-4493-8794-3E2F9378B8BA}" type="datetimeFigureOut">
              <a:rPr lang="en-GB" smtClean="0"/>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318291-A1BB-4EB3-89D6-091157A36985}" type="slidenum">
              <a:rPr lang="en-GB" smtClean="0"/>
              <a:t>‹#›</a:t>
            </a:fld>
            <a:endParaRPr lang="en-GB"/>
          </a:p>
        </p:txBody>
      </p:sp>
    </p:spTree>
    <p:extLst>
      <p:ext uri="{BB962C8B-B14F-4D97-AF65-F5344CB8AC3E}">
        <p14:creationId xmlns:p14="http://schemas.microsoft.com/office/powerpoint/2010/main" val="567828206"/>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1D765DAC-9612-4493-8794-3E2F9378B8BA}" type="datetimeFigureOut">
              <a:rPr lang="en-GB" smtClean="0"/>
              <a:t>27/11/2019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95318291-A1BB-4EB3-89D6-091157A36985}" type="slidenum">
              <a:rPr lang="en-GB" smtClean="0"/>
              <a:t>‹#›</a:t>
            </a:fld>
            <a:endParaRPr lang="en-GB"/>
          </a:p>
        </p:txBody>
      </p:sp>
    </p:spTree>
    <p:extLst>
      <p:ext uri="{BB962C8B-B14F-4D97-AF65-F5344CB8AC3E}">
        <p14:creationId xmlns:p14="http://schemas.microsoft.com/office/powerpoint/2010/main" val="3646097276"/>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1D765DAC-9612-4493-8794-3E2F9378B8BA}" type="datetimeFigureOut">
              <a:rPr lang="en-GB" smtClean="0"/>
              <a:t>27/11/2019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95318291-A1BB-4EB3-89D6-091157A36985}" type="slidenum">
              <a:rPr lang="en-GB" smtClean="0"/>
              <a:t>‹#›</a:t>
            </a:fld>
            <a:endParaRPr lang="en-GB"/>
          </a:p>
        </p:txBody>
      </p:sp>
    </p:spTree>
    <p:extLst>
      <p:ext uri="{BB962C8B-B14F-4D97-AF65-F5344CB8AC3E}">
        <p14:creationId xmlns:p14="http://schemas.microsoft.com/office/powerpoint/2010/main" val="3471641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765DAC-9612-4493-8794-3E2F9378B8BA}"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18291-A1BB-4EB3-89D6-091157A36985}" type="slidenum">
              <a:rPr lang="en-GB" smtClean="0"/>
              <a:t>‹#›</a:t>
            </a:fld>
            <a:endParaRPr lang="en-GB"/>
          </a:p>
        </p:txBody>
      </p:sp>
    </p:spTree>
    <p:extLst>
      <p:ext uri="{BB962C8B-B14F-4D97-AF65-F5344CB8AC3E}">
        <p14:creationId xmlns:p14="http://schemas.microsoft.com/office/powerpoint/2010/main" val="145839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1D765DAC-9612-4493-8794-3E2F9378B8BA}" type="datetimeFigureOut">
              <a:rPr lang="en-GB" smtClean="0"/>
              <a:t>27/11/2019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95318291-A1BB-4EB3-89D6-091157A36985}"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6910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1D765DAC-9612-4493-8794-3E2F9378B8BA}" type="datetimeFigureOut">
              <a:rPr lang="en-GB" smtClean="0"/>
              <a:t>27/11/2019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95318291-A1BB-4EB3-89D6-091157A36985}"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1481965"/>
      </p:ext>
    </p:extLst>
  </p:cSld>
  <p:clrMap bg1="lt1" tx1="dk1" bg2="lt2" tx2="dk2" accent1="accent1" accent2="accent2" accent3="accent3" accent4="accent4" accent5="accent5" accent6="accent6" hlink="hlink" folHlink="folHlink"/>
  <p:sldLayoutIdLst>
    <p:sldLayoutId id="2147484536" r:id="rId1"/>
    <p:sldLayoutId id="2147484537" r:id="rId2"/>
    <p:sldLayoutId id="2147484538" r:id="rId3"/>
    <p:sldLayoutId id="2147484539" r:id="rId4"/>
    <p:sldLayoutId id="2147484540" r:id="rId5"/>
    <p:sldLayoutId id="2147484541" r:id="rId6"/>
    <p:sldLayoutId id="2147484542" r:id="rId7"/>
    <p:sldLayoutId id="2147484543" r:id="rId8"/>
    <p:sldLayoutId id="2147484544" r:id="rId9"/>
    <p:sldLayoutId id="2147484545" r:id="rId10"/>
    <p:sldLayoutId id="2147484546"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3.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 Id="rId9" Type="http://schemas.openxmlformats.org/officeDocument/2006/relationships/image" Target="../media/image18.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pioneerbushcraft.org/photo-journal/trees-and-plants/musings-on-tree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eedsplayhouse.org.uk/about-us/history/" TargetMode="External"/><Relationship Id="rId2" Type="http://schemas.openxmlformats.org/officeDocument/2006/relationships/hyperlink" Target="https://www.leedsbeckett.ac.uk/-/media/files/research/dementia-research/nicky-taylor-phd-outline.pdf?la=en" TargetMode="External"/><Relationship Id="rId1" Type="http://schemas.openxmlformats.org/officeDocument/2006/relationships/slideLayout" Target="../slideLayouts/slideLayout2.xml"/><Relationship Id="rId6" Type="http://schemas.openxmlformats.org/officeDocument/2006/relationships/hyperlink" Target="https://leedsplayhouse.org.uk/creative-engagement/older-people/heydays/" TargetMode="External"/><Relationship Id="rId5" Type="http://schemas.openxmlformats.org/officeDocument/2006/relationships/hyperlink" Target="https://leedsplayhouse.org.uk/about-us/our-staff/" TargetMode="External"/><Relationship Id="rId4" Type="http://schemas.openxmlformats.org/officeDocument/2006/relationships/hyperlink" Target="https://leedsplayhouse.org.uk/about-us/playhouse-redevelopment/leeds-playhouse-opens/"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emedia.rmit.edu.au/learninglab/sites/default/files/Writing_a_Literature_review_assignment_2015_Accessible.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baringfoundation.org.uk/wp-content/uploads/2016/05/Dementia-Friendly-Performances-Guide.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E0FB-B46E-4EDC-86D0-AB70FBD6D115}"/>
              </a:ext>
            </a:extLst>
          </p:cNvPr>
          <p:cNvSpPr>
            <a:spLocks noGrp="1"/>
          </p:cNvSpPr>
          <p:nvPr>
            <p:ph type="ctrTitle"/>
          </p:nvPr>
        </p:nvSpPr>
        <p:spPr/>
        <p:txBody>
          <a:bodyPr>
            <a:normAutofit/>
          </a:bodyPr>
          <a:lstStyle/>
          <a:p>
            <a:r>
              <a:rPr lang="en-GB" sz="2800" i="1" dirty="0">
                <a:solidFill>
                  <a:schemeClr val="bg1"/>
                </a:solidFill>
              </a:rPr>
              <a:t>The Origin of Dementia Friendly Theatre Performances and the Role of People Living with Dementia as Creative Consultants.</a:t>
            </a:r>
          </a:p>
        </p:txBody>
      </p:sp>
      <p:sp>
        <p:nvSpPr>
          <p:cNvPr id="3" name="Subtitle 2">
            <a:extLst>
              <a:ext uri="{FF2B5EF4-FFF2-40B4-BE49-F238E27FC236}">
                <a16:creationId xmlns:a16="http://schemas.microsoft.com/office/drawing/2014/main" id="{BBA7D00D-429A-4863-80A5-BF90D74EB920}"/>
              </a:ext>
            </a:extLst>
          </p:cNvPr>
          <p:cNvSpPr>
            <a:spLocks noGrp="1"/>
          </p:cNvSpPr>
          <p:nvPr>
            <p:ph type="subTitle" idx="1"/>
          </p:nvPr>
        </p:nvSpPr>
        <p:spPr/>
        <p:txBody>
          <a:bodyPr>
            <a:normAutofit/>
          </a:bodyPr>
          <a:lstStyle/>
          <a:p>
            <a:r>
              <a:rPr lang="en-GB" dirty="0"/>
              <a:t>(Taylor, 2019, pp. 90-95)</a:t>
            </a:r>
          </a:p>
        </p:txBody>
      </p:sp>
      <p:pic>
        <p:nvPicPr>
          <p:cNvPr id="5" name="Graphic 4" descr="Drama">
            <a:extLst>
              <a:ext uri="{FF2B5EF4-FFF2-40B4-BE49-F238E27FC236}">
                <a16:creationId xmlns:a16="http://schemas.microsoft.com/office/drawing/2014/main" id="{1E99230D-AE57-48B1-8744-E4028C668E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4212" y="88618"/>
            <a:ext cx="1914026" cy="1914026"/>
          </a:xfrm>
          <a:prstGeom prst="rect">
            <a:avLst/>
          </a:prstGeom>
        </p:spPr>
      </p:pic>
      <p:pic>
        <p:nvPicPr>
          <p:cNvPr id="7" name="Graphic 6" descr="Theatre">
            <a:extLst>
              <a:ext uri="{FF2B5EF4-FFF2-40B4-BE49-F238E27FC236}">
                <a16:creationId xmlns:a16="http://schemas.microsoft.com/office/drawing/2014/main" id="{C9A309D7-CDE7-4947-BE31-10BCE4392E9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46819" y="4945377"/>
            <a:ext cx="1914026" cy="1914026"/>
          </a:xfrm>
          <a:prstGeom prst="rect">
            <a:avLst/>
          </a:prstGeom>
        </p:spPr>
      </p:pic>
      <p:pic>
        <p:nvPicPr>
          <p:cNvPr id="9" name="Graphic 8" descr="Clapper board">
            <a:extLst>
              <a:ext uri="{FF2B5EF4-FFF2-40B4-BE49-F238E27FC236}">
                <a16:creationId xmlns:a16="http://schemas.microsoft.com/office/drawing/2014/main" id="{DD3476F9-524C-4B33-A3E8-4AD0ABD7849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455557" y="1912623"/>
            <a:ext cx="2091262" cy="2091262"/>
          </a:xfrm>
          <a:prstGeom prst="rect">
            <a:avLst/>
          </a:prstGeom>
        </p:spPr>
      </p:pic>
    </p:spTree>
    <p:extLst>
      <p:ext uri="{BB962C8B-B14F-4D97-AF65-F5344CB8AC3E}">
        <p14:creationId xmlns:p14="http://schemas.microsoft.com/office/powerpoint/2010/main" val="2296816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979A5-BA6D-40CD-A73B-F7B3A4A0BD98}"/>
              </a:ext>
            </a:extLst>
          </p:cNvPr>
          <p:cNvSpPr>
            <a:spLocks noGrp="1"/>
          </p:cNvSpPr>
          <p:nvPr>
            <p:ph type="title"/>
          </p:nvPr>
        </p:nvSpPr>
        <p:spPr>
          <a:xfrm>
            <a:off x="8468139" y="808913"/>
            <a:ext cx="3114261" cy="1841522"/>
          </a:xfrm>
        </p:spPr>
        <p:txBody>
          <a:bodyPr/>
          <a:lstStyle/>
          <a:p>
            <a:pPr algn="ctr"/>
            <a:r>
              <a:rPr lang="en-GB" sz="3200" dirty="0"/>
              <a:t>The Leeds Playhouse</a:t>
            </a:r>
            <a:r>
              <a:rPr lang="en-GB" dirty="0"/>
              <a:t>.</a:t>
            </a:r>
            <a:br>
              <a:rPr lang="en-GB" dirty="0"/>
            </a:br>
            <a:br>
              <a:rPr lang="en-GB" dirty="0"/>
            </a:br>
            <a:r>
              <a:rPr lang="en-GB" dirty="0"/>
              <a:t>History.</a:t>
            </a:r>
          </a:p>
        </p:txBody>
      </p:sp>
      <p:pic>
        <p:nvPicPr>
          <p:cNvPr id="6" name="Picture Placeholder 5" descr="A picture containing indoor, table, building, black&#10;&#10;Description automatically generated">
            <a:extLst>
              <a:ext uri="{FF2B5EF4-FFF2-40B4-BE49-F238E27FC236}">
                <a16:creationId xmlns:a16="http://schemas.microsoft.com/office/drawing/2014/main" id="{33899DF0-FFE8-4396-9700-BEF183D77FC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5285" r="25285"/>
          <a:stretch>
            <a:fillRect/>
          </a:stretch>
        </p:blipFill>
        <p:spPr/>
      </p:pic>
      <p:sp>
        <p:nvSpPr>
          <p:cNvPr id="4" name="Text Placeholder 3">
            <a:extLst>
              <a:ext uri="{FF2B5EF4-FFF2-40B4-BE49-F238E27FC236}">
                <a16:creationId xmlns:a16="http://schemas.microsoft.com/office/drawing/2014/main" id="{78FC85E4-498F-44A3-B64D-CB8F55913F34}"/>
              </a:ext>
            </a:extLst>
          </p:cNvPr>
          <p:cNvSpPr>
            <a:spLocks noGrp="1"/>
          </p:cNvSpPr>
          <p:nvPr>
            <p:ph type="body" sz="half" idx="2"/>
          </p:nvPr>
        </p:nvSpPr>
        <p:spPr>
          <a:xfrm>
            <a:off x="8706677" y="2822711"/>
            <a:ext cx="2637184" cy="3882888"/>
          </a:xfrm>
        </p:spPr>
        <p:txBody>
          <a:bodyPr>
            <a:normAutofit/>
          </a:bodyPr>
          <a:lstStyle/>
          <a:p>
            <a:r>
              <a:rPr lang="en-GB" sz="1800" dirty="0"/>
              <a:t>Opened in September 1970.</a:t>
            </a:r>
          </a:p>
          <a:p>
            <a:endParaRPr lang="en-GB" sz="1800" dirty="0"/>
          </a:p>
          <a:p>
            <a:r>
              <a:rPr lang="en-GB" sz="1800" dirty="0"/>
              <a:t>Based here for ten years before it moved to Quarry Hill.</a:t>
            </a:r>
          </a:p>
          <a:p>
            <a:endParaRPr lang="en-GB" sz="1800" dirty="0"/>
          </a:p>
          <a:p>
            <a:r>
              <a:rPr lang="en-GB" sz="1800" dirty="0"/>
              <a:t>Re-developed in 2018.</a:t>
            </a:r>
          </a:p>
          <a:p>
            <a:r>
              <a:rPr lang="en-GB" sz="1800" dirty="0"/>
              <a:t>(Leeds Playhouse, 1970)</a:t>
            </a:r>
          </a:p>
        </p:txBody>
      </p:sp>
    </p:spTree>
    <p:extLst>
      <p:ext uri="{BB962C8B-B14F-4D97-AF65-F5344CB8AC3E}">
        <p14:creationId xmlns:p14="http://schemas.microsoft.com/office/powerpoint/2010/main" val="1681928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C44DB-D101-4E5C-8EC7-C781D931C5EF}"/>
              </a:ext>
            </a:extLst>
          </p:cNvPr>
          <p:cNvSpPr>
            <a:spLocks noGrp="1"/>
          </p:cNvSpPr>
          <p:nvPr>
            <p:ph type="title"/>
          </p:nvPr>
        </p:nvSpPr>
        <p:spPr>
          <a:xfrm>
            <a:off x="8476488" y="706734"/>
            <a:ext cx="3252216" cy="1108814"/>
          </a:xfrm>
        </p:spPr>
        <p:txBody>
          <a:bodyPr/>
          <a:lstStyle/>
          <a:p>
            <a:r>
              <a:rPr lang="en-GB" dirty="0">
                <a:solidFill>
                  <a:schemeClr val="bg1"/>
                </a:solidFill>
              </a:rPr>
              <a:t>Nicky Taylor</a:t>
            </a:r>
          </a:p>
        </p:txBody>
      </p:sp>
      <p:pic>
        <p:nvPicPr>
          <p:cNvPr id="6" name="Picture Placeholder 5" descr="A person standing in front of a store&#10;&#10;Description automatically generated">
            <a:extLst>
              <a:ext uri="{FF2B5EF4-FFF2-40B4-BE49-F238E27FC236}">
                <a16:creationId xmlns:a16="http://schemas.microsoft.com/office/drawing/2014/main" id="{91D36153-D6C6-4661-A3CB-9048E9B16A7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8582" b="18582"/>
          <a:stretch>
            <a:fillRect/>
          </a:stretch>
        </p:blipFill>
        <p:spPr>
          <a:xfrm>
            <a:off x="649357" y="706734"/>
            <a:ext cx="7364555" cy="5464940"/>
          </a:xfrm>
        </p:spPr>
      </p:pic>
      <p:sp>
        <p:nvSpPr>
          <p:cNvPr id="4" name="Text Placeholder 3">
            <a:extLst>
              <a:ext uri="{FF2B5EF4-FFF2-40B4-BE49-F238E27FC236}">
                <a16:creationId xmlns:a16="http://schemas.microsoft.com/office/drawing/2014/main" id="{F0CE21A0-98A3-4D1D-9D5B-17DB890E5104}"/>
              </a:ext>
            </a:extLst>
          </p:cNvPr>
          <p:cNvSpPr>
            <a:spLocks noGrp="1"/>
          </p:cNvSpPr>
          <p:nvPr>
            <p:ph type="body" sz="half" idx="2"/>
          </p:nvPr>
        </p:nvSpPr>
        <p:spPr>
          <a:xfrm>
            <a:off x="8476488" y="2627458"/>
            <a:ext cx="3227832" cy="2872194"/>
          </a:xfrm>
        </p:spPr>
        <p:txBody>
          <a:bodyPr>
            <a:normAutofit/>
          </a:bodyPr>
          <a:lstStyle/>
          <a:p>
            <a:r>
              <a:rPr lang="en-GB" sz="2400" dirty="0">
                <a:solidFill>
                  <a:schemeClr val="bg1"/>
                </a:solidFill>
              </a:rPr>
              <a:t>Theatre &amp; Dementia Research Associate (Freelance</a:t>
            </a:r>
            <a:r>
              <a:rPr lang="en-GB" sz="2000" dirty="0">
                <a:solidFill>
                  <a:schemeClr val="bg1"/>
                </a:solidFill>
              </a:rPr>
              <a:t>)</a:t>
            </a:r>
          </a:p>
          <a:p>
            <a:endParaRPr lang="en-GB" sz="2000" dirty="0">
              <a:solidFill>
                <a:schemeClr val="bg1"/>
              </a:solidFill>
            </a:endParaRPr>
          </a:p>
          <a:p>
            <a:r>
              <a:rPr lang="en-GB" sz="2000" dirty="0">
                <a:solidFill>
                  <a:schemeClr val="bg1"/>
                </a:solidFill>
              </a:rPr>
              <a:t>(Leeds Playhouse 2019)</a:t>
            </a:r>
          </a:p>
        </p:txBody>
      </p:sp>
    </p:spTree>
    <p:extLst>
      <p:ext uri="{BB962C8B-B14F-4D97-AF65-F5344CB8AC3E}">
        <p14:creationId xmlns:p14="http://schemas.microsoft.com/office/powerpoint/2010/main" val="1028340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49316-5EFA-4E1C-815E-7A08622FC28A}"/>
              </a:ext>
            </a:extLst>
          </p:cNvPr>
          <p:cNvSpPr>
            <a:spLocks noGrp="1"/>
          </p:cNvSpPr>
          <p:nvPr>
            <p:ph type="title"/>
          </p:nvPr>
        </p:nvSpPr>
        <p:spPr>
          <a:xfrm>
            <a:off x="2767447" y="767128"/>
            <a:ext cx="8770571" cy="1180942"/>
          </a:xfrm>
        </p:spPr>
        <p:txBody>
          <a:bodyPr/>
          <a:lstStyle/>
          <a:p>
            <a:pPr algn="ctr"/>
            <a:r>
              <a:rPr lang="en-GB" sz="6000" dirty="0"/>
              <a:t>Heydays</a:t>
            </a:r>
            <a:endParaRPr lang="en-GB" dirty="0"/>
          </a:p>
        </p:txBody>
      </p:sp>
      <p:pic>
        <p:nvPicPr>
          <p:cNvPr id="4" name="Content Placeholder 3">
            <a:extLst>
              <a:ext uri="{FF2B5EF4-FFF2-40B4-BE49-F238E27FC236}">
                <a16:creationId xmlns:a16="http://schemas.microsoft.com/office/drawing/2014/main" id="{40451E68-BC64-4C94-B726-83409B5ACF74}"/>
              </a:ext>
            </a:extLst>
          </p:cNvPr>
          <p:cNvPicPr>
            <a:picLocks noGrp="1" noChangeAspect="1"/>
          </p:cNvPicPr>
          <p:nvPr>
            <p:ph sz="half" idx="1"/>
          </p:nvPr>
        </p:nvPicPr>
        <p:blipFill>
          <a:blip r:embed="rId2"/>
          <a:stretch>
            <a:fillRect/>
          </a:stretch>
        </p:blipFill>
        <p:spPr>
          <a:xfrm>
            <a:off x="384313" y="2633093"/>
            <a:ext cx="5529815" cy="3221196"/>
          </a:xfrm>
          <a:prstGeom prst="rect">
            <a:avLst/>
          </a:prstGeom>
        </p:spPr>
      </p:pic>
      <p:sp>
        <p:nvSpPr>
          <p:cNvPr id="5" name="Content Placeholder 4">
            <a:extLst>
              <a:ext uri="{FF2B5EF4-FFF2-40B4-BE49-F238E27FC236}">
                <a16:creationId xmlns:a16="http://schemas.microsoft.com/office/drawing/2014/main" id="{42E91033-D532-429E-B0C1-A9E7346E21CF}"/>
              </a:ext>
            </a:extLst>
          </p:cNvPr>
          <p:cNvSpPr>
            <a:spLocks noGrp="1"/>
          </p:cNvSpPr>
          <p:nvPr>
            <p:ph sz="half" idx="2"/>
          </p:nvPr>
        </p:nvSpPr>
        <p:spPr>
          <a:xfrm>
            <a:off x="6370638" y="2632054"/>
            <a:ext cx="5092492" cy="3657601"/>
          </a:xfrm>
        </p:spPr>
        <p:txBody>
          <a:bodyPr>
            <a:normAutofit lnSpcReduction="10000"/>
          </a:bodyPr>
          <a:lstStyle/>
          <a:p>
            <a:r>
              <a:rPr lang="en-GB" dirty="0"/>
              <a:t>Theatre programme for the over 55’s that started in 1990.</a:t>
            </a:r>
          </a:p>
          <a:p>
            <a:endParaRPr lang="en-GB" dirty="0"/>
          </a:p>
          <a:p>
            <a:r>
              <a:rPr lang="en-GB" dirty="0"/>
              <a:t>Largest and longest running arts programme for this age group in the theatre.</a:t>
            </a:r>
          </a:p>
          <a:p>
            <a:endParaRPr lang="en-GB" dirty="0"/>
          </a:p>
          <a:p>
            <a:r>
              <a:rPr lang="en-GB" dirty="0"/>
              <a:t>The people attending each week is approximately three hundred.</a:t>
            </a:r>
          </a:p>
          <a:p>
            <a:pPr marL="0" indent="0">
              <a:buNone/>
            </a:pPr>
            <a:r>
              <a:rPr lang="en-GB" dirty="0"/>
              <a:t>(Leeds Playhouse, 2019)</a:t>
            </a:r>
          </a:p>
          <a:p>
            <a:endParaRPr lang="en-GB" dirty="0"/>
          </a:p>
        </p:txBody>
      </p:sp>
    </p:spTree>
    <p:extLst>
      <p:ext uri="{BB962C8B-B14F-4D97-AF65-F5344CB8AC3E}">
        <p14:creationId xmlns:p14="http://schemas.microsoft.com/office/powerpoint/2010/main" val="1830166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847B3-ECFB-4289-8F9C-592D0C78DBA7}"/>
              </a:ext>
            </a:extLst>
          </p:cNvPr>
          <p:cNvSpPr>
            <a:spLocks noGrp="1"/>
          </p:cNvSpPr>
          <p:nvPr>
            <p:ph type="title"/>
          </p:nvPr>
        </p:nvSpPr>
        <p:spPr/>
        <p:txBody>
          <a:bodyPr/>
          <a:lstStyle/>
          <a:p>
            <a:pPr algn="ctr"/>
            <a:r>
              <a:rPr lang="en-GB" dirty="0"/>
              <a:t>Origins</a:t>
            </a:r>
          </a:p>
        </p:txBody>
      </p:sp>
      <p:sp>
        <p:nvSpPr>
          <p:cNvPr id="3" name="Content Placeholder 2">
            <a:extLst>
              <a:ext uri="{FF2B5EF4-FFF2-40B4-BE49-F238E27FC236}">
                <a16:creationId xmlns:a16="http://schemas.microsoft.com/office/drawing/2014/main" id="{CFB32E67-09D7-4371-BCF9-D724B9A92311}"/>
              </a:ext>
            </a:extLst>
          </p:cNvPr>
          <p:cNvSpPr>
            <a:spLocks noGrp="1"/>
          </p:cNvSpPr>
          <p:nvPr>
            <p:ph idx="1"/>
          </p:nvPr>
        </p:nvSpPr>
        <p:spPr/>
        <p:txBody>
          <a:bodyPr>
            <a:normAutofit/>
          </a:bodyPr>
          <a:lstStyle/>
          <a:p>
            <a:r>
              <a:rPr lang="en-GB" dirty="0"/>
              <a:t>Nicky Taylor started noticing that a certain  lady was turning up every day and was showing the signs of dementia. The lady in question stopped coming altogether as she could not keep up with Heydays’ other participants.</a:t>
            </a:r>
          </a:p>
          <a:p>
            <a:r>
              <a:rPr lang="en-GB" dirty="0"/>
              <a:t>After noticing that several of the participants of Heydays were not turning up anymore, Nicky developed in 2010 a bespoke session named ‘Our Time’.</a:t>
            </a:r>
          </a:p>
          <a:p>
            <a:r>
              <a:rPr lang="en-GB" dirty="0"/>
              <a:t>She wanted to create a supportive environment for people living with dementia.</a:t>
            </a:r>
          </a:p>
          <a:p>
            <a:r>
              <a:rPr lang="en-GB" dirty="0"/>
              <a:t>Sessions involved two-hour sessions in groups of ten, using props and costumes for stimulus to make stories, poetry, music and movement.</a:t>
            </a:r>
          </a:p>
          <a:p>
            <a:r>
              <a:rPr lang="en-GB" dirty="0"/>
              <a:t>Chat afterwards with tea and biscuits.</a:t>
            </a:r>
          </a:p>
          <a:p>
            <a:endParaRPr lang="en-GB" dirty="0"/>
          </a:p>
          <a:p>
            <a:endParaRPr lang="en-GB" dirty="0"/>
          </a:p>
        </p:txBody>
      </p:sp>
    </p:spTree>
    <p:extLst>
      <p:ext uri="{BB962C8B-B14F-4D97-AF65-F5344CB8AC3E}">
        <p14:creationId xmlns:p14="http://schemas.microsoft.com/office/powerpoint/2010/main" val="830039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542D6-E4E6-4A96-8936-2F7F76867783}"/>
              </a:ext>
            </a:extLst>
          </p:cNvPr>
          <p:cNvSpPr>
            <a:spLocks noGrp="1"/>
          </p:cNvSpPr>
          <p:nvPr>
            <p:ph type="title"/>
          </p:nvPr>
        </p:nvSpPr>
        <p:spPr>
          <a:xfrm>
            <a:off x="2933700" y="833390"/>
            <a:ext cx="8770571" cy="1114681"/>
          </a:xfrm>
        </p:spPr>
        <p:txBody>
          <a:bodyPr/>
          <a:lstStyle/>
          <a:p>
            <a:pPr algn="ctr"/>
            <a:r>
              <a:rPr lang="en-GB" dirty="0"/>
              <a:t>Development</a:t>
            </a:r>
          </a:p>
        </p:txBody>
      </p:sp>
      <p:sp>
        <p:nvSpPr>
          <p:cNvPr id="3" name="Content Placeholder 2">
            <a:extLst>
              <a:ext uri="{FF2B5EF4-FFF2-40B4-BE49-F238E27FC236}">
                <a16:creationId xmlns:a16="http://schemas.microsoft.com/office/drawing/2014/main" id="{97DF7C3E-6F1D-4806-8FF8-075B17F782E4}"/>
              </a:ext>
            </a:extLst>
          </p:cNvPr>
          <p:cNvSpPr>
            <a:spLocks noGrp="1"/>
          </p:cNvSpPr>
          <p:nvPr>
            <p:ph idx="1"/>
          </p:nvPr>
        </p:nvSpPr>
        <p:spPr>
          <a:xfrm>
            <a:off x="2933700" y="2292625"/>
            <a:ext cx="8770571" cy="4227443"/>
          </a:xfrm>
        </p:spPr>
        <p:txBody>
          <a:bodyPr>
            <a:noAutofit/>
          </a:bodyPr>
          <a:lstStyle/>
          <a:p>
            <a:r>
              <a:rPr lang="en-GB" sz="1750" dirty="0"/>
              <a:t>From these seeds Nicky wanted to open a performance of </a:t>
            </a:r>
            <a:r>
              <a:rPr lang="en-GB" sz="1750" i="1" dirty="0"/>
              <a:t>White Christmas</a:t>
            </a:r>
            <a:r>
              <a:rPr lang="en-GB" sz="1750" dirty="0"/>
              <a:t> in 2014 to an audience of people living with dementia.</a:t>
            </a:r>
          </a:p>
          <a:p>
            <a:r>
              <a:rPr lang="en-GB" sz="1750" dirty="0"/>
              <a:t>In 2009, Nicky had developed the first relaxed performance to introduce “learning disabled young people” (Taylor, 2019, p.92) to theatre shows. So adapting this to a dementia friendly performance was something Nicky wanted to try and achieve.</a:t>
            </a:r>
          </a:p>
          <a:p>
            <a:r>
              <a:rPr lang="en-GB" sz="1750" dirty="0"/>
              <a:t>She invited people living with dementia with different perceptions of the theatre, some had been involved with Heydays before and some that had not, to carry out a consultation.</a:t>
            </a:r>
          </a:p>
          <a:p>
            <a:r>
              <a:rPr lang="en-GB" sz="1750" dirty="0"/>
              <a:t>This was also done to avoid making assumptions on what changes needed to be made.</a:t>
            </a:r>
          </a:p>
          <a:p>
            <a:r>
              <a:rPr lang="en-GB" sz="1750" dirty="0"/>
              <a:t>This consisted of six people living with dementia and their partners from her regular theatre sessions and four people living with dementia with support staff from Educate.</a:t>
            </a:r>
          </a:p>
          <a:p>
            <a:r>
              <a:rPr lang="en-GB" sz="1750" dirty="0"/>
              <a:t>The consultants were chosen as an intended message of respect.</a:t>
            </a:r>
          </a:p>
        </p:txBody>
      </p:sp>
    </p:spTree>
    <p:extLst>
      <p:ext uri="{BB962C8B-B14F-4D97-AF65-F5344CB8AC3E}">
        <p14:creationId xmlns:p14="http://schemas.microsoft.com/office/powerpoint/2010/main" val="1376196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CC50-ABD7-4CC0-B086-C85C11E65350}"/>
              </a:ext>
            </a:extLst>
          </p:cNvPr>
          <p:cNvSpPr>
            <a:spLocks noGrp="1"/>
          </p:cNvSpPr>
          <p:nvPr>
            <p:ph type="title"/>
          </p:nvPr>
        </p:nvSpPr>
        <p:spPr>
          <a:xfrm>
            <a:off x="2933699" y="1018919"/>
            <a:ext cx="8770571" cy="995412"/>
          </a:xfrm>
        </p:spPr>
        <p:txBody>
          <a:bodyPr/>
          <a:lstStyle/>
          <a:p>
            <a:pPr algn="ctr"/>
            <a:r>
              <a:rPr lang="en-GB" dirty="0"/>
              <a:t>Adapting </a:t>
            </a:r>
          </a:p>
        </p:txBody>
      </p:sp>
      <p:sp>
        <p:nvSpPr>
          <p:cNvPr id="3" name="Content Placeholder 2">
            <a:extLst>
              <a:ext uri="{FF2B5EF4-FFF2-40B4-BE49-F238E27FC236}">
                <a16:creationId xmlns:a16="http://schemas.microsoft.com/office/drawing/2014/main" id="{871F1E1D-7FB2-40F8-9CBF-EF4AC83DA968}"/>
              </a:ext>
            </a:extLst>
          </p:cNvPr>
          <p:cNvSpPr>
            <a:spLocks noGrp="1"/>
          </p:cNvSpPr>
          <p:nvPr>
            <p:ph idx="1"/>
          </p:nvPr>
        </p:nvSpPr>
        <p:spPr>
          <a:xfrm>
            <a:off x="2933699" y="2638151"/>
            <a:ext cx="8770571" cy="3651504"/>
          </a:xfrm>
        </p:spPr>
        <p:txBody>
          <a:bodyPr>
            <a:normAutofit/>
          </a:bodyPr>
          <a:lstStyle/>
          <a:p>
            <a:r>
              <a:rPr lang="en-GB" dirty="0"/>
              <a:t>Consultants were chosen to watch an initial rehearsal and report back changes that could be made to enhance and make the performances more dementia-friendly.</a:t>
            </a:r>
          </a:p>
          <a:p>
            <a:r>
              <a:rPr lang="en-GB" dirty="0"/>
              <a:t>The consultants also give feedback on the front of house facilities. </a:t>
            </a:r>
          </a:p>
          <a:p>
            <a:r>
              <a:rPr lang="en-GB" dirty="0"/>
              <a:t>Consultants then were invited to the dress rehearsal, in small groups. They discussed and responded to prompts about their comfort levels whilst the show was going on.</a:t>
            </a:r>
          </a:p>
          <a:p>
            <a:r>
              <a:rPr lang="en-GB" dirty="0"/>
              <a:t>Acting company, staff and volunteers adapted their practice to help people living with dementia engage with the performance.</a:t>
            </a:r>
          </a:p>
        </p:txBody>
      </p:sp>
    </p:spTree>
    <p:extLst>
      <p:ext uri="{BB962C8B-B14F-4D97-AF65-F5344CB8AC3E}">
        <p14:creationId xmlns:p14="http://schemas.microsoft.com/office/powerpoint/2010/main" val="3540303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2ED26-A70E-42C5-9DF7-C78B1F58F811}"/>
              </a:ext>
            </a:extLst>
          </p:cNvPr>
          <p:cNvSpPr>
            <a:spLocks noGrp="1"/>
          </p:cNvSpPr>
          <p:nvPr>
            <p:ph type="title"/>
          </p:nvPr>
        </p:nvSpPr>
        <p:spPr>
          <a:xfrm>
            <a:off x="2933700" y="993913"/>
            <a:ext cx="8770571" cy="1135148"/>
          </a:xfrm>
        </p:spPr>
        <p:txBody>
          <a:bodyPr/>
          <a:lstStyle/>
          <a:p>
            <a:pPr algn="ctr"/>
            <a:r>
              <a:rPr lang="en-GB" dirty="0"/>
              <a:t>Intentions</a:t>
            </a:r>
          </a:p>
        </p:txBody>
      </p:sp>
      <p:sp>
        <p:nvSpPr>
          <p:cNvPr id="3" name="Content Placeholder 2">
            <a:extLst>
              <a:ext uri="{FF2B5EF4-FFF2-40B4-BE49-F238E27FC236}">
                <a16:creationId xmlns:a16="http://schemas.microsoft.com/office/drawing/2014/main" id="{265DC2B6-B063-4AB5-B3B7-68E3BCD6FAA5}"/>
              </a:ext>
            </a:extLst>
          </p:cNvPr>
          <p:cNvSpPr>
            <a:spLocks noGrp="1"/>
          </p:cNvSpPr>
          <p:nvPr>
            <p:ph idx="1"/>
          </p:nvPr>
        </p:nvSpPr>
        <p:spPr>
          <a:xfrm>
            <a:off x="4240696" y="2319131"/>
            <a:ext cx="7010252" cy="3651504"/>
          </a:xfrm>
        </p:spPr>
        <p:txBody>
          <a:bodyPr>
            <a:noAutofit/>
          </a:bodyPr>
          <a:lstStyle/>
          <a:p>
            <a:r>
              <a:rPr lang="en-GB" dirty="0"/>
              <a:t>Inviting people living with dementia was integral to its development.</a:t>
            </a:r>
          </a:p>
          <a:p>
            <a:endParaRPr lang="en-GB" dirty="0"/>
          </a:p>
          <a:p>
            <a:r>
              <a:rPr lang="en-GB" dirty="0"/>
              <a:t>Spending time with people living with dementia- how if affects their senses.</a:t>
            </a:r>
          </a:p>
          <a:p>
            <a:endParaRPr lang="en-GB" dirty="0"/>
          </a:p>
          <a:p>
            <a:r>
              <a:rPr lang="en-GB" dirty="0"/>
              <a:t>Being Respectful and listen to their opinions.</a:t>
            </a:r>
          </a:p>
          <a:p>
            <a:pPr marL="0" indent="0">
              <a:buNone/>
            </a:pPr>
            <a:endParaRPr lang="en-GB" sz="1800" dirty="0"/>
          </a:p>
          <a:p>
            <a:pPr marL="0" indent="0">
              <a:buNone/>
            </a:pPr>
            <a:endParaRPr lang="en-GB" sz="1800" dirty="0"/>
          </a:p>
          <a:p>
            <a:pPr marL="0" indent="0">
              <a:buNone/>
            </a:pPr>
            <a:r>
              <a:rPr lang="en-GB" sz="1800" dirty="0"/>
              <a:t>(Fagan,2019)</a:t>
            </a:r>
          </a:p>
          <a:p>
            <a:pPr marL="0" indent="0">
              <a:buNone/>
            </a:pPr>
            <a:r>
              <a:rPr lang="en-GB" sz="1800" dirty="0"/>
              <a:t>                   </a:t>
            </a:r>
          </a:p>
        </p:txBody>
      </p:sp>
      <p:pic>
        <p:nvPicPr>
          <p:cNvPr id="8" name="Picture 7" descr="A close up of a tree&#10;&#10;Description automatically generated">
            <a:extLst>
              <a:ext uri="{FF2B5EF4-FFF2-40B4-BE49-F238E27FC236}">
                <a16:creationId xmlns:a16="http://schemas.microsoft.com/office/drawing/2014/main" id="{13D72110-D9F0-48AE-9114-115B48E990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357" y="2319131"/>
            <a:ext cx="3140765" cy="4193084"/>
          </a:xfrm>
          <a:prstGeom prst="rect">
            <a:avLst/>
          </a:prstGeom>
        </p:spPr>
      </p:pic>
    </p:spTree>
    <p:extLst>
      <p:ext uri="{BB962C8B-B14F-4D97-AF65-F5344CB8AC3E}">
        <p14:creationId xmlns:p14="http://schemas.microsoft.com/office/powerpoint/2010/main" val="1973440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5D47F-CAA1-443C-9CA8-665F5C9230B0}"/>
              </a:ext>
            </a:extLst>
          </p:cNvPr>
          <p:cNvSpPr>
            <a:spLocks noGrp="1"/>
          </p:cNvSpPr>
          <p:nvPr>
            <p:ph type="title"/>
          </p:nvPr>
        </p:nvSpPr>
        <p:spPr>
          <a:xfrm>
            <a:off x="3166139" y="2568234"/>
            <a:ext cx="5859724" cy="1336691"/>
          </a:xfrm>
        </p:spPr>
        <p:txBody>
          <a:bodyPr>
            <a:normAutofit fontScale="90000"/>
          </a:bodyPr>
          <a:lstStyle/>
          <a:p>
            <a:r>
              <a:rPr lang="en-GB" dirty="0"/>
              <a:t>What research methodologies were used</a:t>
            </a:r>
          </a:p>
        </p:txBody>
      </p:sp>
      <p:pic>
        <p:nvPicPr>
          <p:cNvPr id="5" name="Graphic 4" descr="Presentation with pie chart">
            <a:extLst>
              <a:ext uri="{FF2B5EF4-FFF2-40B4-BE49-F238E27FC236}">
                <a16:creationId xmlns:a16="http://schemas.microsoft.com/office/drawing/2014/main" id="{638D0183-5DA3-450E-8B9D-6DB702325E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25800">
            <a:off x="6525086" y="3903064"/>
            <a:ext cx="1699991" cy="1189452"/>
          </a:xfrm>
          <a:prstGeom prst="rect">
            <a:avLst/>
          </a:prstGeom>
        </p:spPr>
      </p:pic>
      <p:pic>
        <p:nvPicPr>
          <p:cNvPr id="7" name="Graphic 6" descr="Presentation with bar chart RTL">
            <a:extLst>
              <a:ext uri="{FF2B5EF4-FFF2-40B4-BE49-F238E27FC236}">
                <a16:creationId xmlns:a16="http://schemas.microsoft.com/office/drawing/2014/main" id="{A951F73E-448C-4CCE-8E83-FE9775EAE6D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001432">
            <a:off x="2674688" y="1516936"/>
            <a:ext cx="1674792" cy="1214836"/>
          </a:xfrm>
          <a:prstGeom prst="rect">
            <a:avLst/>
          </a:prstGeom>
        </p:spPr>
      </p:pic>
      <p:pic>
        <p:nvPicPr>
          <p:cNvPr id="9" name="Graphic 8" descr="Presentation with bar chart">
            <a:extLst>
              <a:ext uri="{FF2B5EF4-FFF2-40B4-BE49-F238E27FC236}">
                <a16:creationId xmlns:a16="http://schemas.microsoft.com/office/drawing/2014/main" id="{8845B245-243C-422E-A74B-6D8AFAE9341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34078">
            <a:off x="7836014" y="1507931"/>
            <a:ext cx="1715626" cy="1194798"/>
          </a:xfrm>
          <a:prstGeom prst="rect">
            <a:avLst/>
          </a:prstGeom>
        </p:spPr>
      </p:pic>
      <p:pic>
        <p:nvPicPr>
          <p:cNvPr id="11" name="Graphic 10" descr="Research">
            <a:extLst>
              <a:ext uri="{FF2B5EF4-FFF2-40B4-BE49-F238E27FC236}">
                <a16:creationId xmlns:a16="http://schemas.microsoft.com/office/drawing/2014/main" id="{64271394-AEA9-48DB-9001-B482D837A5D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1206437">
            <a:off x="4207008" y="3900390"/>
            <a:ext cx="1565182" cy="1194801"/>
          </a:xfrm>
          <a:prstGeom prst="rect">
            <a:avLst/>
          </a:prstGeom>
        </p:spPr>
      </p:pic>
    </p:spTree>
    <p:extLst>
      <p:ext uri="{BB962C8B-B14F-4D97-AF65-F5344CB8AC3E}">
        <p14:creationId xmlns:p14="http://schemas.microsoft.com/office/powerpoint/2010/main" val="2426615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29E4F-21A1-4280-A7AB-823E7FC2C691}"/>
              </a:ext>
            </a:extLst>
          </p:cNvPr>
          <p:cNvSpPr>
            <a:spLocks noGrp="1"/>
          </p:cNvSpPr>
          <p:nvPr>
            <p:ph type="title"/>
          </p:nvPr>
        </p:nvSpPr>
        <p:spPr>
          <a:xfrm>
            <a:off x="3140764" y="568345"/>
            <a:ext cx="8613913" cy="1432733"/>
          </a:xfrm>
        </p:spPr>
        <p:txBody>
          <a:bodyPr/>
          <a:lstStyle/>
          <a:p>
            <a:r>
              <a:rPr lang="en-GB" dirty="0"/>
              <a:t>Does the Research Tick all the Right Boxes?</a:t>
            </a:r>
          </a:p>
        </p:txBody>
      </p:sp>
      <p:sp>
        <p:nvSpPr>
          <p:cNvPr id="3" name="Content Placeholder 2">
            <a:extLst>
              <a:ext uri="{FF2B5EF4-FFF2-40B4-BE49-F238E27FC236}">
                <a16:creationId xmlns:a16="http://schemas.microsoft.com/office/drawing/2014/main" id="{33A22451-D8FE-4BCE-8FB0-AE9384F3085E}"/>
              </a:ext>
            </a:extLst>
          </p:cNvPr>
          <p:cNvSpPr>
            <a:spLocks noGrp="1"/>
          </p:cNvSpPr>
          <p:nvPr>
            <p:ph idx="1"/>
          </p:nvPr>
        </p:nvSpPr>
        <p:spPr>
          <a:xfrm>
            <a:off x="3140765" y="2451652"/>
            <a:ext cx="8375373" cy="4063290"/>
          </a:xfrm>
        </p:spPr>
        <p:txBody>
          <a:bodyPr>
            <a:normAutofit fontScale="85000" lnSpcReduction="20000"/>
          </a:bodyPr>
          <a:lstStyle/>
          <a:p>
            <a:r>
              <a:rPr lang="en-GB" dirty="0"/>
              <a:t>As Denscombe (2007, p.5) would ask</a:t>
            </a:r>
          </a:p>
          <a:p>
            <a:r>
              <a:rPr lang="en-GB" dirty="0"/>
              <a:t>Is it Relevant? – there is a practical issue as members of Heydays were not coming to the sessions because of their dementia.</a:t>
            </a:r>
          </a:p>
          <a:p>
            <a:r>
              <a:rPr lang="en-GB" dirty="0"/>
              <a:t>Is it Feasible? – Nicky Taylor could only answer that as she was the instigator of the research – there was funding from various organizations.</a:t>
            </a:r>
          </a:p>
          <a:p>
            <a:r>
              <a:rPr lang="en-GB" dirty="0"/>
              <a:t>What is the Coverage? – Enough participants – good enough response – I feel that there was the right response.</a:t>
            </a:r>
          </a:p>
          <a:p>
            <a:r>
              <a:rPr lang="en-GB" dirty="0"/>
              <a:t>Is it Accurate? – Only trying out what the participants were advising – to see whether it made a difference to the people living with dementia’s reactions.</a:t>
            </a:r>
          </a:p>
          <a:p>
            <a:r>
              <a:rPr lang="en-GB" dirty="0"/>
              <a:t>Was it Objective? – Nicky was open minded about including people living with dementia as the creative consultants. Her father had Parkinson’s, so this may have had some standing on why she became involved.</a:t>
            </a:r>
          </a:p>
          <a:p>
            <a:r>
              <a:rPr lang="en-GB" dirty="0"/>
              <a:t>Was it Ethical? – There was confidentiality and the participants identities were protected.</a:t>
            </a:r>
          </a:p>
        </p:txBody>
      </p:sp>
    </p:spTree>
    <p:extLst>
      <p:ext uri="{BB962C8B-B14F-4D97-AF65-F5344CB8AC3E}">
        <p14:creationId xmlns:p14="http://schemas.microsoft.com/office/powerpoint/2010/main" val="1513869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310F-2233-49ED-9D30-717A437E83CD}"/>
              </a:ext>
            </a:extLst>
          </p:cNvPr>
          <p:cNvSpPr>
            <a:spLocks noGrp="1"/>
          </p:cNvSpPr>
          <p:nvPr>
            <p:ph type="title"/>
          </p:nvPr>
        </p:nvSpPr>
        <p:spPr>
          <a:xfrm>
            <a:off x="3718180" y="1086148"/>
            <a:ext cx="7986091" cy="914930"/>
          </a:xfrm>
        </p:spPr>
        <p:txBody>
          <a:bodyPr/>
          <a:lstStyle/>
          <a:p>
            <a:pPr algn="ctr"/>
            <a:r>
              <a:rPr lang="en-GB" dirty="0"/>
              <a:t>Action Research</a:t>
            </a:r>
          </a:p>
        </p:txBody>
      </p:sp>
      <p:sp>
        <p:nvSpPr>
          <p:cNvPr id="3" name="Content Placeholder 2">
            <a:extLst>
              <a:ext uri="{FF2B5EF4-FFF2-40B4-BE49-F238E27FC236}">
                <a16:creationId xmlns:a16="http://schemas.microsoft.com/office/drawing/2014/main" id="{D3CDB7FF-A5CF-4E94-AEB4-B9EF91E15F54}"/>
              </a:ext>
            </a:extLst>
          </p:cNvPr>
          <p:cNvSpPr>
            <a:spLocks noGrp="1"/>
          </p:cNvSpPr>
          <p:nvPr>
            <p:ph idx="1"/>
          </p:nvPr>
        </p:nvSpPr>
        <p:spPr>
          <a:xfrm>
            <a:off x="3718180" y="2438400"/>
            <a:ext cx="7986091" cy="3896139"/>
          </a:xfrm>
        </p:spPr>
        <p:txBody>
          <a:bodyPr>
            <a:normAutofit lnSpcReduction="10000"/>
          </a:bodyPr>
          <a:lstStyle/>
          <a:p>
            <a:pPr marL="0" indent="0">
              <a:buNone/>
            </a:pPr>
            <a:r>
              <a:rPr lang="en-GB" sz="2400" dirty="0"/>
              <a:t>Initially, I found action research was the most relevant style of research to Nikki’s work because it was:</a:t>
            </a:r>
          </a:p>
          <a:p>
            <a:r>
              <a:rPr lang="en-GB" sz="2400" dirty="0"/>
              <a:t>To improve or solve a local problem.</a:t>
            </a:r>
          </a:p>
          <a:p>
            <a:r>
              <a:rPr lang="en-GB" sz="2400" dirty="0"/>
              <a:t>To empower participants.</a:t>
            </a:r>
          </a:p>
          <a:p>
            <a:r>
              <a:rPr lang="en-GB" sz="2400" dirty="0"/>
              <a:t>To promote democracy.</a:t>
            </a:r>
          </a:p>
          <a:p>
            <a:r>
              <a:rPr lang="en-GB" sz="2400" dirty="0"/>
              <a:t>To promote collaborative research.</a:t>
            </a:r>
          </a:p>
          <a:p>
            <a:r>
              <a:rPr lang="en-GB" sz="2400" dirty="0"/>
              <a:t>To develop reflective practice.</a:t>
            </a:r>
          </a:p>
          <a:p>
            <a:r>
              <a:rPr lang="en-GB" sz="2400" dirty="0"/>
              <a:t>Qualitative.</a:t>
            </a:r>
          </a:p>
          <a:p>
            <a:endParaRPr lang="en-GB" sz="2400" dirty="0"/>
          </a:p>
        </p:txBody>
      </p:sp>
    </p:spTree>
    <p:extLst>
      <p:ext uri="{BB962C8B-B14F-4D97-AF65-F5344CB8AC3E}">
        <p14:creationId xmlns:p14="http://schemas.microsoft.com/office/powerpoint/2010/main" val="3148787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5A3E2-7542-49BD-B744-D65D228AD5B8}"/>
              </a:ext>
            </a:extLst>
          </p:cNvPr>
          <p:cNvSpPr>
            <a:spLocks noGrp="1"/>
          </p:cNvSpPr>
          <p:nvPr>
            <p:ph type="title"/>
          </p:nvPr>
        </p:nvSpPr>
        <p:spPr>
          <a:xfrm>
            <a:off x="3313043" y="2633487"/>
            <a:ext cx="5708981" cy="1038807"/>
          </a:xfrm>
        </p:spPr>
        <p:txBody>
          <a:bodyPr>
            <a:normAutofit fontScale="90000"/>
          </a:bodyPr>
          <a:lstStyle/>
          <a:p>
            <a:r>
              <a:rPr lang="en-GB" dirty="0"/>
              <a:t>Inclusive Research</a:t>
            </a:r>
            <a:br>
              <a:rPr lang="en-GB" dirty="0"/>
            </a:br>
            <a:endParaRPr lang="en-GB" dirty="0"/>
          </a:p>
        </p:txBody>
      </p:sp>
      <p:sp>
        <p:nvSpPr>
          <p:cNvPr id="3" name="Text Placeholder 2">
            <a:extLst>
              <a:ext uri="{FF2B5EF4-FFF2-40B4-BE49-F238E27FC236}">
                <a16:creationId xmlns:a16="http://schemas.microsoft.com/office/drawing/2014/main" id="{F047BB50-96CC-431A-9384-79F7C5479DB7}"/>
              </a:ext>
            </a:extLst>
          </p:cNvPr>
          <p:cNvSpPr>
            <a:spLocks noGrp="1"/>
          </p:cNvSpPr>
          <p:nvPr>
            <p:ph type="body" idx="1"/>
          </p:nvPr>
        </p:nvSpPr>
        <p:spPr>
          <a:xfrm>
            <a:off x="2855843" y="4023523"/>
            <a:ext cx="6480313" cy="1139687"/>
          </a:xfrm>
        </p:spPr>
        <p:txBody>
          <a:bodyPr>
            <a:noAutofit/>
          </a:bodyPr>
          <a:lstStyle/>
          <a:p>
            <a:r>
              <a:rPr lang="en-GB" sz="1600" dirty="0"/>
              <a:t>Walmsley (2004, p.69) states that  “Predictably, inclusive research cannot be translated into one particular way of doing things, the options or permutations for this are extensive”.</a:t>
            </a:r>
          </a:p>
        </p:txBody>
      </p:sp>
    </p:spTree>
    <p:extLst>
      <p:ext uri="{BB962C8B-B14F-4D97-AF65-F5344CB8AC3E}">
        <p14:creationId xmlns:p14="http://schemas.microsoft.com/office/powerpoint/2010/main" val="2170347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93E0-09E5-4B92-96FE-EB7F9128BFFE}"/>
              </a:ext>
            </a:extLst>
          </p:cNvPr>
          <p:cNvSpPr>
            <a:spLocks noGrp="1"/>
          </p:cNvSpPr>
          <p:nvPr>
            <p:ph type="title"/>
          </p:nvPr>
        </p:nvSpPr>
        <p:spPr>
          <a:xfrm>
            <a:off x="2933700" y="1073425"/>
            <a:ext cx="8770571" cy="1055635"/>
          </a:xfrm>
        </p:spPr>
        <p:txBody>
          <a:bodyPr/>
          <a:lstStyle/>
          <a:p>
            <a:pPr algn="ctr"/>
            <a:r>
              <a:rPr lang="en-GB" dirty="0"/>
              <a:t>Inclusive Research</a:t>
            </a:r>
          </a:p>
        </p:txBody>
      </p:sp>
      <p:sp>
        <p:nvSpPr>
          <p:cNvPr id="3" name="Content Placeholder 2">
            <a:extLst>
              <a:ext uri="{FF2B5EF4-FFF2-40B4-BE49-F238E27FC236}">
                <a16:creationId xmlns:a16="http://schemas.microsoft.com/office/drawing/2014/main" id="{4411B483-F428-45FB-8051-0F4E621EAD3E}"/>
              </a:ext>
            </a:extLst>
          </p:cNvPr>
          <p:cNvSpPr>
            <a:spLocks noGrp="1"/>
          </p:cNvSpPr>
          <p:nvPr>
            <p:ph idx="1"/>
          </p:nvPr>
        </p:nvSpPr>
        <p:spPr>
          <a:xfrm>
            <a:off x="2933700" y="3429000"/>
            <a:ext cx="8770571" cy="3061252"/>
          </a:xfrm>
        </p:spPr>
        <p:txBody>
          <a:bodyPr>
            <a:normAutofit/>
          </a:bodyPr>
          <a:lstStyle/>
          <a:p>
            <a:pPr>
              <a:buFont typeface="Arial" panose="020B0604020202020204" pitchFamily="34" charset="0"/>
              <a:buChar char="•"/>
            </a:pPr>
            <a:r>
              <a:rPr lang="en-GB" dirty="0"/>
              <a:t>That research must address issues which really matter to people with learning disabilities, and which ultimately lead to improve lives for them.</a:t>
            </a:r>
          </a:p>
          <a:p>
            <a:pPr>
              <a:buFont typeface="Arial" panose="020B0604020202020204" pitchFamily="34" charset="0"/>
              <a:buChar char="•"/>
            </a:pPr>
            <a:r>
              <a:rPr lang="en-GB" dirty="0"/>
              <a:t>That it must access and represent their views and experiences.</a:t>
            </a:r>
          </a:p>
          <a:p>
            <a:pPr>
              <a:buFont typeface="Arial" panose="020B0604020202020204" pitchFamily="34" charset="0"/>
              <a:buChar char="•"/>
            </a:pPr>
            <a:r>
              <a:rPr lang="en-GB" dirty="0"/>
              <a:t>That people with learning disabilities need to be treated with respect by the research community. </a:t>
            </a:r>
          </a:p>
          <a:p>
            <a:pPr marL="0" indent="0" algn="r">
              <a:buNone/>
            </a:pPr>
            <a:r>
              <a:rPr lang="en-GB" dirty="0"/>
              <a:t>- (Walmsley, 1988, p.16). </a:t>
            </a:r>
          </a:p>
        </p:txBody>
      </p:sp>
      <p:sp>
        <p:nvSpPr>
          <p:cNvPr id="9" name="TextBox 8">
            <a:extLst>
              <a:ext uri="{FF2B5EF4-FFF2-40B4-BE49-F238E27FC236}">
                <a16:creationId xmlns:a16="http://schemas.microsoft.com/office/drawing/2014/main" id="{5540FCED-EFDD-4C5F-AF2F-123C8793C269}"/>
              </a:ext>
            </a:extLst>
          </p:cNvPr>
          <p:cNvSpPr txBox="1"/>
          <p:nvPr/>
        </p:nvSpPr>
        <p:spPr>
          <a:xfrm>
            <a:off x="2933700" y="2602825"/>
            <a:ext cx="2981739" cy="523220"/>
          </a:xfrm>
          <a:prstGeom prst="rect">
            <a:avLst/>
          </a:prstGeom>
          <a:noFill/>
        </p:spPr>
        <p:txBody>
          <a:bodyPr wrap="square" rtlCol="0">
            <a:spAutoFit/>
          </a:bodyPr>
          <a:lstStyle/>
          <a:p>
            <a:r>
              <a:rPr lang="en-GB" sz="2800" dirty="0"/>
              <a:t> The principles:</a:t>
            </a:r>
          </a:p>
        </p:txBody>
      </p:sp>
    </p:spTree>
    <p:extLst>
      <p:ext uri="{BB962C8B-B14F-4D97-AF65-F5344CB8AC3E}">
        <p14:creationId xmlns:p14="http://schemas.microsoft.com/office/powerpoint/2010/main" val="1218907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0F400-2688-4419-86B9-60939D5736E8}"/>
              </a:ext>
            </a:extLst>
          </p:cNvPr>
          <p:cNvSpPr>
            <a:spLocks noGrp="1"/>
          </p:cNvSpPr>
          <p:nvPr>
            <p:ph type="title"/>
          </p:nvPr>
        </p:nvSpPr>
        <p:spPr>
          <a:xfrm>
            <a:off x="2933700" y="768096"/>
            <a:ext cx="8770571" cy="1047452"/>
          </a:xfrm>
        </p:spPr>
        <p:txBody>
          <a:bodyPr/>
          <a:lstStyle/>
          <a:p>
            <a:r>
              <a:rPr lang="en-GB" dirty="0"/>
              <a:t>            Inclusive Research</a:t>
            </a:r>
          </a:p>
        </p:txBody>
      </p:sp>
      <p:sp>
        <p:nvSpPr>
          <p:cNvPr id="3" name="Content Placeholder 2">
            <a:extLst>
              <a:ext uri="{FF2B5EF4-FFF2-40B4-BE49-F238E27FC236}">
                <a16:creationId xmlns:a16="http://schemas.microsoft.com/office/drawing/2014/main" id="{1D2AB667-D53C-4F54-BAE9-319D188374B6}"/>
              </a:ext>
            </a:extLst>
          </p:cNvPr>
          <p:cNvSpPr>
            <a:spLocks noGrp="1"/>
          </p:cNvSpPr>
          <p:nvPr>
            <p:ph idx="1"/>
          </p:nvPr>
        </p:nvSpPr>
        <p:spPr/>
        <p:txBody>
          <a:bodyPr>
            <a:normAutofit fontScale="92500" lnSpcReduction="10000"/>
          </a:bodyPr>
          <a:lstStyle/>
          <a:p>
            <a:r>
              <a:rPr lang="en-GB" dirty="0"/>
              <a:t>Nicky Taylor’s research was very observational and was originally just from her own perspective.</a:t>
            </a:r>
          </a:p>
          <a:p>
            <a:r>
              <a:rPr lang="en-GB" dirty="0"/>
              <a:t>Qualitative research – Nicky used a naturalistic approach. This involved using a variety of methods:</a:t>
            </a:r>
          </a:p>
          <a:p>
            <a:pPr>
              <a:buFont typeface="Wingdings" panose="05000000000000000000" pitchFamily="2" charset="2"/>
              <a:buChar char="q"/>
            </a:pPr>
            <a:r>
              <a:rPr lang="en-GB" dirty="0"/>
              <a:t>Personal Experience – Her dad had Parkinson’s.</a:t>
            </a:r>
          </a:p>
          <a:p>
            <a:pPr>
              <a:buFont typeface="Wingdings" panose="05000000000000000000" pitchFamily="2" charset="2"/>
              <a:buChar char="q"/>
            </a:pPr>
            <a:r>
              <a:rPr lang="en-GB" dirty="0"/>
              <a:t>Interviews – with the participants.</a:t>
            </a:r>
          </a:p>
          <a:p>
            <a:pPr>
              <a:buFont typeface="Wingdings" panose="05000000000000000000" pitchFamily="2" charset="2"/>
              <a:buChar char="q"/>
            </a:pPr>
            <a:r>
              <a:rPr lang="en-GB" dirty="0"/>
              <a:t>Observations.</a:t>
            </a:r>
          </a:p>
          <a:p>
            <a:pPr>
              <a:buFont typeface="Wingdings" panose="05000000000000000000" pitchFamily="2" charset="2"/>
              <a:buChar char="q"/>
            </a:pPr>
            <a:r>
              <a:rPr lang="en-GB" dirty="0"/>
              <a:t>Visual – Props to help enable participants tell stories, write poetry.</a:t>
            </a:r>
          </a:p>
          <a:p>
            <a:pPr>
              <a:buFont typeface="Wingdings" panose="05000000000000000000" pitchFamily="2" charset="2"/>
              <a:buChar char="q"/>
            </a:pPr>
            <a:r>
              <a:rPr lang="en-GB" dirty="0"/>
              <a:t>Interactional – Tea and biscuits.</a:t>
            </a:r>
          </a:p>
          <a:p>
            <a:pPr>
              <a:buFont typeface="Wingdings" panose="05000000000000000000" pitchFamily="2" charset="2"/>
              <a:buChar char="q"/>
            </a:pPr>
            <a:endParaRPr lang="en-GB" dirty="0"/>
          </a:p>
          <a:p>
            <a:endParaRPr lang="en-GB" dirty="0"/>
          </a:p>
        </p:txBody>
      </p:sp>
    </p:spTree>
    <p:extLst>
      <p:ext uri="{BB962C8B-B14F-4D97-AF65-F5344CB8AC3E}">
        <p14:creationId xmlns:p14="http://schemas.microsoft.com/office/powerpoint/2010/main" val="1004923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E09E0-2B2A-46CC-A1E2-7D7B7BAD5F16}"/>
              </a:ext>
            </a:extLst>
          </p:cNvPr>
          <p:cNvSpPr>
            <a:spLocks noGrp="1"/>
          </p:cNvSpPr>
          <p:nvPr>
            <p:ph type="title"/>
          </p:nvPr>
        </p:nvSpPr>
        <p:spPr>
          <a:xfrm>
            <a:off x="2933700" y="992415"/>
            <a:ext cx="8770571" cy="995412"/>
          </a:xfrm>
        </p:spPr>
        <p:txBody>
          <a:bodyPr/>
          <a:lstStyle/>
          <a:p>
            <a:pPr algn="ctr"/>
            <a:r>
              <a:rPr lang="en-GB" dirty="0"/>
              <a:t>Conclusions</a:t>
            </a:r>
          </a:p>
        </p:txBody>
      </p:sp>
      <p:sp>
        <p:nvSpPr>
          <p:cNvPr id="3" name="Content Placeholder 2">
            <a:extLst>
              <a:ext uri="{FF2B5EF4-FFF2-40B4-BE49-F238E27FC236}">
                <a16:creationId xmlns:a16="http://schemas.microsoft.com/office/drawing/2014/main" id="{9DEB2711-96BD-45C6-8AAF-5A1B5711EAA8}"/>
              </a:ext>
            </a:extLst>
          </p:cNvPr>
          <p:cNvSpPr>
            <a:spLocks noGrp="1"/>
          </p:cNvSpPr>
          <p:nvPr>
            <p:ph idx="1"/>
          </p:nvPr>
        </p:nvSpPr>
        <p:spPr>
          <a:xfrm>
            <a:off x="2933699" y="2835965"/>
            <a:ext cx="8770571" cy="3326296"/>
          </a:xfrm>
        </p:spPr>
        <p:txBody>
          <a:bodyPr/>
          <a:lstStyle/>
          <a:p>
            <a:r>
              <a:rPr lang="en-GB" dirty="0"/>
              <a:t>Nicky Taylors research has improved the lives of the participants living with dementia who come to the theatre.</a:t>
            </a:r>
          </a:p>
          <a:p>
            <a:r>
              <a:rPr lang="en-GB" dirty="0"/>
              <a:t>Participants living with dementia had control over the process and outcomes.</a:t>
            </a:r>
          </a:p>
          <a:p>
            <a:r>
              <a:rPr lang="en-GB" dirty="0"/>
              <a:t>Process and reports were accessible to the participants living with dementia.</a:t>
            </a:r>
          </a:p>
          <a:p>
            <a:r>
              <a:rPr lang="en-GB" dirty="0"/>
              <a:t>Nicky Taylor has written </a:t>
            </a:r>
            <a:r>
              <a:rPr lang="en-GB"/>
              <a:t>and published </a:t>
            </a:r>
            <a:r>
              <a:rPr lang="en-GB" dirty="0"/>
              <a:t>a </a:t>
            </a:r>
            <a:r>
              <a:rPr lang="en-GB" i="1" dirty="0"/>
              <a:t>Dementia Friendly Performance Guide</a:t>
            </a:r>
            <a:r>
              <a:rPr lang="en-GB" dirty="0"/>
              <a:t>.</a:t>
            </a:r>
          </a:p>
          <a:p>
            <a:r>
              <a:rPr lang="en-GB" dirty="0"/>
              <a:t>Nicky Taylor is now doing a PhD study finishing in 2020 “looking at people with dementia and co-production in theatre” (Taylor, 2017, p.1).</a:t>
            </a:r>
          </a:p>
        </p:txBody>
      </p:sp>
    </p:spTree>
    <p:extLst>
      <p:ext uri="{BB962C8B-B14F-4D97-AF65-F5344CB8AC3E}">
        <p14:creationId xmlns:p14="http://schemas.microsoft.com/office/powerpoint/2010/main" val="1770939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2CF1B-88AF-4F9B-AE4E-9C9998E81427}"/>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3FFE911E-0F27-452B-9C1A-1ED419ED19E4}"/>
              </a:ext>
            </a:extLst>
          </p:cNvPr>
          <p:cNvSpPr>
            <a:spLocks noGrp="1"/>
          </p:cNvSpPr>
          <p:nvPr>
            <p:ph idx="1"/>
          </p:nvPr>
        </p:nvSpPr>
        <p:spPr>
          <a:xfrm>
            <a:off x="2933700" y="2438399"/>
            <a:ext cx="8770571" cy="3710609"/>
          </a:xfrm>
        </p:spPr>
        <p:txBody>
          <a:bodyPr>
            <a:normAutofit fontScale="40000" lnSpcReduction="20000"/>
          </a:bodyPr>
          <a:lstStyle/>
          <a:p>
            <a:endParaRPr lang="en-GB" dirty="0"/>
          </a:p>
          <a:p>
            <a:r>
              <a:rPr lang="en-GB" sz="4000" dirty="0" err="1"/>
              <a:t>Crimmens</a:t>
            </a:r>
            <a:r>
              <a:rPr lang="en-GB" sz="4000" dirty="0"/>
              <a:t>, P. (1998) </a:t>
            </a:r>
            <a:r>
              <a:rPr lang="en-GB" sz="4000" i="1" dirty="0"/>
              <a:t>Story making and Creative Groupwork with Older People.</a:t>
            </a:r>
            <a:r>
              <a:rPr lang="en-GB" sz="4000" dirty="0"/>
              <a:t> London: Jessica Kingsley Publishers Ltd.</a:t>
            </a:r>
          </a:p>
          <a:p>
            <a:r>
              <a:rPr lang="en-GB" sz="4000" dirty="0"/>
              <a:t>Denscombe, M. (2007) </a:t>
            </a:r>
            <a:r>
              <a:rPr lang="en-GB" sz="4000" i="1" dirty="0"/>
              <a:t>The Good Research Guide, for small-scale social research projects. </a:t>
            </a:r>
            <a:r>
              <a:rPr lang="en-GB" sz="4000" dirty="0"/>
              <a:t>3</a:t>
            </a:r>
            <a:r>
              <a:rPr lang="en-GB" sz="4000" baseline="30000" dirty="0"/>
              <a:t>rd</a:t>
            </a:r>
            <a:r>
              <a:rPr lang="en-GB" sz="4000" dirty="0"/>
              <a:t> Ed. Berkshire: Open University Press.</a:t>
            </a:r>
          </a:p>
          <a:p>
            <a:r>
              <a:rPr lang="en-GB" sz="4000" dirty="0"/>
              <a:t>Fagan, S. (2019) </a:t>
            </a:r>
            <a:r>
              <a:rPr lang="en-GB" sz="4000" i="1" dirty="0"/>
              <a:t>Hornbeam leaves emerging in spring. </a:t>
            </a:r>
            <a:r>
              <a:rPr lang="en-GB" sz="4000" dirty="0"/>
              <a:t>Available at: </a:t>
            </a:r>
            <a:r>
              <a:rPr lang="en-GB" sz="4000" dirty="0">
                <a:hlinkClick r:id="rId2"/>
              </a:rPr>
              <a:t>https://www.pioneerbushcraft.org/photo-journal/trees-and-plants/musings-on-trees/</a:t>
            </a:r>
            <a:r>
              <a:rPr lang="en-GB" sz="4000" dirty="0"/>
              <a:t> (Accessed: 2</a:t>
            </a:r>
            <a:r>
              <a:rPr lang="en-GB" sz="4000" baseline="30000" dirty="0"/>
              <a:t>nd</a:t>
            </a:r>
            <a:r>
              <a:rPr lang="en-GB" sz="4000" dirty="0"/>
              <a:t> October 2019).</a:t>
            </a:r>
          </a:p>
          <a:p>
            <a:r>
              <a:rPr lang="en-GB" sz="4000" dirty="0" err="1"/>
              <a:t>Gray</a:t>
            </a:r>
            <a:r>
              <a:rPr lang="en-GB" sz="4000" dirty="0"/>
              <a:t>, D.E. (2004) </a:t>
            </a:r>
            <a:r>
              <a:rPr lang="en-GB" sz="4000" i="1" dirty="0"/>
              <a:t>Doing Research in the Real World. </a:t>
            </a:r>
            <a:r>
              <a:rPr lang="en-GB" sz="4000" dirty="0"/>
              <a:t>London: Sage Publications.</a:t>
            </a:r>
          </a:p>
          <a:p>
            <a:r>
              <a:rPr lang="en-GB" sz="4000" dirty="0"/>
              <a:t>Hatton, N. (2019) ‘ Slowing down: performance in care homes and the practice of </a:t>
            </a:r>
            <a:r>
              <a:rPr lang="en-GB" sz="4000" dirty="0" err="1"/>
              <a:t>attunement</a:t>
            </a:r>
            <a:r>
              <a:rPr lang="en-GB" sz="4000" dirty="0"/>
              <a:t>’, </a:t>
            </a:r>
            <a:r>
              <a:rPr lang="en-GB" sz="4000" i="1" dirty="0"/>
              <a:t>Research in Drama Education: The Journal of Applied Theatre and Performance. </a:t>
            </a:r>
            <a:r>
              <a:rPr lang="en-GB" sz="4000" dirty="0"/>
              <a:t>24(1), pp.96-104. DOI:10.1080/13569783.2018.1535269.</a:t>
            </a:r>
          </a:p>
          <a:p>
            <a:r>
              <a:rPr lang="en-GB" sz="4000" dirty="0"/>
              <a:t>Lee, H. and Adams, T. (2011) </a:t>
            </a:r>
            <a:r>
              <a:rPr lang="en-GB" sz="4000" i="1" dirty="0"/>
              <a:t>Creative Approaches in Dementia Care. </a:t>
            </a:r>
            <a:r>
              <a:rPr lang="en-GB" sz="4000" dirty="0"/>
              <a:t>Hampshire: Palgrave Macmillan</a:t>
            </a:r>
            <a:r>
              <a:rPr lang="en-GB" sz="2600" dirty="0"/>
              <a:t>.</a:t>
            </a:r>
          </a:p>
        </p:txBody>
      </p:sp>
    </p:spTree>
    <p:extLst>
      <p:ext uri="{BB962C8B-B14F-4D97-AF65-F5344CB8AC3E}">
        <p14:creationId xmlns:p14="http://schemas.microsoft.com/office/powerpoint/2010/main" val="91962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F1C49-B92B-4253-9951-5B402D18BBD2}"/>
              </a:ext>
            </a:extLst>
          </p:cNvPr>
          <p:cNvSpPr>
            <a:spLocks noGrp="1"/>
          </p:cNvSpPr>
          <p:nvPr>
            <p:ph type="title"/>
          </p:nvPr>
        </p:nvSpPr>
        <p:spPr/>
        <p:txBody>
          <a:bodyPr/>
          <a:lstStyle/>
          <a:p>
            <a:pPr algn="ctr"/>
            <a:r>
              <a:rPr lang="en-GB" dirty="0"/>
              <a:t>Bibliography</a:t>
            </a:r>
            <a:br>
              <a:rPr lang="en-GB" dirty="0"/>
            </a:br>
            <a:endParaRPr lang="en-GB" dirty="0"/>
          </a:p>
        </p:txBody>
      </p:sp>
      <p:sp>
        <p:nvSpPr>
          <p:cNvPr id="3" name="Content Placeholder 2">
            <a:extLst>
              <a:ext uri="{FF2B5EF4-FFF2-40B4-BE49-F238E27FC236}">
                <a16:creationId xmlns:a16="http://schemas.microsoft.com/office/drawing/2014/main" id="{93242397-8809-4F94-88F1-26A55BDB84FD}"/>
              </a:ext>
            </a:extLst>
          </p:cNvPr>
          <p:cNvSpPr>
            <a:spLocks noGrp="1"/>
          </p:cNvSpPr>
          <p:nvPr>
            <p:ph idx="1"/>
          </p:nvPr>
        </p:nvSpPr>
        <p:spPr/>
        <p:txBody>
          <a:bodyPr>
            <a:normAutofit fontScale="85000" lnSpcReduction="20000"/>
          </a:bodyPr>
          <a:lstStyle/>
          <a:p>
            <a:r>
              <a:rPr lang="en-GB" dirty="0"/>
              <a:t>Leeds Beckett University (2019</a:t>
            </a:r>
            <a:r>
              <a:rPr lang="en-GB" i="1" dirty="0"/>
              <a:t>) Nicky Taylor PhD Outline. </a:t>
            </a:r>
            <a:r>
              <a:rPr lang="en-GB" dirty="0"/>
              <a:t>Available at: </a:t>
            </a:r>
            <a:r>
              <a:rPr lang="en-GB" dirty="0">
                <a:hlinkClick r:id="rId2"/>
              </a:rPr>
              <a:t>https://www.leedsbeckett.ac.uk/-/media/files/research/dementia-research/nicky-taylor-phd-outline.pdf?la=en</a:t>
            </a:r>
            <a:r>
              <a:rPr lang="en-GB" dirty="0"/>
              <a:t> ( Accessed: 19</a:t>
            </a:r>
            <a:r>
              <a:rPr lang="en-GB" baseline="30000" dirty="0"/>
              <a:t>th</a:t>
            </a:r>
            <a:r>
              <a:rPr lang="en-GB" dirty="0"/>
              <a:t> October 2019).</a:t>
            </a:r>
          </a:p>
          <a:p>
            <a:r>
              <a:rPr lang="en-GB" dirty="0"/>
              <a:t>Leeds Playhouse (2019) </a:t>
            </a:r>
            <a:r>
              <a:rPr lang="en-GB" i="1" dirty="0"/>
              <a:t>History.</a:t>
            </a:r>
            <a:r>
              <a:rPr lang="en-GB" dirty="0"/>
              <a:t> Available at: </a:t>
            </a:r>
            <a:r>
              <a:rPr lang="en-GB" dirty="0">
                <a:hlinkClick r:id="rId3"/>
              </a:rPr>
              <a:t>https://leedsplayhouse.org.uk/about-us/history/</a:t>
            </a:r>
            <a:r>
              <a:rPr lang="en-GB" dirty="0"/>
              <a:t> (Accessed: 19</a:t>
            </a:r>
            <a:r>
              <a:rPr lang="en-GB" baseline="30000" dirty="0"/>
              <a:t>th</a:t>
            </a:r>
            <a:r>
              <a:rPr lang="en-GB" dirty="0"/>
              <a:t> October 2019).</a:t>
            </a:r>
          </a:p>
          <a:p>
            <a:r>
              <a:rPr lang="en-GB" dirty="0"/>
              <a:t>Leeds Playhouse (2019) </a:t>
            </a:r>
            <a:r>
              <a:rPr lang="en-GB" i="1" dirty="0"/>
              <a:t>The Start of Our Journey Images. </a:t>
            </a:r>
            <a:r>
              <a:rPr lang="en-GB" dirty="0"/>
              <a:t>Available at: </a:t>
            </a:r>
            <a:r>
              <a:rPr lang="en-GB" dirty="0">
                <a:hlinkClick r:id="rId4"/>
              </a:rPr>
              <a:t>https://leedsplayhouse.org.uk/about-us/playhouse-redevelopment/leeds-playhouse-opens/</a:t>
            </a:r>
            <a:r>
              <a:rPr lang="en-GB" dirty="0"/>
              <a:t>  (Accessed: 19</a:t>
            </a:r>
            <a:r>
              <a:rPr lang="en-GB" baseline="30000" dirty="0"/>
              <a:t>th</a:t>
            </a:r>
            <a:r>
              <a:rPr lang="en-GB" dirty="0"/>
              <a:t> October 2019).</a:t>
            </a:r>
          </a:p>
          <a:p>
            <a:r>
              <a:rPr lang="en-GB" dirty="0"/>
              <a:t>Leeds Playhouse (2019) </a:t>
            </a:r>
            <a:r>
              <a:rPr lang="en-GB" i="1" dirty="0"/>
              <a:t>Nicky Taylor Image. </a:t>
            </a:r>
            <a:r>
              <a:rPr lang="en-GB" dirty="0"/>
              <a:t>Available at: </a:t>
            </a:r>
            <a:r>
              <a:rPr lang="en-GB" dirty="0">
                <a:hlinkClick r:id="rId5"/>
              </a:rPr>
              <a:t>https://leedsplayhouse.org.uk/about-us/our-staff/</a:t>
            </a:r>
            <a:r>
              <a:rPr lang="en-GB" dirty="0"/>
              <a:t> (Accessed: 19</a:t>
            </a:r>
            <a:r>
              <a:rPr lang="en-GB" baseline="30000" dirty="0"/>
              <a:t>th</a:t>
            </a:r>
            <a:r>
              <a:rPr lang="en-GB" dirty="0"/>
              <a:t> October 2019).</a:t>
            </a:r>
          </a:p>
          <a:p>
            <a:r>
              <a:rPr lang="en-GB" dirty="0"/>
              <a:t>Leeds Playhouse (2019) </a:t>
            </a:r>
            <a:r>
              <a:rPr lang="en-GB" i="1" dirty="0"/>
              <a:t>Heydays Image. </a:t>
            </a:r>
            <a:r>
              <a:rPr lang="en-GB" dirty="0"/>
              <a:t>Available at: </a:t>
            </a:r>
            <a:r>
              <a:rPr lang="en-GB" dirty="0">
                <a:hlinkClick r:id="rId6"/>
              </a:rPr>
              <a:t>https://leedsplayhouse.org.uk/creative-engagement/older-people/heydays/</a:t>
            </a:r>
            <a:r>
              <a:rPr lang="en-GB" dirty="0"/>
              <a:t> (Accessed: 19</a:t>
            </a:r>
            <a:r>
              <a:rPr lang="en-GB" baseline="30000" dirty="0"/>
              <a:t>th</a:t>
            </a:r>
            <a:r>
              <a:rPr lang="en-GB" dirty="0"/>
              <a:t> October 2019).</a:t>
            </a:r>
          </a:p>
        </p:txBody>
      </p:sp>
    </p:spTree>
    <p:extLst>
      <p:ext uri="{BB962C8B-B14F-4D97-AF65-F5344CB8AC3E}">
        <p14:creationId xmlns:p14="http://schemas.microsoft.com/office/powerpoint/2010/main" val="2391030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08D51-81C0-48B7-AB29-454ADCFF09AA}"/>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EAC94C6B-5C26-49FE-AF00-64160BD98436}"/>
              </a:ext>
            </a:extLst>
          </p:cNvPr>
          <p:cNvSpPr>
            <a:spLocks noGrp="1"/>
          </p:cNvSpPr>
          <p:nvPr>
            <p:ph idx="1"/>
          </p:nvPr>
        </p:nvSpPr>
        <p:spPr/>
        <p:txBody>
          <a:bodyPr>
            <a:normAutofit fontScale="92500" lnSpcReduction="20000"/>
          </a:bodyPr>
          <a:lstStyle/>
          <a:p>
            <a:r>
              <a:rPr lang="en-GB" dirty="0"/>
              <a:t>McNiff, J. and Lomax, P. and Whitehead, J. (2003</a:t>
            </a:r>
            <a:r>
              <a:rPr lang="en-GB" i="1" dirty="0"/>
              <a:t>) You and Your Action Research Project.</a:t>
            </a:r>
            <a:r>
              <a:rPr lang="en-GB" dirty="0"/>
              <a:t> 2</a:t>
            </a:r>
            <a:r>
              <a:rPr lang="en-GB" baseline="30000" dirty="0"/>
              <a:t>nd</a:t>
            </a:r>
            <a:r>
              <a:rPr lang="en-GB" dirty="0"/>
              <a:t> Ed. Oxon: </a:t>
            </a:r>
            <a:r>
              <a:rPr lang="en-GB" dirty="0" err="1"/>
              <a:t>RoutledgeFalmer</a:t>
            </a:r>
            <a:r>
              <a:rPr lang="en-GB" dirty="0"/>
              <a:t>.</a:t>
            </a:r>
          </a:p>
          <a:p>
            <a:r>
              <a:rPr lang="en-GB" dirty="0"/>
              <a:t>McNiff, J. and Whitehead, J. (2011) </a:t>
            </a:r>
            <a:r>
              <a:rPr lang="en-GB" i="1" dirty="0"/>
              <a:t>All You Need to Know About Action Research.</a:t>
            </a:r>
            <a:r>
              <a:rPr lang="en-GB" dirty="0"/>
              <a:t> 2</a:t>
            </a:r>
            <a:r>
              <a:rPr lang="en-GB" baseline="30000" dirty="0"/>
              <a:t>nd</a:t>
            </a:r>
            <a:r>
              <a:rPr lang="en-GB" dirty="0"/>
              <a:t> Ed. London: Sage Publications Ltd.</a:t>
            </a:r>
          </a:p>
          <a:p>
            <a:r>
              <a:rPr lang="en-GB" dirty="0" err="1"/>
              <a:t>Nind</a:t>
            </a:r>
            <a:r>
              <a:rPr lang="en-GB" dirty="0"/>
              <a:t>, M. (2014) </a:t>
            </a:r>
            <a:r>
              <a:rPr lang="en-GB" i="1" dirty="0"/>
              <a:t>What is inclusive research? </a:t>
            </a:r>
            <a:r>
              <a:rPr lang="en-GB" dirty="0"/>
              <a:t>London: Bloomsbury Collections.</a:t>
            </a:r>
          </a:p>
          <a:p>
            <a:r>
              <a:rPr lang="en-GB" dirty="0" err="1"/>
              <a:t>Nind</a:t>
            </a:r>
            <a:r>
              <a:rPr lang="en-GB" dirty="0"/>
              <a:t>, M. and </a:t>
            </a:r>
            <a:r>
              <a:rPr lang="en-GB" dirty="0" err="1"/>
              <a:t>Vinha</a:t>
            </a:r>
            <a:r>
              <a:rPr lang="en-GB" dirty="0"/>
              <a:t>, H. (2012) ‘Doing research inclusively: bridges to multiple possibilities in inclusive research’. </a:t>
            </a:r>
            <a:r>
              <a:rPr lang="en-GB" i="1" dirty="0"/>
              <a:t>British Journal of Learning Disabilities, </a:t>
            </a:r>
            <a:r>
              <a:rPr lang="en-GB" dirty="0"/>
              <a:t>42, pp. 102-109. DOI: 10.1111/bld.12013.</a:t>
            </a:r>
          </a:p>
          <a:p>
            <a:r>
              <a:rPr lang="en-GB" dirty="0"/>
              <a:t>RMIT University (2015) </a:t>
            </a:r>
            <a:r>
              <a:rPr lang="en-GB" i="1" dirty="0"/>
              <a:t>Writing a Literature Review Assignment. </a:t>
            </a:r>
            <a:r>
              <a:rPr lang="en-GB" dirty="0"/>
              <a:t>Available at: </a:t>
            </a:r>
            <a:r>
              <a:rPr lang="en-GB" dirty="0">
                <a:hlinkClick r:id="rId2"/>
              </a:rPr>
              <a:t>https://emedia.rmit.edu.au/learninglab/sites/default/files/Writing_a_Literature_review_assignment_2015_Accessible.pdf</a:t>
            </a:r>
            <a:r>
              <a:rPr lang="en-GB" dirty="0"/>
              <a:t>  (Accessed 16th November 2019).</a:t>
            </a:r>
          </a:p>
        </p:txBody>
      </p:sp>
    </p:spTree>
    <p:extLst>
      <p:ext uri="{BB962C8B-B14F-4D97-AF65-F5344CB8AC3E}">
        <p14:creationId xmlns:p14="http://schemas.microsoft.com/office/powerpoint/2010/main" val="4083374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0AC89-E575-4D24-81FE-D15514FBC403}"/>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B6B0B291-AE45-4C55-815C-763D46712C08}"/>
              </a:ext>
            </a:extLst>
          </p:cNvPr>
          <p:cNvSpPr>
            <a:spLocks noGrp="1"/>
          </p:cNvSpPr>
          <p:nvPr>
            <p:ph idx="1"/>
          </p:nvPr>
        </p:nvSpPr>
        <p:spPr/>
        <p:txBody>
          <a:bodyPr/>
          <a:lstStyle/>
          <a:p>
            <a:r>
              <a:rPr lang="en-GB" dirty="0"/>
              <a:t>Schweitzer, P. and Bruce, E. (2008</a:t>
            </a:r>
            <a:r>
              <a:rPr lang="en-GB" i="1" dirty="0"/>
              <a:t>) Remembering Yesterday, Caring Today: Reminiscence in Dementia Care. A Guide to Good Practice.</a:t>
            </a:r>
            <a:r>
              <a:rPr lang="en-GB" dirty="0"/>
              <a:t> London: Jessica Kingsley Publishers. </a:t>
            </a:r>
          </a:p>
          <a:p>
            <a:r>
              <a:rPr lang="en-GB" dirty="0"/>
              <a:t>Taylor, N. (2019) ‘The origin of dementia friendly theatre performances and the role of people living with dementia as creative consultants’, </a:t>
            </a:r>
            <a:r>
              <a:rPr lang="en-GB" i="1" dirty="0"/>
              <a:t>Research in Drama Education: The Journal of Applied Theatre and Performance, </a:t>
            </a:r>
            <a:r>
              <a:rPr lang="en-GB" dirty="0"/>
              <a:t>24(1), pp. 90-95.</a:t>
            </a:r>
          </a:p>
          <a:p>
            <a:r>
              <a:rPr lang="en-GB" dirty="0"/>
              <a:t>The Baring Foundation (2019) </a:t>
            </a:r>
            <a:r>
              <a:rPr lang="en-GB" i="1" dirty="0"/>
              <a:t>Dementia Friendly Performances Guide. </a:t>
            </a:r>
            <a:r>
              <a:rPr lang="en-GB" dirty="0"/>
              <a:t>Available at: </a:t>
            </a:r>
            <a:r>
              <a:rPr lang="en-GB" dirty="0">
                <a:hlinkClick r:id="rId2"/>
              </a:rPr>
              <a:t>https://baringfoundation.org.uk/wp-content/uploads/2016/05/Dementia-Friendly-Performances-Guide.pdf</a:t>
            </a:r>
            <a:r>
              <a:rPr lang="en-GB" dirty="0"/>
              <a:t> (Accessed: 12</a:t>
            </a:r>
            <a:r>
              <a:rPr lang="en-GB" baseline="30000" dirty="0"/>
              <a:t>th</a:t>
            </a:r>
            <a:r>
              <a:rPr lang="en-GB" dirty="0"/>
              <a:t> October 2019).</a:t>
            </a:r>
          </a:p>
        </p:txBody>
      </p:sp>
    </p:spTree>
    <p:extLst>
      <p:ext uri="{BB962C8B-B14F-4D97-AF65-F5344CB8AC3E}">
        <p14:creationId xmlns:p14="http://schemas.microsoft.com/office/powerpoint/2010/main" val="2509978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5A96D-02E6-4258-A71F-3251C83A0DFD}"/>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3B8BE090-76EE-49CA-8293-23AD304DACF8}"/>
              </a:ext>
            </a:extLst>
          </p:cNvPr>
          <p:cNvSpPr>
            <a:spLocks noGrp="1"/>
          </p:cNvSpPr>
          <p:nvPr>
            <p:ph idx="1"/>
          </p:nvPr>
        </p:nvSpPr>
        <p:spPr/>
        <p:txBody>
          <a:bodyPr/>
          <a:lstStyle/>
          <a:p>
            <a:r>
              <a:rPr lang="en-GB" dirty="0"/>
              <a:t>Walmsley, J. (2004) ‘Inclusive learning disability research: the (nondisabled) researcher’s role’, </a:t>
            </a:r>
            <a:r>
              <a:rPr lang="en-GB" i="1" dirty="0"/>
              <a:t>British Journal of Learning Disabilities, </a:t>
            </a:r>
            <a:r>
              <a:rPr lang="en-GB" dirty="0"/>
              <a:t>32, pp. 65-71.</a:t>
            </a:r>
          </a:p>
          <a:p>
            <a:r>
              <a:rPr lang="en-GB" dirty="0"/>
              <a:t>Walmsley, J. and Johnson, K. (2003</a:t>
            </a:r>
            <a:r>
              <a:rPr lang="en-GB" i="1" dirty="0"/>
              <a:t>) Inclusive Research with People with Learning Disabilities: Past, Present and Futures. </a:t>
            </a:r>
            <a:r>
              <a:rPr lang="en-GB" dirty="0"/>
              <a:t>London: Jessica Kingsley Publishers Ltd.</a:t>
            </a:r>
          </a:p>
        </p:txBody>
      </p:sp>
    </p:spTree>
    <p:extLst>
      <p:ext uri="{BB962C8B-B14F-4D97-AF65-F5344CB8AC3E}">
        <p14:creationId xmlns:p14="http://schemas.microsoft.com/office/powerpoint/2010/main" val="2564852990"/>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Feathered</Template>
  <TotalTime>1315</TotalTime>
  <Words>1727</Words>
  <Application>Microsoft Office PowerPoint</Application>
  <PresentationFormat>Widescreen</PresentationFormat>
  <Paragraphs>114</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Schoolbook</vt:lpstr>
      <vt:lpstr>Corbel</vt:lpstr>
      <vt:lpstr>Wingdings</vt:lpstr>
      <vt:lpstr>Feathered</vt:lpstr>
      <vt:lpstr>The Origin of Dementia Friendly Theatre Performances and the Role of People Living with Dementia as Creative Consultants.</vt:lpstr>
      <vt:lpstr>The Leeds Playhouse.  History.</vt:lpstr>
      <vt:lpstr>Nicky Taylor</vt:lpstr>
      <vt:lpstr>Heydays</vt:lpstr>
      <vt:lpstr>Origins</vt:lpstr>
      <vt:lpstr>Development</vt:lpstr>
      <vt:lpstr>Adapting </vt:lpstr>
      <vt:lpstr>Intentions</vt:lpstr>
      <vt:lpstr>What research methodologies were used</vt:lpstr>
      <vt:lpstr>Does the Research Tick all the Right Boxes?</vt:lpstr>
      <vt:lpstr>Action Research</vt:lpstr>
      <vt:lpstr>Inclusive Research </vt:lpstr>
      <vt:lpstr>Inclusive Research</vt:lpstr>
      <vt:lpstr>            Inclusive Research</vt:lpstr>
      <vt:lpstr>Conclusions</vt:lpstr>
      <vt:lpstr>Bibliography</vt:lpstr>
      <vt:lpstr>Bibliography </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Lacey-freeman</dc:creator>
  <cp:lastModifiedBy>Karen Lacey-freeman (1701729)</cp:lastModifiedBy>
  <cp:revision>78</cp:revision>
  <dcterms:created xsi:type="dcterms:W3CDTF">2019-11-03T14:43:35Z</dcterms:created>
  <dcterms:modified xsi:type="dcterms:W3CDTF">2019-11-27T19:17:29Z</dcterms:modified>
</cp:coreProperties>
</file>