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257" r:id="rId2"/>
    <p:sldId id="277" r:id="rId3"/>
    <p:sldId id="278" r:id="rId4"/>
    <p:sldId id="258" r:id="rId5"/>
    <p:sldId id="261" r:id="rId6"/>
    <p:sldId id="303" r:id="rId7"/>
    <p:sldId id="263" r:id="rId8"/>
    <p:sldId id="262" r:id="rId9"/>
    <p:sldId id="264" r:id="rId10"/>
    <p:sldId id="265" r:id="rId11"/>
    <p:sldId id="268" r:id="rId12"/>
    <p:sldId id="301" r:id="rId13"/>
    <p:sldId id="273" r:id="rId14"/>
    <p:sldId id="272" r:id="rId15"/>
    <p:sldId id="274" r:id="rId16"/>
    <p:sldId id="267" r:id="rId17"/>
    <p:sldId id="270" r:id="rId18"/>
    <p:sldId id="275" r:id="rId19"/>
    <p:sldId id="276" r:id="rId20"/>
    <p:sldId id="292" r:id="rId21"/>
    <p:sldId id="302" r:id="rId22"/>
    <p:sldId id="280" r:id="rId23"/>
    <p:sldId id="284" r:id="rId24"/>
    <p:sldId id="293" r:id="rId25"/>
    <p:sldId id="282" r:id="rId26"/>
    <p:sldId id="283" r:id="rId27"/>
    <p:sldId id="294" r:id="rId28"/>
    <p:sldId id="288" r:id="rId29"/>
    <p:sldId id="285" r:id="rId30"/>
    <p:sldId id="291" r:id="rId31"/>
    <p:sldId id="286" r:id="rId32"/>
    <p:sldId id="290" r:id="rId33"/>
    <p:sldId id="281" r:id="rId34"/>
    <p:sldId id="295" r:id="rId35"/>
    <p:sldId id="296" r:id="rId36"/>
    <p:sldId id="297" r:id="rId37"/>
    <p:sldId id="300" r:id="rId38"/>
    <p:sldId id="299"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2540" autoAdjust="0"/>
  </p:normalViewPr>
  <p:slideViewPr>
    <p:cSldViewPr>
      <p:cViewPr varScale="1">
        <p:scale>
          <a:sx n="85" d="100"/>
          <a:sy n="85" d="100"/>
        </p:scale>
        <p:origin x="1152"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3E92E1B-13CE-439D-A1C0-11AB690AFBCE}" type="datetimeFigureOut">
              <a:rPr lang="en-GB" smtClean="0"/>
              <a:t>10/02/2017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3402EAC-B2E9-40BB-A0CB-DA6411031C19}" type="slidenum">
              <a:rPr lang="en-GB" smtClean="0"/>
              <a:t>‹#›</a:t>
            </a:fld>
            <a:endParaRPr lang="en-GB"/>
          </a:p>
        </p:txBody>
      </p:sp>
    </p:spTree>
    <p:extLst>
      <p:ext uri="{BB962C8B-B14F-4D97-AF65-F5344CB8AC3E}">
        <p14:creationId xmlns:p14="http://schemas.microsoft.com/office/powerpoint/2010/main" val="4086543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A7224A1-3949-4C4D-8136-948A30EEB608}" type="slidenum">
              <a:rPr lang="en-GB" smtClean="0"/>
              <a:t>8</a:t>
            </a:fld>
            <a:endParaRPr lang="en-GB" dirty="0"/>
          </a:p>
        </p:txBody>
      </p:sp>
    </p:spTree>
    <p:extLst>
      <p:ext uri="{BB962C8B-B14F-4D97-AF65-F5344CB8AC3E}">
        <p14:creationId xmlns:p14="http://schemas.microsoft.com/office/powerpoint/2010/main" val="10212659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402EAC-B2E9-40BB-A0CB-DA6411031C19}" type="slidenum">
              <a:rPr lang="en-GB" smtClean="0"/>
              <a:t>9</a:t>
            </a:fld>
            <a:endParaRPr lang="en-GB"/>
          </a:p>
        </p:txBody>
      </p:sp>
    </p:spTree>
    <p:extLst>
      <p:ext uri="{BB962C8B-B14F-4D97-AF65-F5344CB8AC3E}">
        <p14:creationId xmlns:p14="http://schemas.microsoft.com/office/powerpoint/2010/main" val="38919961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402EAC-B2E9-40BB-A0CB-DA6411031C19}" type="slidenum">
              <a:rPr lang="en-GB" smtClean="0"/>
              <a:t>10</a:t>
            </a:fld>
            <a:endParaRPr lang="en-GB"/>
          </a:p>
        </p:txBody>
      </p:sp>
    </p:spTree>
    <p:extLst>
      <p:ext uri="{BB962C8B-B14F-4D97-AF65-F5344CB8AC3E}">
        <p14:creationId xmlns:p14="http://schemas.microsoft.com/office/powerpoint/2010/main" val="38919961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402EAC-B2E9-40BB-A0CB-DA6411031C19}" type="slidenum">
              <a:rPr lang="en-GB" smtClean="0"/>
              <a:t>11</a:t>
            </a:fld>
            <a:endParaRPr lang="en-GB"/>
          </a:p>
        </p:txBody>
      </p:sp>
    </p:spTree>
    <p:extLst>
      <p:ext uri="{BB962C8B-B14F-4D97-AF65-F5344CB8AC3E}">
        <p14:creationId xmlns:p14="http://schemas.microsoft.com/office/powerpoint/2010/main" val="38919961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402EAC-B2E9-40BB-A0CB-DA6411031C19}" type="slidenum">
              <a:rPr lang="en-GB" smtClean="0"/>
              <a:t>13</a:t>
            </a:fld>
            <a:endParaRPr lang="en-GB"/>
          </a:p>
        </p:txBody>
      </p:sp>
    </p:spTree>
    <p:extLst>
      <p:ext uri="{BB962C8B-B14F-4D97-AF65-F5344CB8AC3E}">
        <p14:creationId xmlns:p14="http://schemas.microsoft.com/office/powerpoint/2010/main" val="38919961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402EAC-B2E9-40BB-A0CB-DA6411031C19}" type="slidenum">
              <a:rPr lang="en-GB" smtClean="0"/>
              <a:t>14</a:t>
            </a:fld>
            <a:endParaRPr lang="en-GB"/>
          </a:p>
        </p:txBody>
      </p:sp>
    </p:spTree>
    <p:extLst>
      <p:ext uri="{BB962C8B-B14F-4D97-AF65-F5344CB8AC3E}">
        <p14:creationId xmlns:p14="http://schemas.microsoft.com/office/powerpoint/2010/main" val="38919961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402EAC-B2E9-40BB-A0CB-DA6411031C19}" type="slidenum">
              <a:rPr lang="en-GB" smtClean="0"/>
              <a:t>15</a:t>
            </a:fld>
            <a:endParaRPr lang="en-GB"/>
          </a:p>
        </p:txBody>
      </p:sp>
    </p:spTree>
    <p:extLst>
      <p:ext uri="{BB962C8B-B14F-4D97-AF65-F5344CB8AC3E}">
        <p14:creationId xmlns:p14="http://schemas.microsoft.com/office/powerpoint/2010/main" val="38919961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3402EAC-B2E9-40BB-A0CB-DA6411031C19}" type="slidenum">
              <a:rPr lang="en-GB" smtClean="0"/>
              <a:t>32</a:t>
            </a:fld>
            <a:endParaRPr lang="en-GB"/>
          </a:p>
        </p:txBody>
      </p:sp>
    </p:spTree>
    <p:extLst>
      <p:ext uri="{BB962C8B-B14F-4D97-AF65-F5344CB8AC3E}">
        <p14:creationId xmlns:p14="http://schemas.microsoft.com/office/powerpoint/2010/main" val="13510542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803FC57-D4BE-4570-B58F-2C323F3E691C}" type="datetimeFigureOut">
              <a:rPr lang="en-GB" smtClean="0"/>
              <a:t>10/02/2017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C74E13-73BE-436D-830E-23B242E1B9C3}" type="slidenum">
              <a:rPr lang="en-GB" smtClean="0"/>
              <a:t>‹#›</a:t>
            </a:fld>
            <a:endParaRPr lang="en-GB"/>
          </a:p>
        </p:txBody>
      </p:sp>
    </p:spTree>
    <p:extLst>
      <p:ext uri="{BB962C8B-B14F-4D97-AF65-F5344CB8AC3E}">
        <p14:creationId xmlns:p14="http://schemas.microsoft.com/office/powerpoint/2010/main" val="11293095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803FC57-D4BE-4570-B58F-2C323F3E691C}" type="datetimeFigureOut">
              <a:rPr lang="en-GB" smtClean="0"/>
              <a:t>10/02/2017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C74E13-73BE-436D-830E-23B242E1B9C3}" type="slidenum">
              <a:rPr lang="en-GB" smtClean="0"/>
              <a:t>‹#›</a:t>
            </a:fld>
            <a:endParaRPr lang="en-GB"/>
          </a:p>
        </p:txBody>
      </p:sp>
    </p:spTree>
    <p:extLst>
      <p:ext uri="{BB962C8B-B14F-4D97-AF65-F5344CB8AC3E}">
        <p14:creationId xmlns:p14="http://schemas.microsoft.com/office/powerpoint/2010/main" val="12780417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803FC57-D4BE-4570-B58F-2C323F3E691C}" type="datetimeFigureOut">
              <a:rPr lang="en-GB" smtClean="0"/>
              <a:t>10/02/2017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C74E13-73BE-436D-830E-23B242E1B9C3}" type="slidenum">
              <a:rPr lang="en-GB" smtClean="0"/>
              <a:t>‹#›</a:t>
            </a:fld>
            <a:endParaRPr lang="en-GB"/>
          </a:p>
        </p:txBody>
      </p:sp>
    </p:spTree>
    <p:extLst>
      <p:ext uri="{BB962C8B-B14F-4D97-AF65-F5344CB8AC3E}">
        <p14:creationId xmlns:p14="http://schemas.microsoft.com/office/powerpoint/2010/main" val="576045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803FC57-D4BE-4570-B58F-2C323F3E691C}" type="datetimeFigureOut">
              <a:rPr lang="en-GB" smtClean="0"/>
              <a:t>10/02/2017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C74E13-73BE-436D-830E-23B242E1B9C3}" type="slidenum">
              <a:rPr lang="en-GB" smtClean="0"/>
              <a:t>‹#›</a:t>
            </a:fld>
            <a:endParaRPr lang="en-GB"/>
          </a:p>
        </p:txBody>
      </p:sp>
    </p:spTree>
    <p:extLst>
      <p:ext uri="{BB962C8B-B14F-4D97-AF65-F5344CB8AC3E}">
        <p14:creationId xmlns:p14="http://schemas.microsoft.com/office/powerpoint/2010/main" val="40588806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803FC57-D4BE-4570-B58F-2C323F3E691C}" type="datetimeFigureOut">
              <a:rPr lang="en-GB" smtClean="0"/>
              <a:t>10/02/2017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BC74E13-73BE-436D-830E-23B242E1B9C3}" type="slidenum">
              <a:rPr lang="en-GB" smtClean="0"/>
              <a:t>‹#›</a:t>
            </a:fld>
            <a:endParaRPr lang="en-GB"/>
          </a:p>
        </p:txBody>
      </p:sp>
    </p:spTree>
    <p:extLst>
      <p:ext uri="{BB962C8B-B14F-4D97-AF65-F5344CB8AC3E}">
        <p14:creationId xmlns:p14="http://schemas.microsoft.com/office/powerpoint/2010/main" val="3651276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803FC57-D4BE-4570-B58F-2C323F3E691C}" type="datetimeFigureOut">
              <a:rPr lang="en-GB" smtClean="0"/>
              <a:t>10/02/2017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BC74E13-73BE-436D-830E-23B242E1B9C3}" type="slidenum">
              <a:rPr lang="en-GB" smtClean="0"/>
              <a:t>‹#›</a:t>
            </a:fld>
            <a:endParaRPr lang="en-GB"/>
          </a:p>
        </p:txBody>
      </p:sp>
    </p:spTree>
    <p:extLst>
      <p:ext uri="{BB962C8B-B14F-4D97-AF65-F5344CB8AC3E}">
        <p14:creationId xmlns:p14="http://schemas.microsoft.com/office/powerpoint/2010/main" val="436533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03FC57-D4BE-4570-B58F-2C323F3E691C}" type="datetimeFigureOut">
              <a:rPr lang="en-GB" smtClean="0"/>
              <a:t>10/02/2017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BC74E13-73BE-436D-830E-23B242E1B9C3}" type="slidenum">
              <a:rPr lang="en-GB" smtClean="0"/>
              <a:t>‹#›</a:t>
            </a:fld>
            <a:endParaRPr lang="en-GB"/>
          </a:p>
        </p:txBody>
      </p:sp>
    </p:spTree>
    <p:extLst>
      <p:ext uri="{BB962C8B-B14F-4D97-AF65-F5344CB8AC3E}">
        <p14:creationId xmlns:p14="http://schemas.microsoft.com/office/powerpoint/2010/main" val="34061505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803FC57-D4BE-4570-B58F-2C323F3E691C}" type="datetimeFigureOut">
              <a:rPr lang="en-GB" smtClean="0"/>
              <a:t>10/02/2017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C74E13-73BE-436D-830E-23B242E1B9C3}" type="slidenum">
              <a:rPr lang="en-GB" smtClean="0"/>
              <a:t>‹#›</a:t>
            </a:fld>
            <a:endParaRPr lang="en-GB"/>
          </a:p>
        </p:txBody>
      </p:sp>
    </p:spTree>
    <p:extLst>
      <p:ext uri="{BB962C8B-B14F-4D97-AF65-F5344CB8AC3E}">
        <p14:creationId xmlns:p14="http://schemas.microsoft.com/office/powerpoint/2010/main" val="33272690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803FC57-D4BE-4570-B58F-2C323F3E691C}" type="datetimeFigureOut">
              <a:rPr lang="en-GB" smtClean="0"/>
              <a:t>10/02/2017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C74E13-73BE-436D-830E-23B242E1B9C3}" type="slidenum">
              <a:rPr lang="en-GB" smtClean="0"/>
              <a:t>‹#›</a:t>
            </a:fld>
            <a:endParaRPr lang="en-GB"/>
          </a:p>
        </p:txBody>
      </p:sp>
    </p:spTree>
    <p:extLst>
      <p:ext uri="{BB962C8B-B14F-4D97-AF65-F5344CB8AC3E}">
        <p14:creationId xmlns:p14="http://schemas.microsoft.com/office/powerpoint/2010/main" val="8593416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803FC57-D4BE-4570-B58F-2C323F3E691C}" type="datetimeFigureOut">
              <a:rPr lang="en-GB" smtClean="0"/>
              <a:t>10/02/2017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C74E13-73BE-436D-830E-23B242E1B9C3}" type="slidenum">
              <a:rPr lang="en-GB" smtClean="0"/>
              <a:t>‹#›</a:t>
            </a:fld>
            <a:endParaRPr lang="en-GB"/>
          </a:p>
        </p:txBody>
      </p:sp>
    </p:spTree>
    <p:extLst>
      <p:ext uri="{BB962C8B-B14F-4D97-AF65-F5344CB8AC3E}">
        <p14:creationId xmlns:p14="http://schemas.microsoft.com/office/powerpoint/2010/main" val="12286386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803FC57-D4BE-4570-B58F-2C323F3E691C}" type="datetimeFigureOut">
              <a:rPr lang="en-GB" smtClean="0"/>
              <a:t>10/02/2017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C74E13-73BE-436D-830E-23B242E1B9C3}" type="slidenum">
              <a:rPr lang="en-GB" smtClean="0"/>
              <a:t>‹#›</a:t>
            </a:fld>
            <a:endParaRPr lang="en-GB"/>
          </a:p>
        </p:txBody>
      </p:sp>
    </p:spTree>
    <p:extLst>
      <p:ext uri="{BB962C8B-B14F-4D97-AF65-F5344CB8AC3E}">
        <p14:creationId xmlns:p14="http://schemas.microsoft.com/office/powerpoint/2010/main" val="30998799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03FC57-D4BE-4570-B58F-2C323F3E691C}" type="datetimeFigureOut">
              <a:rPr lang="en-GB" smtClean="0"/>
              <a:t>10/02/2017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C74E13-73BE-436D-830E-23B242E1B9C3}" type="slidenum">
              <a:rPr lang="en-GB" smtClean="0"/>
              <a:t>‹#›</a:t>
            </a:fld>
            <a:endParaRPr lang="en-GB"/>
          </a:p>
        </p:txBody>
      </p:sp>
    </p:spTree>
    <p:extLst>
      <p:ext uri="{BB962C8B-B14F-4D97-AF65-F5344CB8AC3E}">
        <p14:creationId xmlns:p14="http://schemas.microsoft.com/office/powerpoint/2010/main" val="40940477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8.jpe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png"/></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 Id="rId5" Type="http://schemas.openxmlformats.org/officeDocument/2006/relationships/image" Target="../media/image29.png"/><Relationship Id="rId4" Type="http://schemas.openxmlformats.org/officeDocument/2006/relationships/image" Target="../media/image28.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7.xml"/><Relationship Id="rId6" Type="http://schemas.openxmlformats.org/officeDocument/2006/relationships/image" Target="../media/image35.png"/><Relationship Id="rId5" Type="http://schemas.openxmlformats.org/officeDocument/2006/relationships/image" Target="../media/image34.png"/><Relationship Id="rId4" Type="http://schemas.openxmlformats.org/officeDocument/2006/relationships/image" Target="../media/image33.png"/></Relationships>
</file>

<file path=ppt/slides/_rels/slide24.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36.png"/><Relationship Id="rId1" Type="http://schemas.openxmlformats.org/officeDocument/2006/relationships/slideLayout" Target="../slideLayouts/slideLayout7.xml"/><Relationship Id="rId5" Type="http://schemas.openxmlformats.org/officeDocument/2006/relationships/image" Target="../media/image39.png"/><Relationship Id="rId4" Type="http://schemas.openxmlformats.org/officeDocument/2006/relationships/image" Target="../media/image38.jpeg"/></Relationships>
</file>

<file path=ppt/slides/_rels/slide2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7.xml"/><Relationship Id="rId5" Type="http://schemas.openxmlformats.org/officeDocument/2006/relationships/image" Target="../media/image45.png"/><Relationship Id="rId4" Type="http://schemas.openxmlformats.org/officeDocument/2006/relationships/image" Target="../media/image44.png"/></Relationships>
</file>

<file path=ppt/slides/_rels/slide2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40.png"/><Relationship Id="rId1" Type="http://schemas.openxmlformats.org/officeDocument/2006/relationships/slideLayout" Target="../slideLayouts/slideLayout7.xml"/><Relationship Id="rId6" Type="http://schemas.openxmlformats.org/officeDocument/2006/relationships/image" Target="../media/image46.jpeg"/><Relationship Id="rId5" Type="http://schemas.openxmlformats.org/officeDocument/2006/relationships/image" Target="../media/image35.png"/><Relationship Id="rId4" Type="http://schemas.openxmlformats.org/officeDocument/2006/relationships/image" Target="../media/image42.png"/></Relationships>
</file>

<file path=ppt/slides/_rels/slide28.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image" Target="../media/image50.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56.png"/><Relationship Id="rId4" Type="http://schemas.openxmlformats.org/officeDocument/2006/relationships/image" Target="../media/image55.jpe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60.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9144000" cy="8354074"/>
          </a:xfrm>
          <a:prstGeom prst="rect">
            <a:avLst/>
          </a:prstGeom>
          <a:noFill/>
        </p:spPr>
        <p:txBody>
          <a:bodyPr wrap="square" lIns="540000" tIns="540000" rIns="540000" bIns="540000" rtlCol="0">
            <a:spAutoFit/>
          </a:bodyPr>
          <a:lstStyle/>
          <a:p>
            <a:pPr algn="just"/>
            <a:r>
              <a:rPr lang="en-GB" sz="1600" b="1" u="sng" dirty="0" smtClean="0"/>
              <a:t>AHHI5017  Week </a:t>
            </a:r>
            <a:r>
              <a:rPr lang="en-GB" sz="1600" b="1" u="sng" dirty="0"/>
              <a:t>2</a:t>
            </a:r>
            <a:r>
              <a:rPr lang="en-GB" sz="1600" b="1" u="sng" dirty="0" smtClean="0"/>
              <a:t>: </a:t>
            </a:r>
            <a:r>
              <a:rPr lang="en-GB" sz="1600" b="1" u="sng" dirty="0"/>
              <a:t>The </a:t>
            </a:r>
            <a:r>
              <a:rPr lang="en-GB" sz="1600" b="1" u="sng" dirty="0" smtClean="0"/>
              <a:t>Age of Empire</a:t>
            </a:r>
          </a:p>
          <a:p>
            <a:pPr algn="just"/>
            <a:r>
              <a:rPr lang="en-GB" sz="1600" b="1" u="sng" dirty="0" smtClean="0"/>
              <a:t>Friday lecture</a:t>
            </a:r>
          </a:p>
          <a:p>
            <a:pPr marL="285750" indent="-285750" algn="just">
              <a:buFont typeface="Arial" pitchFamily="34" charset="0"/>
              <a:buChar char="•"/>
            </a:pPr>
            <a:endParaRPr lang="en-GB" sz="1600" dirty="0" smtClean="0"/>
          </a:p>
          <a:p>
            <a:pPr marL="285750" indent="-285750" algn="just">
              <a:buFont typeface="Arial" pitchFamily="34" charset="0"/>
              <a:buChar char="•"/>
            </a:pPr>
            <a:r>
              <a:rPr lang="en-GB" sz="1600" dirty="0" smtClean="0"/>
              <a:t>Class discussion: war and the British Empire</a:t>
            </a:r>
          </a:p>
          <a:p>
            <a:pPr marL="285750" indent="-285750" algn="just">
              <a:buFont typeface="Arial" pitchFamily="34" charset="0"/>
              <a:buChar char="•"/>
            </a:pPr>
            <a:r>
              <a:rPr lang="en-GB" sz="1600" dirty="0" smtClean="0"/>
              <a:t>Class discussion: representing Victorian wars of empire (Mysore, the Indian ‘Mutiny,’ Opium Wars, Crimea, Sudan) </a:t>
            </a:r>
          </a:p>
          <a:p>
            <a:pPr marL="285750" indent="-285750" algn="just">
              <a:buFont typeface="Arial" pitchFamily="34" charset="0"/>
              <a:buChar char="•"/>
            </a:pPr>
            <a:r>
              <a:rPr lang="en-GB" sz="1600" dirty="0" smtClean="0"/>
              <a:t>Group discussion: ‘The Pleasure Culture of War’ (Paris)</a:t>
            </a:r>
          </a:p>
          <a:p>
            <a:pPr marL="285750" indent="-285750" algn="just">
              <a:buFont typeface="Arial" pitchFamily="34" charset="0"/>
              <a:buChar char="•"/>
            </a:pPr>
            <a:r>
              <a:rPr lang="en-GB" sz="1600" dirty="0" smtClean="0"/>
              <a:t>Group discussion: analysing representations of war/empire in  juvenile literature (Richards)</a:t>
            </a:r>
          </a:p>
          <a:p>
            <a:pPr marL="285750" indent="-285750" algn="just">
              <a:buFont typeface="Arial" pitchFamily="34" charset="0"/>
              <a:buChar char="•"/>
            </a:pPr>
            <a:r>
              <a:rPr lang="en-GB" sz="1600" dirty="0" smtClean="0"/>
              <a:t>Group/class discussion: Social Darwinism</a:t>
            </a:r>
          </a:p>
          <a:p>
            <a:pPr marL="285750" indent="-285750" algn="just">
              <a:buFont typeface="Arial" pitchFamily="34" charset="0"/>
              <a:buChar char="•"/>
            </a:pPr>
            <a:r>
              <a:rPr lang="en-GB" sz="1600" dirty="0" smtClean="0"/>
              <a:t>Class discussion: the Boer War</a:t>
            </a:r>
          </a:p>
          <a:p>
            <a:pPr marL="285750" indent="-285750" algn="just">
              <a:buFont typeface="Arial" pitchFamily="34" charset="0"/>
              <a:buChar char="•"/>
            </a:pPr>
            <a:r>
              <a:rPr lang="en-GB" sz="1600" dirty="0" smtClean="0"/>
              <a:t>Further discussion: contemporary legacies of Empire</a:t>
            </a:r>
          </a:p>
          <a:p>
            <a:pPr marL="285750" indent="-285750" algn="just">
              <a:buFont typeface="Arial" pitchFamily="34" charset="0"/>
              <a:buChar char="•"/>
            </a:pPr>
            <a:endParaRPr lang="en-GB" sz="1600" dirty="0" smtClean="0"/>
          </a:p>
          <a:p>
            <a:pPr algn="just"/>
            <a:r>
              <a:rPr lang="en-GB" sz="1600" dirty="0" smtClean="0"/>
              <a:t>This session concentrates on the </a:t>
            </a:r>
            <a:r>
              <a:rPr lang="en-GB" sz="1600" dirty="0"/>
              <a:t>connectedness of empire and militarism. We will conduct in-depth analyses of the iconography and pageantry which surrounded Britain’s global expansion and its military triumphs, and how empire was ‘consumed’ within the British Isles. </a:t>
            </a:r>
            <a:r>
              <a:rPr lang="en-GB" sz="1600" dirty="0" smtClean="0"/>
              <a:t>Students </a:t>
            </a:r>
            <a:r>
              <a:rPr lang="en-GB" sz="1600" dirty="0"/>
              <a:t>will work in groups to compile a list of themes, symbols and ideas that they associate with empire, assessing the role of war and conflict within this. Questions about the assigned readings by Michael Paris and Jeffrey Richards </a:t>
            </a:r>
            <a:r>
              <a:rPr lang="en-GB" sz="1600" dirty="0" smtClean="0"/>
              <a:t>accompany </a:t>
            </a:r>
            <a:r>
              <a:rPr lang="en-GB" sz="1600" dirty="0"/>
              <a:t>this task. Closing the lecture, students will be asked to reflect upon the extent to which imperialism and militarism remain a feature of British culture in the 21</a:t>
            </a:r>
            <a:r>
              <a:rPr lang="en-GB" sz="1600" baseline="30000" dirty="0"/>
              <a:t>st</a:t>
            </a:r>
            <a:r>
              <a:rPr lang="en-GB" sz="1600" dirty="0"/>
              <a:t>-century</a:t>
            </a:r>
            <a:r>
              <a:rPr lang="en-GB" sz="1600" dirty="0" smtClean="0"/>
              <a:t>.</a:t>
            </a:r>
          </a:p>
          <a:p>
            <a:pPr algn="just"/>
            <a:r>
              <a:rPr lang="en-GB" sz="1600" dirty="0"/>
              <a:t>	</a:t>
            </a:r>
            <a:r>
              <a:rPr lang="en-GB" sz="1600" dirty="0" smtClean="0"/>
              <a:t>Throughout, stress is placed on the importance of India to the commercial, military and geopolitical interests of the British Empire, plus the racial and patriarchal ideologies which buttressed colonialism. However,  students will also be urged to consider some of the ambiguities and uncertainties which can be perceived as cohabiting with the outwardly authoritative myth of British (white, male) martial/imperial might</a:t>
            </a:r>
            <a:r>
              <a:rPr lang="en-GB" dirty="0" smtClean="0"/>
              <a:t>.</a:t>
            </a:r>
          </a:p>
          <a:p>
            <a:pPr algn="just"/>
            <a:r>
              <a:rPr lang="en-GB" dirty="0"/>
              <a:t>	</a:t>
            </a:r>
          </a:p>
          <a:p>
            <a:pPr algn="just"/>
            <a:endParaRPr lang="en-GB" dirty="0"/>
          </a:p>
          <a:p>
            <a:pPr algn="just"/>
            <a:r>
              <a:rPr lang="en-GB" dirty="0"/>
              <a:t>	</a:t>
            </a:r>
            <a:endParaRPr lang="en-GB" sz="1700" dirty="0" smtClean="0"/>
          </a:p>
        </p:txBody>
      </p:sp>
    </p:spTree>
    <p:extLst>
      <p:ext uri="{BB962C8B-B14F-4D97-AF65-F5344CB8AC3E}">
        <p14:creationId xmlns:p14="http://schemas.microsoft.com/office/powerpoint/2010/main" val="266725387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9144000" cy="7184523"/>
          </a:xfrm>
          <a:prstGeom prst="rect">
            <a:avLst/>
          </a:prstGeom>
          <a:noFill/>
        </p:spPr>
        <p:txBody>
          <a:bodyPr wrap="square" lIns="540000" tIns="540000" rIns="540000" bIns="540000" rtlCol="0">
            <a:spAutoFit/>
          </a:bodyPr>
          <a:lstStyle/>
          <a:p>
            <a:r>
              <a:rPr lang="en-GB" sz="1600" i="1" u="sng" dirty="0"/>
              <a:t>Questions to consider:</a:t>
            </a:r>
            <a:endParaRPr lang="en-GB" sz="1600" dirty="0"/>
          </a:p>
          <a:p>
            <a:r>
              <a:rPr lang="en-GB" sz="1600" b="1" u="sng" dirty="0"/>
              <a:t>General</a:t>
            </a:r>
            <a:endParaRPr lang="en-GB" sz="1600" dirty="0"/>
          </a:p>
          <a:p>
            <a:pPr lvl="0"/>
            <a:endParaRPr lang="en-GB" sz="1600" b="1" dirty="0" smtClean="0"/>
          </a:p>
          <a:p>
            <a:pPr marL="285750" lvl="0" indent="-285750">
              <a:buFont typeface="Arial" panose="020B0604020202020204" pitchFamily="34" charset="0"/>
              <a:buChar char="•"/>
            </a:pPr>
            <a:r>
              <a:rPr lang="en-GB" sz="2000" b="1" dirty="0" smtClean="0"/>
              <a:t>How </a:t>
            </a:r>
            <a:r>
              <a:rPr lang="en-GB" sz="2000" b="1" dirty="0"/>
              <a:t>important was the military to the British Empire?</a:t>
            </a:r>
            <a:endParaRPr lang="en-GB" sz="2000" dirty="0"/>
          </a:p>
          <a:p>
            <a:r>
              <a:rPr lang="en-GB" sz="2000" dirty="0"/>
              <a:t> </a:t>
            </a:r>
          </a:p>
          <a:p>
            <a:pPr marL="285750" lvl="0" indent="-285750">
              <a:buFont typeface="Arial" panose="020B0604020202020204" pitchFamily="34" charset="0"/>
              <a:buChar char="•"/>
            </a:pPr>
            <a:r>
              <a:rPr lang="en-GB" sz="2000" b="1" dirty="0"/>
              <a:t>What was the role of the military in helping to disseminate knowledge and ideas about the empire to a domestic audience?</a:t>
            </a:r>
            <a:endParaRPr lang="en-GB" sz="2000" dirty="0"/>
          </a:p>
          <a:p>
            <a:r>
              <a:rPr lang="en-GB" sz="2000" dirty="0"/>
              <a:t> </a:t>
            </a:r>
          </a:p>
          <a:p>
            <a:pPr marL="285750" lvl="0" indent="-285750">
              <a:buFont typeface="Arial" panose="020B0604020202020204" pitchFamily="34" charset="0"/>
              <a:buChar char="•"/>
            </a:pPr>
            <a:r>
              <a:rPr lang="en-GB" sz="2000" b="1" dirty="0"/>
              <a:t>How important was popular culture in disseminating knowledge about empire and overseas military triumphs to a domestic audience?</a:t>
            </a:r>
            <a:endParaRPr lang="en-GB" sz="2000" dirty="0"/>
          </a:p>
          <a:p>
            <a:r>
              <a:rPr lang="en-GB" sz="2000" dirty="0"/>
              <a:t> </a:t>
            </a:r>
          </a:p>
          <a:p>
            <a:pPr marL="285750" lvl="0" indent="-285750">
              <a:buFont typeface="Arial" panose="020B0604020202020204" pitchFamily="34" charset="0"/>
              <a:buChar char="•"/>
            </a:pPr>
            <a:r>
              <a:rPr lang="en-GB" sz="2000" b="1" dirty="0"/>
              <a:t>What important symbols, icons and ideas do you associate with the British Empire? Do war and the military figure within these associations?</a:t>
            </a:r>
            <a:endParaRPr lang="en-GB" sz="2000" dirty="0"/>
          </a:p>
          <a:p>
            <a:pPr marL="285750" indent="-285750">
              <a:buFont typeface="Arial" panose="020B0604020202020204" pitchFamily="34" charset="0"/>
              <a:buChar char="•"/>
            </a:pPr>
            <a:endParaRPr lang="en-GB" sz="2000" dirty="0"/>
          </a:p>
          <a:p>
            <a:pPr marL="285750" lvl="0" indent="-285750">
              <a:buFont typeface="Arial" panose="020B0604020202020204" pitchFamily="34" charset="0"/>
              <a:buChar char="•"/>
            </a:pPr>
            <a:r>
              <a:rPr lang="en-GB" sz="2000" b="1" dirty="0"/>
              <a:t>To what extent do the legacies of imperialism remain an important feature of British politics, culture and society in the 21</a:t>
            </a:r>
            <a:r>
              <a:rPr lang="en-GB" sz="2000" b="1" baseline="30000" dirty="0"/>
              <a:t>st</a:t>
            </a:r>
            <a:r>
              <a:rPr lang="en-GB" sz="2000" b="1" dirty="0"/>
              <a:t> century</a:t>
            </a:r>
            <a:r>
              <a:rPr lang="en-GB" sz="1600" b="1" dirty="0" smtClean="0"/>
              <a:t>?</a:t>
            </a:r>
          </a:p>
          <a:p>
            <a:pPr marL="285750" lvl="0" indent="-285750">
              <a:buFont typeface="Arial" panose="020B0604020202020204" pitchFamily="34" charset="0"/>
              <a:buChar char="•"/>
            </a:pPr>
            <a:endParaRPr lang="en-GB" sz="1600" b="1" dirty="0"/>
          </a:p>
          <a:p>
            <a:pPr lvl="0"/>
            <a:endParaRPr lang="en-GB" sz="1600" dirty="0">
              <a:solidFill>
                <a:srgbClr val="FF0000"/>
              </a:solidFill>
            </a:endParaRPr>
          </a:p>
          <a:p>
            <a:pPr algn="ctr"/>
            <a:r>
              <a:rPr lang="en-GB" sz="2800" b="1" dirty="0" smtClean="0">
                <a:solidFill>
                  <a:srgbClr val="FF0000"/>
                </a:solidFill>
              </a:rPr>
              <a:t>BRITISH</a:t>
            </a:r>
          </a:p>
          <a:p>
            <a:pPr algn="ctr"/>
            <a:r>
              <a:rPr lang="en-GB" sz="2800" b="1" dirty="0" smtClean="0">
                <a:solidFill>
                  <a:srgbClr val="002060"/>
                </a:solidFill>
              </a:rPr>
              <a:t>EMPIRE</a:t>
            </a:r>
            <a:r>
              <a:rPr lang="en-GB" sz="2800" b="1" dirty="0" smtClean="0">
                <a:solidFill>
                  <a:srgbClr val="FF0000"/>
                </a:solidFill>
              </a:rPr>
              <a:t> </a:t>
            </a:r>
          </a:p>
        </p:txBody>
      </p:sp>
    </p:spTree>
    <p:extLst>
      <p:ext uri="{BB962C8B-B14F-4D97-AF65-F5344CB8AC3E}">
        <p14:creationId xmlns:p14="http://schemas.microsoft.com/office/powerpoint/2010/main" val="325704687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9144000" cy="6276582"/>
          </a:xfrm>
          <a:prstGeom prst="rect">
            <a:avLst/>
          </a:prstGeom>
          <a:noFill/>
        </p:spPr>
        <p:txBody>
          <a:bodyPr wrap="square" lIns="540000" tIns="540000" rIns="540000" bIns="540000" rtlCol="0">
            <a:spAutoFit/>
          </a:bodyPr>
          <a:lstStyle/>
          <a:p>
            <a:pPr lvl="0"/>
            <a:r>
              <a:rPr lang="en-GB" sz="1600" dirty="0" smtClean="0"/>
              <a:t>Michael </a:t>
            </a:r>
            <a:r>
              <a:rPr lang="en-GB" sz="1600" dirty="0"/>
              <a:t>Paris, 'Discovering the Pleasures of War,' </a:t>
            </a:r>
            <a:r>
              <a:rPr lang="en-GB" sz="1600" i="1" dirty="0"/>
              <a:t>Warrior Nation: Images of War in British Popular Culture, 1850–</a:t>
            </a:r>
            <a:r>
              <a:rPr lang="en-GB" sz="1600" dirty="0"/>
              <a:t>2000 (</a:t>
            </a:r>
            <a:r>
              <a:rPr lang="en-GB" sz="1600" dirty="0" err="1"/>
              <a:t>Reaktion</a:t>
            </a:r>
            <a:r>
              <a:rPr lang="en-GB" sz="1600" dirty="0"/>
              <a:t> Books: London, 2002), pp. 12–47</a:t>
            </a:r>
            <a:r>
              <a:rPr lang="en-GB" sz="1600" dirty="0" smtClean="0"/>
              <a:t>.</a:t>
            </a:r>
          </a:p>
          <a:p>
            <a:pPr lvl="0"/>
            <a:endParaRPr lang="en-GB" sz="1600" dirty="0"/>
          </a:p>
          <a:p>
            <a:pPr marL="285750" lvl="0" indent="-285750">
              <a:buFont typeface="Arial" panose="020B0604020202020204" pitchFamily="34" charset="0"/>
              <a:buChar char="•"/>
            </a:pPr>
            <a:r>
              <a:rPr lang="en-GB" sz="1600" b="1" dirty="0"/>
              <a:t>Paris begins by debunking the myth that Victorian Britain was a peace-loving state. On what basis does he do so?</a:t>
            </a:r>
            <a:endParaRPr lang="en-GB" sz="1600" dirty="0"/>
          </a:p>
          <a:p>
            <a:r>
              <a:rPr lang="en-GB" sz="1600" b="1" dirty="0"/>
              <a:t> </a:t>
            </a:r>
            <a:endParaRPr lang="en-GB" sz="1600" dirty="0"/>
          </a:p>
          <a:p>
            <a:pPr marL="285750" lvl="0" indent="-285750">
              <a:buFont typeface="Arial" panose="020B0604020202020204" pitchFamily="34" charset="0"/>
              <a:buChar char="•"/>
            </a:pPr>
            <a:r>
              <a:rPr lang="en-GB" sz="1600" b="1" dirty="0"/>
              <a:t>What wars did Britain engage in during the 19</a:t>
            </a:r>
            <a:r>
              <a:rPr lang="en-GB" sz="1600" b="1" baseline="30000" dirty="0"/>
              <a:t>th</a:t>
            </a:r>
            <a:r>
              <a:rPr lang="en-GB" sz="1600" b="1" dirty="0"/>
              <a:t> century, and how were they represented culturally?  </a:t>
            </a:r>
            <a:endParaRPr lang="en-GB" sz="1600" dirty="0"/>
          </a:p>
          <a:p>
            <a:pPr marL="742950" lvl="1" indent="-285750">
              <a:buFontTx/>
              <a:buChar char="-"/>
            </a:pPr>
            <a:r>
              <a:rPr lang="en-GB" sz="1600" dirty="0" smtClean="0"/>
              <a:t>Were </a:t>
            </a:r>
            <a:r>
              <a:rPr lang="en-GB" sz="1600" dirty="0"/>
              <a:t>representations of different wars share common features or were they distinct from one another</a:t>
            </a:r>
            <a:r>
              <a:rPr lang="en-GB" sz="1600" dirty="0" smtClean="0"/>
              <a:t>?</a:t>
            </a:r>
          </a:p>
          <a:p>
            <a:pPr marL="285750" lvl="0" indent="-285750">
              <a:buFontTx/>
              <a:buChar char="-"/>
            </a:pPr>
            <a:endParaRPr lang="en-GB" sz="1600" dirty="0" smtClean="0"/>
          </a:p>
          <a:p>
            <a:pPr marL="285750" lvl="0" indent="-285750">
              <a:buFont typeface="Arial" panose="020B0604020202020204" pitchFamily="34" charset="0"/>
              <a:buChar char="•"/>
            </a:pPr>
            <a:r>
              <a:rPr lang="en-GB" sz="1600" b="1" dirty="0"/>
              <a:t>How important were media – e.g. photography and advertising – in disseminating knowledge about empire to a domestic audience?</a:t>
            </a:r>
            <a:endParaRPr lang="en-GB" sz="1600" dirty="0"/>
          </a:p>
          <a:p>
            <a:pPr marL="742950" lvl="1" indent="-285750">
              <a:buFontTx/>
              <a:buChar char="-"/>
            </a:pPr>
            <a:r>
              <a:rPr lang="en-GB" sz="1600" dirty="0" smtClean="0"/>
              <a:t>In </a:t>
            </a:r>
            <a:r>
              <a:rPr lang="en-GB" sz="1600" dirty="0"/>
              <a:t>what ways did these media depict war and </a:t>
            </a:r>
            <a:r>
              <a:rPr lang="en-GB" sz="1600" dirty="0" smtClean="0"/>
              <a:t>conflict?</a:t>
            </a:r>
          </a:p>
          <a:p>
            <a:pPr marL="742950" lvl="1" indent="-285750">
              <a:buFontTx/>
              <a:buChar char="-"/>
            </a:pPr>
            <a:r>
              <a:rPr lang="en-GB" sz="1600" dirty="0" smtClean="0"/>
              <a:t>What </a:t>
            </a:r>
            <a:r>
              <a:rPr lang="en-GB" sz="1600" dirty="0"/>
              <a:t>presumptions about race, class and/or gender were transmitted by media depictions of war and </a:t>
            </a:r>
            <a:r>
              <a:rPr lang="en-GB" sz="1600" dirty="0" smtClean="0"/>
              <a:t>conflict?</a:t>
            </a:r>
          </a:p>
          <a:p>
            <a:pPr marL="742950" lvl="1" indent="-285750">
              <a:buFontTx/>
              <a:buChar char="-"/>
            </a:pPr>
            <a:r>
              <a:rPr lang="en-GB" sz="1600" dirty="0" smtClean="0"/>
              <a:t>In </a:t>
            </a:r>
            <a:r>
              <a:rPr lang="en-GB" sz="1600" dirty="0"/>
              <a:t>what ways were enemies of Britain depicted in media representations of war and conflict?</a:t>
            </a:r>
          </a:p>
          <a:p>
            <a:pPr lvl="0"/>
            <a:endParaRPr lang="en-GB" sz="1600" dirty="0"/>
          </a:p>
          <a:p>
            <a:pPr lvl="0"/>
            <a:endParaRPr lang="en-GB" sz="1600" dirty="0"/>
          </a:p>
          <a:p>
            <a:pPr algn="just"/>
            <a:endParaRPr lang="en-GB" sz="1700" dirty="0" smtClean="0"/>
          </a:p>
        </p:txBody>
      </p:sp>
    </p:spTree>
    <p:extLst>
      <p:ext uri="{BB962C8B-B14F-4D97-AF65-F5344CB8AC3E}">
        <p14:creationId xmlns:p14="http://schemas.microsoft.com/office/powerpoint/2010/main" val="77463414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138373"/>
            <a:ext cx="9150559" cy="6597352"/>
          </a:xfrm>
          <a:prstGeom prst="rect">
            <a:avLst/>
          </a:prstGeom>
          <a:noFill/>
        </p:spPr>
        <p:txBody>
          <a:bodyPr wrap="square" lIns="360000" tIns="360000" rIns="360000" bIns="360000" numCol="3" spcCol="180000" rtlCol="0">
            <a:noAutofit/>
          </a:bodyPr>
          <a:lstStyle/>
          <a:p>
            <a:endParaRPr lang="en-GB" sz="1000" dirty="0" smtClean="0"/>
          </a:p>
          <a:p>
            <a:endParaRPr lang="en-GB" sz="1000" dirty="0" smtClean="0"/>
          </a:p>
        </p:txBody>
      </p:sp>
      <p:sp>
        <p:nvSpPr>
          <p:cNvPr id="4" name="TextBox 3"/>
          <p:cNvSpPr txBox="1"/>
          <p:nvPr/>
        </p:nvSpPr>
        <p:spPr>
          <a:xfrm>
            <a:off x="0" y="0"/>
            <a:ext cx="9144000" cy="1456122"/>
          </a:xfrm>
          <a:prstGeom prst="rect">
            <a:avLst/>
          </a:prstGeom>
          <a:noFill/>
        </p:spPr>
        <p:txBody>
          <a:bodyPr wrap="square" lIns="180000" tIns="180000" rIns="180000" bIns="180000" rtlCol="0">
            <a:spAutoFit/>
          </a:bodyPr>
          <a:lstStyle/>
          <a:p>
            <a:pPr algn="ctr"/>
            <a:endParaRPr lang="en-GB" b="1" dirty="0" smtClean="0"/>
          </a:p>
          <a:p>
            <a:pPr algn="ctr"/>
            <a:r>
              <a:rPr lang="en-GB" b="1" dirty="0" smtClean="0"/>
              <a:t>Map showing all parts of world which were formally part of the British Empire </a:t>
            </a:r>
          </a:p>
          <a:p>
            <a:pPr algn="ctr"/>
            <a:r>
              <a:rPr lang="en-GB" dirty="0" smtClean="0"/>
              <a:t>(whether as colonies, dominions, protectorates, possessions, territories, dependencies, etc.)</a:t>
            </a:r>
          </a:p>
          <a:p>
            <a:pPr algn="ctr"/>
            <a:endParaRPr lang="en-GB" sz="1700" dirty="0" smtClean="0"/>
          </a:p>
        </p:txBody>
      </p:sp>
      <p:pic>
        <p:nvPicPr>
          <p:cNvPr id="1028" name="Picture 4" descr="https://upload.wikimedia.org/wikipedia/en/6/6d/The_British_Empire_Anachronous.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4098" y="1365360"/>
            <a:ext cx="8868239" cy="45119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832660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138373"/>
            <a:ext cx="9150559" cy="6597352"/>
          </a:xfrm>
          <a:prstGeom prst="rect">
            <a:avLst/>
          </a:prstGeom>
          <a:noFill/>
        </p:spPr>
        <p:txBody>
          <a:bodyPr wrap="square" lIns="360000" tIns="360000" rIns="360000" bIns="360000" numCol="3" spcCol="180000" rtlCol="0">
            <a:noAutofit/>
          </a:bodyPr>
          <a:lstStyle/>
          <a:p>
            <a:pPr marL="171450" indent="-171450">
              <a:buFont typeface="Arial" panose="020B0604020202020204" pitchFamily="34" charset="0"/>
              <a:buChar char="•"/>
            </a:pPr>
            <a:r>
              <a:rPr lang="en-GB" sz="1000" dirty="0" smtClean="0"/>
              <a:t>Northwest Indian War (1785–1795)</a:t>
            </a:r>
          </a:p>
          <a:p>
            <a:pPr marL="171450" indent="-171450">
              <a:buFont typeface="Arial" panose="020B0604020202020204" pitchFamily="34" charset="0"/>
              <a:buChar char="•"/>
            </a:pPr>
            <a:r>
              <a:rPr lang="en-GB" sz="1000" dirty="0" smtClean="0"/>
              <a:t>3rd Anglo-Mysore War (1789–1792)</a:t>
            </a:r>
          </a:p>
          <a:p>
            <a:pPr marL="171450" indent="-171450">
              <a:buFont typeface="Arial" panose="020B0604020202020204" pitchFamily="34" charset="0"/>
              <a:buChar char="•"/>
            </a:pPr>
            <a:r>
              <a:rPr lang="en-GB" sz="1000" dirty="0" smtClean="0"/>
              <a:t>Haitian Revolution (1791–1804)</a:t>
            </a:r>
          </a:p>
          <a:p>
            <a:pPr marL="171450" indent="-171450">
              <a:buFont typeface="Arial" panose="020B0604020202020204" pitchFamily="34" charset="0"/>
              <a:buChar char="•"/>
            </a:pPr>
            <a:r>
              <a:rPr lang="en-GB" sz="1000" dirty="0" smtClean="0"/>
              <a:t>The War of the First Coalition (1793–1797)</a:t>
            </a:r>
          </a:p>
          <a:p>
            <a:pPr marL="171450" indent="-171450">
              <a:buFont typeface="Arial" panose="020B0604020202020204" pitchFamily="34" charset="0"/>
              <a:buChar char="•"/>
            </a:pPr>
            <a:r>
              <a:rPr lang="en-GB" sz="1000" dirty="0" smtClean="0"/>
              <a:t>War in the </a:t>
            </a:r>
            <a:r>
              <a:rPr lang="en-GB" sz="1000" dirty="0" err="1" smtClean="0"/>
              <a:t>Vendée</a:t>
            </a:r>
            <a:r>
              <a:rPr lang="en-GB" sz="1000" dirty="0" smtClean="0"/>
              <a:t> (1793–1796)</a:t>
            </a:r>
          </a:p>
          <a:p>
            <a:pPr marL="171450" indent="-171450">
              <a:buFont typeface="Arial" panose="020B0604020202020204" pitchFamily="34" charset="0"/>
              <a:buChar char="•"/>
            </a:pPr>
            <a:r>
              <a:rPr lang="en-GB" sz="1000" dirty="0" smtClean="0"/>
              <a:t>Second Maroon War (1795–1796)</a:t>
            </a:r>
          </a:p>
          <a:p>
            <a:pPr marL="171450" indent="-171450">
              <a:buFont typeface="Arial" panose="020B0604020202020204" pitchFamily="34" charset="0"/>
              <a:buChar char="•"/>
            </a:pPr>
            <a:r>
              <a:rPr lang="en-GB" sz="1000" dirty="0" smtClean="0"/>
              <a:t>Hawkesbury and Nepean Wars (1795–1816)</a:t>
            </a:r>
          </a:p>
          <a:p>
            <a:pPr marL="171450" indent="-171450">
              <a:buFont typeface="Arial" panose="020B0604020202020204" pitchFamily="34" charset="0"/>
              <a:buChar char="•"/>
            </a:pPr>
            <a:r>
              <a:rPr lang="en-GB" sz="1000" dirty="0" err="1" smtClean="0"/>
              <a:t>Kandyan</a:t>
            </a:r>
            <a:r>
              <a:rPr lang="en-GB" sz="1000" dirty="0" smtClean="0"/>
              <a:t> Wars (1796–1818)</a:t>
            </a:r>
          </a:p>
          <a:p>
            <a:pPr marL="171450" indent="-171450">
              <a:buFont typeface="Arial" panose="020B0604020202020204" pitchFamily="34" charset="0"/>
              <a:buChar char="•"/>
            </a:pPr>
            <a:r>
              <a:rPr lang="en-GB" sz="1000" dirty="0" smtClean="0"/>
              <a:t>Irish Rebellion of 1798 (1798)</a:t>
            </a:r>
          </a:p>
          <a:p>
            <a:pPr marL="171450" indent="-171450">
              <a:buFont typeface="Arial" panose="020B0604020202020204" pitchFamily="34" charset="0"/>
              <a:buChar char="•"/>
            </a:pPr>
            <a:r>
              <a:rPr lang="en-GB" sz="1000" dirty="0" smtClean="0"/>
              <a:t>4th Anglo-Mysore War (1798–1799)</a:t>
            </a:r>
          </a:p>
          <a:p>
            <a:pPr marL="171450" indent="-171450">
              <a:buFont typeface="Arial" panose="020B0604020202020204" pitchFamily="34" charset="0"/>
              <a:buChar char="•"/>
            </a:pPr>
            <a:r>
              <a:rPr lang="en-GB" sz="1000" dirty="0" smtClean="0"/>
              <a:t>War of the Second Coalition (1799–1802)</a:t>
            </a:r>
          </a:p>
          <a:p>
            <a:pPr marL="171450" indent="-171450">
              <a:buFont typeface="Arial" panose="020B0604020202020204" pitchFamily="34" charset="0"/>
              <a:buChar char="•"/>
            </a:pPr>
            <a:r>
              <a:rPr lang="en-GB" sz="1000" dirty="0" err="1" smtClean="0"/>
              <a:t>Temne</a:t>
            </a:r>
            <a:r>
              <a:rPr lang="en-GB" sz="1000" dirty="0" smtClean="0"/>
              <a:t> War (1801–1807)</a:t>
            </a:r>
          </a:p>
          <a:p>
            <a:pPr marL="171450" indent="-171450">
              <a:buFont typeface="Arial" panose="020B0604020202020204" pitchFamily="34" charset="0"/>
              <a:buChar char="•"/>
            </a:pPr>
            <a:r>
              <a:rPr lang="en-GB" sz="1000" dirty="0" smtClean="0"/>
              <a:t>Second Anglo-Maratha War (1802–1805)</a:t>
            </a:r>
          </a:p>
          <a:p>
            <a:pPr marL="171450" indent="-171450">
              <a:buFont typeface="Arial" panose="020B0604020202020204" pitchFamily="34" charset="0"/>
              <a:buChar char="•"/>
            </a:pPr>
            <a:r>
              <a:rPr lang="en-GB" sz="1000" dirty="0" smtClean="0"/>
              <a:t>First </a:t>
            </a:r>
            <a:r>
              <a:rPr lang="en-GB" sz="1000" dirty="0" err="1" smtClean="0"/>
              <a:t>Kandyan</a:t>
            </a:r>
            <a:r>
              <a:rPr lang="en-GB" sz="1000" dirty="0" smtClean="0"/>
              <a:t> War (1803–1805)</a:t>
            </a:r>
          </a:p>
          <a:p>
            <a:pPr marL="171450" indent="-171450">
              <a:buFont typeface="Arial" panose="020B0604020202020204" pitchFamily="34" charset="0"/>
              <a:buChar char="•"/>
            </a:pPr>
            <a:r>
              <a:rPr lang="en-GB" sz="1000" dirty="0" smtClean="0"/>
              <a:t>British Expedition to Ceylon (1803)</a:t>
            </a:r>
          </a:p>
          <a:p>
            <a:pPr marL="171450" indent="-171450">
              <a:buFont typeface="Arial" panose="020B0604020202020204" pitchFamily="34" charset="0"/>
              <a:buChar char="•"/>
            </a:pPr>
            <a:r>
              <a:rPr lang="en-GB" sz="1000" dirty="0" smtClean="0"/>
              <a:t>War of the Third Coalition (1803–1805)</a:t>
            </a:r>
          </a:p>
          <a:p>
            <a:pPr marL="171450" indent="-171450">
              <a:buFont typeface="Arial" panose="020B0604020202020204" pitchFamily="34" charset="0"/>
              <a:buChar char="•"/>
            </a:pPr>
            <a:r>
              <a:rPr lang="en-GB" sz="1000" dirty="0" smtClean="0"/>
              <a:t>War of the Fourth Coalition (1806–1807)</a:t>
            </a:r>
          </a:p>
          <a:p>
            <a:pPr marL="171450" indent="-171450">
              <a:buFont typeface="Arial" panose="020B0604020202020204" pitchFamily="34" charset="0"/>
              <a:buChar char="•"/>
            </a:pPr>
            <a:r>
              <a:rPr lang="en-GB" sz="1000" dirty="0" smtClean="0"/>
              <a:t>British invasions of the Río de la Plata (1806–1807)</a:t>
            </a:r>
          </a:p>
          <a:p>
            <a:pPr marL="171450" indent="-171450">
              <a:buFont typeface="Arial" panose="020B0604020202020204" pitchFamily="34" charset="0"/>
              <a:buChar char="•"/>
            </a:pPr>
            <a:r>
              <a:rPr lang="en-GB" sz="1000" dirty="0" smtClean="0"/>
              <a:t>Ashanti-</a:t>
            </a:r>
            <a:r>
              <a:rPr lang="en-GB" sz="1000" dirty="0" err="1" smtClean="0"/>
              <a:t>Fante</a:t>
            </a:r>
            <a:r>
              <a:rPr lang="en-GB" sz="1000" dirty="0" smtClean="0"/>
              <a:t> War (1806–1807)</a:t>
            </a:r>
          </a:p>
          <a:p>
            <a:pPr marL="171450" indent="-171450">
              <a:buFont typeface="Arial" panose="020B0604020202020204" pitchFamily="34" charset="0"/>
              <a:buChar char="•"/>
            </a:pPr>
            <a:r>
              <a:rPr lang="en-GB" sz="1000" dirty="0" smtClean="0"/>
              <a:t>Anglo-Turkish War (1807–1809)</a:t>
            </a:r>
          </a:p>
          <a:p>
            <a:pPr marL="171450" indent="-171450">
              <a:buFont typeface="Arial" panose="020B0604020202020204" pitchFamily="34" charset="0"/>
              <a:buChar char="•"/>
            </a:pPr>
            <a:r>
              <a:rPr lang="en-GB" sz="1000" dirty="0" smtClean="0"/>
              <a:t>Gunboat War (1807–1814)</a:t>
            </a:r>
          </a:p>
          <a:p>
            <a:pPr marL="171450" indent="-171450">
              <a:buFont typeface="Arial" panose="020B0604020202020204" pitchFamily="34" charset="0"/>
              <a:buChar char="•"/>
            </a:pPr>
            <a:r>
              <a:rPr lang="en-GB" sz="1000" dirty="0" smtClean="0"/>
              <a:t>Anglo-Russian War (1807–1812)</a:t>
            </a:r>
          </a:p>
          <a:p>
            <a:pPr marL="171450" indent="-171450">
              <a:buFont typeface="Arial" panose="020B0604020202020204" pitchFamily="34" charset="0"/>
              <a:buChar char="•"/>
            </a:pPr>
            <a:r>
              <a:rPr lang="en-GB" sz="1000" dirty="0" smtClean="0"/>
              <a:t>Peninsular War (1807–1814)</a:t>
            </a:r>
          </a:p>
          <a:p>
            <a:pPr marL="171450" indent="-171450">
              <a:buFont typeface="Arial" panose="020B0604020202020204" pitchFamily="34" charset="0"/>
              <a:buChar char="•"/>
            </a:pPr>
            <a:r>
              <a:rPr lang="en-GB" sz="1000" dirty="0" smtClean="0"/>
              <a:t>War of the Fifth Coalition (1809)</a:t>
            </a:r>
          </a:p>
          <a:p>
            <a:pPr marL="171450" indent="-171450">
              <a:buFont typeface="Arial" panose="020B0604020202020204" pitchFamily="34" charset="0"/>
              <a:buChar char="•"/>
            </a:pPr>
            <a:r>
              <a:rPr lang="en-GB" sz="1000" dirty="0" smtClean="0"/>
              <a:t>Conquest of French Guiana (1809)</a:t>
            </a:r>
          </a:p>
          <a:p>
            <a:pPr marL="171450" indent="-171450">
              <a:buFont typeface="Arial" panose="020B0604020202020204" pitchFamily="34" charset="0"/>
              <a:buChar char="•"/>
            </a:pPr>
            <a:r>
              <a:rPr lang="en-GB" sz="1000" dirty="0" smtClean="0"/>
              <a:t>Merina Conquest of Madagascar (1810–1817)</a:t>
            </a:r>
          </a:p>
          <a:p>
            <a:pPr marL="171450" indent="-171450">
              <a:buFont typeface="Arial" panose="020B0604020202020204" pitchFamily="34" charset="0"/>
              <a:buChar char="•"/>
            </a:pPr>
            <a:r>
              <a:rPr lang="en-GB" sz="1000" dirty="0" smtClean="0"/>
              <a:t>4th Xhosa War (1811–1812)</a:t>
            </a:r>
          </a:p>
          <a:p>
            <a:pPr marL="171450" indent="-171450">
              <a:buFont typeface="Arial" panose="020B0604020202020204" pitchFamily="34" charset="0"/>
              <a:buChar char="•"/>
            </a:pPr>
            <a:r>
              <a:rPr lang="en-GB" sz="1000" dirty="0" smtClean="0"/>
              <a:t>Ga-</a:t>
            </a:r>
            <a:r>
              <a:rPr lang="en-GB" sz="1000" dirty="0" err="1" smtClean="0"/>
              <a:t>Fante</a:t>
            </a:r>
            <a:r>
              <a:rPr lang="en-GB" sz="1000" dirty="0" smtClean="0"/>
              <a:t> War (1811)</a:t>
            </a:r>
          </a:p>
          <a:p>
            <a:pPr marL="171450" indent="-171450">
              <a:buFont typeface="Arial" panose="020B0604020202020204" pitchFamily="34" charset="0"/>
              <a:buChar char="•"/>
            </a:pPr>
            <a:r>
              <a:rPr lang="en-GB" sz="1000" dirty="0" smtClean="0"/>
              <a:t>War of 1812 (1812–1815)</a:t>
            </a:r>
          </a:p>
          <a:p>
            <a:pPr marL="171450" indent="-171450">
              <a:buFont typeface="Arial" panose="020B0604020202020204" pitchFamily="34" charset="0"/>
              <a:buChar char="•"/>
            </a:pPr>
            <a:r>
              <a:rPr lang="en-GB" sz="1000" dirty="0" smtClean="0"/>
              <a:t>Second </a:t>
            </a:r>
            <a:r>
              <a:rPr lang="en-GB" sz="1000" dirty="0" err="1" smtClean="0"/>
              <a:t>Kandyan</a:t>
            </a:r>
            <a:r>
              <a:rPr lang="en-GB" sz="1000" dirty="0" smtClean="0"/>
              <a:t> War (1815)</a:t>
            </a:r>
          </a:p>
          <a:p>
            <a:pPr marL="171450" indent="-171450">
              <a:buFont typeface="Arial" panose="020B0604020202020204" pitchFamily="34" charset="0"/>
              <a:buChar char="•"/>
            </a:pPr>
            <a:r>
              <a:rPr lang="en-GB" sz="1000" dirty="0" smtClean="0"/>
              <a:t>Hundred Days (1815) </a:t>
            </a:r>
          </a:p>
          <a:p>
            <a:pPr marL="171450" indent="-171450">
              <a:buFont typeface="Arial" panose="020B0604020202020204" pitchFamily="34" charset="0"/>
              <a:buChar char="•"/>
            </a:pPr>
            <a:r>
              <a:rPr lang="en-GB" sz="1000" dirty="0" smtClean="0"/>
              <a:t>War of the Seventh Coalition </a:t>
            </a:r>
          </a:p>
          <a:p>
            <a:pPr marL="171450" indent="-171450">
              <a:buFont typeface="Arial" panose="020B0604020202020204" pitchFamily="34" charset="0"/>
              <a:buChar char="•"/>
            </a:pPr>
            <a:r>
              <a:rPr lang="en-GB" sz="1000" dirty="0" smtClean="0"/>
              <a:t>Third Anglo-Maratha War (1817–1818)</a:t>
            </a:r>
          </a:p>
          <a:p>
            <a:pPr marL="171450" indent="-171450">
              <a:buFont typeface="Arial" panose="020B0604020202020204" pitchFamily="34" charset="0"/>
              <a:buChar char="•"/>
            </a:pPr>
            <a:r>
              <a:rPr lang="en-GB" sz="1000" dirty="0" smtClean="0"/>
              <a:t>5th Xhosa War (1818–1819)</a:t>
            </a:r>
          </a:p>
          <a:p>
            <a:pPr marL="171450" indent="-171450">
              <a:buFont typeface="Arial" panose="020B0604020202020204" pitchFamily="34" charset="0"/>
              <a:buChar char="•"/>
            </a:pPr>
            <a:r>
              <a:rPr lang="en-GB" sz="1000" dirty="0" smtClean="0"/>
              <a:t>Greek War of Independence (1820–1830)</a:t>
            </a:r>
          </a:p>
          <a:p>
            <a:pPr marL="171450" indent="-171450">
              <a:buFont typeface="Arial" panose="020B0604020202020204" pitchFamily="34" charset="0"/>
              <a:buChar char="•"/>
            </a:pPr>
            <a:r>
              <a:rPr lang="en-GB" sz="1000" dirty="0" smtClean="0"/>
              <a:t>First Ashanti War (1823–1831)</a:t>
            </a:r>
          </a:p>
          <a:p>
            <a:pPr marL="171450" indent="-171450">
              <a:buFont typeface="Arial" panose="020B0604020202020204" pitchFamily="34" charset="0"/>
              <a:buChar char="•"/>
            </a:pPr>
            <a:r>
              <a:rPr lang="en-GB" sz="1000" dirty="0" smtClean="0"/>
              <a:t>First Anglo-Burmese War (1824–1826)</a:t>
            </a:r>
          </a:p>
          <a:p>
            <a:pPr marL="171450" indent="-171450">
              <a:buFont typeface="Arial" panose="020B0604020202020204" pitchFamily="34" charset="0"/>
              <a:buChar char="•"/>
            </a:pPr>
            <a:r>
              <a:rPr lang="en-GB" sz="1000" dirty="0" smtClean="0"/>
              <a:t>Revolt of the Mercenaries (1828)</a:t>
            </a:r>
          </a:p>
          <a:p>
            <a:pPr marL="171450" indent="-171450">
              <a:buFont typeface="Arial" panose="020B0604020202020204" pitchFamily="34" charset="0"/>
              <a:buChar char="•"/>
            </a:pPr>
            <a:r>
              <a:rPr lang="en-GB" sz="1000" dirty="0" smtClean="0"/>
              <a:t>Portuguese Civil War (1828–1834)</a:t>
            </a:r>
          </a:p>
          <a:p>
            <a:pPr marL="171450" indent="-171450">
              <a:buFont typeface="Arial" panose="020B0604020202020204" pitchFamily="34" charset="0"/>
              <a:buChar char="•"/>
            </a:pPr>
            <a:r>
              <a:rPr lang="en-GB" sz="1000" dirty="0" smtClean="0"/>
              <a:t>Baptist War (1831–1832)</a:t>
            </a:r>
          </a:p>
          <a:p>
            <a:pPr marL="171450" indent="-171450">
              <a:buFont typeface="Arial" panose="020B0604020202020204" pitchFamily="34" charset="0"/>
              <a:buChar char="•"/>
            </a:pPr>
            <a:r>
              <a:rPr lang="en-GB" sz="1000" dirty="0" smtClean="0"/>
              <a:t>First </a:t>
            </a:r>
            <a:r>
              <a:rPr lang="en-GB" sz="1000" dirty="0" err="1" smtClean="0"/>
              <a:t>Carlist</a:t>
            </a:r>
            <a:r>
              <a:rPr lang="en-GB" sz="1000" dirty="0" smtClean="0"/>
              <a:t> War (1833–1840)</a:t>
            </a:r>
          </a:p>
          <a:p>
            <a:pPr marL="171450" indent="-171450">
              <a:buFont typeface="Arial" panose="020B0604020202020204" pitchFamily="34" charset="0"/>
              <a:buChar char="•"/>
            </a:pPr>
            <a:r>
              <a:rPr lang="en-GB" sz="1000" dirty="0" smtClean="0"/>
              <a:t>The 6th Xhosa War (1834–1836)</a:t>
            </a:r>
          </a:p>
          <a:p>
            <a:pPr marL="171450" indent="-171450">
              <a:buFont typeface="Arial" panose="020B0604020202020204" pitchFamily="34" charset="0"/>
              <a:buChar char="•"/>
            </a:pPr>
            <a:r>
              <a:rPr lang="en-GB" sz="1000" dirty="0" smtClean="0"/>
              <a:t>Rebellions of 1837 (1837–1838)</a:t>
            </a:r>
          </a:p>
          <a:p>
            <a:pPr marL="171450" indent="-171450">
              <a:buFont typeface="Arial" panose="020B0604020202020204" pitchFamily="34" charset="0"/>
              <a:buChar char="•"/>
            </a:pPr>
            <a:r>
              <a:rPr lang="en-GB" sz="1000" dirty="0" smtClean="0"/>
              <a:t>First Anglo-Afghan War (1839–1842)</a:t>
            </a:r>
          </a:p>
          <a:p>
            <a:pPr marL="171450" indent="-171450">
              <a:buFont typeface="Arial" panose="020B0604020202020204" pitchFamily="34" charset="0"/>
              <a:buChar char="•"/>
            </a:pPr>
            <a:r>
              <a:rPr lang="en-GB" sz="1000" dirty="0" smtClean="0"/>
              <a:t>First Opium War (1839–1842)</a:t>
            </a:r>
          </a:p>
          <a:p>
            <a:pPr marL="171450" indent="-171450">
              <a:buFont typeface="Arial" panose="020B0604020202020204" pitchFamily="34" charset="0"/>
              <a:buChar char="•"/>
            </a:pPr>
            <a:r>
              <a:rPr lang="en-GB" sz="1000" dirty="0" smtClean="0"/>
              <a:t>Second Egyptian-Ottoman War (1839–1841)</a:t>
            </a:r>
          </a:p>
          <a:p>
            <a:pPr marL="171450" indent="-171450">
              <a:buFont typeface="Arial" panose="020B0604020202020204" pitchFamily="34" charset="0"/>
              <a:buChar char="•"/>
            </a:pPr>
            <a:r>
              <a:rPr lang="en-GB" sz="1000" dirty="0" smtClean="0"/>
              <a:t>Uruguayan Civil War (1839–1851)</a:t>
            </a:r>
          </a:p>
          <a:p>
            <a:pPr marL="171450" indent="-171450">
              <a:buFont typeface="Arial" panose="020B0604020202020204" pitchFamily="34" charset="0"/>
              <a:buChar char="•"/>
            </a:pPr>
            <a:r>
              <a:rPr lang="en-GB" sz="1000" dirty="0" smtClean="0"/>
              <a:t>First Anglo-Sikh War (1845–1846)</a:t>
            </a:r>
          </a:p>
          <a:p>
            <a:pPr marL="171450" indent="-171450">
              <a:buFont typeface="Arial" panose="020B0604020202020204" pitchFamily="34" charset="0"/>
              <a:buChar char="•"/>
            </a:pPr>
            <a:r>
              <a:rPr lang="en-GB" sz="1000" dirty="0" smtClean="0"/>
              <a:t>Flagstaff War (1845–1846)</a:t>
            </a:r>
          </a:p>
          <a:p>
            <a:pPr marL="171450" indent="-171450">
              <a:buFont typeface="Arial" panose="020B0604020202020204" pitchFamily="34" charset="0"/>
              <a:buChar char="•"/>
            </a:pPr>
            <a:r>
              <a:rPr lang="en-GB" sz="1000" dirty="0" smtClean="0"/>
              <a:t>Hutt Valley Campaign (1846)</a:t>
            </a:r>
          </a:p>
          <a:p>
            <a:pPr marL="171450" indent="-171450">
              <a:buFont typeface="Arial" panose="020B0604020202020204" pitchFamily="34" charset="0"/>
              <a:buChar char="•"/>
            </a:pPr>
            <a:r>
              <a:rPr lang="en-GB" sz="1000" dirty="0" smtClean="0"/>
              <a:t>The 7th Xhosa War (1846–1847) (aka The War of the Axe)</a:t>
            </a:r>
          </a:p>
          <a:p>
            <a:pPr marL="171450" indent="-171450">
              <a:buFont typeface="Arial" panose="020B0604020202020204" pitchFamily="34" charset="0"/>
              <a:buChar char="•"/>
            </a:pPr>
            <a:r>
              <a:rPr lang="en-GB" sz="1000" dirty="0" smtClean="0"/>
              <a:t>Wanganui Campaign (1847)</a:t>
            </a:r>
          </a:p>
          <a:p>
            <a:pPr marL="171450" indent="-171450">
              <a:buFont typeface="Arial" panose="020B0604020202020204" pitchFamily="34" charset="0"/>
              <a:buChar char="•"/>
            </a:pPr>
            <a:r>
              <a:rPr lang="en-GB" sz="1000" dirty="0" smtClean="0"/>
              <a:t>Second Anglo-Sikh War (1848–1849)</a:t>
            </a:r>
          </a:p>
          <a:p>
            <a:pPr marL="171450" indent="-171450">
              <a:buFont typeface="Arial" panose="020B0604020202020204" pitchFamily="34" charset="0"/>
              <a:buChar char="•"/>
            </a:pPr>
            <a:r>
              <a:rPr lang="en-GB" sz="1000" dirty="0" smtClean="0"/>
              <a:t>The 8th Xhosa War (1850–1853) (aka </a:t>
            </a:r>
            <a:r>
              <a:rPr lang="en-GB" sz="1000" dirty="0" err="1" smtClean="0"/>
              <a:t>Mlanjeni's</a:t>
            </a:r>
            <a:r>
              <a:rPr lang="en-GB" sz="1000" dirty="0" smtClean="0"/>
              <a:t> War)</a:t>
            </a:r>
          </a:p>
          <a:p>
            <a:pPr marL="171450" indent="-171450">
              <a:buFont typeface="Arial" panose="020B0604020202020204" pitchFamily="34" charset="0"/>
              <a:buChar char="•"/>
            </a:pPr>
            <a:r>
              <a:rPr lang="en-GB" sz="1000" dirty="0" smtClean="0"/>
              <a:t>Taiping Rebellion (1850–1864)</a:t>
            </a:r>
          </a:p>
          <a:p>
            <a:pPr marL="171450" indent="-171450">
              <a:buFont typeface="Arial" panose="020B0604020202020204" pitchFamily="34" charset="0"/>
              <a:buChar char="•"/>
            </a:pPr>
            <a:r>
              <a:rPr lang="en-GB" sz="1000" dirty="0" smtClean="0"/>
              <a:t>Second Anglo-Burmese War (1852–1853)</a:t>
            </a:r>
          </a:p>
          <a:p>
            <a:pPr marL="171450" indent="-171450">
              <a:buFont typeface="Arial" panose="020B0604020202020204" pitchFamily="34" charset="0"/>
              <a:buChar char="•"/>
            </a:pPr>
            <a:r>
              <a:rPr lang="en-GB" sz="1000" dirty="0" smtClean="0"/>
              <a:t>Crimean War (1853–1856)</a:t>
            </a:r>
          </a:p>
          <a:p>
            <a:pPr marL="171450" indent="-171450">
              <a:buFont typeface="Arial" panose="020B0604020202020204" pitchFamily="34" charset="0"/>
              <a:buChar char="•"/>
            </a:pPr>
            <a:r>
              <a:rPr lang="en-GB" sz="1000" dirty="0" smtClean="0"/>
              <a:t>Bombardment of </a:t>
            </a:r>
            <a:r>
              <a:rPr lang="en-GB" sz="1000" dirty="0" err="1" smtClean="0"/>
              <a:t>Greytown</a:t>
            </a:r>
            <a:r>
              <a:rPr lang="en-GB" sz="1000" dirty="0" smtClean="0"/>
              <a:t> (1854)</a:t>
            </a:r>
          </a:p>
          <a:p>
            <a:pPr marL="171450" indent="-171450">
              <a:buFont typeface="Arial" panose="020B0604020202020204" pitchFamily="34" charset="0"/>
              <a:buChar char="•"/>
            </a:pPr>
            <a:r>
              <a:rPr lang="en-GB" sz="1000" dirty="0" smtClean="0"/>
              <a:t>The National War in Nicaragua (1856–1857)</a:t>
            </a:r>
          </a:p>
          <a:p>
            <a:pPr marL="171450" indent="-171450">
              <a:buFont typeface="Arial" panose="020B0604020202020204" pitchFamily="34" charset="0"/>
              <a:buChar char="•"/>
            </a:pPr>
            <a:r>
              <a:rPr lang="en-GB" sz="1000" dirty="0" smtClean="0"/>
              <a:t>Second Opium War (1856–1860) (aka Arrow War) </a:t>
            </a:r>
          </a:p>
          <a:p>
            <a:pPr marL="171450" indent="-171450">
              <a:buFont typeface="Arial" panose="020B0604020202020204" pitchFamily="34" charset="0"/>
              <a:buChar char="•"/>
            </a:pPr>
            <a:r>
              <a:rPr lang="en-GB" sz="1000" dirty="0" smtClean="0"/>
              <a:t>Anglo-Persian War (1856–1857)</a:t>
            </a:r>
          </a:p>
          <a:p>
            <a:pPr marL="171450" indent="-171450">
              <a:buFont typeface="Arial" panose="020B0604020202020204" pitchFamily="34" charset="0"/>
              <a:buChar char="•"/>
            </a:pPr>
            <a:r>
              <a:rPr lang="en-GB" sz="1000" dirty="0" smtClean="0"/>
              <a:t>Indian Mutiny (1857–1858)</a:t>
            </a:r>
          </a:p>
          <a:p>
            <a:pPr marL="171450" indent="-171450">
              <a:buFont typeface="Arial" panose="020B0604020202020204" pitchFamily="34" charset="0"/>
              <a:buChar char="•"/>
            </a:pPr>
            <a:r>
              <a:rPr lang="en-GB" sz="1000" dirty="0" smtClean="0"/>
              <a:t>First Taranaki War (1860–1861)(aka Second Māori War)</a:t>
            </a:r>
          </a:p>
          <a:p>
            <a:pPr marL="171450" indent="-171450">
              <a:buFont typeface="Arial" panose="020B0604020202020204" pitchFamily="34" charset="0"/>
              <a:buChar char="•"/>
            </a:pPr>
            <a:r>
              <a:rPr lang="en-GB" sz="1000" dirty="0" smtClean="0"/>
              <a:t>Bombardment of Kagoshima (1863)</a:t>
            </a:r>
          </a:p>
          <a:p>
            <a:pPr marL="171450" indent="-171450">
              <a:buFont typeface="Arial" panose="020B0604020202020204" pitchFamily="34" charset="0"/>
              <a:buChar char="•"/>
            </a:pPr>
            <a:r>
              <a:rPr lang="en-GB" sz="1000" dirty="0" smtClean="0"/>
              <a:t>Second Ashanti War (1863–1864)</a:t>
            </a:r>
          </a:p>
          <a:p>
            <a:pPr marL="171450" indent="-171450">
              <a:buFont typeface="Arial" panose="020B0604020202020204" pitchFamily="34" charset="0"/>
              <a:buChar char="•"/>
            </a:pPr>
            <a:r>
              <a:rPr lang="en-GB" sz="1000" dirty="0" smtClean="0"/>
              <a:t>Invasion of Waikato (1863–1866) (aka Third Māori War)</a:t>
            </a:r>
          </a:p>
          <a:p>
            <a:pPr marL="171450" indent="-171450">
              <a:buFont typeface="Arial" panose="020B0604020202020204" pitchFamily="34" charset="0"/>
              <a:buChar char="•"/>
            </a:pPr>
            <a:r>
              <a:rPr lang="en-GB" sz="1000" dirty="0" smtClean="0"/>
              <a:t>Bhutan War (1864–1865)</a:t>
            </a:r>
          </a:p>
          <a:p>
            <a:pPr marL="171450" indent="-171450">
              <a:buFont typeface="Arial" panose="020B0604020202020204" pitchFamily="34" charset="0"/>
              <a:buChar char="•"/>
            </a:pPr>
            <a:r>
              <a:rPr lang="en-GB" sz="1000" dirty="0" smtClean="0"/>
              <a:t>British Expedition to Abyssinia (1867–1868)</a:t>
            </a:r>
          </a:p>
          <a:p>
            <a:pPr marL="171450" indent="-171450">
              <a:buFont typeface="Arial" panose="020B0604020202020204" pitchFamily="34" charset="0"/>
              <a:buChar char="•"/>
            </a:pPr>
            <a:r>
              <a:rPr lang="en-GB" sz="1000" dirty="0" err="1" smtClean="0"/>
              <a:t>Klang</a:t>
            </a:r>
            <a:r>
              <a:rPr lang="en-GB" sz="1000" dirty="0" smtClean="0"/>
              <a:t> War (1867–1874) (aka Selangor Civil War) </a:t>
            </a:r>
          </a:p>
          <a:p>
            <a:pPr marL="171450" indent="-171450">
              <a:buFont typeface="Arial" panose="020B0604020202020204" pitchFamily="34" charset="0"/>
              <a:buChar char="•"/>
            </a:pPr>
            <a:r>
              <a:rPr lang="en-GB" sz="1000" dirty="0" err="1" smtClean="0"/>
              <a:t>Titokowaru's</a:t>
            </a:r>
            <a:r>
              <a:rPr lang="en-GB" sz="1000" dirty="0" smtClean="0"/>
              <a:t> War (1868–1869) </a:t>
            </a:r>
          </a:p>
          <a:p>
            <a:pPr marL="171450" indent="-171450">
              <a:buFont typeface="Arial" panose="020B0604020202020204" pitchFamily="34" charset="0"/>
              <a:buChar char="•"/>
            </a:pPr>
            <a:r>
              <a:rPr lang="en-GB" sz="1000" dirty="0" smtClean="0"/>
              <a:t>1868 Expedition to Abyssinia (1868)</a:t>
            </a:r>
          </a:p>
          <a:p>
            <a:pPr marL="171450" indent="-171450">
              <a:buFont typeface="Arial" panose="020B0604020202020204" pitchFamily="34" charset="0"/>
              <a:buChar char="•"/>
            </a:pPr>
            <a:r>
              <a:rPr lang="en-GB" sz="1000" dirty="0" err="1" smtClean="0"/>
              <a:t>Te</a:t>
            </a:r>
            <a:r>
              <a:rPr lang="en-GB" sz="1000" dirty="0" smtClean="0"/>
              <a:t> </a:t>
            </a:r>
            <a:r>
              <a:rPr lang="en-GB" sz="1000" dirty="0" err="1" smtClean="0"/>
              <a:t>Kooti's</a:t>
            </a:r>
            <a:r>
              <a:rPr lang="en-GB" sz="1000" dirty="0" smtClean="0"/>
              <a:t> War (1868–1872)</a:t>
            </a:r>
          </a:p>
          <a:p>
            <a:pPr marL="171450" indent="-171450">
              <a:buFont typeface="Arial" panose="020B0604020202020204" pitchFamily="34" charset="0"/>
              <a:buChar char="•"/>
            </a:pPr>
            <a:r>
              <a:rPr lang="en-GB" sz="1000" dirty="0" smtClean="0"/>
              <a:t>Red River Rebellion (1869–1869)</a:t>
            </a:r>
          </a:p>
          <a:p>
            <a:pPr marL="171450" indent="-171450">
              <a:buFont typeface="Arial" panose="020B0604020202020204" pitchFamily="34" charset="0"/>
              <a:buChar char="•"/>
            </a:pPr>
            <a:r>
              <a:rPr lang="en-GB" sz="1000" dirty="0" smtClean="0"/>
              <a:t>Third Ashanti War (1873–1874)</a:t>
            </a:r>
          </a:p>
          <a:p>
            <a:pPr marL="171450" indent="-171450">
              <a:buFont typeface="Arial" panose="020B0604020202020204" pitchFamily="34" charset="0"/>
              <a:buChar char="•"/>
            </a:pPr>
            <a:r>
              <a:rPr lang="en-GB" sz="1000" dirty="0" smtClean="0"/>
              <a:t>The 9th Xhosa War (1877–1879)</a:t>
            </a:r>
          </a:p>
          <a:p>
            <a:pPr marL="171450" indent="-171450">
              <a:buFont typeface="Arial" panose="020B0604020202020204" pitchFamily="34" charset="0"/>
              <a:buChar char="•"/>
            </a:pPr>
            <a:r>
              <a:rPr lang="en-GB" sz="1000" dirty="0" smtClean="0"/>
              <a:t>Second Anglo-Afghan War (1878–1880)</a:t>
            </a:r>
          </a:p>
          <a:p>
            <a:pPr marL="171450" indent="-171450">
              <a:buFont typeface="Arial" panose="020B0604020202020204" pitchFamily="34" charset="0"/>
              <a:buChar char="•"/>
            </a:pPr>
            <a:r>
              <a:rPr lang="en-GB" sz="1000" dirty="0" smtClean="0"/>
              <a:t>Anglo-Zulu War (1879)</a:t>
            </a:r>
          </a:p>
          <a:p>
            <a:pPr marL="171450" indent="-171450">
              <a:buFont typeface="Arial" panose="020B0604020202020204" pitchFamily="34" charset="0"/>
              <a:buChar char="•"/>
            </a:pPr>
            <a:r>
              <a:rPr lang="en-GB" sz="1000" dirty="0" smtClean="0"/>
              <a:t>‘</a:t>
            </a:r>
            <a:r>
              <a:rPr lang="en-GB" sz="1000" dirty="0" err="1" smtClean="0"/>
              <a:t>Urabi</a:t>
            </a:r>
            <a:r>
              <a:rPr lang="en-GB" sz="1000" dirty="0" smtClean="0"/>
              <a:t> Revolt (1879–1882)</a:t>
            </a:r>
          </a:p>
          <a:p>
            <a:pPr marL="171450" indent="-171450">
              <a:buFont typeface="Arial" panose="020B0604020202020204" pitchFamily="34" charset="0"/>
              <a:buChar char="•"/>
            </a:pPr>
            <a:r>
              <a:rPr lang="en-GB" sz="1000" dirty="0" smtClean="0"/>
              <a:t>First Boer War (1880–1881)</a:t>
            </a:r>
          </a:p>
          <a:p>
            <a:pPr marL="171450" indent="-171450">
              <a:buFont typeface="Arial" panose="020B0604020202020204" pitchFamily="34" charset="0"/>
              <a:buChar char="•"/>
            </a:pPr>
            <a:r>
              <a:rPr lang="en-GB" sz="1000" dirty="0" smtClean="0"/>
              <a:t>Mahdist War (1884–1889)</a:t>
            </a:r>
          </a:p>
          <a:p>
            <a:pPr marL="171450" indent="-171450">
              <a:buFont typeface="Arial" panose="020B0604020202020204" pitchFamily="34" charset="0"/>
              <a:buChar char="•"/>
            </a:pPr>
            <a:r>
              <a:rPr lang="en-GB" sz="1000" dirty="0" smtClean="0"/>
              <a:t>Third Anglo-Burmese War (1885)</a:t>
            </a:r>
          </a:p>
          <a:p>
            <a:pPr marL="171450" indent="-171450">
              <a:buFont typeface="Arial" panose="020B0604020202020204" pitchFamily="34" charset="0"/>
              <a:buChar char="•"/>
            </a:pPr>
            <a:r>
              <a:rPr lang="en-GB" sz="1000" dirty="0" smtClean="0"/>
              <a:t>Sikkim Expedition (1888)</a:t>
            </a:r>
          </a:p>
          <a:p>
            <a:pPr marL="171450" indent="-171450">
              <a:buFont typeface="Arial" panose="020B0604020202020204" pitchFamily="34" charset="0"/>
              <a:buChar char="•"/>
            </a:pPr>
            <a:r>
              <a:rPr lang="en-GB" sz="1000" dirty="0" smtClean="0"/>
              <a:t>Anglo-Zanzibar War (1896)</a:t>
            </a:r>
          </a:p>
          <a:p>
            <a:pPr marL="171450" indent="-171450">
              <a:buFont typeface="Arial" panose="020B0604020202020204" pitchFamily="34" charset="0"/>
              <a:buChar char="•"/>
            </a:pPr>
            <a:r>
              <a:rPr lang="en-GB" sz="1000" dirty="0" smtClean="0"/>
              <a:t>Boxer Rebellion (1899–1901)</a:t>
            </a:r>
          </a:p>
          <a:p>
            <a:pPr marL="171450" indent="-171450">
              <a:buFont typeface="Arial" panose="020B0604020202020204" pitchFamily="34" charset="0"/>
              <a:buChar char="•"/>
            </a:pPr>
            <a:r>
              <a:rPr lang="en-GB" sz="1000" dirty="0" smtClean="0"/>
              <a:t>Second Boer War (1899–1902)</a:t>
            </a:r>
          </a:p>
          <a:p>
            <a:pPr marL="171450" indent="-171450">
              <a:buFont typeface="Arial" panose="020B0604020202020204" pitchFamily="34" charset="0"/>
              <a:buChar char="•"/>
            </a:pPr>
            <a:r>
              <a:rPr lang="en-GB" sz="1000" dirty="0" smtClean="0"/>
              <a:t>Anglo-</a:t>
            </a:r>
            <a:r>
              <a:rPr lang="en-GB" sz="1000" dirty="0" err="1" smtClean="0"/>
              <a:t>Aro</a:t>
            </a:r>
            <a:r>
              <a:rPr lang="en-GB" sz="1000" dirty="0" smtClean="0"/>
              <a:t> War (1901–1902)</a:t>
            </a:r>
          </a:p>
          <a:p>
            <a:pPr marL="171450" indent="-171450">
              <a:buFont typeface="Arial" panose="020B0604020202020204" pitchFamily="34" charset="0"/>
              <a:buChar char="•"/>
            </a:pPr>
            <a:r>
              <a:rPr lang="en-GB" sz="1000" dirty="0" smtClean="0"/>
              <a:t>British expedition to Tibet (1903–1904)</a:t>
            </a:r>
          </a:p>
          <a:p>
            <a:pPr marL="171450" indent="-171450">
              <a:buFont typeface="Arial" panose="020B0604020202020204" pitchFamily="34" charset="0"/>
              <a:buChar char="•"/>
            </a:pPr>
            <a:r>
              <a:rPr lang="en-GB" sz="1000" dirty="0" smtClean="0"/>
              <a:t>World War I (1914–1918)</a:t>
            </a:r>
          </a:p>
          <a:p>
            <a:pPr marL="171450" indent="-171450">
              <a:buFont typeface="Arial" panose="020B0604020202020204" pitchFamily="34" charset="0"/>
              <a:buChar char="•"/>
            </a:pPr>
            <a:r>
              <a:rPr lang="en-GB" sz="1000" dirty="0" smtClean="0"/>
              <a:t>Estonian War of Independence (1918–1920)</a:t>
            </a:r>
          </a:p>
          <a:p>
            <a:pPr marL="171450" indent="-171450">
              <a:buFont typeface="Arial" panose="020B0604020202020204" pitchFamily="34" charset="0"/>
              <a:buChar char="•"/>
            </a:pPr>
            <a:r>
              <a:rPr lang="en-GB" sz="1000" dirty="0" smtClean="0"/>
              <a:t>Latvian War of Independence (1918–1920)</a:t>
            </a:r>
          </a:p>
          <a:p>
            <a:pPr marL="171450" indent="-171450">
              <a:buFont typeface="Arial" panose="020B0604020202020204" pitchFamily="34" charset="0"/>
              <a:buChar char="•"/>
            </a:pPr>
            <a:r>
              <a:rPr lang="en-GB" sz="1000" dirty="0" smtClean="0"/>
              <a:t>Allied intervention in the Russian Civil War (1918–1920)</a:t>
            </a:r>
          </a:p>
          <a:p>
            <a:pPr marL="171450" indent="-171450">
              <a:buFont typeface="Arial" panose="020B0604020202020204" pitchFamily="34" charset="0"/>
              <a:buChar char="•"/>
            </a:pPr>
            <a:r>
              <a:rPr lang="en-GB" sz="1000" dirty="0" smtClean="0"/>
              <a:t>Turkish War of Independence (1919–1923)</a:t>
            </a:r>
          </a:p>
          <a:p>
            <a:pPr marL="171450" indent="-171450">
              <a:buFont typeface="Arial" panose="020B0604020202020204" pitchFamily="34" charset="0"/>
              <a:buChar char="•"/>
            </a:pPr>
            <a:r>
              <a:rPr lang="en-GB" sz="1000" dirty="0" smtClean="0"/>
              <a:t>Third Anglo-Afghan War (1919)</a:t>
            </a:r>
          </a:p>
          <a:p>
            <a:pPr marL="171450" indent="-171450">
              <a:buFont typeface="Arial" panose="020B0604020202020204" pitchFamily="34" charset="0"/>
              <a:buChar char="•"/>
            </a:pPr>
            <a:r>
              <a:rPr lang="en-GB" sz="1000" dirty="0" smtClean="0"/>
              <a:t>Irish War of Independence (1919–1920)</a:t>
            </a:r>
          </a:p>
          <a:p>
            <a:pPr marL="171450" indent="-171450">
              <a:buFont typeface="Arial" panose="020B0604020202020204" pitchFamily="34" charset="0"/>
              <a:buChar char="•"/>
            </a:pPr>
            <a:r>
              <a:rPr lang="en-GB" sz="1000" dirty="0" smtClean="0"/>
              <a:t>Somaliland campaign (1920)</a:t>
            </a:r>
          </a:p>
          <a:p>
            <a:pPr marL="171450" indent="-171450">
              <a:buFont typeface="Arial" panose="020B0604020202020204" pitchFamily="34" charset="0"/>
              <a:buChar char="•"/>
            </a:pPr>
            <a:r>
              <a:rPr lang="en-GB" sz="1000" dirty="0" smtClean="0"/>
              <a:t>Great Iraqi Revolution of 1920 (1920)</a:t>
            </a:r>
          </a:p>
          <a:p>
            <a:pPr marL="171450" indent="-171450">
              <a:buFont typeface="Arial" panose="020B0604020202020204" pitchFamily="34" charset="0"/>
              <a:buChar char="•"/>
            </a:pPr>
            <a:r>
              <a:rPr lang="en-GB" sz="1000" dirty="0" err="1" smtClean="0"/>
              <a:t>Adwan</a:t>
            </a:r>
            <a:r>
              <a:rPr lang="en-GB" sz="1000" dirty="0" smtClean="0"/>
              <a:t> Rebellion (1923)</a:t>
            </a:r>
          </a:p>
          <a:p>
            <a:pPr marL="171450" indent="-171450">
              <a:buFont typeface="Arial" panose="020B0604020202020204" pitchFamily="34" charset="0"/>
              <a:buChar char="•"/>
            </a:pPr>
            <a:r>
              <a:rPr lang="en-GB" sz="1000" dirty="0" err="1" smtClean="0"/>
              <a:t>Ikhwan</a:t>
            </a:r>
            <a:r>
              <a:rPr lang="en-GB" sz="1000" dirty="0" smtClean="0"/>
              <a:t> Revolt (1927–1930)</a:t>
            </a:r>
          </a:p>
          <a:p>
            <a:pPr marL="171450" indent="-171450">
              <a:buFont typeface="Arial" panose="020B0604020202020204" pitchFamily="34" charset="0"/>
              <a:buChar char="•"/>
            </a:pPr>
            <a:r>
              <a:rPr lang="en-GB" sz="1000" dirty="0" smtClean="0"/>
              <a:t>Great Arab Revolt in Palestine (1936–1939)</a:t>
            </a:r>
          </a:p>
          <a:p>
            <a:pPr marL="171450" indent="-171450">
              <a:buFont typeface="Arial" panose="020B0604020202020204" pitchFamily="34" charset="0"/>
              <a:buChar char="•"/>
            </a:pPr>
            <a:r>
              <a:rPr lang="en-GB" sz="1000" dirty="0" smtClean="0"/>
              <a:t>British–Zionist conflict (1938–1948)</a:t>
            </a:r>
          </a:p>
          <a:p>
            <a:pPr marL="171450" indent="-171450">
              <a:buFont typeface="Arial" panose="020B0604020202020204" pitchFamily="34" charset="0"/>
              <a:buChar char="•"/>
            </a:pPr>
            <a:r>
              <a:rPr lang="en-GB" sz="1000" dirty="0" smtClean="0"/>
              <a:t>World War II (1939–1945)</a:t>
            </a:r>
          </a:p>
          <a:p>
            <a:pPr marL="171450" indent="-171450">
              <a:buFont typeface="Arial" panose="020B0604020202020204" pitchFamily="34" charset="0"/>
              <a:buChar char="•"/>
            </a:pPr>
            <a:r>
              <a:rPr lang="en-GB" sz="1000" dirty="0" smtClean="0"/>
              <a:t>Indonesian National Revolution (1945–1949)</a:t>
            </a:r>
          </a:p>
          <a:p>
            <a:pPr marL="171450" indent="-171450">
              <a:buFont typeface="Arial" panose="020B0604020202020204" pitchFamily="34" charset="0"/>
              <a:buChar char="•"/>
            </a:pPr>
            <a:r>
              <a:rPr lang="en-GB" sz="1000" dirty="0" smtClean="0"/>
              <a:t>Greek Civil War (1944–1948)</a:t>
            </a:r>
          </a:p>
          <a:p>
            <a:pPr marL="171450" indent="-171450">
              <a:buFont typeface="Arial" panose="020B0604020202020204" pitchFamily="34" charset="0"/>
              <a:buChar char="•"/>
            </a:pPr>
            <a:r>
              <a:rPr lang="en-GB" sz="1000" dirty="0" smtClean="0"/>
              <a:t>Operation </a:t>
            </a:r>
            <a:r>
              <a:rPr lang="en-GB" sz="1000" dirty="0" err="1" smtClean="0"/>
              <a:t>Masterdom</a:t>
            </a:r>
            <a:r>
              <a:rPr lang="en-GB" sz="1000" dirty="0" smtClean="0"/>
              <a:t> (1945–1946)</a:t>
            </a:r>
          </a:p>
          <a:p>
            <a:pPr marL="171450" indent="-171450">
              <a:buFont typeface="Arial" panose="020B0604020202020204" pitchFamily="34" charset="0"/>
              <a:buChar char="•"/>
            </a:pPr>
            <a:r>
              <a:rPr lang="en-GB" sz="1000" dirty="0" smtClean="0"/>
              <a:t>Corfu Channel incident (1946–1948)</a:t>
            </a:r>
          </a:p>
          <a:p>
            <a:pPr marL="171450" indent="-171450">
              <a:buFont typeface="Arial" panose="020B0604020202020204" pitchFamily="34" charset="0"/>
              <a:buChar char="•"/>
            </a:pPr>
            <a:r>
              <a:rPr lang="en-GB" sz="1000" dirty="0" smtClean="0"/>
              <a:t>Malayan Emergency (1948–1960)</a:t>
            </a:r>
          </a:p>
          <a:p>
            <a:pPr marL="171450" indent="-171450">
              <a:buFont typeface="Arial" panose="020B0604020202020204" pitchFamily="34" charset="0"/>
              <a:buChar char="•"/>
            </a:pPr>
            <a:r>
              <a:rPr lang="en-GB" sz="1000" dirty="0" smtClean="0"/>
              <a:t>Korean War (1950–1953)</a:t>
            </a:r>
          </a:p>
          <a:p>
            <a:pPr marL="171450" indent="-171450">
              <a:buFont typeface="Arial" panose="020B0604020202020204" pitchFamily="34" charset="0"/>
              <a:buChar char="•"/>
            </a:pPr>
            <a:r>
              <a:rPr lang="en-GB" sz="1000" dirty="0" smtClean="0"/>
              <a:t>1951 Anglo-Egyptian War (1951–1952)</a:t>
            </a:r>
          </a:p>
          <a:p>
            <a:pPr marL="171450" indent="-171450">
              <a:buFont typeface="Arial" panose="020B0604020202020204" pitchFamily="34" charset="0"/>
              <a:buChar char="•"/>
            </a:pPr>
            <a:r>
              <a:rPr lang="en-GB" sz="1000" dirty="0" smtClean="0"/>
              <a:t>Mau </a:t>
            </a:r>
            <a:r>
              <a:rPr lang="en-GB" sz="1000" dirty="0" err="1" smtClean="0"/>
              <a:t>Mau</a:t>
            </a:r>
            <a:r>
              <a:rPr lang="en-GB" sz="1000" dirty="0" smtClean="0"/>
              <a:t> Uprising (1952–1960)</a:t>
            </a:r>
          </a:p>
          <a:p>
            <a:pPr marL="171450" indent="-171450">
              <a:buFont typeface="Arial" panose="020B0604020202020204" pitchFamily="34" charset="0"/>
              <a:buChar char="•"/>
            </a:pPr>
            <a:r>
              <a:rPr lang="en-GB" sz="1000" dirty="0" smtClean="0"/>
              <a:t>Jebel </a:t>
            </a:r>
            <a:r>
              <a:rPr lang="en-GB" sz="1000" dirty="0" err="1" smtClean="0"/>
              <a:t>Akhdar</a:t>
            </a:r>
            <a:r>
              <a:rPr lang="en-GB" sz="1000" dirty="0" smtClean="0"/>
              <a:t> War (1954–1959)</a:t>
            </a:r>
          </a:p>
          <a:p>
            <a:pPr marL="171450" indent="-171450">
              <a:buFont typeface="Arial" panose="020B0604020202020204" pitchFamily="34" charset="0"/>
              <a:buChar char="•"/>
            </a:pPr>
            <a:r>
              <a:rPr lang="en-GB" sz="1000" dirty="0" smtClean="0"/>
              <a:t>Cypriot intercommunal violence (1955–1960)</a:t>
            </a:r>
          </a:p>
          <a:p>
            <a:pPr marL="171450" indent="-171450">
              <a:buFont typeface="Arial" panose="020B0604020202020204" pitchFamily="34" charset="0"/>
              <a:buChar char="•"/>
            </a:pPr>
            <a:r>
              <a:rPr lang="en-GB" sz="1000" dirty="0" smtClean="0"/>
              <a:t>Suez Crisis (1956–1957)</a:t>
            </a:r>
          </a:p>
          <a:p>
            <a:pPr marL="171450" indent="-171450">
              <a:buFont typeface="Arial" panose="020B0604020202020204" pitchFamily="34" charset="0"/>
              <a:buChar char="•"/>
            </a:pPr>
            <a:r>
              <a:rPr lang="en-GB" sz="1000" dirty="0" smtClean="0"/>
              <a:t>Border Campaign (1956–1962)</a:t>
            </a:r>
          </a:p>
          <a:p>
            <a:pPr marL="171450" indent="-171450">
              <a:buFont typeface="Arial" panose="020B0604020202020204" pitchFamily="34" charset="0"/>
              <a:buChar char="•"/>
            </a:pPr>
            <a:r>
              <a:rPr lang="en-GB" sz="1000" dirty="0" smtClean="0"/>
              <a:t>Indonesia–Malaysia confrontation (1962–1966)</a:t>
            </a:r>
          </a:p>
        </p:txBody>
      </p:sp>
      <p:sp>
        <p:nvSpPr>
          <p:cNvPr id="4" name="TextBox 3"/>
          <p:cNvSpPr txBox="1"/>
          <p:nvPr/>
        </p:nvSpPr>
        <p:spPr>
          <a:xfrm>
            <a:off x="0" y="0"/>
            <a:ext cx="9144000" cy="640515"/>
          </a:xfrm>
          <a:prstGeom prst="rect">
            <a:avLst/>
          </a:prstGeom>
          <a:noFill/>
        </p:spPr>
        <p:txBody>
          <a:bodyPr wrap="square" lIns="180000" tIns="180000" rIns="180000" bIns="180000" rtlCol="0">
            <a:spAutoFit/>
          </a:bodyPr>
          <a:lstStyle/>
          <a:p>
            <a:pPr algn="ctr"/>
            <a:r>
              <a:rPr lang="en-GB" b="1" dirty="0" smtClean="0"/>
              <a:t>Britain’s Wars of Empire and Decolonisation (c.1789 –1970)</a:t>
            </a:r>
            <a:endParaRPr lang="en-GB" sz="1700" dirty="0" smtClean="0"/>
          </a:p>
        </p:txBody>
      </p:sp>
    </p:spTree>
    <p:extLst>
      <p:ext uri="{BB962C8B-B14F-4D97-AF65-F5344CB8AC3E}">
        <p14:creationId xmlns:p14="http://schemas.microsoft.com/office/powerpoint/2010/main" val="27379269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9144000" cy="7569244"/>
          </a:xfrm>
          <a:prstGeom prst="rect">
            <a:avLst/>
          </a:prstGeom>
          <a:noFill/>
        </p:spPr>
        <p:txBody>
          <a:bodyPr wrap="square" lIns="540000" tIns="540000" rIns="540000" bIns="540000" rtlCol="0">
            <a:spAutoFit/>
          </a:bodyPr>
          <a:lstStyle/>
          <a:p>
            <a:r>
              <a:rPr lang="en-GB" sz="1600" dirty="0" smtClean="0">
                <a:solidFill>
                  <a:prstClr val="black"/>
                </a:solidFill>
              </a:rPr>
              <a:t>Paris, 'Discovering the Pleasures of War,', pp. 12–47.</a:t>
            </a:r>
          </a:p>
          <a:p>
            <a:endParaRPr lang="en-GB" sz="800" dirty="0" smtClean="0">
              <a:solidFill>
                <a:prstClr val="black"/>
              </a:solidFill>
            </a:endParaRPr>
          </a:p>
          <a:p>
            <a:pPr marL="285750" indent="-285750">
              <a:buFont typeface="Arial" panose="020B0604020202020204" pitchFamily="34" charset="0"/>
              <a:buChar char="•"/>
            </a:pPr>
            <a:r>
              <a:rPr lang="en-GB" sz="1700" b="1" dirty="0" smtClean="0">
                <a:solidFill>
                  <a:prstClr val="black"/>
                </a:solidFill>
              </a:rPr>
              <a:t>What wars did Britain engage in during the 19</a:t>
            </a:r>
            <a:r>
              <a:rPr lang="en-GB" sz="1700" b="1" baseline="30000" dirty="0" smtClean="0">
                <a:solidFill>
                  <a:prstClr val="black"/>
                </a:solidFill>
              </a:rPr>
              <a:t>th</a:t>
            </a:r>
            <a:r>
              <a:rPr lang="en-GB" sz="1700" b="1" dirty="0" smtClean="0">
                <a:solidFill>
                  <a:prstClr val="black"/>
                </a:solidFill>
              </a:rPr>
              <a:t> century, and how were they represented culturally?  </a:t>
            </a:r>
            <a:endParaRPr lang="en-GB" sz="1700" dirty="0" smtClean="0">
              <a:solidFill>
                <a:prstClr val="black"/>
              </a:solidFill>
            </a:endParaRPr>
          </a:p>
          <a:p>
            <a:pPr marL="742950" lvl="1" indent="-285750">
              <a:buFontTx/>
              <a:buChar char="-"/>
            </a:pPr>
            <a:r>
              <a:rPr lang="en-GB" sz="1700" dirty="0" smtClean="0">
                <a:solidFill>
                  <a:prstClr val="black"/>
                </a:solidFill>
              </a:rPr>
              <a:t>Were representations of different wars share common features or were they distinct from one another?</a:t>
            </a:r>
          </a:p>
          <a:p>
            <a:pPr marL="285750" indent="-285750">
              <a:buFontTx/>
              <a:buChar char="-"/>
            </a:pPr>
            <a:endParaRPr lang="en-GB" sz="1700" dirty="0" smtClean="0">
              <a:solidFill>
                <a:prstClr val="black"/>
              </a:solidFill>
            </a:endParaRPr>
          </a:p>
          <a:p>
            <a:pPr marL="285750" indent="-285750">
              <a:buFont typeface="Arial" panose="020B0604020202020204" pitchFamily="34" charset="0"/>
              <a:buChar char="•"/>
            </a:pPr>
            <a:r>
              <a:rPr lang="en-GB" sz="1700" b="1" dirty="0" smtClean="0">
                <a:solidFill>
                  <a:prstClr val="black"/>
                </a:solidFill>
              </a:rPr>
              <a:t>How important were media – e.g. photography and advertising – in disseminating knowledge about empire to a domestic audience?</a:t>
            </a:r>
            <a:endParaRPr lang="en-GB" sz="1700" dirty="0" smtClean="0">
              <a:solidFill>
                <a:prstClr val="black"/>
              </a:solidFill>
            </a:endParaRPr>
          </a:p>
          <a:p>
            <a:pPr marL="742950" lvl="1" indent="-285750">
              <a:buFontTx/>
              <a:buChar char="-"/>
            </a:pPr>
            <a:r>
              <a:rPr lang="en-GB" sz="1700" dirty="0" smtClean="0">
                <a:solidFill>
                  <a:prstClr val="black"/>
                </a:solidFill>
              </a:rPr>
              <a:t>In what ways did these media depict war and conflict?</a:t>
            </a:r>
          </a:p>
          <a:p>
            <a:pPr marL="742950" lvl="1" indent="-285750">
              <a:buFontTx/>
              <a:buChar char="-"/>
            </a:pPr>
            <a:r>
              <a:rPr lang="en-GB" sz="1700" dirty="0" smtClean="0">
                <a:solidFill>
                  <a:prstClr val="black"/>
                </a:solidFill>
              </a:rPr>
              <a:t>What presumptions about race, class and/or gender were transmitted by media depictions of war and conflict?</a:t>
            </a:r>
          </a:p>
          <a:p>
            <a:pPr marL="742950" lvl="1" indent="-285750">
              <a:buFontTx/>
              <a:buChar char="-"/>
            </a:pPr>
            <a:r>
              <a:rPr lang="en-GB" sz="1700" dirty="0" smtClean="0">
                <a:solidFill>
                  <a:prstClr val="black"/>
                </a:solidFill>
              </a:rPr>
              <a:t>In what ways were enemies of Britain depicted in media representations of war and conflict?</a:t>
            </a:r>
            <a:endParaRPr lang="en-GB" sz="800" dirty="0" smtClean="0"/>
          </a:p>
          <a:p>
            <a:pPr algn="ctr"/>
            <a:r>
              <a:rPr lang="en-GB" sz="2000" dirty="0" smtClean="0">
                <a:solidFill>
                  <a:srgbClr val="FF0000"/>
                </a:solidFill>
              </a:rPr>
              <a:t>4th Anglo-Mysore War (1798–1799)</a:t>
            </a:r>
          </a:p>
          <a:p>
            <a:pPr algn="ctr"/>
            <a:r>
              <a:rPr lang="en-GB" sz="2000" dirty="0" smtClean="0">
                <a:solidFill>
                  <a:schemeClr val="accent6">
                    <a:lumMod val="50000"/>
                  </a:schemeClr>
                </a:solidFill>
              </a:rPr>
              <a:t>First Opium War (1839–1842)</a:t>
            </a:r>
          </a:p>
          <a:p>
            <a:pPr algn="ctr"/>
            <a:r>
              <a:rPr lang="en-GB" sz="2000" dirty="0" smtClean="0">
                <a:solidFill>
                  <a:srgbClr val="00B050"/>
                </a:solidFill>
              </a:rPr>
              <a:t>Crimean War (1853–1856)</a:t>
            </a:r>
          </a:p>
          <a:p>
            <a:pPr algn="ctr"/>
            <a:r>
              <a:rPr lang="en-GB" sz="2000" dirty="0" smtClean="0">
                <a:solidFill>
                  <a:schemeClr val="accent6">
                    <a:lumMod val="50000"/>
                  </a:schemeClr>
                </a:solidFill>
              </a:rPr>
              <a:t>Second Opium War (1856–1860) (aka Arrow War) </a:t>
            </a:r>
          </a:p>
          <a:p>
            <a:pPr algn="ctr"/>
            <a:r>
              <a:rPr lang="en-GB" sz="2000" dirty="0" smtClean="0">
                <a:solidFill>
                  <a:srgbClr val="FF0000"/>
                </a:solidFill>
              </a:rPr>
              <a:t>Indian Mutiny (1857–1858)</a:t>
            </a:r>
          </a:p>
          <a:p>
            <a:pPr algn="ctr"/>
            <a:r>
              <a:rPr lang="en-GB" sz="2000" dirty="0" smtClean="0">
                <a:solidFill>
                  <a:schemeClr val="accent2">
                    <a:lumMod val="50000"/>
                  </a:schemeClr>
                </a:solidFill>
              </a:rPr>
              <a:t>First Boer War (1880–1881)</a:t>
            </a:r>
          </a:p>
          <a:p>
            <a:pPr algn="ctr"/>
            <a:r>
              <a:rPr lang="en-GB" sz="2000" dirty="0" err="1" smtClean="0">
                <a:solidFill>
                  <a:srgbClr val="7030A0"/>
                </a:solidFill>
              </a:rPr>
              <a:t>Mahdist</a:t>
            </a:r>
            <a:r>
              <a:rPr lang="en-GB" sz="2000" dirty="0" smtClean="0">
                <a:solidFill>
                  <a:srgbClr val="7030A0"/>
                </a:solidFill>
              </a:rPr>
              <a:t> War (1884–1889)</a:t>
            </a:r>
          </a:p>
          <a:p>
            <a:pPr algn="ctr"/>
            <a:r>
              <a:rPr lang="en-GB" sz="2000" dirty="0" smtClean="0">
                <a:solidFill>
                  <a:schemeClr val="accent2">
                    <a:lumMod val="50000"/>
                  </a:schemeClr>
                </a:solidFill>
              </a:rPr>
              <a:t>Second Boer War (1899–1902)</a:t>
            </a:r>
          </a:p>
          <a:p>
            <a:endParaRPr lang="en-GB" sz="1600" dirty="0" smtClean="0">
              <a:solidFill>
                <a:prstClr val="black"/>
              </a:solidFill>
            </a:endParaRPr>
          </a:p>
          <a:p>
            <a:pPr algn="just"/>
            <a:endParaRPr lang="en-GB" sz="1700" dirty="0" smtClean="0">
              <a:solidFill>
                <a:prstClr val="black"/>
              </a:solidFill>
            </a:endParaRPr>
          </a:p>
        </p:txBody>
      </p:sp>
      <p:sp>
        <p:nvSpPr>
          <p:cNvPr id="3" name="Rectangle 2"/>
          <p:cNvSpPr/>
          <p:nvPr/>
        </p:nvSpPr>
        <p:spPr>
          <a:xfrm>
            <a:off x="323528" y="4941168"/>
            <a:ext cx="1080119" cy="1477328"/>
          </a:xfrm>
          <a:prstGeom prst="rect">
            <a:avLst/>
          </a:prstGeom>
        </p:spPr>
        <p:txBody>
          <a:bodyPr wrap="square">
            <a:spAutoFit/>
          </a:bodyPr>
          <a:lstStyle/>
          <a:p>
            <a:r>
              <a:rPr lang="en-GB" dirty="0"/>
              <a:t>Key conflicts referred to in readings </a:t>
            </a:r>
            <a:endParaRPr lang="en-GB" dirty="0"/>
          </a:p>
        </p:txBody>
      </p:sp>
    </p:spTree>
    <p:extLst>
      <p:ext uri="{BB962C8B-B14F-4D97-AF65-F5344CB8AC3E}">
        <p14:creationId xmlns:p14="http://schemas.microsoft.com/office/powerpoint/2010/main" val="228375570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1026" name="Picture 2" descr="https://upload.wikimedia.org/wikipedia/commons/thumb/c/c2/NapoleonicWars.png/1280px-NapoleonicWars.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9288" y="908720"/>
            <a:ext cx="8725424" cy="403550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495300" y="5157192"/>
            <a:ext cx="8153400" cy="1530401"/>
          </a:xfrm>
          <a:prstGeom prst="rect">
            <a:avLst/>
          </a:prstGeom>
        </p:spPr>
        <p:txBody>
          <a:bodyPr wrap="square" lIns="180000" tIns="72000" rIns="180000" bIns="72000">
            <a:spAutoFit/>
          </a:bodyPr>
          <a:lstStyle/>
          <a:p>
            <a:pPr algn="ctr"/>
            <a:r>
              <a:rPr lang="en-GB" dirty="0" smtClean="0"/>
              <a:t>Indicative map of the world in the Napoleonic Wars era, showing</a:t>
            </a:r>
            <a:endParaRPr lang="en-GB" dirty="0"/>
          </a:p>
          <a:p>
            <a:pPr algn="ctr"/>
            <a:r>
              <a:rPr lang="en-GB" b="1" dirty="0" smtClean="0">
                <a:solidFill>
                  <a:srgbClr val="009900"/>
                </a:solidFill>
              </a:rPr>
              <a:t>France</a:t>
            </a:r>
            <a:r>
              <a:rPr lang="en-GB" b="1" dirty="0">
                <a:solidFill>
                  <a:srgbClr val="009900"/>
                </a:solidFill>
              </a:rPr>
              <a:t>, </a:t>
            </a:r>
            <a:r>
              <a:rPr lang="en-GB" b="1" dirty="0" smtClean="0">
                <a:solidFill>
                  <a:srgbClr val="009900"/>
                </a:solidFill>
              </a:rPr>
              <a:t>French colonies, French </a:t>
            </a:r>
            <a:r>
              <a:rPr lang="en-GB" b="1" dirty="0">
                <a:solidFill>
                  <a:srgbClr val="009900"/>
                </a:solidFill>
              </a:rPr>
              <a:t>client states in Europe, and </a:t>
            </a:r>
            <a:r>
              <a:rPr lang="en-GB" b="1" dirty="0" smtClean="0">
                <a:solidFill>
                  <a:srgbClr val="009900"/>
                </a:solidFill>
              </a:rPr>
              <a:t>Denmark-Norway</a:t>
            </a:r>
          </a:p>
          <a:p>
            <a:pPr algn="ctr"/>
            <a:r>
              <a:rPr lang="en-GB" b="1" dirty="0" smtClean="0">
                <a:solidFill>
                  <a:srgbClr val="0070C0"/>
                </a:solidFill>
              </a:rPr>
              <a:t>Allies against France (</a:t>
            </a:r>
            <a:r>
              <a:rPr lang="fi-FI" b="1" dirty="0" smtClean="0">
                <a:solidFill>
                  <a:srgbClr val="0070C0"/>
                </a:solidFill>
              </a:rPr>
              <a:t>Britain</a:t>
            </a:r>
            <a:r>
              <a:rPr lang="fi-FI" b="1" dirty="0">
                <a:solidFill>
                  <a:srgbClr val="0070C0"/>
                </a:solidFill>
              </a:rPr>
              <a:t>, Prussia, Austria, Russia, Portugal, Spain, Sweden, Ottoman </a:t>
            </a:r>
            <a:r>
              <a:rPr lang="fi-FI" b="1" dirty="0" smtClean="0">
                <a:solidFill>
                  <a:srgbClr val="0070C0"/>
                </a:solidFill>
              </a:rPr>
              <a:t>Empire) </a:t>
            </a:r>
            <a:r>
              <a:rPr lang="en-GB" b="1" dirty="0" smtClean="0">
                <a:solidFill>
                  <a:srgbClr val="0070C0"/>
                </a:solidFill>
              </a:rPr>
              <a:t>and their colonies </a:t>
            </a:r>
          </a:p>
          <a:p>
            <a:pPr algn="ctr"/>
            <a:r>
              <a:rPr lang="en-GB" b="1" dirty="0" smtClean="0">
                <a:solidFill>
                  <a:srgbClr val="00FFCC"/>
                </a:solidFill>
              </a:rPr>
              <a:t>Ottoman vassal states and British claimed territories</a:t>
            </a:r>
            <a:endParaRPr lang="it-IT" b="1" dirty="0">
              <a:solidFill>
                <a:srgbClr val="00FFCC"/>
              </a:solidFill>
            </a:endParaRPr>
          </a:p>
        </p:txBody>
      </p:sp>
      <p:sp>
        <p:nvSpPr>
          <p:cNvPr id="5" name="Rectangle 4"/>
          <p:cNvSpPr/>
          <p:nvPr/>
        </p:nvSpPr>
        <p:spPr>
          <a:xfrm>
            <a:off x="24863" y="188640"/>
            <a:ext cx="3597908" cy="369332"/>
          </a:xfrm>
          <a:prstGeom prst="rect">
            <a:avLst/>
          </a:prstGeom>
        </p:spPr>
        <p:txBody>
          <a:bodyPr wrap="none">
            <a:spAutoFit/>
          </a:bodyPr>
          <a:lstStyle/>
          <a:p>
            <a:pPr algn="ctr"/>
            <a:r>
              <a:rPr lang="en-GB" b="1" dirty="0" smtClean="0">
                <a:solidFill>
                  <a:srgbClr val="FF0000"/>
                </a:solidFill>
                <a:effectLst>
                  <a:outerShdw blurRad="38100" dist="38100" dir="2700000" algn="tl">
                    <a:srgbClr val="000000">
                      <a:alpha val="43137"/>
                    </a:srgbClr>
                  </a:outerShdw>
                </a:effectLst>
              </a:rPr>
              <a:t>4th Anglo-Mysore War (1798–1799)</a:t>
            </a:r>
          </a:p>
        </p:txBody>
      </p:sp>
    </p:spTree>
    <p:extLst>
      <p:ext uri="{BB962C8B-B14F-4D97-AF65-F5344CB8AC3E}">
        <p14:creationId xmlns:p14="http://schemas.microsoft.com/office/powerpoint/2010/main" val="22593702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369" y="0"/>
            <a:ext cx="2544407" cy="38849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12160" y="-6497"/>
            <a:ext cx="3131840" cy="39954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19873" y="49290"/>
            <a:ext cx="1887458" cy="19044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419873" y="2017739"/>
            <a:ext cx="1887459" cy="18874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2" name="Rectangle 11"/>
          <p:cNvSpPr/>
          <p:nvPr/>
        </p:nvSpPr>
        <p:spPr>
          <a:xfrm>
            <a:off x="0" y="4402713"/>
            <a:ext cx="9144000" cy="942475"/>
          </a:xfrm>
          <a:prstGeom prst="rect">
            <a:avLst/>
          </a:prstGeom>
        </p:spPr>
        <p:txBody>
          <a:bodyPr wrap="square" lIns="360000" tIns="360000" rIns="360000" bIns="360000">
            <a:spAutoFit/>
          </a:bodyPr>
          <a:lstStyle/>
          <a:p>
            <a:pPr lvl="0" algn="just"/>
            <a:endParaRPr lang="it-IT" sz="1400" dirty="0">
              <a:solidFill>
                <a:prstClr val="black"/>
              </a:solidFill>
            </a:endParaRPr>
          </a:p>
        </p:txBody>
      </p:sp>
      <p:sp>
        <p:nvSpPr>
          <p:cNvPr id="2" name="Rectangle 1"/>
          <p:cNvSpPr/>
          <p:nvPr/>
        </p:nvSpPr>
        <p:spPr>
          <a:xfrm>
            <a:off x="-26965" y="4032272"/>
            <a:ext cx="9144000" cy="2825728"/>
          </a:xfrm>
          <a:prstGeom prst="rect">
            <a:avLst/>
          </a:prstGeom>
        </p:spPr>
        <p:txBody>
          <a:bodyPr wrap="square" lIns="360000" tIns="180000" rIns="360000" bIns="180000">
            <a:spAutoFit/>
          </a:bodyPr>
          <a:lstStyle/>
          <a:p>
            <a:pPr marL="285750" indent="-285750">
              <a:buFontTx/>
              <a:buChar char="-"/>
            </a:pPr>
            <a:r>
              <a:rPr lang="en-GB" sz="1600" dirty="0" smtClean="0"/>
              <a:t>British and French competition for territory, arts and antiquities in North Africa and the Middle East was matched by the two empire’s ambitions in South Asia</a:t>
            </a:r>
          </a:p>
          <a:p>
            <a:pPr marL="285750" indent="-285750">
              <a:buFontTx/>
              <a:buChar char="-"/>
            </a:pPr>
            <a:r>
              <a:rPr lang="en-GB" sz="1600" dirty="0" smtClean="0"/>
              <a:t>Part of Napoleon’s motivation for invading Egypt was to secure strategic territory that might disrupt British trade with India; likewise, Napoleon struck alliances and made overtures to indigenous Indian rules such as Tipu Sahib, the Francophile Sultan of Mysore</a:t>
            </a:r>
          </a:p>
          <a:p>
            <a:pPr marL="285750" indent="-285750">
              <a:buFontTx/>
              <a:buChar char="-"/>
            </a:pPr>
            <a:r>
              <a:rPr lang="en-GB" sz="1600" dirty="0" smtClean="0"/>
              <a:t>The British East India Company won a decisive victory at Siege of Seringapatam in 1799, killing Tipu and removing a threat to its supremacy in Southern India</a:t>
            </a:r>
          </a:p>
          <a:p>
            <a:pPr marL="285750" indent="-285750">
              <a:buFontTx/>
              <a:buChar char="-"/>
            </a:pPr>
            <a:r>
              <a:rPr lang="en-GB" sz="1600" dirty="0" smtClean="0"/>
              <a:t>Success at Seringapatam was a propaganda victory, with loot from the Siege displayed in British museums. The Seringapatam jewels and the Tipu’s Tiger automaton (pictured) were amongst the most famous of these trophies, and are still in the Victoria &amp; Albert Museum collection</a:t>
            </a:r>
            <a:endParaRPr lang="en-GB" sz="1600" dirty="0"/>
          </a:p>
        </p:txBody>
      </p:sp>
      <p:sp>
        <p:nvSpPr>
          <p:cNvPr id="3" name="Rectangle 2"/>
          <p:cNvSpPr/>
          <p:nvPr/>
        </p:nvSpPr>
        <p:spPr>
          <a:xfrm>
            <a:off x="11369" y="3905198"/>
            <a:ext cx="3597908" cy="369332"/>
          </a:xfrm>
          <a:prstGeom prst="rect">
            <a:avLst/>
          </a:prstGeom>
        </p:spPr>
        <p:txBody>
          <a:bodyPr wrap="none">
            <a:spAutoFit/>
          </a:bodyPr>
          <a:lstStyle/>
          <a:p>
            <a:pPr algn="ctr"/>
            <a:r>
              <a:rPr lang="en-GB" b="1" dirty="0" smtClean="0">
                <a:solidFill>
                  <a:srgbClr val="FF0000"/>
                </a:solidFill>
                <a:effectLst>
                  <a:outerShdw blurRad="38100" dist="38100" dir="2700000" algn="tl">
                    <a:srgbClr val="000000">
                      <a:alpha val="43137"/>
                    </a:srgbClr>
                  </a:outerShdw>
                </a:effectLst>
              </a:rPr>
              <a:t>4th Anglo-Mysore War (1798–1799)</a:t>
            </a:r>
          </a:p>
        </p:txBody>
      </p:sp>
    </p:spTree>
    <p:extLst>
      <p:ext uri="{BB962C8B-B14F-4D97-AF65-F5344CB8AC3E}">
        <p14:creationId xmlns:p14="http://schemas.microsoft.com/office/powerpoint/2010/main" val="33985368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2050" name="Picture 2" descr="http://temi.repubblica.it/UserFiles/limes-heartland/Image/Maps/409_british_india_500.jpg"/>
          <p:cNvPicPr>
            <a:picLocks noChangeAspect="1" noChangeArrowheads="1"/>
          </p:cNvPicPr>
          <p:nvPr/>
        </p:nvPicPr>
        <p:blipFill rotWithShape="1">
          <a:blip r:embed="rId3">
            <a:extLst>
              <a:ext uri="{28A0092B-C50C-407E-A947-70E740481C1C}">
                <a14:useLocalDpi xmlns:a14="http://schemas.microsoft.com/office/drawing/2010/main" val="0"/>
              </a:ext>
            </a:extLst>
          </a:blip>
          <a:srcRect t="3514"/>
          <a:stretch/>
        </p:blipFill>
        <p:spPr bwMode="auto">
          <a:xfrm>
            <a:off x="2987824" y="188640"/>
            <a:ext cx="4551266" cy="656944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107505" y="188640"/>
            <a:ext cx="2520280" cy="1477328"/>
          </a:xfrm>
          <a:prstGeom prst="rect">
            <a:avLst/>
          </a:prstGeom>
        </p:spPr>
        <p:txBody>
          <a:bodyPr wrap="square">
            <a:spAutoFit/>
          </a:bodyPr>
          <a:lstStyle/>
          <a:p>
            <a:r>
              <a:rPr lang="en-GB" dirty="0" smtClean="0">
                <a:solidFill>
                  <a:srgbClr val="FF0000"/>
                </a:solidFill>
              </a:rPr>
              <a:t>4th Anglo-Mysore War (1798–1799); </a:t>
            </a:r>
          </a:p>
          <a:p>
            <a:r>
              <a:rPr lang="en-GB" dirty="0" smtClean="0">
                <a:solidFill>
                  <a:srgbClr val="FF0000"/>
                </a:solidFill>
              </a:rPr>
              <a:t>Indian Mutiny (1857–1858)</a:t>
            </a:r>
          </a:p>
          <a:p>
            <a:endParaRPr lang="en-GB" dirty="0" smtClean="0">
              <a:solidFill>
                <a:srgbClr val="FF0000"/>
              </a:solidFill>
            </a:endParaRPr>
          </a:p>
        </p:txBody>
      </p:sp>
    </p:spTree>
    <p:extLst>
      <p:ext uri="{BB962C8B-B14F-4D97-AF65-F5344CB8AC3E}">
        <p14:creationId xmlns:p14="http://schemas.microsoft.com/office/powerpoint/2010/main" val="39041920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3074" name="Picture 2" descr="http://www.victorianweb.org/history/empire/india/eastindi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28242" y="3429000"/>
            <a:ext cx="3059832" cy="213702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3923929" y="0"/>
            <a:ext cx="5245298" cy="1723549"/>
          </a:xfrm>
          <a:prstGeom prst="rect">
            <a:avLst/>
          </a:prstGeom>
        </p:spPr>
        <p:txBody>
          <a:bodyPr wrap="square">
            <a:spAutoFit/>
          </a:bodyPr>
          <a:lstStyle/>
          <a:p>
            <a:endParaRPr lang="en-GB" dirty="0" smtClean="0"/>
          </a:p>
          <a:p>
            <a:r>
              <a:rPr lang="en-GB" sz="1400" dirty="0" smtClean="0"/>
              <a:t>East India Company </a:t>
            </a:r>
            <a:r>
              <a:rPr lang="en-GB" sz="1400" dirty="0"/>
              <a:t>p</a:t>
            </a:r>
            <a:r>
              <a:rPr lang="en-GB" sz="1400" dirty="0" smtClean="0"/>
              <a:t>ainting of William Fullerton, anonymous (c. 1760–1764)</a:t>
            </a:r>
          </a:p>
          <a:p>
            <a:endParaRPr lang="en-GB" sz="1400" dirty="0" smtClean="0"/>
          </a:p>
          <a:p>
            <a:r>
              <a:rPr lang="en-GB" sz="1400" dirty="0" smtClean="0"/>
              <a:t>Major William Palmer (with his second wife, the Mughal princess Bibi </a:t>
            </a:r>
            <a:r>
              <a:rPr lang="en-GB" sz="1400" dirty="0" err="1" smtClean="0"/>
              <a:t>Faiz</a:t>
            </a:r>
            <a:r>
              <a:rPr lang="en-GB" sz="1400" dirty="0" smtClean="0"/>
              <a:t> Bakhsh and their three children), by  Johann </a:t>
            </a:r>
            <a:r>
              <a:rPr lang="en-GB" sz="1400" dirty="0" err="1" smtClean="0"/>
              <a:t>Zoffany</a:t>
            </a:r>
            <a:r>
              <a:rPr lang="en-GB" sz="1400" dirty="0"/>
              <a:t> </a:t>
            </a:r>
            <a:r>
              <a:rPr lang="en-GB" sz="1400" dirty="0" smtClean="0"/>
              <a:t>(1785)</a:t>
            </a:r>
          </a:p>
          <a:p>
            <a:endParaRPr lang="en-GB" dirty="0"/>
          </a:p>
        </p:txBody>
      </p:sp>
      <p:pic>
        <p:nvPicPr>
          <p:cNvPr id="1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69494" y="1909766"/>
            <a:ext cx="6189464" cy="49495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80"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0"/>
            <a:ext cx="3563888" cy="42587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3" name="Picture 2" descr="http://www.victorianweb.org/history/empire/india/eastindia.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84" y="4786220"/>
            <a:ext cx="2966410" cy="20717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398997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3078"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84200" y="3198862"/>
            <a:ext cx="4659800" cy="36591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9"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85" y="-8176"/>
            <a:ext cx="4491385" cy="34016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descr="http://www.victorianweb.org/history/empire/india/eastindia.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68144" y="44531"/>
            <a:ext cx="3220630" cy="2249330"/>
          </a:xfrm>
          <a:prstGeom prst="rect">
            <a:avLst/>
          </a:prstGeom>
          <a:noFill/>
          <a:extLst>
            <a:ext uri="{909E8E84-426E-40DD-AFC4-6F175D3DCCD1}">
              <a14:hiddenFill xmlns:a14="http://schemas.microsoft.com/office/drawing/2010/main">
                <a:solidFill>
                  <a:srgbClr val="FFFFFF"/>
                </a:solidFill>
              </a14:hiddenFill>
            </a:ext>
          </a:extLst>
        </p:spPr>
      </p:pic>
      <p:pic>
        <p:nvPicPr>
          <p:cNvPr id="6145" name="Picture 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185" y="3393445"/>
            <a:ext cx="2862056" cy="329603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2854871" y="3399752"/>
            <a:ext cx="1629329" cy="2839784"/>
          </a:xfrm>
          <a:prstGeom prst="rect">
            <a:avLst/>
          </a:prstGeom>
        </p:spPr>
        <p:txBody>
          <a:bodyPr wrap="square" lIns="144000" tIns="144000" rIns="144000" bIns="108000">
            <a:spAutoFit/>
          </a:bodyPr>
          <a:lstStyle/>
          <a:p>
            <a:r>
              <a:rPr lang="en-GB" sz="1200" dirty="0" smtClean="0"/>
              <a:t>Painting showing a </a:t>
            </a:r>
            <a:r>
              <a:rPr lang="en-GB" sz="1200" dirty="0" err="1" smtClean="0"/>
              <a:t>Sowar</a:t>
            </a:r>
            <a:r>
              <a:rPr lang="en-GB" sz="1200" dirty="0" smtClean="0"/>
              <a:t> (</a:t>
            </a:r>
            <a:r>
              <a:rPr lang="en-GB" sz="1200" dirty="0" err="1" smtClean="0"/>
              <a:t>Sepoy</a:t>
            </a:r>
            <a:r>
              <a:rPr lang="en-GB" sz="1200" dirty="0" smtClean="0"/>
              <a:t>), 6th Madras Light Cavalry, anonymous (c. 1845)</a:t>
            </a:r>
          </a:p>
          <a:p>
            <a:endParaRPr lang="en-GB" sz="1200" dirty="0" smtClean="0"/>
          </a:p>
          <a:p>
            <a:r>
              <a:rPr lang="en-GB" sz="1200" dirty="0" smtClean="0"/>
              <a:t>‘An Officer of a </a:t>
            </a:r>
            <a:r>
              <a:rPr lang="en-GB" sz="1200" dirty="0" err="1" smtClean="0"/>
              <a:t>Sepoy</a:t>
            </a:r>
            <a:r>
              <a:rPr lang="en-GB" sz="1200" dirty="0" smtClean="0"/>
              <a:t> Regiment with His </a:t>
            </a:r>
            <a:r>
              <a:rPr lang="en-GB" sz="1200" dirty="0" err="1" smtClean="0"/>
              <a:t>Syce</a:t>
            </a:r>
            <a:r>
              <a:rPr lang="en-GB" sz="1200" dirty="0" smtClean="0"/>
              <a:t> and a Drummer,’ George Carter (1786)</a:t>
            </a:r>
          </a:p>
          <a:p>
            <a:endParaRPr lang="en-GB" sz="1200" dirty="0" smtClean="0"/>
          </a:p>
          <a:p>
            <a:r>
              <a:rPr lang="en-GB" sz="1200" dirty="0" smtClean="0"/>
              <a:t>Two </a:t>
            </a:r>
            <a:r>
              <a:rPr lang="en-GB" sz="1200" dirty="0" err="1" smtClean="0"/>
              <a:t>sepoy</a:t>
            </a:r>
            <a:r>
              <a:rPr lang="en-GB" sz="1200" dirty="0" smtClean="0"/>
              <a:t> </a:t>
            </a:r>
            <a:r>
              <a:rPr lang="en-GB" sz="1200" dirty="0" err="1" smtClean="0"/>
              <a:t>offficers</a:t>
            </a:r>
            <a:r>
              <a:rPr lang="en-GB" sz="1200" dirty="0" smtClean="0"/>
              <a:t> and a private </a:t>
            </a:r>
            <a:r>
              <a:rPr lang="en-GB" sz="1200" dirty="0" err="1" smtClean="0"/>
              <a:t>Seapoy</a:t>
            </a:r>
            <a:r>
              <a:rPr lang="en-GB" sz="1200" dirty="0" smtClean="0"/>
              <a:t>, Frederic </a:t>
            </a:r>
            <a:r>
              <a:rPr lang="en-GB" sz="1200" dirty="0" err="1" smtClean="0"/>
              <a:t>Shoberl</a:t>
            </a:r>
            <a:r>
              <a:rPr lang="en-GB" sz="1200" dirty="0" smtClean="0"/>
              <a:t> (1820s)</a:t>
            </a:r>
            <a:endParaRPr lang="en-GB" sz="1200" dirty="0"/>
          </a:p>
        </p:txBody>
      </p:sp>
    </p:spTree>
    <p:extLst>
      <p:ext uri="{BB962C8B-B14F-4D97-AF65-F5344CB8AC3E}">
        <p14:creationId xmlns:p14="http://schemas.microsoft.com/office/powerpoint/2010/main" val="321352129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1026" name="Picture 2" descr="File:Indian revolt of 1857 states map.sv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94" y="33916"/>
            <a:ext cx="4724254" cy="53393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4788024" y="0"/>
            <a:ext cx="4381203" cy="7405783"/>
          </a:xfrm>
          <a:prstGeom prst="rect">
            <a:avLst/>
          </a:prstGeom>
        </p:spPr>
        <p:txBody>
          <a:bodyPr wrap="square" lIns="180000" tIns="360000" rIns="180000" bIns="360000">
            <a:spAutoFit/>
          </a:bodyPr>
          <a:lstStyle/>
          <a:p>
            <a:r>
              <a:rPr lang="en-GB" sz="1400" u="sng" dirty="0"/>
              <a:t>Rebellious </a:t>
            </a:r>
            <a:r>
              <a:rPr lang="en-GB" sz="1400" u="sng" dirty="0" smtClean="0"/>
              <a:t>states</a:t>
            </a:r>
            <a:r>
              <a:rPr lang="en-GB" sz="1400" u="sng" dirty="0"/>
              <a:t>:</a:t>
            </a:r>
          </a:p>
          <a:p>
            <a:pPr marL="342900" indent="-342900">
              <a:buFont typeface="+mj-lt"/>
              <a:buAutoNum type="arabicPeriod"/>
            </a:pPr>
            <a:r>
              <a:rPr lang="en-GB" sz="1400" dirty="0" err="1" smtClean="0"/>
              <a:t>Jhajjar</a:t>
            </a:r>
            <a:r>
              <a:rPr lang="en-GB" sz="1400" dirty="0"/>
              <a:t>, </a:t>
            </a:r>
            <a:r>
              <a:rPr lang="en-GB" sz="1400" dirty="0" err="1"/>
              <a:t>Dadri</a:t>
            </a:r>
            <a:r>
              <a:rPr lang="en-GB" sz="1400" dirty="0"/>
              <a:t>, </a:t>
            </a:r>
            <a:r>
              <a:rPr lang="en-GB" sz="1400" dirty="0" err="1"/>
              <a:t>Farukhnagar</a:t>
            </a:r>
            <a:r>
              <a:rPr lang="en-GB" sz="1400" dirty="0"/>
              <a:t> and </a:t>
            </a:r>
            <a:r>
              <a:rPr lang="en-GB" sz="1400" dirty="0" err="1"/>
              <a:t>Bahadurgarh</a:t>
            </a:r>
            <a:endParaRPr lang="en-GB" sz="1400" dirty="0"/>
          </a:p>
          <a:p>
            <a:pPr marL="342900" indent="-342900">
              <a:buFont typeface="+mj-lt"/>
              <a:buAutoNum type="arabicPeriod"/>
            </a:pPr>
            <a:r>
              <a:rPr lang="en-GB" sz="1400" dirty="0" err="1" smtClean="0"/>
              <a:t>Amjhera</a:t>
            </a:r>
            <a:endParaRPr lang="en-GB" sz="1400" dirty="0"/>
          </a:p>
          <a:p>
            <a:pPr marL="342900" indent="-342900">
              <a:buFont typeface="+mj-lt"/>
              <a:buAutoNum type="arabicPeriod"/>
            </a:pPr>
            <a:r>
              <a:rPr lang="en-GB" sz="1400" dirty="0" err="1" smtClean="0"/>
              <a:t>Shagarh</a:t>
            </a:r>
            <a:endParaRPr lang="en-GB" sz="1400" dirty="0"/>
          </a:p>
          <a:p>
            <a:pPr marL="342900" indent="-342900">
              <a:buFont typeface="+mj-lt"/>
              <a:buAutoNum type="arabicPeriod"/>
            </a:pPr>
            <a:r>
              <a:rPr lang="en-GB" sz="1400" dirty="0" err="1" smtClean="0"/>
              <a:t>Biaj</a:t>
            </a:r>
            <a:r>
              <a:rPr lang="en-GB" sz="1400" dirty="0" smtClean="0"/>
              <a:t> </a:t>
            </a:r>
            <a:r>
              <a:rPr lang="en-GB" sz="1400" dirty="0" err="1"/>
              <a:t>Raghogarh</a:t>
            </a:r>
            <a:endParaRPr lang="en-GB" sz="1400" dirty="0"/>
          </a:p>
          <a:p>
            <a:pPr marL="342900" indent="-342900">
              <a:buFont typeface="+mj-lt"/>
              <a:buAutoNum type="arabicPeriod"/>
            </a:pPr>
            <a:r>
              <a:rPr lang="en-GB" sz="1400" dirty="0" err="1" smtClean="0"/>
              <a:t>Singhbum</a:t>
            </a:r>
            <a:endParaRPr lang="en-GB" sz="1400" dirty="0"/>
          </a:p>
          <a:p>
            <a:pPr marL="342900" indent="-342900">
              <a:buFont typeface="+mj-lt"/>
              <a:buAutoNum type="arabicPeriod"/>
            </a:pPr>
            <a:r>
              <a:rPr lang="en-GB" sz="1400" dirty="0" err="1" smtClean="0"/>
              <a:t>Nargund</a:t>
            </a:r>
            <a:endParaRPr lang="en-GB" sz="1400" dirty="0"/>
          </a:p>
          <a:p>
            <a:pPr marL="342900" indent="-342900">
              <a:buFont typeface="+mj-lt"/>
              <a:buAutoNum type="arabicPeriod"/>
            </a:pPr>
            <a:r>
              <a:rPr lang="en-GB" sz="1400" dirty="0" err="1" smtClean="0"/>
              <a:t>Shorapur</a:t>
            </a:r>
            <a:endParaRPr lang="en-GB" sz="1400" dirty="0"/>
          </a:p>
          <a:p>
            <a:endParaRPr lang="en-GB" sz="1400" dirty="0"/>
          </a:p>
          <a:p>
            <a:r>
              <a:rPr lang="en-GB" sz="1400" u="sng" dirty="0"/>
              <a:t>States aiding the British:</a:t>
            </a:r>
          </a:p>
          <a:p>
            <a:pPr marL="342900" indent="-342900">
              <a:buFont typeface="+mj-lt"/>
              <a:buAutoNum type="alphaUcPeriod"/>
            </a:pPr>
            <a:r>
              <a:rPr lang="en-GB" sz="1400" dirty="0" smtClean="0"/>
              <a:t>    Kashmir </a:t>
            </a:r>
            <a:r>
              <a:rPr lang="en-GB" sz="1400" dirty="0"/>
              <a:t>(Independent Kingdom)</a:t>
            </a:r>
          </a:p>
          <a:p>
            <a:pPr marL="342900" indent="-342900">
              <a:buFont typeface="+mj-lt"/>
              <a:buAutoNum type="alphaUcPeriod"/>
            </a:pPr>
            <a:r>
              <a:rPr lang="en-GB" sz="1400" dirty="0" smtClean="0"/>
              <a:t>    </a:t>
            </a:r>
            <a:r>
              <a:rPr lang="en-GB" sz="1400" dirty="0" err="1" smtClean="0"/>
              <a:t>Kapurthala</a:t>
            </a:r>
            <a:endParaRPr lang="en-GB" sz="1400" dirty="0"/>
          </a:p>
          <a:p>
            <a:pPr marL="342900" indent="-342900">
              <a:buFont typeface="+mj-lt"/>
              <a:buAutoNum type="alphaUcPeriod"/>
            </a:pPr>
            <a:r>
              <a:rPr lang="en-GB" sz="1400" dirty="0" smtClean="0"/>
              <a:t>    Patiala</a:t>
            </a:r>
            <a:endParaRPr lang="en-GB" sz="1400" dirty="0"/>
          </a:p>
          <a:p>
            <a:pPr marL="342900" indent="-342900">
              <a:buFont typeface="+mj-lt"/>
              <a:buAutoNum type="alphaUcPeriod"/>
            </a:pPr>
            <a:r>
              <a:rPr lang="en-GB" sz="1400" dirty="0"/>
              <a:t>    </a:t>
            </a:r>
            <a:r>
              <a:rPr lang="en-GB" sz="1400" dirty="0" err="1"/>
              <a:t>Sirmur</a:t>
            </a:r>
            <a:endParaRPr lang="en-GB" sz="1400" dirty="0"/>
          </a:p>
          <a:p>
            <a:pPr marL="342900" indent="-342900">
              <a:buFont typeface="+mj-lt"/>
              <a:buAutoNum type="alphaUcPeriod"/>
            </a:pPr>
            <a:r>
              <a:rPr lang="en-GB" sz="1400" dirty="0"/>
              <a:t>    Bikaner</a:t>
            </a:r>
          </a:p>
          <a:p>
            <a:pPr marL="342900" indent="-342900">
              <a:buFont typeface="+mj-lt"/>
              <a:buAutoNum type="alphaUcPeriod"/>
            </a:pPr>
            <a:r>
              <a:rPr lang="en-GB" sz="1400" dirty="0"/>
              <a:t>    Jaipur</a:t>
            </a:r>
          </a:p>
          <a:p>
            <a:pPr marL="342900" indent="-342900">
              <a:buFont typeface="+mj-lt"/>
              <a:buAutoNum type="alphaUcPeriod"/>
            </a:pPr>
            <a:r>
              <a:rPr lang="en-GB" sz="1400" dirty="0"/>
              <a:t>    </a:t>
            </a:r>
            <a:r>
              <a:rPr lang="en-GB" sz="1400" dirty="0" err="1"/>
              <a:t>Alwar</a:t>
            </a:r>
            <a:endParaRPr lang="en-GB" sz="1400" dirty="0"/>
          </a:p>
          <a:p>
            <a:pPr marL="342900" indent="-342900">
              <a:buFont typeface="+mj-lt"/>
              <a:buAutoNum type="alphaUcPeriod"/>
            </a:pPr>
            <a:r>
              <a:rPr lang="en-GB" sz="1400" dirty="0"/>
              <a:t>    </a:t>
            </a:r>
            <a:r>
              <a:rPr lang="en-GB" sz="1400" dirty="0" err="1"/>
              <a:t>Bharathpur</a:t>
            </a:r>
            <a:endParaRPr lang="en-GB" sz="1400" dirty="0"/>
          </a:p>
          <a:p>
            <a:pPr marL="342900" indent="-342900">
              <a:buFont typeface="+mj-lt"/>
              <a:buAutoNum type="alphaUcPeriod"/>
            </a:pPr>
            <a:r>
              <a:rPr lang="en-GB" sz="1400" dirty="0"/>
              <a:t>    Rampur</a:t>
            </a:r>
          </a:p>
          <a:p>
            <a:pPr marL="342900" indent="-342900">
              <a:buFont typeface="+mj-lt"/>
              <a:buAutoNum type="alphaUcPeriod"/>
            </a:pPr>
            <a:r>
              <a:rPr lang="en-GB" sz="1400" dirty="0"/>
              <a:t>    Nepal (Independent Kingdom)</a:t>
            </a:r>
          </a:p>
          <a:p>
            <a:pPr marL="342900" indent="-342900">
              <a:buFont typeface="+mj-lt"/>
              <a:buAutoNum type="alphaUcPeriod"/>
            </a:pPr>
            <a:r>
              <a:rPr lang="en-GB" sz="1400" dirty="0"/>
              <a:t>    </a:t>
            </a:r>
            <a:r>
              <a:rPr lang="en-GB" sz="1400" dirty="0" err="1"/>
              <a:t>Sirohi</a:t>
            </a:r>
            <a:endParaRPr lang="en-GB" sz="1400" dirty="0"/>
          </a:p>
          <a:p>
            <a:pPr marL="342900" indent="-342900">
              <a:buFont typeface="+mj-lt"/>
              <a:buAutoNum type="alphaUcPeriod"/>
            </a:pPr>
            <a:r>
              <a:rPr lang="en-GB" sz="1400" dirty="0"/>
              <a:t>    </a:t>
            </a:r>
            <a:r>
              <a:rPr lang="en-GB" sz="1400" dirty="0" err="1"/>
              <a:t>Mewar</a:t>
            </a:r>
            <a:endParaRPr lang="en-GB" sz="1400" dirty="0"/>
          </a:p>
          <a:p>
            <a:pPr marL="342900" indent="-342900">
              <a:buFont typeface="+mj-lt"/>
              <a:buAutoNum type="alphaUcPeriod"/>
            </a:pPr>
            <a:r>
              <a:rPr lang="en-GB" sz="1400" dirty="0"/>
              <a:t>    </a:t>
            </a:r>
            <a:r>
              <a:rPr lang="en-GB" sz="1400" dirty="0" err="1"/>
              <a:t>Bundi</a:t>
            </a:r>
            <a:endParaRPr lang="en-GB" sz="1400" dirty="0"/>
          </a:p>
          <a:p>
            <a:pPr marL="342900" indent="-342900">
              <a:buFont typeface="+mj-lt"/>
              <a:buAutoNum type="alphaUcPeriod"/>
            </a:pPr>
            <a:r>
              <a:rPr lang="en-GB" sz="1400" dirty="0"/>
              <a:t>    </a:t>
            </a:r>
            <a:r>
              <a:rPr lang="en-GB" sz="1400" dirty="0" err="1"/>
              <a:t>Jaora</a:t>
            </a:r>
            <a:endParaRPr lang="en-GB" sz="1400" dirty="0"/>
          </a:p>
          <a:p>
            <a:pPr marL="342900" indent="-342900">
              <a:buFont typeface="+mj-lt"/>
              <a:buAutoNum type="alphaUcPeriod"/>
            </a:pPr>
            <a:r>
              <a:rPr lang="en-GB" sz="1400" dirty="0"/>
              <a:t>    </a:t>
            </a:r>
            <a:r>
              <a:rPr lang="en-GB" sz="1400" dirty="0" err="1"/>
              <a:t>Bijawar</a:t>
            </a:r>
            <a:endParaRPr lang="en-GB" sz="1400" dirty="0"/>
          </a:p>
          <a:p>
            <a:pPr marL="342900" indent="-342900">
              <a:buFont typeface="+mj-lt"/>
              <a:buAutoNum type="alphaUcPeriod"/>
            </a:pPr>
            <a:r>
              <a:rPr lang="en-GB" sz="1400" dirty="0"/>
              <a:t>    </a:t>
            </a:r>
            <a:r>
              <a:rPr lang="en-GB" sz="1400" dirty="0" err="1"/>
              <a:t>Ajaigar</a:t>
            </a:r>
            <a:endParaRPr lang="en-GB" sz="1400" dirty="0"/>
          </a:p>
          <a:p>
            <a:pPr marL="342900" indent="-342900">
              <a:buFont typeface="+mj-lt"/>
              <a:buAutoNum type="alphaUcPeriod"/>
            </a:pPr>
            <a:r>
              <a:rPr lang="en-GB" sz="1400" dirty="0"/>
              <a:t>    </a:t>
            </a:r>
            <a:r>
              <a:rPr lang="en-GB" sz="1400" dirty="0" err="1"/>
              <a:t>Rewa</a:t>
            </a:r>
            <a:endParaRPr lang="en-GB" sz="1400" dirty="0"/>
          </a:p>
          <a:p>
            <a:pPr marL="342900" indent="-342900">
              <a:buFont typeface="+mj-lt"/>
              <a:buAutoNum type="alphaUcPeriod"/>
            </a:pPr>
            <a:r>
              <a:rPr lang="en-GB" sz="1400" dirty="0"/>
              <a:t>    Udaipur</a:t>
            </a:r>
          </a:p>
          <a:p>
            <a:pPr marL="342900" indent="-342900">
              <a:buFont typeface="+mj-lt"/>
              <a:buAutoNum type="alphaUcPeriod"/>
            </a:pPr>
            <a:r>
              <a:rPr lang="en-GB" sz="1400" dirty="0"/>
              <a:t>    </a:t>
            </a:r>
            <a:r>
              <a:rPr lang="en-GB" sz="1400" dirty="0" err="1"/>
              <a:t>Keonjhar</a:t>
            </a:r>
            <a:endParaRPr lang="en-GB" sz="1400" dirty="0"/>
          </a:p>
          <a:p>
            <a:pPr marL="342900" indent="-342900">
              <a:buFont typeface="+mj-lt"/>
              <a:buAutoNum type="alphaUcPeriod"/>
            </a:pPr>
            <a:r>
              <a:rPr lang="en-GB" sz="1400" dirty="0"/>
              <a:t>    </a:t>
            </a:r>
            <a:r>
              <a:rPr lang="en-GB" sz="1400" dirty="0" smtClean="0"/>
              <a:t>Hyderabad</a:t>
            </a:r>
            <a:endParaRPr lang="en-GB" sz="1400" dirty="0"/>
          </a:p>
        </p:txBody>
      </p:sp>
      <p:sp>
        <p:nvSpPr>
          <p:cNvPr id="2" name="Rectangle 1"/>
          <p:cNvSpPr/>
          <p:nvPr/>
        </p:nvSpPr>
        <p:spPr>
          <a:xfrm>
            <a:off x="251520" y="5517232"/>
            <a:ext cx="2740366" cy="369332"/>
          </a:xfrm>
          <a:prstGeom prst="rect">
            <a:avLst/>
          </a:prstGeom>
        </p:spPr>
        <p:txBody>
          <a:bodyPr wrap="none">
            <a:spAutoFit/>
          </a:bodyPr>
          <a:lstStyle/>
          <a:p>
            <a:r>
              <a:rPr lang="en-GB" dirty="0">
                <a:solidFill>
                  <a:srgbClr val="FF0000"/>
                </a:solidFill>
              </a:rPr>
              <a:t>Indian Mutiny (1857–1858)</a:t>
            </a:r>
          </a:p>
        </p:txBody>
      </p:sp>
    </p:spTree>
    <p:extLst>
      <p:ext uri="{BB962C8B-B14F-4D97-AF65-F5344CB8AC3E}">
        <p14:creationId xmlns:p14="http://schemas.microsoft.com/office/powerpoint/2010/main" val="40180393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8194" name="Picture 2" descr="Massacre in the boats off Cawnpore - The history of the Indian Mutiny (1858-1859), opposite 336 - B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59632" y="908720"/>
            <a:ext cx="6915150" cy="4981575"/>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230229" y="116632"/>
            <a:ext cx="4572000" cy="923330"/>
          </a:xfrm>
          <a:prstGeom prst="rect">
            <a:avLst/>
          </a:prstGeom>
        </p:spPr>
        <p:txBody>
          <a:bodyPr>
            <a:spAutoFit/>
          </a:bodyPr>
          <a:lstStyle/>
          <a:p>
            <a:r>
              <a:rPr lang="en-GB" sz="1200" dirty="0" smtClean="0"/>
              <a:t>Massacre in the Boats off Cawnpore. Contemporary engraving of the massacre at the </a:t>
            </a:r>
            <a:r>
              <a:rPr lang="en-GB" sz="1200" dirty="0" err="1" smtClean="0"/>
              <a:t>Satichaura</a:t>
            </a:r>
            <a:r>
              <a:rPr lang="en-GB" sz="1200" dirty="0" smtClean="0"/>
              <a:t> </a:t>
            </a:r>
            <a:r>
              <a:rPr lang="en-GB" sz="1200" dirty="0" err="1" smtClean="0"/>
              <a:t>Ghat</a:t>
            </a:r>
            <a:r>
              <a:rPr lang="en-GB" sz="1200" dirty="0" smtClean="0"/>
              <a:t> on 27 June 1857, by Charles Ball  (1858–1859)</a:t>
            </a:r>
          </a:p>
          <a:p>
            <a:endParaRPr lang="en-GB" dirty="0" smtClean="0"/>
          </a:p>
        </p:txBody>
      </p:sp>
      <p:sp>
        <p:nvSpPr>
          <p:cNvPr id="3" name="Rectangle 2"/>
          <p:cNvSpPr/>
          <p:nvPr/>
        </p:nvSpPr>
        <p:spPr>
          <a:xfrm>
            <a:off x="395536" y="6165304"/>
            <a:ext cx="2740366" cy="369332"/>
          </a:xfrm>
          <a:prstGeom prst="rect">
            <a:avLst/>
          </a:prstGeom>
        </p:spPr>
        <p:txBody>
          <a:bodyPr wrap="none">
            <a:spAutoFit/>
          </a:bodyPr>
          <a:lstStyle/>
          <a:p>
            <a:r>
              <a:rPr lang="en-GB" dirty="0" smtClean="0">
                <a:solidFill>
                  <a:srgbClr val="FF0000"/>
                </a:solidFill>
              </a:rPr>
              <a:t>Indian Mutiny (1857–1858)</a:t>
            </a:r>
          </a:p>
        </p:txBody>
      </p:sp>
    </p:spTree>
    <p:extLst>
      <p:ext uri="{BB962C8B-B14F-4D97-AF65-F5344CB8AC3E}">
        <p14:creationId xmlns:p14="http://schemas.microsoft.com/office/powerpoint/2010/main" val="23784638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4500" y="742950"/>
            <a:ext cx="5715000" cy="5372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2267744" y="324742"/>
            <a:ext cx="3732497" cy="369332"/>
          </a:xfrm>
          <a:prstGeom prst="rect">
            <a:avLst/>
          </a:prstGeom>
        </p:spPr>
        <p:txBody>
          <a:bodyPr wrap="none">
            <a:spAutoFit/>
          </a:bodyPr>
          <a:lstStyle/>
          <a:p>
            <a:r>
              <a:rPr lang="en-GB" dirty="0" smtClean="0">
                <a:effectLst/>
              </a:rPr>
              <a:t>‘Retribution,’ Edward Armitage (1858)</a:t>
            </a:r>
            <a:endParaRPr lang="en-GB" dirty="0"/>
          </a:p>
        </p:txBody>
      </p:sp>
      <p:sp>
        <p:nvSpPr>
          <p:cNvPr id="3" name="Rectangle 2"/>
          <p:cNvSpPr/>
          <p:nvPr/>
        </p:nvSpPr>
        <p:spPr>
          <a:xfrm>
            <a:off x="0" y="12036"/>
            <a:ext cx="1475656" cy="923330"/>
          </a:xfrm>
          <a:prstGeom prst="rect">
            <a:avLst/>
          </a:prstGeom>
        </p:spPr>
        <p:txBody>
          <a:bodyPr wrap="square">
            <a:spAutoFit/>
          </a:bodyPr>
          <a:lstStyle/>
          <a:p>
            <a:r>
              <a:rPr lang="en-GB" dirty="0" smtClean="0">
                <a:solidFill>
                  <a:srgbClr val="FF0000"/>
                </a:solidFill>
              </a:rPr>
              <a:t>Indian Mutiny (1857–1858)</a:t>
            </a:r>
          </a:p>
        </p:txBody>
      </p:sp>
    </p:spTree>
    <p:extLst>
      <p:ext uri="{BB962C8B-B14F-4D97-AF65-F5344CB8AC3E}">
        <p14:creationId xmlns:p14="http://schemas.microsoft.com/office/powerpoint/2010/main" val="326655250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4500" y="742950"/>
            <a:ext cx="5715000" cy="5372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2267744" y="324742"/>
            <a:ext cx="3732497" cy="369332"/>
          </a:xfrm>
          <a:prstGeom prst="rect">
            <a:avLst/>
          </a:prstGeom>
        </p:spPr>
        <p:txBody>
          <a:bodyPr wrap="none">
            <a:spAutoFit/>
          </a:bodyPr>
          <a:lstStyle/>
          <a:p>
            <a:r>
              <a:rPr lang="en-GB" dirty="0" smtClean="0">
                <a:effectLst/>
              </a:rPr>
              <a:t>‘Retribution,’ Edward Armitage (1858)</a:t>
            </a:r>
            <a:endParaRPr lang="en-GB" dirty="0"/>
          </a:p>
        </p:txBody>
      </p:sp>
      <p:pic>
        <p:nvPicPr>
          <p:cNvPr id="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848" y="4953589"/>
            <a:ext cx="1887458" cy="19044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23086" y="3644902"/>
            <a:ext cx="2537703" cy="32374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123728" y="6115626"/>
            <a:ext cx="3960440" cy="523220"/>
          </a:xfrm>
          <a:prstGeom prst="rect">
            <a:avLst/>
          </a:prstGeom>
        </p:spPr>
        <p:txBody>
          <a:bodyPr wrap="square">
            <a:spAutoFit/>
          </a:bodyPr>
          <a:lstStyle/>
          <a:p>
            <a:r>
              <a:rPr lang="en-GB" sz="1400" dirty="0" smtClean="0"/>
              <a:t>Coin commemorating  British victory at </a:t>
            </a:r>
            <a:r>
              <a:rPr lang="en-GB" sz="1400" dirty="0" err="1" smtClean="0"/>
              <a:t>Seringapatam</a:t>
            </a:r>
            <a:r>
              <a:rPr lang="en-GB" sz="1400" dirty="0" smtClean="0"/>
              <a:t>, 1799; the </a:t>
            </a:r>
            <a:r>
              <a:rPr lang="en-GB" sz="1400" dirty="0" err="1" smtClean="0"/>
              <a:t>Tipu</a:t>
            </a:r>
            <a:r>
              <a:rPr lang="en-GB" sz="1400" dirty="0" smtClean="0"/>
              <a:t> Tiger automaton </a:t>
            </a:r>
            <a:endParaRPr lang="en-GB" sz="1400" dirty="0"/>
          </a:p>
        </p:txBody>
      </p:sp>
      <p:sp>
        <p:nvSpPr>
          <p:cNvPr id="7" name="Rectangle 6"/>
          <p:cNvSpPr/>
          <p:nvPr/>
        </p:nvSpPr>
        <p:spPr>
          <a:xfrm>
            <a:off x="0" y="12036"/>
            <a:ext cx="1475656" cy="923330"/>
          </a:xfrm>
          <a:prstGeom prst="rect">
            <a:avLst/>
          </a:prstGeom>
        </p:spPr>
        <p:txBody>
          <a:bodyPr wrap="square">
            <a:spAutoFit/>
          </a:bodyPr>
          <a:lstStyle/>
          <a:p>
            <a:r>
              <a:rPr lang="en-GB" dirty="0" smtClean="0">
                <a:solidFill>
                  <a:srgbClr val="FF0000"/>
                </a:solidFill>
              </a:rPr>
              <a:t>Indian Mutiny (1857–1858)</a:t>
            </a:r>
          </a:p>
        </p:txBody>
      </p:sp>
    </p:spTree>
    <p:extLst>
      <p:ext uri="{BB962C8B-B14F-4D97-AF65-F5344CB8AC3E}">
        <p14:creationId xmlns:p14="http://schemas.microsoft.com/office/powerpoint/2010/main" val="399882952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5127" name="Picture 7" descr="https://upload.wikimedia.org/wikipedia/commons/9/97/Havelock_Statue_London.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8" y="378718"/>
            <a:ext cx="4143375" cy="55245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5652120" y="620689"/>
            <a:ext cx="2771800" cy="1477328"/>
          </a:xfrm>
          <a:prstGeom prst="rect">
            <a:avLst/>
          </a:prstGeom>
        </p:spPr>
        <p:txBody>
          <a:bodyPr wrap="square">
            <a:spAutoFit/>
          </a:bodyPr>
          <a:lstStyle/>
          <a:p>
            <a:r>
              <a:rPr lang="en-GB" dirty="0" smtClean="0"/>
              <a:t>Major General Sir Henry Havelock Statue, Trafalgar Square, London; </a:t>
            </a:r>
            <a:r>
              <a:rPr lang="en-GB" i="1" dirty="0"/>
              <a:t>Illustrated London News </a:t>
            </a:r>
            <a:r>
              <a:rPr lang="en-GB" dirty="0" smtClean="0"/>
              <a:t>tribute </a:t>
            </a:r>
            <a:r>
              <a:rPr lang="en-GB" dirty="0"/>
              <a:t>to </a:t>
            </a:r>
            <a:r>
              <a:rPr lang="en-GB" dirty="0" smtClean="0"/>
              <a:t>Havelock (1858)</a:t>
            </a:r>
            <a:endParaRPr lang="en-GB" dirty="0"/>
          </a:p>
        </p:txBody>
      </p:sp>
      <p:sp>
        <p:nvSpPr>
          <p:cNvPr id="7" name="Rectangle 6"/>
          <p:cNvSpPr/>
          <p:nvPr/>
        </p:nvSpPr>
        <p:spPr>
          <a:xfrm>
            <a:off x="0" y="12036"/>
            <a:ext cx="1475656" cy="923330"/>
          </a:xfrm>
          <a:prstGeom prst="rect">
            <a:avLst/>
          </a:prstGeom>
        </p:spPr>
        <p:txBody>
          <a:bodyPr wrap="square">
            <a:spAutoFit/>
          </a:bodyPr>
          <a:lstStyle/>
          <a:p>
            <a:r>
              <a:rPr lang="en-GB" dirty="0" smtClean="0">
                <a:solidFill>
                  <a:srgbClr val="FF0000"/>
                </a:solidFill>
              </a:rPr>
              <a:t>Indian Mutiny (1857–1858)</a:t>
            </a: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2040" y="2652013"/>
            <a:ext cx="4057650" cy="3848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1259437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Rectangle 1"/>
          <p:cNvSpPr/>
          <p:nvPr/>
        </p:nvSpPr>
        <p:spPr>
          <a:xfrm>
            <a:off x="288032" y="2813761"/>
            <a:ext cx="1763688" cy="2800767"/>
          </a:xfrm>
          <a:prstGeom prst="rect">
            <a:avLst/>
          </a:prstGeom>
        </p:spPr>
        <p:txBody>
          <a:bodyPr wrap="square">
            <a:spAutoFit/>
          </a:bodyPr>
          <a:lstStyle/>
          <a:p>
            <a:r>
              <a:rPr lang="en-GB" sz="1400" dirty="0" smtClean="0"/>
              <a:t>‘General Gordon's Last Stand,’ George William Joy (c. 1885) </a:t>
            </a:r>
          </a:p>
          <a:p>
            <a:r>
              <a:rPr lang="en-GB" sz="1400" dirty="0" smtClean="0"/>
              <a:t>- Note in Leeds Art Gallery alongside ‘Retribution’</a:t>
            </a:r>
          </a:p>
          <a:p>
            <a:endParaRPr lang="en-GB" sz="1400" dirty="0"/>
          </a:p>
          <a:p>
            <a:r>
              <a:rPr lang="en-GB" sz="1400" dirty="0" smtClean="0"/>
              <a:t>Gordon was Britain’s Governor-General of the Sudan</a:t>
            </a:r>
          </a:p>
          <a:p>
            <a:endParaRPr lang="en-GB" dirty="0"/>
          </a:p>
          <a:p>
            <a:endParaRPr lang="en-GB" dirty="0"/>
          </a:p>
        </p:txBody>
      </p:sp>
      <p:pic>
        <p:nvPicPr>
          <p:cNvPr id="7170" name="Picture 2" descr="http://ichef.bbci.co.uk/arts/yourpaintings/images/paintings/lmg/large/wyl_lmg_38880_larg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11760" y="270490"/>
            <a:ext cx="4271220" cy="5822806"/>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p:cNvSpPr/>
          <p:nvPr/>
        </p:nvSpPr>
        <p:spPr>
          <a:xfrm>
            <a:off x="7092280" y="5830783"/>
            <a:ext cx="1807148" cy="646331"/>
          </a:xfrm>
          <a:prstGeom prst="rect">
            <a:avLst/>
          </a:prstGeom>
        </p:spPr>
        <p:txBody>
          <a:bodyPr wrap="square">
            <a:spAutoFit/>
          </a:bodyPr>
          <a:lstStyle/>
          <a:p>
            <a:pPr algn="r"/>
            <a:r>
              <a:rPr lang="en-GB" b="1" dirty="0" smtClean="0">
                <a:solidFill>
                  <a:srgbClr val="7030A0"/>
                </a:solidFill>
              </a:rPr>
              <a:t>Mahdist War (1884–1889)</a:t>
            </a:r>
          </a:p>
        </p:txBody>
      </p:sp>
    </p:spTree>
    <p:extLst>
      <p:ext uri="{BB962C8B-B14F-4D97-AF65-F5344CB8AC3E}">
        <p14:creationId xmlns:p14="http://schemas.microsoft.com/office/powerpoint/2010/main" val="143204240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3" name="Rectangle 2"/>
          <p:cNvSpPr/>
          <p:nvPr/>
        </p:nvSpPr>
        <p:spPr>
          <a:xfrm>
            <a:off x="6370658" y="3925986"/>
            <a:ext cx="2737276" cy="2369880"/>
          </a:xfrm>
          <a:prstGeom prst="rect">
            <a:avLst/>
          </a:prstGeom>
        </p:spPr>
        <p:txBody>
          <a:bodyPr wrap="square">
            <a:spAutoFit/>
          </a:bodyPr>
          <a:lstStyle/>
          <a:p>
            <a:pPr algn="r"/>
            <a:r>
              <a:rPr lang="en-GB" sz="1400" dirty="0" smtClean="0"/>
              <a:t>‘The 18th (Royal Irish) Regiment of Foot at the storming of the forts of Amoy, 26 August 1841,’ Michael Angelo Hayes  (1840s)</a:t>
            </a:r>
          </a:p>
          <a:p>
            <a:pPr algn="r"/>
            <a:endParaRPr lang="en-GB" sz="1400" dirty="0" smtClean="0"/>
          </a:p>
          <a:p>
            <a:pPr algn="r"/>
            <a:r>
              <a:rPr lang="en-GB" sz="1400" dirty="0" smtClean="0"/>
              <a:t>Looting of the Old Summer Palace, Beijing, by Anglo-French forces during the Second Opium War (1860</a:t>
            </a:r>
            <a:r>
              <a:rPr lang="en-GB" dirty="0" smtClean="0"/>
              <a:t>)</a:t>
            </a:r>
          </a:p>
          <a:p>
            <a:endParaRPr lang="en-GB" dirty="0" smtClean="0"/>
          </a:p>
        </p:txBody>
      </p:sp>
      <p:pic>
        <p:nvPicPr>
          <p:cNvPr id="1024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4882"/>
            <a:ext cx="6125403" cy="44179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372200" y="116632"/>
            <a:ext cx="2743200" cy="1200329"/>
          </a:xfrm>
          <a:prstGeom prst="rect">
            <a:avLst/>
          </a:prstGeom>
        </p:spPr>
        <p:txBody>
          <a:bodyPr wrap="square">
            <a:spAutoFit/>
          </a:bodyPr>
          <a:lstStyle/>
          <a:p>
            <a:pPr algn="r"/>
            <a:r>
              <a:rPr lang="en-GB" dirty="0" smtClean="0">
                <a:solidFill>
                  <a:schemeClr val="accent6">
                    <a:lumMod val="50000"/>
                  </a:schemeClr>
                </a:solidFill>
              </a:rPr>
              <a:t>First Opium War (1839–1842)</a:t>
            </a:r>
          </a:p>
          <a:p>
            <a:pPr algn="r"/>
            <a:r>
              <a:rPr lang="en-GB" dirty="0" smtClean="0">
                <a:solidFill>
                  <a:schemeClr val="accent6">
                    <a:lumMod val="50000"/>
                  </a:schemeClr>
                </a:solidFill>
              </a:rPr>
              <a:t>Second Opium War (1856–1860) (aka Arrow War) </a:t>
            </a:r>
          </a:p>
        </p:txBody>
      </p:sp>
      <p:pic>
        <p:nvPicPr>
          <p:cNvPr id="10244" name="Picture 4"/>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97641" y="1628801"/>
            <a:ext cx="2946359" cy="20882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4" descr="https://upload.wikimedia.org/wikipedia/en/6/6d/The_British_Empire_Anachronous.p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40" y="4367605"/>
            <a:ext cx="4894914" cy="24903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415437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4" name="Rectangle 3"/>
          <p:cNvSpPr/>
          <p:nvPr/>
        </p:nvSpPr>
        <p:spPr>
          <a:xfrm>
            <a:off x="6732240" y="116632"/>
            <a:ext cx="2383160" cy="2985433"/>
          </a:xfrm>
          <a:prstGeom prst="rect">
            <a:avLst/>
          </a:prstGeom>
        </p:spPr>
        <p:txBody>
          <a:bodyPr wrap="square">
            <a:spAutoFit/>
          </a:bodyPr>
          <a:lstStyle/>
          <a:p>
            <a:pPr algn="r"/>
            <a:r>
              <a:rPr lang="en-GB" dirty="0" smtClean="0">
                <a:solidFill>
                  <a:srgbClr val="00B050"/>
                </a:solidFill>
              </a:rPr>
              <a:t>Crimean War (1853–1856)</a:t>
            </a:r>
          </a:p>
          <a:p>
            <a:pPr algn="r"/>
            <a:r>
              <a:rPr lang="en-GB" dirty="0" smtClean="0">
                <a:solidFill>
                  <a:srgbClr val="00B050"/>
                </a:solidFill>
              </a:rPr>
              <a:t>THE GREAT GAME</a:t>
            </a:r>
          </a:p>
          <a:p>
            <a:pPr algn="r"/>
            <a:r>
              <a:rPr lang="en-GB" sz="1400" dirty="0" smtClean="0"/>
              <a:t>also First Anglo-Afghan War (1839–1842), Second Anglo-Afghan War (1878–1880)</a:t>
            </a:r>
          </a:p>
          <a:p>
            <a:pPr algn="r"/>
            <a:endParaRPr lang="en-GB" sz="1400" i="1" dirty="0" smtClean="0"/>
          </a:p>
          <a:p>
            <a:pPr algn="r"/>
            <a:r>
              <a:rPr lang="en-GB" sz="1400" i="1" dirty="0" smtClean="0"/>
              <a:t>Punch </a:t>
            </a:r>
            <a:r>
              <a:rPr lang="en-GB" sz="1400" dirty="0" smtClean="0"/>
              <a:t>cartoons, November 30 1878, December 13 1911 </a:t>
            </a:r>
            <a:endParaRPr lang="en-GB" sz="1400" i="1" dirty="0" smtClean="0"/>
          </a:p>
          <a:p>
            <a:pPr algn="r"/>
            <a:endParaRPr lang="en-GB" sz="1400" dirty="0" smtClean="0"/>
          </a:p>
          <a:p>
            <a:pPr algn="r"/>
            <a:endParaRPr lang="en-GB" dirty="0" smtClean="0">
              <a:solidFill>
                <a:srgbClr val="00B050"/>
              </a:solidFill>
            </a:endParaRPr>
          </a:p>
          <a:p>
            <a:pPr algn="r"/>
            <a:r>
              <a:rPr lang="en-GB" dirty="0" smtClean="0">
                <a:solidFill>
                  <a:schemeClr val="accent6">
                    <a:lumMod val="50000"/>
                  </a:schemeClr>
                </a:solidFill>
              </a:rPr>
              <a:t> </a:t>
            </a:r>
          </a:p>
        </p:txBody>
      </p:sp>
      <p:pic>
        <p:nvPicPr>
          <p:cNvPr id="8" name="Picture 4" descr="https://upload.wikimedia.org/wikipedia/en/6/6d/The_British_Empire_Anachronous.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840" y="4367605"/>
            <a:ext cx="4894914" cy="2490395"/>
          </a:xfrm>
          <a:prstGeom prst="rect">
            <a:avLst/>
          </a:prstGeom>
          <a:noFill/>
          <a:extLst>
            <a:ext uri="{909E8E84-426E-40DD-AFC4-6F175D3DCCD1}">
              <a14:hiddenFill xmlns:a14="http://schemas.microsoft.com/office/drawing/2010/main">
                <a:solidFill>
                  <a:srgbClr val="FFFFFF"/>
                </a:solidFill>
              </a14:hiddenFill>
            </a:ext>
          </a:extLst>
        </p:spPr>
      </p:pic>
      <p:pic>
        <p:nvPicPr>
          <p:cNvPr id="1229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4824536" cy="34483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20826" y="3460067"/>
            <a:ext cx="4572000" cy="646331"/>
          </a:xfrm>
          <a:prstGeom prst="rect">
            <a:avLst/>
          </a:prstGeom>
        </p:spPr>
        <p:txBody>
          <a:bodyPr>
            <a:spAutoFit/>
          </a:bodyPr>
          <a:lstStyle/>
          <a:p>
            <a:r>
              <a:rPr lang="en-GB" dirty="0" smtClean="0"/>
              <a:t>‘The Charge of the Light Brigade,’ Thomas Jones Barker (1877)</a:t>
            </a:r>
            <a:endParaRPr lang="en-GB" dirty="0"/>
          </a:p>
        </p:txBody>
      </p:sp>
      <p:pic>
        <p:nvPicPr>
          <p:cNvPr id="1229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64907" y="2780928"/>
            <a:ext cx="3090134" cy="407707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2"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841206" y="1052736"/>
            <a:ext cx="2891034" cy="22753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5381441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4293096"/>
            <a:ext cx="3238500" cy="2247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2040" y="3727163"/>
            <a:ext cx="1962150" cy="2895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56109" y="3746213"/>
            <a:ext cx="1962150" cy="2876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3" name="Picture 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1598" y="1700808"/>
            <a:ext cx="3914775" cy="2209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191686" y="116632"/>
            <a:ext cx="8556778" cy="2492990"/>
          </a:xfrm>
          <a:prstGeom prst="rect">
            <a:avLst/>
          </a:prstGeom>
        </p:spPr>
        <p:txBody>
          <a:bodyPr wrap="square">
            <a:spAutoFit/>
          </a:bodyPr>
          <a:lstStyle/>
          <a:p>
            <a:pPr algn="r"/>
            <a:r>
              <a:rPr lang="en-GB" dirty="0" smtClean="0">
                <a:solidFill>
                  <a:srgbClr val="00B050"/>
                </a:solidFill>
              </a:rPr>
              <a:t>Crimean War (1853–1856)</a:t>
            </a:r>
          </a:p>
          <a:p>
            <a:pPr algn="r"/>
            <a:r>
              <a:rPr lang="en-GB" dirty="0" smtClean="0">
                <a:solidFill>
                  <a:srgbClr val="00B050"/>
                </a:solidFill>
              </a:rPr>
              <a:t>THE GREAT GAME</a:t>
            </a:r>
          </a:p>
          <a:p>
            <a:pPr algn="r"/>
            <a:r>
              <a:rPr lang="en-GB" sz="1400" dirty="0" smtClean="0"/>
              <a:t>‘</a:t>
            </a:r>
            <a:r>
              <a:rPr lang="en-GB" sz="1400" dirty="0"/>
              <a:t>A war correspondent pays tribute to British dead in the </a:t>
            </a:r>
            <a:r>
              <a:rPr lang="en-GB" sz="1400" dirty="0" smtClean="0"/>
              <a:t>Crimea’  (1855); trench scene (1855); ‘The Heroes of the Crimea (1856)</a:t>
            </a:r>
          </a:p>
          <a:p>
            <a:pPr algn="r"/>
            <a:endParaRPr lang="en-GB" sz="1400" dirty="0"/>
          </a:p>
          <a:p>
            <a:pPr algn="r"/>
            <a:r>
              <a:rPr lang="en-GB" sz="1400" dirty="0" smtClean="0"/>
              <a:t>(see Paris, ‘Discovering the Pleasures of War,’ pp. 32–37)</a:t>
            </a:r>
          </a:p>
          <a:p>
            <a:pPr algn="r"/>
            <a:r>
              <a:rPr lang="en-GB" sz="1400" dirty="0" smtClean="0"/>
              <a:t> </a:t>
            </a:r>
            <a:endParaRPr lang="en-GB" sz="1400" i="1" dirty="0" smtClean="0"/>
          </a:p>
          <a:p>
            <a:pPr algn="r"/>
            <a:endParaRPr lang="en-GB" sz="1400" dirty="0" smtClean="0"/>
          </a:p>
          <a:p>
            <a:pPr algn="r"/>
            <a:endParaRPr lang="en-GB" dirty="0" smtClean="0">
              <a:solidFill>
                <a:srgbClr val="00B050"/>
              </a:solidFill>
            </a:endParaRPr>
          </a:p>
          <a:p>
            <a:pPr algn="r"/>
            <a:r>
              <a:rPr lang="en-GB" dirty="0" smtClean="0">
                <a:solidFill>
                  <a:schemeClr val="accent6">
                    <a:lumMod val="50000"/>
                  </a:schemeClr>
                </a:solidFill>
              </a:rPr>
              <a:t> </a:t>
            </a:r>
          </a:p>
        </p:txBody>
      </p:sp>
    </p:spTree>
    <p:extLst>
      <p:ext uri="{BB962C8B-B14F-4D97-AF65-F5344CB8AC3E}">
        <p14:creationId xmlns:p14="http://schemas.microsoft.com/office/powerpoint/2010/main" val="71041454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9144000" cy="5291697"/>
          </a:xfrm>
          <a:prstGeom prst="rect">
            <a:avLst/>
          </a:prstGeom>
          <a:noFill/>
        </p:spPr>
        <p:txBody>
          <a:bodyPr wrap="square" lIns="540000" tIns="540000" rIns="540000" bIns="540000" rtlCol="0">
            <a:spAutoFit/>
          </a:bodyPr>
          <a:lstStyle/>
          <a:p>
            <a:pPr lvl="0"/>
            <a:r>
              <a:rPr lang="en-GB" sz="1600" dirty="0" smtClean="0"/>
              <a:t>Michael </a:t>
            </a:r>
            <a:r>
              <a:rPr lang="en-GB" sz="1600" dirty="0"/>
              <a:t>Paris, 'Discovering the Pleasures of War,' </a:t>
            </a:r>
            <a:r>
              <a:rPr lang="en-GB" sz="1600" i="1" dirty="0"/>
              <a:t>Warrior Nation: Images of War in British Popular Culture, 1850–</a:t>
            </a:r>
            <a:r>
              <a:rPr lang="en-GB" sz="1600" dirty="0"/>
              <a:t>2000 (</a:t>
            </a:r>
            <a:r>
              <a:rPr lang="en-GB" sz="1600" dirty="0" err="1"/>
              <a:t>Reaktion</a:t>
            </a:r>
            <a:r>
              <a:rPr lang="en-GB" sz="1600" dirty="0"/>
              <a:t> Books: London, 2002), pp. 12–47</a:t>
            </a:r>
            <a:r>
              <a:rPr lang="en-GB" sz="1600" dirty="0" smtClean="0"/>
              <a:t>.</a:t>
            </a:r>
          </a:p>
          <a:p>
            <a:pPr marL="285750" lvl="0" indent="-285750">
              <a:buFontTx/>
              <a:buChar char="-"/>
            </a:pPr>
            <a:endParaRPr lang="en-GB" sz="1600" dirty="0" smtClean="0"/>
          </a:p>
          <a:p>
            <a:pPr marL="285750" lvl="0" indent="-285750" algn="just">
              <a:buFont typeface="Arial" panose="020B0604020202020204" pitchFamily="34" charset="0"/>
              <a:buChar char="•"/>
            </a:pPr>
            <a:r>
              <a:rPr lang="en-GB" sz="1600" b="1" dirty="0" smtClean="0"/>
              <a:t>How </a:t>
            </a:r>
            <a:r>
              <a:rPr lang="en-GB" sz="1600" b="1" dirty="0"/>
              <a:t>important were media – e.g. photography and advertising – in disseminating knowledge about empire to a domestic audience?</a:t>
            </a:r>
            <a:endParaRPr lang="en-GB" sz="1600" dirty="0"/>
          </a:p>
          <a:p>
            <a:pPr marL="742950" lvl="1" indent="-285750" algn="just">
              <a:buFontTx/>
              <a:buChar char="-"/>
            </a:pPr>
            <a:r>
              <a:rPr lang="en-GB" sz="1600" dirty="0" smtClean="0"/>
              <a:t>In </a:t>
            </a:r>
            <a:r>
              <a:rPr lang="en-GB" sz="1600" dirty="0"/>
              <a:t>what ways did these media depict war and </a:t>
            </a:r>
            <a:r>
              <a:rPr lang="en-GB" sz="1600" dirty="0" smtClean="0"/>
              <a:t>conflict?</a:t>
            </a:r>
          </a:p>
          <a:p>
            <a:pPr marL="742950" lvl="1" indent="-285750" algn="just">
              <a:buFontTx/>
              <a:buChar char="-"/>
            </a:pPr>
            <a:r>
              <a:rPr lang="en-GB" sz="1600" dirty="0" smtClean="0"/>
              <a:t>What </a:t>
            </a:r>
            <a:r>
              <a:rPr lang="en-GB" sz="1600" dirty="0"/>
              <a:t>presumptions about race, class and/or gender were transmitted by media depictions of war and </a:t>
            </a:r>
            <a:r>
              <a:rPr lang="en-GB" sz="1600" dirty="0" smtClean="0"/>
              <a:t>conflict?</a:t>
            </a:r>
          </a:p>
          <a:p>
            <a:pPr marL="742950" lvl="1" indent="-285750" algn="just">
              <a:buFontTx/>
              <a:buChar char="-"/>
            </a:pPr>
            <a:r>
              <a:rPr lang="en-GB" sz="1600" dirty="0" smtClean="0"/>
              <a:t>In </a:t>
            </a:r>
            <a:r>
              <a:rPr lang="en-GB" sz="1600" dirty="0"/>
              <a:t>what ways were enemies of Britain depicted in media representations of war and conflict</a:t>
            </a:r>
            <a:r>
              <a:rPr lang="en-GB" sz="1600" dirty="0" smtClean="0"/>
              <a:t>?</a:t>
            </a:r>
          </a:p>
          <a:p>
            <a:pPr lvl="1" algn="just"/>
            <a:endParaRPr lang="en-GB" sz="2000" dirty="0">
              <a:solidFill>
                <a:srgbClr val="FF0000"/>
              </a:solidFill>
            </a:endParaRPr>
          </a:p>
          <a:p>
            <a:pPr marL="285750" indent="-285750" algn="just">
              <a:buFont typeface="Arial" panose="020B0604020202020204" pitchFamily="34" charset="0"/>
              <a:buChar char="•"/>
            </a:pPr>
            <a:r>
              <a:rPr lang="en-GB" sz="2000" b="1" dirty="0" smtClean="0">
                <a:solidFill>
                  <a:srgbClr val="FF0000"/>
                </a:solidFill>
              </a:rPr>
              <a:t>Paris coins the phrase “pleasure culture of war” several times as a means of summarising the key ideas he wishes to express. </a:t>
            </a:r>
            <a:r>
              <a:rPr lang="en-GB" sz="2000" b="1" dirty="0">
                <a:solidFill>
                  <a:srgbClr val="FF0000"/>
                </a:solidFill>
              </a:rPr>
              <a:t>What do understand by this phrase, and how useful is </a:t>
            </a:r>
            <a:r>
              <a:rPr lang="en-GB" sz="2000" b="1">
                <a:solidFill>
                  <a:srgbClr val="FF0000"/>
                </a:solidFill>
              </a:rPr>
              <a:t>it</a:t>
            </a:r>
            <a:r>
              <a:rPr lang="en-GB" sz="2000" b="1" smtClean="0">
                <a:solidFill>
                  <a:srgbClr val="FF0000"/>
                </a:solidFill>
              </a:rPr>
              <a:t>?</a:t>
            </a:r>
            <a:endParaRPr lang="en-GB" sz="1600" dirty="0"/>
          </a:p>
          <a:p>
            <a:pPr lvl="0"/>
            <a:endParaRPr lang="en-GB" sz="1600" dirty="0"/>
          </a:p>
          <a:p>
            <a:pPr algn="just"/>
            <a:endParaRPr lang="en-GB" sz="1700" dirty="0" smtClean="0"/>
          </a:p>
        </p:txBody>
      </p:sp>
    </p:spTree>
    <p:extLst>
      <p:ext uri="{BB962C8B-B14F-4D97-AF65-F5344CB8AC3E}">
        <p14:creationId xmlns:p14="http://schemas.microsoft.com/office/powerpoint/2010/main" val="11568484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692696"/>
            <a:ext cx="7452320" cy="8307907"/>
          </a:xfrm>
          <a:prstGeom prst="rect">
            <a:avLst/>
          </a:prstGeom>
          <a:noFill/>
        </p:spPr>
        <p:txBody>
          <a:bodyPr wrap="square" lIns="540000" tIns="540000" rIns="540000" bIns="540000" rtlCol="0">
            <a:spAutoFit/>
          </a:bodyPr>
          <a:lstStyle/>
          <a:p>
            <a:pPr lvl="0"/>
            <a:endParaRPr lang="en-GB" sz="1600" b="1" dirty="0" smtClean="0"/>
          </a:p>
          <a:p>
            <a:pPr marL="285750" lvl="0" indent="-285750">
              <a:buFont typeface="Arial" panose="020B0604020202020204" pitchFamily="34" charset="0"/>
              <a:buChar char="•"/>
            </a:pPr>
            <a:r>
              <a:rPr lang="en-GB" sz="1600" b="1" dirty="0" smtClean="0"/>
              <a:t>Richards uses the phrase ‘popular imperialism’ in the title of his essay. What do understand by this phrase, and how useful is it?</a:t>
            </a:r>
            <a:endParaRPr lang="en-GB" sz="1600" dirty="0" smtClean="0"/>
          </a:p>
          <a:p>
            <a:pPr marL="285750" indent="-285750">
              <a:buFont typeface="Arial" panose="020B0604020202020204" pitchFamily="34" charset="0"/>
              <a:buChar char="•"/>
            </a:pPr>
            <a:endParaRPr lang="en-GB" sz="1600" dirty="0" smtClean="0"/>
          </a:p>
          <a:p>
            <a:pPr marL="285750" lvl="0" indent="-285750">
              <a:buFont typeface="Arial" panose="020B0604020202020204" pitchFamily="34" charset="0"/>
              <a:buChar char="•"/>
            </a:pPr>
            <a:r>
              <a:rPr lang="en-GB" sz="1600" b="1" dirty="0" smtClean="0"/>
              <a:t>Why does Richards think children’s literature was a key vehicle for ‘popular imperialism’?</a:t>
            </a:r>
            <a:endParaRPr lang="en-GB" sz="1600" dirty="0" smtClean="0"/>
          </a:p>
          <a:p>
            <a:endParaRPr lang="en-GB" sz="1600" dirty="0" smtClean="0"/>
          </a:p>
          <a:p>
            <a:pPr marL="285750" lvl="0" indent="-285750">
              <a:buFont typeface="Arial" panose="020B0604020202020204" pitchFamily="34" charset="0"/>
              <a:buChar char="•"/>
            </a:pPr>
            <a:r>
              <a:rPr lang="en-GB" sz="1600" b="1" dirty="0" smtClean="0"/>
              <a:t>What ‘messages’ about the empire and the British military did authors and publishers intend children to take from reading juvenile literature?</a:t>
            </a:r>
            <a:endParaRPr lang="en-GB" sz="1600" dirty="0" smtClean="0"/>
          </a:p>
          <a:p>
            <a:r>
              <a:rPr lang="en-GB" sz="1600" dirty="0" smtClean="0"/>
              <a:t> </a:t>
            </a:r>
          </a:p>
          <a:p>
            <a:pPr marL="285750" lvl="0" indent="-285750">
              <a:buFont typeface="Arial" panose="020B0604020202020204" pitchFamily="34" charset="0"/>
              <a:buChar char="•"/>
            </a:pPr>
            <a:r>
              <a:rPr lang="en-GB" sz="1600" b="1" dirty="0" smtClean="0"/>
              <a:t>What themes, tropes, stereotypes and ideological assumptions about empire and the inhabitants of Britain’s colonies recurred in the children’s literature surveyed by Richards?</a:t>
            </a:r>
            <a:endParaRPr lang="en-GB" sz="1600" dirty="0" smtClean="0"/>
          </a:p>
          <a:p>
            <a:r>
              <a:rPr lang="en-GB" sz="1600" b="1" dirty="0" smtClean="0"/>
              <a:t> </a:t>
            </a:r>
            <a:endParaRPr lang="en-GB" sz="1600" dirty="0" smtClean="0"/>
          </a:p>
          <a:p>
            <a:pPr marL="285750" lvl="0" indent="-285750">
              <a:buFont typeface="Arial" panose="020B0604020202020204" pitchFamily="34" charset="0"/>
              <a:buChar char="•"/>
            </a:pPr>
            <a:r>
              <a:rPr lang="en-GB" sz="1600" b="1" dirty="0" smtClean="0"/>
              <a:t>In what ways were enemies of Britain depicted in juvenile literature?</a:t>
            </a:r>
          </a:p>
          <a:p>
            <a:pPr marL="285750" lvl="0" indent="-285750">
              <a:buFont typeface="Arial" panose="020B0604020202020204" pitchFamily="34" charset="0"/>
              <a:buChar char="•"/>
            </a:pPr>
            <a:endParaRPr lang="en-GB" sz="1600" b="1" dirty="0" smtClean="0"/>
          </a:p>
          <a:p>
            <a:pPr marL="285750" lvl="0" indent="-285750">
              <a:buFont typeface="Arial" panose="020B0604020202020204" pitchFamily="34" charset="0"/>
              <a:buChar char="•"/>
            </a:pPr>
            <a:r>
              <a:rPr lang="en-GB" sz="1600" b="1" dirty="0" smtClean="0"/>
              <a:t>What presumptions about race, class and/or gender were transmitted by juvenile literature?</a:t>
            </a:r>
          </a:p>
          <a:p>
            <a:pPr marL="285750" lvl="0" indent="-285750">
              <a:buFont typeface="Arial" panose="020B0604020202020204" pitchFamily="34" charset="0"/>
              <a:buChar char="•"/>
            </a:pPr>
            <a:endParaRPr lang="en-GB" sz="1600" b="1" dirty="0" smtClean="0"/>
          </a:p>
          <a:p>
            <a:pPr marL="285750" lvl="0" indent="-285750">
              <a:buFont typeface="Arial" panose="020B0604020202020204" pitchFamily="34" charset="0"/>
              <a:buChar char="•"/>
            </a:pPr>
            <a:r>
              <a:rPr lang="en-GB" sz="1600" b="1" dirty="0" smtClean="0">
                <a:solidFill>
                  <a:srgbClr val="FF0000"/>
                </a:solidFill>
              </a:rPr>
              <a:t>How does Richards interpret the works of GA Henty (pictured) specifically?</a:t>
            </a:r>
          </a:p>
          <a:p>
            <a:pPr marL="285750" lvl="0" indent="-285750">
              <a:buFont typeface="Arial" panose="020B0604020202020204" pitchFamily="34" charset="0"/>
              <a:buChar char="•"/>
            </a:pPr>
            <a:endParaRPr lang="en-GB" sz="2000" dirty="0" smtClean="0">
              <a:solidFill>
                <a:srgbClr val="FF0000"/>
              </a:solidFill>
            </a:endParaRPr>
          </a:p>
          <a:p>
            <a:r>
              <a:rPr lang="en-GB" sz="1600" b="1" dirty="0" smtClean="0"/>
              <a:t>  </a:t>
            </a:r>
            <a:endParaRPr lang="en-GB" sz="1600" dirty="0" smtClean="0"/>
          </a:p>
          <a:p>
            <a:r>
              <a:rPr lang="en-GB" sz="1600" b="1" dirty="0" smtClean="0"/>
              <a:t> </a:t>
            </a:r>
            <a:endParaRPr lang="en-GB" sz="1600" dirty="0" smtClean="0"/>
          </a:p>
          <a:p>
            <a:pPr algn="just"/>
            <a:endParaRPr lang="en-GB" sz="1600" b="1" dirty="0" smtClean="0"/>
          </a:p>
          <a:p>
            <a:pPr marL="285750" indent="-285750" algn="just">
              <a:buFont typeface="Arial" panose="020B0604020202020204" pitchFamily="34" charset="0"/>
              <a:buChar char="•"/>
            </a:pPr>
            <a:endParaRPr lang="en-GB" sz="1600" b="1" dirty="0" smtClean="0"/>
          </a:p>
          <a:p>
            <a:pPr lvl="0"/>
            <a:endParaRPr lang="en-GB" sz="1600" dirty="0" smtClean="0"/>
          </a:p>
          <a:p>
            <a:pPr lvl="0"/>
            <a:endParaRPr lang="en-GB" sz="1600" dirty="0" smtClean="0"/>
          </a:p>
          <a:p>
            <a:pPr algn="just"/>
            <a:endParaRPr lang="en-GB" sz="1700" dirty="0" smtClean="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39347" y="3861048"/>
            <a:ext cx="1505211" cy="19560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0" y="-54956"/>
            <a:ext cx="9144000" cy="1829211"/>
          </a:xfrm>
          <a:prstGeom prst="rect">
            <a:avLst/>
          </a:prstGeom>
          <a:noFill/>
        </p:spPr>
        <p:txBody>
          <a:bodyPr wrap="square" lIns="540000" tIns="540000" rIns="540000" bIns="540000" rtlCol="0">
            <a:spAutoFit/>
          </a:bodyPr>
          <a:lstStyle/>
          <a:p>
            <a:pPr algn="just"/>
            <a:r>
              <a:rPr lang="en-GB" sz="1600" dirty="0" smtClean="0"/>
              <a:t>Jeffrey </a:t>
            </a:r>
            <a:r>
              <a:rPr lang="en-GB" sz="1600" dirty="0"/>
              <a:t>Richards, ‘Popular Imperialism and the Image of the Army in Juvenile Literature’ in John M </a:t>
            </a:r>
            <a:r>
              <a:rPr lang="en-GB" sz="1600" dirty="0" err="1"/>
              <a:t>MacKenzie</a:t>
            </a:r>
            <a:r>
              <a:rPr lang="en-GB" sz="1600" dirty="0"/>
              <a:t> ed., </a:t>
            </a:r>
            <a:r>
              <a:rPr lang="en-GB" sz="1600" i="1" dirty="0"/>
              <a:t>Popular Imperialism and the Military, 1850–1950 </a:t>
            </a:r>
            <a:r>
              <a:rPr lang="en-GB" sz="1600" dirty="0"/>
              <a:t>(Manchester University: Manchester, 1992), pp. </a:t>
            </a:r>
            <a:r>
              <a:rPr lang="en-GB" sz="1600" dirty="0" smtClean="0"/>
              <a:t>80–108.</a:t>
            </a:r>
            <a:endParaRPr lang="en-GB" sz="1700" dirty="0" smtClean="0"/>
          </a:p>
        </p:txBody>
      </p:sp>
      <p:sp>
        <p:nvSpPr>
          <p:cNvPr id="6" name="Rectangle 5"/>
          <p:cNvSpPr/>
          <p:nvPr/>
        </p:nvSpPr>
        <p:spPr>
          <a:xfrm>
            <a:off x="7367752" y="5817058"/>
            <a:ext cx="1648400" cy="276999"/>
          </a:xfrm>
          <a:prstGeom prst="rect">
            <a:avLst/>
          </a:prstGeom>
        </p:spPr>
        <p:txBody>
          <a:bodyPr wrap="none">
            <a:spAutoFit/>
          </a:bodyPr>
          <a:lstStyle/>
          <a:p>
            <a:r>
              <a:rPr lang="da-DK" sz="1200" dirty="0" smtClean="0"/>
              <a:t>GA Henty (1832 –1902</a:t>
            </a:r>
            <a:r>
              <a:rPr lang="da-DK" sz="1200" dirty="0"/>
              <a:t>)</a:t>
            </a:r>
            <a:endParaRPr lang="en-GB" sz="1200" dirty="0"/>
          </a:p>
        </p:txBody>
      </p:sp>
    </p:spTree>
    <p:extLst>
      <p:ext uri="{BB962C8B-B14F-4D97-AF65-F5344CB8AC3E}">
        <p14:creationId xmlns:p14="http://schemas.microsoft.com/office/powerpoint/2010/main" val="17533696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16388" name="Picture 4"/>
          <p:cNvPicPr>
            <a:picLocks noChangeAspect="1" noChangeArrowheads="1"/>
          </p:cNvPicPr>
          <p:nvPr/>
        </p:nvPicPr>
        <p:blipFill rotWithShape="1">
          <a:blip r:embed="rId2">
            <a:extLst>
              <a:ext uri="{28A0092B-C50C-407E-A947-70E740481C1C}">
                <a14:useLocalDpi xmlns:a14="http://schemas.microsoft.com/office/drawing/2010/main" val="0"/>
              </a:ext>
            </a:extLst>
          </a:blip>
          <a:srcRect t="3295" b="4884"/>
          <a:stretch/>
        </p:blipFill>
        <p:spPr bwMode="auto">
          <a:xfrm>
            <a:off x="-6376" y="2001502"/>
            <a:ext cx="3354240" cy="485649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8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78322" y="-42017"/>
            <a:ext cx="2299934" cy="3556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90"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68143" y="0"/>
            <a:ext cx="3270427" cy="50577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91"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78322" y="3473276"/>
            <a:ext cx="2205293" cy="341051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6392" name="Picture 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875" y="0"/>
            <a:ext cx="1664870" cy="25111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1979712" y="188640"/>
            <a:ext cx="1368152" cy="830997"/>
          </a:xfrm>
          <a:prstGeom prst="rect">
            <a:avLst/>
          </a:prstGeom>
        </p:spPr>
        <p:txBody>
          <a:bodyPr wrap="square">
            <a:spAutoFit/>
          </a:bodyPr>
          <a:lstStyle/>
          <a:p>
            <a:r>
              <a:rPr lang="da-DK" sz="1200" i="1" dirty="0" smtClean="0"/>
              <a:t>For Name and Fame: With Roberts to Cabul </a:t>
            </a:r>
            <a:r>
              <a:rPr lang="da-DK" sz="1200" dirty="0" smtClean="0"/>
              <a:t>(1886)</a:t>
            </a:r>
            <a:endParaRPr lang="en-GB" sz="1200" i="1" dirty="0"/>
          </a:p>
        </p:txBody>
      </p:sp>
    </p:spTree>
    <p:extLst>
      <p:ext uri="{BB962C8B-B14F-4D97-AF65-F5344CB8AC3E}">
        <p14:creationId xmlns:p14="http://schemas.microsoft.com/office/powerpoint/2010/main" val="345306228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307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12161" y="1988840"/>
            <a:ext cx="3131840" cy="50949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7" name="Picture 5" descr="https://ia601402.us.archive.org/BookReader/BookReaderImages.php?zip=/21/items/soldiersdaughter00hentiala/soldiersdaughter00hentiala_jp2.zip&amp;file=soldiersdaughter00hentiala_jp2/soldiersdaughter00hentiala_0015.jp2&amp;scale=4&amp;rotate=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5822"/>
            <a:ext cx="2873818" cy="4675212"/>
          </a:xfrm>
          <a:prstGeom prst="rect">
            <a:avLst/>
          </a:prstGeom>
          <a:noFill/>
          <a:extLst>
            <a:ext uri="{909E8E84-426E-40DD-AFC4-6F175D3DCCD1}">
              <a14:hiddenFill xmlns:a14="http://schemas.microsoft.com/office/drawing/2010/main">
                <a:solidFill>
                  <a:srgbClr val="FFFFFF"/>
                </a:solidFill>
              </a14:hiddenFill>
            </a:ext>
          </a:extLst>
        </p:spPr>
      </p:pic>
      <p:pic>
        <p:nvPicPr>
          <p:cNvPr id="3079" name="Picture 7" descr="https://ia601402.us.archive.org/BookReader/BookReaderImages.php?zip=/21/items/soldiersdaughter00hentiala/soldiersdaughter00hentiala_jp2.zip&amp;file=soldiersdaughter00hentiala_jp2/soldiersdaughter00hentiala_0039.jp2&amp;scale=4&amp;rotate=0"/>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73818" y="19472"/>
            <a:ext cx="2994326" cy="4749883"/>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45363" y="-30982"/>
            <a:ext cx="1798637" cy="2541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Rectangle 6"/>
          <p:cNvSpPr/>
          <p:nvPr/>
        </p:nvSpPr>
        <p:spPr>
          <a:xfrm>
            <a:off x="752833" y="4941168"/>
            <a:ext cx="1368152" cy="461665"/>
          </a:xfrm>
          <a:prstGeom prst="rect">
            <a:avLst/>
          </a:prstGeom>
        </p:spPr>
        <p:txBody>
          <a:bodyPr wrap="square">
            <a:spAutoFit/>
          </a:bodyPr>
          <a:lstStyle/>
          <a:p>
            <a:r>
              <a:rPr lang="da-DK" sz="1200" i="1" dirty="0" smtClean="0"/>
              <a:t>A Soldier’s Daughter </a:t>
            </a:r>
            <a:r>
              <a:rPr lang="da-DK" sz="1200" dirty="0" smtClean="0"/>
              <a:t>(1906)</a:t>
            </a:r>
            <a:endParaRPr lang="en-GB" sz="1200" i="1" dirty="0"/>
          </a:p>
        </p:txBody>
      </p:sp>
    </p:spTree>
    <p:extLst>
      <p:ext uri="{BB962C8B-B14F-4D97-AF65-F5344CB8AC3E}">
        <p14:creationId xmlns:p14="http://schemas.microsoft.com/office/powerpoint/2010/main" val="85288895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0"/>
            <a:ext cx="9144000" cy="3075706"/>
          </a:xfrm>
          <a:prstGeom prst="rect">
            <a:avLst/>
          </a:prstGeom>
          <a:noFill/>
        </p:spPr>
        <p:txBody>
          <a:bodyPr wrap="square" lIns="540000" tIns="540000" rIns="540000" bIns="540000" rtlCol="0">
            <a:spAutoFit/>
          </a:bodyPr>
          <a:lstStyle/>
          <a:p>
            <a:pPr lvl="0" algn="just"/>
            <a:endParaRPr lang="en-GB" sz="1600" dirty="0"/>
          </a:p>
          <a:p>
            <a:r>
              <a:rPr lang="en-GB" sz="1600" b="1" dirty="0"/>
              <a:t>  </a:t>
            </a:r>
            <a:endParaRPr lang="en-GB" sz="1600" dirty="0"/>
          </a:p>
          <a:p>
            <a:r>
              <a:rPr lang="en-GB" sz="1600" b="1" dirty="0"/>
              <a:t> </a:t>
            </a:r>
            <a:endParaRPr lang="en-GB" sz="1600" dirty="0"/>
          </a:p>
          <a:p>
            <a:pPr algn="just"/>
            <a:endParaRPr lang="en-GB" sz="1600" b="1" dirty="0"/>
          </a:p>
          <a:p>
            <a:pPr marL="285750" indent="-285750" algn="just">
              <a:buFont typeface="Arial" panose="020B0604020202020204" pitchFamily="34" charset="0"/>
              <a:buChar char="•"/>
            </a:pPr>
            <a:endParaRPr lang="en-GB" sz="1600" b="1" dirty="0"/>
          </a:p>
          <a:p>
            <a:pPr lvl="0"/>
            <a:endParaRPr lang="en-GB" sz="1600" dirty="0"/>
          </a:p>
          <a:p>
            <a:pPr lvl="0"/>
            <a:endParaRPr lang="en-GB" sz="1600" dirty="0"/>
          </a:p>
          <a:p>
            <a:pPr algn="just"/>
            <a:endParaRPr lang="en-GB" sz="1700" dirty="0" smtClean="0"/>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8144" y="836712"/>
            <a:ext cx="3076575" cy="4762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1546" y="828098"/>
            <a:ext cx="3334349" cy="51562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301546" y="5993116"/>
            <a:ext cx="3240359" cy="461665"/>
          </a:xfrm>
          <a:prstGeom prst="rect">
            <a:avLst/>
          </a:prstGeom>
        </p:spPr>
        <p:txBody>
          <a:bodyPr wrap="square">
            <a:spAutoFit/>
          </a:bodyPr>
          <a:lstStyle/>
          <a:p>
            <a:r>
              <a:rPr lang="en-GB" sz="1200" i="1" dirty="0"/>
              <a:t>St. George For England: A Tale of </a:t>
            </a:r>
            <a:r>
              <a:rPr lang="en-GB" sz="1200" i="1" dirty="0" err="1"/>
              <a:t>Cressy</a:t>
            </a:r>
            <a:r>
              <a:rPr lang="en-GB" sz="1200" i="1" dirty="0"/>
              <a:t> and Poitiers </a:t>
            </a:r>
            <a:r>
              <a:rPr lang="en-GB" sz="1200" i="1" dirty="0" smtClean="0"/>
              <a:t> </a:t>
            </a:r>
            <a:r>
              <a:rPr lang="en-GB" sz="1200" dirty="0" smtClean="0"/>
              <a:t>(1885</a:t>
            </a:r>
            <a:r>
              <a:rPr lang="da-DK" sz="1200" dirty="0" smtClean="0"/>
              <a:t>)</a:t>
            </a:r>
            <a:endParaRPr lang="en-GB" sz="1200" dirty="0"/>
          </a:p>
        </p:txBody>
      </p:sp>
      <p:sp>
        <p:nvSpPr>
          <p:cNvPr id="6" name="Rectangle 5"/>
          <p:cNvSpPr/>
          <p:nvPr/>
        </p:nvSpPr>
        <p:spPr>
          <a:xfrm>
            <a:off x="5704360" y="5662483"/>
            <a:ext cx="3240359" cy="461665"/>
          </a:xfrm>
          <a:prstGeom prst="rect">
            <a:avLst/>
          </a:prstGeom>
        </p:spPr>
        <p:txBody>
          <a:bodyPr wrap="square">
            <a:spAutoFit/>
          </a:bodyPr>
          <a:lstStyle/>
          <a:p>
            <a:r>
              <a:rPr lang="en-GB" sz="1200" i="1" dirty="0"/>
              <a:t>Orange and Green: A Tale of the Boyne and </a:t>
            </a:r>
            <a:r>
              <a:rPr lang="en-GB" sz="1200" i="1" dirty="0" smtClean="0"/>
              <a:t>Limerick </a:t>
            </a:r>
            <a:r>
              <a:rPr lang="en-GB" sz="1200" dirty="0" smtClean="0"/>
              <a:t>(1888</a:t>
            </a:r>
            <a:r>
              <a:rPr lang="da-DK" sz="1200" dirty="0" smtClean="0"/>
              <a:t>)</a:t>
            </a:r>
            <a:endParaRPr lang="en-GB" sz="1200" dirty="0"/>
          </a:p>
        </p:txBody>
      </p:sp>
    </p:spTree>
    <p:extLst>
      <p:ext uri="{BB962C8B-B14F-4D97-AF65-F5344CB8AC3E}">
        <p14:creationId xmlns:p14="http://schemas.microsoft.com/office/powerpoint/2010/main" val="1778578148"/>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1536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04" y="764704"/>
            <a:ext cx="2247900" cy="34575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4" name="Picture 4"/>
          <p:cNvPicPr>
            <a:picLocks noChangeAspect="1" noChangeArrowheads="1"/>
          </p:cNvPicPr>
          <p:nvPr/>
        </p:nvPicPr>
        <p:blipFill rotWithShape="1">
          <a:blip r:embed="rId3">
            <a:extLst>
              <a:ext uri="{28A0092B-C50C-407E-A947-70E740481C1C}">
                <a14:useLocalDpi xmlns:a14="http://schemas.microsoft.com/office/drawing/2010/main" val="0"/>
              </a:ext>
            </a:extLst>
          </a:blip>
          <a:srcRect t="3146" b="8085"/>
          <a:stretch/>
        </p:blipFill>
        <p:spPr bwMode="auto">
          <a:xfrm>
            <a:off x="0" y="3891517"/>
            <a:ext cx="1997721" cy="28920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5"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69673" y="586455"/>
            <a:ext cx="3381869" cy="53302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5366"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27784" y="694466"/>
            <a:ext cx="3244807" cy="51141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2627784" y="5654758"/>
            <a:ext cx="4572000" cy="307777"/>
          </a:xfrm>
          <a:prstGeom prst="rect">
            <a:avLst/>
          </a:prstGeom>
        </p:spPr>
        <p:txBody>
          <a:bodyPr>
            <a:spAutoFit/>
          </a:bodyPr>
          <a:lstStyle/>
          <a:p>
            <a:r>
              <a:rPr lang="en-GB" sz="1400" i="1" dirty="0" err="1"/>
              <a:t>Beric</a:t>
            </a:r>
            <a:r>
              <a:rPr lang="en-GB" sz="1400" i="1" dirty="0"/>
              <a:t> the Briton: A Story of the Roman Invasion </a:t>
            </a:r>
            <a:r>
              <a:rPr lang="en-GB" sz="1400" dirty="0"/>
              <a:t>	</a:t>
            </a:r>
            <a:r>
              <a:rPr lang="en-GB" sz="1400" dirty="0" smtClean="0"/>
              <a:t>(1893)</a:t>
            </a:r>
            <a:endParaRPr lang="en-GB" sz="1400" dirty="0"/>
          </a:p>
        </p:txBody>
      </p:sp>
    </p:spTree>
    <p:extLst>
      <p:ext uri="{BB962C8B-B14F-4D97-AF65-F5344CB8AC3E}">
        <p14:creationId xmlns:p14="http://schemas.microsoft.com/office/powerpoint/2010/main" val="250757572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extBox 1"/>
          <p:cNvSpPr txBox="1"/>
          <p:nvPr/>
        </p:nvSpPr>
        <p:spPr>
          <a:xfrm>
            <a:off x="0" y="306971"/>
            <a:ext cx="9144000" cy="3075706"/>
          </a:xfrm>
          <a:prstGeom prst="rect">
            <a:avLst/>
          </a:prstGeom>
          <a:noFill/>
        </p:spPr>
        <p:txBody>
          <a:bodyPr wrap="square" lIns="540000" tIns="540000" rIns="540000" bIns="540000" rtlCol="0">
            <a:spAutoFit/>
          </a:bodyPr>
          <a:lstStyle/>
          <a:p>
            <a:pPr lvl="0" algn="just"/>
            <a:endParaRPr lang="en-GB" sz="1600" dirty="0" smtClean="0"/>
          </a:p>
          <a:p>
            <a:r>
              <a:rPr lang="en-GB" sz="1600" b="1" dirty="0" smtClean="0"/>
              <a:t>  </a:t>
            </a:r>
            <a:endParaRPr lang="en-GB" sz="1600" dirty="0" smtClean="0"/>
          </a:p>
          <a:p>
            <a:r>
              <a:rPr lang="en-GB" sz="1600" b="1" dirty="0" smtClean="0"/>
              <a:t> </a:t>
            </a:r>
            <a:endParaRPr lang="en-GB" sz="1600" dirty="0" smtClean="0"/>
          </a:p>
          <a:p>
            <a:pPr algn="just"/>
            <a:endParaRPr lang="en-GB" sz="1600" b="1" dirty="0" smtClean="0"/>
          </a:p>
          <a:p>
            <a:pPr marL="285750" indent="-285750" algn="just">
              <a:buFont typeface="Arial" panose="020B0604020202020204" pitchFamily="34" charset="0"/>
              <a:buChar char="•"/>
            </a:pPr>
            <a:endParaRPr lang="en-GB" sz="1600" b="1" dirty="0" smtClean="0"/>
          </a:p>
          <a:p>
            <a:pPr lvl="0"/>
            <a:endParaRPr lang="en-GB" sz="1600" dirty="0" smtClean="0"/>
          </a:p>
          <a:p>
            <a:pPr lvl="0"/>
            <a:endParaRPr lang="en-GB" sz="1600" dirty="0" smtClean="0"/>
          </a:p>
          <a:p>
            <a:pPr algn="just"/>
            <a:endParaRPr lang="en-GB" sz="1700" dirty="0" smtClean="0"/>
          </a:p>
        </p:txBody>
      </p:sp>
      <p:pic>
        <p:nvPicPr>
          <p:cNvPr id="4099"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25408"/>
            <a:ext cx="1907704" cy="295310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2029021" y="2637838"/>
            <a:ext cx="5240551" cy="4420350"/>
          </a:xfrm>
          <a:prstGeom prst="rect">
            <a:avLst/>
          </a:prstGeom>
        </p:spPr>
        <p:txBody>
          <a:bodyPr wrap="square" lIns="360000" tIns="360000" rIns="360000" bIns="360000">
            <a:spAutoFit/>
          </a:bodyPr>
          <a:lstStyle/>
          <a:p>
            <a:pPr algn="just"/>
            <a:r>
              <a:rPr lang="en-GB" sz="1600" dirty="0" smtClean="0"/>
              <a:t>“It </a:t>
            </a:r>
            <a:r>
              <a:rPr lang="en-GB" sz="1600" dirty="0"/>
              <a:t>is sometimes said that there is no good to be obtained from tales </a:t>
            </a:r>
            <a:r>
              <a:rPr lang="en-GB" sz="1600" dirty="0" smtClean="0"/>
              <a:t>of fighting </a:t>
            </a:r>
            <a:r>
              <a:rPr lang="en-GB" sz="1600" dirty="0"/>
              <a:t>and bloodshed – that there is no moral to be drawn from </a:t>
            </a:r>
            <a:r>
              <a:rPr lang="en-GB" sz="1600" dirty="0" smtClean="0"/>
              <a:t>such histories</a:t>
            </a:r>
            <a:r>
              <a:rPr lang="en-GB" sz="1600" dirty="0"/>
              <a:t>. Believe it not</a:t>
            </a:r>
            <a:r>
              <a:rPr lang="en-GB" sz="1600" dirty="0" smtClean="0"/>
              <a:t>. </a:t>
            </a:r>
            <a:r>
              <a:rPr lang="en-GB" sz="1600" b="1" dirty="0" smtClean="0"/>
              <a:t>War </a:t>
            </a:r>
            <a:r>
              <a:rPr lang="en-GB" sz="1600" b="1" dirty="0"/>
              <a:t>has its lessons as well as peace</a:t>
            </a:r>
            <a:r>
              <a:rPr lang="en-GB" sz="1600" dirty="0"/>
              <a:t>. You will </a:t>
            </a:r>
            <a:r>
              <a:rPr lang="en-GB" sz="1600" dirty="0" smtClean="0"/>
              <a:t>learn from </a:t>
            </a:r>
            <a:r>
              <a:rPr lang="en-GB" sz="1600" dirty="0"/>
              <a:t>tales like this that determination and enthusiasm can </a:t>
            </a:r>
            <a:r>
              <a:rPr lang="en-GB" sz="1600" dirty="0" smtClean="0"/>
              <a:t>accomplish marvels</a:t>
            </a:r>
            <a:r>
              <a:rPr lang="en-GB" sz="1600" dirty="0"/>
              <a:t>, that true courage is generally accompanied by </a:t>
            </a:r>
            <a:r>
              <a:rPr lang="en-GB" sz="1600" dirty="0" smtClean="0"/>
              <a:t>magnanimity and </a:t>
            </a:r>
            <a:r>
              <a:rPr lang="en-GB" sz="1600" dirty="0"/>
              <a:t>gentleness, and that if not itself the very highest of virtues, it </a:t>
            </a:r>
            <a:r>
              <a:rPr lang="en-GB" sz="1600" dirty="0" smtClean="0"/>
              <a:t>is the </a:t>
            </a:r>
            <a:r>
              <a:rPr lang="en-GB" sz="1600" dirty="0"/>
              <a:t>parent of almost all the others, since few of them can be </a:t>
            </a:r>
            <a:r>
              <a:rPr lang="en-GB" sz="1600" dirty="0" smtClean="0"/>
              <a:t>practised without </a:t>
            </a:r>
            <a:r>
              <a:rPr lang="en-GB" sz="1600" dirty="0"/>
              <a:t>it. </a:t>
            </a:r>
            <a:r>
              <a:rPr lang="en-GB" sz="1600" b="1" dirty="0"/>
              <a:t>The courage of our forefathers has created the greatest </a:t>
            </a:r>
            <a:r>
              <a:rPr lang="en-GB" sz="1600" b="1" dirty="0" smtClean="0"/>
              <a:t>empire in </a:t>
            </a:r>
            <a:r>
              <a:rPr lang="en-GB" sz="1600" b="1" dirty="0"/>
              <a:t>the world around a small and in itself insignificant island; if </a:t>
            </a:r>
            <a:r>
              <a:rPr lang="en-GB" sz="1600" b="1" dirty="0" smtClean="0"/>
              <a:t>this empire </a:t>
            </a:r>
            <a:r>
              <a:rPr lang="en-GB" sz="1600" b="1" dirty="0"/>
              <a:t>is ever lost, it will be by the cowardice of their </a:t>
            </a:r>
            <a:r>
              <a:rPr lang="en-GB" sz="1600" b="1" dirty="0" err="1"/>
              <a:t>descendents</a:t>
            </a:r>
            <a:r>
              <a:rPr lang="en-GB" sz="1600" dirty="0" smtClean="0"/>
              <a:t>.”</a:t>
            </a:r>
          </a:p>
          <a:p>
            <a:pPr marL="285750" indent="-285750" algn="r">
              <a:buFontTx/>
              <a:buChar char="-"/>
            </a:pPr>
            <a:r>
              <a:rPr lang="en-GB" sz="1600" dirty="0" smtClean="0"/>
              <a:t>Henty preface to </a:t>
            </a:r>
            <a:r>
              <a:rPr lang="en-GB" sz="1600" i="1" dirty="0" smtClean="0"/>
              <a:t>St George for England</a:t>
            </a:r>
            <a:endParaRPr lang="en-GB" i="1" dirty="0"/>
          </a:p>
        </p:txBody>
      </p:sp>
      <p:pic>
        <p:nvPicPr>
          <p:cNvPr id="6"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10873" y="72008"/>
            <a:ext cx="2018972" cy="28529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96480" y="3325557"/>
            <a:ext cx="1879117" cy="28903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631" y="3382677"/>
            <a:ext cx="1980883" cy="29877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2" name="Picture 2"/>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347864" y="-1"/>
            <a:ext cx="1844899" cy="28529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8208374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76673"/>
            <a:ext cx="9144000" cy="34200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2"/>
          <p:cNvSpPr/>
          <p:nvPr/>
        </p:nvSpPr>
        <p:spPr>
          <a:xfrm>
            <a:off x="1403648" y="4725144"/>
            <a:ext cx="4572000" cy="1477328"/>
          </a:xfrm>
          <a:prstGeom prst="rect">
            <a:avLst/>
          </a:prstGeom>
        </p:spPr>
        <p:txBody>
          <a:bodyPr>
            <a:spAutoFit/>
          </a:bodyPr>
          <a:lstStyle/>
          <a:p>
            <a:pPr marL="285750" lvl="0" indent="-285750">
              <a:buFont typeface="Arial" panose="020B0604020202020204" pitchFamily="34" charset="0"/>
              <a:buChar char="•"/>
            </a:pPr>
            <a:r>
              <a:rPr lang="en-GB" b="1" dirty="0">
                <a:solidFill>
                  <a:srgbClr val="FF0000"/>
                </a:solidFill>
              </a:rPr>
              <a:t>How </a:t>
            </a:r>
            <a:r>
              <a:rPr lang="en-GB" b="1" dirty="0" smtClean="0">
                <a:solidFill>
                  <a:srgbClr val="FF0000"/>
                </a:solidFill>
              </a:rPr>
              <a:t>does Richards interpret the magazine </a:t>
            </a:r>
            <a:r>
              <a:rPr lang="en-GB" b="1" i="1" dirty="0" smtClean="0">
                <a:solidFill>
                  <a:srgbClr val="FF0000"/>
                </a:solidFill>
              </a:rPr>
              <a:t>Chums </a:t>
            </a:r>
            <a:r>
              <a:rPr lang="en-GB" b="1" dirty="0" smtClean="0">
                <a:solidFill>
                  <a:srgbClr val="FF0000"/>
                </a:solidFill>
              </a:rPr>
              <a:t>(see pp. 101 –106 especially)?</a:t>
            </a:r>
          </a:p>
          <a:p>
            <a:pPr marL="285750" lvl="0" indent="-285750">
              <a:buFont typeface="Arial" panose="020B0604020202020204" pitchFamily="34" charset="0"/>
              <a:buChar char="•"/>
            </a:pPr>
            <a:r>
              <a:rPr lang="en-GB" b="1" u="sng" dirty="0" smtClean="0">
                <a:solidFill>
                  <a:srgbClr val="FF0000"/>
                </a:solidFill>
              </a:rPr>
              <a:t>And how do you interpret the following examples from </a:t>
            </a:r>
            <a:r>
              <a:rPr lang="en-GB" b="1" i="1" u="sng" dirty="0" smtClean="0">
                <a:solidFill>
                  <a:srgbClr val="FF0000"/>
                </a:solidFill>
              </a:rPr>
              <a:t>Chums</a:t>
            </a:r>
            <a:r>
              <a:rPr lang="en-GB" b="1" u="sng" dirty="0" smtClean="0">
                <a:solidFill>
                  <a:srgbClr val="FF0000"/>
                </a:solidFill>
              </a:rPr>
              <a:t>?</a:t>
            </a:r>
          </a:p>
          <a:p>
            <a:pPr lvl="0"/>
            <a:endParaRPr lang="en-GB" b="1" dirty="0">
              <a:solidFill>
                <a:srgbClr val="FF0000"/>
              </a:solidFill>
            </a:endParaRPr>
          </a:p>
        </p:txBody>
      </p:sp>
    </p:spTree>
    <p:extLst>
      <p:ext uri="{BB962C8B-B14F-4D97-AF65-F5344CB8AC3E}">
        <p14:creationId xmlns:p14="http://schemas.microsoft.com/office/powerpoint/2010/main" val="56280746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17412" name="Picture 4" descr="http://britishempireatwardotorg.files.wordpress.com/2012/09/2008-03-18-17-24-13-e1371471450462.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188640"/>
            <a:ext cx="4032448" cy="5640242"/>
          </a:xfrm>
          <a:prstGeom prst="rect">
            <a:avLst/>
          </a:prstGeom>
          <a:noFill/>
          <a:extLst>
            <a:ext uri="{909E8E84-426E-40DD-AFC4-6F175D3DCCD1}">
              <a14:hiddenFill xmlns:a14="http://schemas.microsoft.com/office/drawing/2010/main">
                <a:solidFill>
                  <a:srgbClr val="FFFFFF"/>
                </a:solidFill>
              </a14:hiddenFill>
            </a:ext>
          </a:extLst>
        </p:spPr>
      </p:pic>
      <p:pic>
        <p:nvPicPr>
          <p:cNvPr id="17414" name="Picture 6" descr="http://1.bp.blogspot.com/_SvmlM7-oNw0/TNxw33GbE7I/AAAAAAAASuw/LSCvKnQ8oms/s1600/Chums%2BTop.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41036" y="143816"/>
            <a:ext cx="4163411" cy="56244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859475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6016" y="1340768"/>
            <a:ext cx="3810000" cy="5295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3556" name="Picture 4" descr="http://www.littlestourbooks.com/covers/5007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1340767"/>
            <a:ext cx="3816424" cy="52536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9447290"/>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18436" name="Picture 4" descr="http://farm3.static.flickr.com/2159/1706852422_64711f1e5e_b.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1560" y="980728"/>
            <a:ext cx="3452410" cy="4752528"/>
          </a:xfrm>
          <a:prstGeom prst="rect">
            <a:avLst/>
          </a:prstGeom>
          <a:noFill/>
          <a:extLst>
            <a:ext uri="{909E8E84-426E-40DD-AFC4-6F175D3DCCD1}">
              <a14:hiddenFill xmlns:a14="http://schemas.microsoft.com/office/drawing/2010/main">
                <a:solidFill>
                  <a:srgbClr val="FFFFFF"/>
                </a:solidFill>
              </a14:hiddenFill>
            </a:ext>
          </a:extLst>
        </p:spPr>
      </p:pic>
      <p:pic>
        <p:nvPicPr>
          <p:cNvPr id="18437"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0" y="980728"/>
            <a:ext cx="3554413" cy="4895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764620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127914" y="764704"/>
            <a:ext cx="2915816" cy="41576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5" name="Picture 5" descr="http://2.bp.blogspot.com/_SvmlM7-oNw0/TNxwSS7iUPI/AAAAAAAASt4/IVtEdRYRTk8/s1600/Chums%2Bbottom.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55575" y="548680"/>
            <a:ext cx="3019425" cy="4143376"/>
          </a:xfrm>
          <a:prstGeom prst="rect">
            <a:avLst/>
          </a:prstGeom>
          <a:noFill/>
          <a:extLst>
            <a:ext uri="{909E8E84-426E-40DD-AFC4-6F175D3DCCD1}">
              <a14:hiddenFill xmlns:a14="http://schemas.microsoft.com/office/drawing/2010/main">
                <a:solidFill>
                  <a:srgbClr val="FFFFFF"/>
                </a:solidFill>
              </a14:hiddenFill>
            </a:ext>
          </a:extLst>
        </p:spPr>
      </p:pic>
      <p:pic>
        <p:nvPicPr>
          <p:cNvPr id="20486"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75000" y="2469687"/>
            <a:ext cx="2952914" cy="48165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4545782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2" name="TextBox 1"/>
          <p:cNvSpPr txBox="1"/>
          <p:nvPr/>
        </p:nvSpPr>
        <p:spPr>
          <a:xfrm>
            <a:off x="-8974" y="0"/>
            <a:ext cx="9144000" cy="3244983"/>
          </a:xfrm>
          <a:prstGeom prst="rect">
            <a:avLst/>
          </a:prstGeom>
          <a:noFill/>
        </p:spPr>
        <p:txBody>
          <a:bodyPr wrap="square" lIns="540000" tIns="540000" rIns="540000" bIns="540000" rtlCol="0">
            <a:spAutoFit/>
          </a:bodyPr>
          <a:lstStyle/>
          <a:p>
            <a:pPr lvl="0" algn="just"/>
            <a:r>
              <a:rPr lang="en-GB" sz="1600" dirty="0"/>
              <a:t>Jeffrey Richards, ‘Popular Imperialism and the Image of the Army in Juvenile Literature’ in John M </a:t>
            </a:r>
            <a:r>
              <a:rPr lang="en-GB" sz="1600" dirty="0" err="1"/>
              <a:t>MacKenzie</a:t>
            </a:r>
            <a:r>
              <a:rPr lang="en-GB" sz="1600" dirty="0"/>
              <a:t> ed., </a:t>
            </a:r>
            <a:r>
              <a:rPr lang="en-GB" sz="1600" i="1" dirty="0"/>
              <a:t>Popular Imperialism and the Military, 1850–1950 </a:t>
            </a:r>
            <a:r>
              <a:rPr lang="en-GB" sz="1600" dirty="0"/>
              <a:t>(Manchester University: Manchester, 1992), pp. 80–108.</a:t>
            </a:r>
          </a:p>
          <a:p>
            <a:pPr algn="just"/>
            <a:endParaRPr lang="en-GB" sz="1600" b="1" dirty="0" smtClean="0"/>
          </a:p>
          <a:p>
            <a:r>
              <a:rPr lang="en-GB" sz="1600" b="1" dirty="0"/>
              <a:t> </a:t>
            </a:r>
            <a:endParaRPr lang="en-GB" sz="1600" dirty="0"/>
          </a:p>
          <a:p>
            <a:pPr marL="285750" indent="-285750">
              <a:buFont typeface="Arial" panose="020B0604020202020204" pitchFamily="34" charset="0"/>
              <a:buChar char="•"/>
            </a:pPr>
            <a:r>
              <a:rPr lang="en-GB" sz="2000" b="1" dirty="0" smtClean="0">
                <a:solidFill>
                  <a:srgbClr val="FF0000"/>
                </a:solidFill>
              </a:rPr>
              <a:t>Richards and Paris each refer to ‘Social Darwinism.’ What is your understanding of this concept? And what special significance might it have in relation to war and conflict?</a:t>
            </a:r>
            <a:endParaRPr lang="en-GB" sz="1700" dirty="0" smtClean="0"/>
          </a:p>
        </p:txBody>
      </p:sp>
    </p:spTree>
    <p:extLst>
      <p:ext uri="{BB962C8B-B14F-4D97-AF65-F5344CB8AC3E}">
        <p14:creationId xmlns:p14="http://schemas.microsoft.com/office/powerpoint/2010/main" val="367470055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552" y="764704"/>
            <a:ext cx="3038475" cy="4514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7904" y="692696"/>
            <a:ext cx="4762500" cy="3314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3707904" y="4017991"/>
            <a:ext cx="5544616" cy="2308324"/>
          </a:xfrm>
          <a:prstGeom prst="rect">
            <a:avLst/>
          </a:prstGeom>
        </p:spPr>
        <p:txBody>
          <a:bodyPr wrap="square">
            <a:spAutoFit/>
          </a:bodyPr>
          <a:lstStyle/>
          <a:p>
            <a:pPr marL="171450" indent="-171450">
              <a:buFont typeface="Arial" panose="020B0604020202020204" pitchFamily="34" charset="0"/>
              <a:buChar char="•"/>
            </a:pPr>
            <a:r>
              <a:rPr lang="en-GB" b="1" dirty="0">
                <a:solidFill>
                  <a:schemeClr val="accent2">
                    <a:lumMod val="50000"/>
                  </a:schemeClr>
                </a:solidFill>
              </a:rPr>
              <a:t>First Boer War (1880–1881</a:t>
            </a:r>
            <a:r>
              <a:rPr lang="en-GB" b="1" dirty="0" smtClean="0">
                <a:solidFill>
                  <a:schemeClr val="accent2">
                    <a:lumMod val="50000"/>
                  </a:schemeClr>
                </a:solidFill>
              </a:rPr>
              <a:t>)</a:t>
            </a:r>
          </a:p>
          <a:p>
            <a:pPr marL="285750" indent="-285750">
              <a:buFontTx/>
              <a:buChar char="-"/>
            </a:pPr>
            <a:r>
              <a:rPr lang="en-GB" dirty="0" smtClean="0"/>
              <a:t>Self </a:t>
            </a:r>
            <a:r>
              <a:rPr lang="en-GB" dirty="0"/>
              <a:t>government to South </a:t>
            </a:r>
            <a:r>
              <a:rPr lang="en-GB" dirty="0" smtClean="0"/>
              <a:t>Africa as a Dominion</a:t>
            </a:r>
          </a:p>
          <a:p>
            <a:pPr marL="285750" indent="-285750">
              <a:buFontTx/>
              <a:buChar char="-"/>
            </a:pPr>
            <a:endParaRPr lang="en-GB" b="1" dirty="0">
              <a:solidFill>
                <a:schemeClr val="accent2">
                  <a:lumMod val="50000"/>
                </a:schemeClr>
              </a:solidFill>
            </a:endParaRPr>
          </a:p>
          <a:p>
            <a:pPr marL="171450" indent="-171450">
              <a:buFont typeface="Arial" panose="020B0604020202020204" pitchFamily="34" charset="0"/>
              <a:buChar char="•"/>
            </a:pPr>
            <a:r>
              <a:rPr lang="en-GB" b="1" dirty="0" smtClean="0">
                <a:solidFill>
                  <a:schemeClr val="accent2">
                    <a:lumMod val="50000"/>
                  </a:schemeClr>
                </a:solidFill>
              </a:rPr>
              <a:t>Second </a:t>
            </a:r>
            <a:r>
              <a:rPr lang="en-GB" b="1" dirty="0">
                <a:solidFill>
                  <a:schemeClr val="accent2">
                    <a:lumMod val="50000"/>
                  </a:schemeClr>
                </a:solidFill>
              </a:rPr>
              <a:t>Boer War (1899–1902</a:t>
            </a:r>
            <a:r>
              <a:rPr lang="en-GB" b="1" dirty="0" smtClean="0">
                <a:solidFill>
                  <a:schemeClr val="accent2">
                    <a:lumMod val="50000"/>
                  </a:schemeClr>
                </a:solidFill>
              </a:rPr>
              <a:t>)</a:t>
            </a:r>
          </a:p>
          <a:p>
            <a:pPr marL="285750" indent="-285750">
              <a:buFontTx/>
              <a:buChar char="-"/>
            </a:pPr>
            <a:r>
              <a:rPr lang="en-GB" dirty="0" smtClean="0"/>
              <a:t>Recognition self-government in Boer republic</a:t>
            </a:r>
          </a:p>
          <a:p>
            <a:pPr marL="285750" indent="-285750">
              <a:buFontTx/>
              <a:buChar char="-"/>
            </a:pPr>
            <a:r>
              <a:rPr lang="en-GB" dirty="0" smtClean="0"/>
              <a:t>Acknowledgment of Dutch language and culture teaching</a:t>
            </a:r>
          </a:p>
          <a:p>
            <a:pPr marL="285750" indent="-285750">
              <a:buFontTx/>
              <a:buChar char="-"/>
            </a:pPr>
            <a:r>
              <a:rPr lang="en-GB" dirty="0" smtClean="0"/>
              <a:t>Boers swear allegiance to British crown</a:t>
            </a:r>
            <a:endParaRPr lang="en-GB" dirty="0"/>
          </a:p>
        </p:txBody>
      </p:sp>
    </p:spTree>
    <p:extLst>
      <p:ext uri="{BB962C8B-B14F-4D97-AF65-F5344CB8AC3E}">
        <p14:creationId xmlns:p14="http://schemas.microsoft.com/office/powerpoint/2010/main" val="222965429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476672"/>
            <a:ext cx="2438400" cy="2438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3465775" y="260648"/>
            <a:ext cx="5544616" cy="4847481"/>
          </a:xfrm>
          <a:prstGeom prst="rect">
            <a:avLst/>
          </a:prstGeom>
        </p:spPr>
        <p:txBody>
          <a:bodyPr wrap="square">
            <a:spAutoFit/>
          </a:bodyPr>
          <a:lstStyle/>
          <a:p>
            <a:r>
              <a:rPr lang="en-GB" b="1" dirty="0" smtClean="0">
                <a:solidFill>
                  <a:schemeClr val="accent2">
                    <a:lumMod val="50000"/>
                  </a:schemeClr>
                </a:solidFill>
              </a:rPr>
              <a:t>Second </a:t>
            </a:r>
            <a:r>
              <a:rPr lang="en-GB" b="1" dirty="0">
                <a:solidFill>
                  <a:schemeClr val="accent2">
                    <a:lumMod val="50000"/>
                  </a:schemeClr>
                </a:solidFill>
              </a:rPr>
              <a:t>Boer War (1899–1902</a:t>
            </a:r>
            <a:r>
              <a:rPr lang="en-GB" b="1" dirty="0" smtClean="0">
                <a:solidFill>
                  <a:schemeClr val="accent2">
                    <a:lumMod val="50000"/>
                  </a:schemeClr>
                </a:solidFill>
              </a:rPr>
              <a:t>)</a:t>
            </a:r>
          </a:p>
          <a:p>
            <a:pPr marL="171450" indent="-171450">
              <a:buFont typeface="Arial" panose="020B0604020202020204" pitchFamily="34" charset="0"/>
              <a:buChar char="•"/>
            </a:pPr>
            <a:endParaRPr lang="en-GB" sz="1700" dirty="0"/>
          </a:p>
          <a:p>
            <a:pPr marL="285750" indent="-285750">
              <a:buFont typeface="Arial" panose="020B0604020202020204" pitchFamily="34" charset="0"/>
              <a:buChar char="•"/>
            </a:pPr>
            <a:r>
              <a:rPr lang="en-GB" sz="1700" dirty="0" smtClean="0"/>
              <a:t>Britain </a:t>
            </a:r>
            <a:r>
              <a:rPr lang="en-GB" sz="1700" dirty="0"/>
              <a:t>used 450,000 troops to defeat Boer forces that totalled 35,000 men. </a:t>
            </a:r>
            <a:endParaRPr lang="en-GB" sz="1700" dirty="0" smtClean="0"/>
          </a:p>
          <a:p>
            <a:pPr marL="285750" indent="-285750">
              <a:buFont typeface="Arial" panose="020B0604020202020204" pitchFamily="34" charset="0"/>
              <a:buChar char="•"/>
            </a:pPr>
            <a:r>
              <a:rPr lang="en-GB" sz="1700" dirty="0" smtClean="0"/>
              <a:t>The </a:t>
            </a:r>
            <a:r>
              <a:rPr lang="en-GB" sz="1700" dirty="0"/>
              <a:t>quality of soldiers was blamed for the poor British performance in the war</a:t>
            </a:r>
            <a:r>
              <a:rPr lang="en-GB" sz="1700" dirty="0" smtClean="0"/>
              <a:t>.</a:t>
            </a:r>
          </a:p>
          <a:p>
            <a:pPr marL="285750" indent="-285750">
              <a:buFont typeface="Arial" panose="020B0604020202020204" pitchFamily="34" charset="0"/>
              <a:buChar char="•"/>
            </a:pPr>
            <a:r>
              <a:rPr lang="en-GB" sz="1700" dirty="0" smtClean="0"/>
              <a:t>High levels </a:t>
            </a:r>
            <a:r>
              <a:rPr lang="en-GB" sz="1700" dirty="0"/>
              <a:t>of rejection of young men on the grounds of health. In some towns as many as nine out of ten recruits for the army were rejected because they were so unfit. </a:t>
            </a:r>
            <a:endParaRPr lang="en-GB" sz="1700" dirty="0" smtClean="0"/>
          </a:p>
          <a:p>
            <a:pPr marL="285750" indent="-285750">
              <a:buFont typeface="Arial" panose="020B0604020202020204" pitchFamily="34" charset="0"/>
              <a:buChar char="•"/>
            </a:pPr>
            <a:r>
              <a:rPr lang="en-GB" sz="1700" dirty="0" smtClean="0"/>
              <a:t>It </a:t>
            </a:r>
            <a:r>
              <a:rPr lang="en-GB" sz="1700" dirty="0"/>
              <a:t>revealed a massive amount of young men were in a dreadful physical condition</a:t>
            </a:r>
            <a:r>
              <a:rPr lang="en-GB" sz="1700" dirty="0" smtClean="0"/>
              <a:t>.</a:t>
            </a:r>
          </a:p>
          <a:p>
            <a:pPr marL="285750" indent="-285750">
              <a:buFont typeface="Arial" panose="020B0604020202020204" pitchFamily="34" charset="0"/>
              <a:buChar char="•"/>
            </a:pPr>
            <a:r>
              <a:rPr lang="en-GB" sz="1700" dirty="0" smtClean="0"/>
              <a:t>Led to 1903 </a:t>
            </a:r>
            <a:r>
              <a:rPr lang="en-GB" sz="1700" dirty="0"/>
              <a:t>Committee on Physical </a:t>
            </a:r>
            <a:r>
              <a:rPr lang="en-GB" sz="1700" dirty="0" smtClean="0"/>
              <a:t>Deterioration and </a:t>
            </a:r>
            <a:r>
              <a:rPr lang="en-GB" sz="1700" dirty="0" err="1" smtClean="0"/>
              <a:t>eductaional</a:t>
            </a:r>
            <a:r>
              <a:rPr lang="en-GB" sz="1700" dirty="0" smtClean="0"/>
              <a:t> reform</a:t>
            </a:r>
          </a:p>
          <a:p>
            <a:pPr marL="285750" indent="-285750">
              <a:buFont typeface="Arial" panose="020B0604020202020204" pitchFamily="34" charset="0"/>
              <a:buChar char="•"/>
            </a:pPr>
            <a:r>
              <a:rPr lang="en-GB" sz="1700" dirty="0" smtClean="0"/>
              <a:t>Fears of ‘Degeneration’ commonplace in European and British culture at turn-of-century; rise of Eugenics as an offshoot of Social Darwinist thought</a:t>
            </a:r>
            <a:endParaRPr lang="en-GB" sz="1700" dirty="0"/>
          </a:p>
          <a:p>
            <a:endParaRPr lang="en-GB" b="1" dirty="0" smtClean="0">
              <a:solidFill>
                <a:schemeClr val="accent2">
                  <a:lumMod val="50000"/>
                </a:schemeClr>
              </a:solidFill>
            </a:endParaRPr>
          </a:p>
          <a:p>
            <a:endParaRPr lang="en-GB" b="1" dirty="0" smtClean="0">
              <a:solidFill>
                <a:schemeClr val="accent2">
                  <a:lumMod val="50000"/>
                </a:schemeClr>
              </a:solidFill>
            </a:endParaRPr>
          </a:p>
        </p:txBody>
      </p:sp>
    </p:spTree>
    <p:extLst>
      <p:ext uri="{BB962C8B-B14F-4D97-AF65-F5344CB8AC3E}">
        <p14:creationId xmlns:p14="http://schemas.microsoft.com/office/powerpoint/2010/main" val="88732518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512" y="476672"/>
            <a:ext cx="2438400" cy="24384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 name="Rectangle 6"/>
          <p:cNvSpPr/>
          <p:nvPr/>
        </p:nvSpPr>
        <p:spPr>
          <a:xfrm>
            <a:off x="3465775" y="260648"/>
            <a:ext cx="5544616" cy="4847481"/>
          </a:xfrm>
          <a:prstGeom prst="rect">
            <a:avLst/>
          </a:prstGeom>
        </p:spPr>
        <p:txBody>
          <a:bodyPr wrap="square">
            <a:spAutoFit/>
          </a:bodyPr>
          <a:lstStyle/>
          <a:p>
            <a:r>
              <a:rPr lang="en-GB" b="1" dirty="0" smtClean="0">
                <a:solidFill>
                  <a:schemeClr val="accent2">
                    <a:lumMod val="50000"/>
                  </a:schemeClr>
                </a:solidFill>
              </a:rPr>
              <a:t>Second </a:t>
            </a:r>
            <a:r>
              <a:rPr lang="en-GB" b="1" dirty="0">
                <a:solidFill>
                  <a:schemeClr val="accent2">
                    <a:lumMod val="50000"/>
                  </a:schemeClr>
                </a:solidFill>
              </a:rPr>
              <a:t>Boer War (1899–1902</a:t>
            </a:r>
            <a:r>
              <a:rPr lang="en-GB" b="1" dirty="0" smtClean="0">
                <a:solidFill>
                  <a:schemeClr val="accent2">
                    <a:lumMod val="50000"/>
                  </a:schemeClr>
                </a:solidFill>
              </a:rPr>
              <a:t>)</a:t>
            </a:r>
          </a:p>
          <a:p>
            <a:pPr marL="171450" indent="-171450">
              <a:buFont typeface="Arial" panose="020B0604020202020204" pitchFamily="34" charset="0"/>
              <a:buChar char="•"/>
            </a:pPr>
            <a:endParaRPr lang="en-GB" sz="1700" dirty="0"/>
          </a:p>
          <a:p>
            <a:pPr marL="285750" indent="-285750">
              <a:buFont typeface="Arial" panose="020B0604020202020204" pitchFamily="34" charset="0"/>
              <a:buChar char="•"/>
            </a:pPr>
            <a:r>
              <a:rPr lang="en-GB" sz="1700" dirty="0" smtClean="0"/>
              <a:t>Britain </a:t>
            </a:r>
            <a:r>
              <a:rPr lang="en-GB" sz="1700" dirty="0"/>
              <a:t>used 450,000 troops to defeat Boer forces that totalled 35,000 men. </a:t>
            </a:r>
            <a:endParaRPr lang="en-GB" sz="1700" dirty="0" smtClean="0"/>
          </a:p>
          <a:p>
            <a:pPr marL="285750" indent="-285750">
              <a:buFont typeface="Arial" panose="020B0604020202020204" pitchFamily="34" charset="0"/>
              <a:buChar char="•"/>
            </a:pPr>
            <a:r>
              <a:rPr lang="en-GB" sz="1700" dirty="0" smtClean="0"/>
              <a:t>The </a:t>
            </a:r>
            <a:r>
              <a:rPr lang="en-GB" sz="1700" dirty="0"/>
              <a:t>quality of soldiers was blamed for the poor British performance in the war</a:t>
            </a:r>
            <a:r>
              <a:rPr lang="en-GB" sz="1700" dirty="0" smtClean="0"/>
              <a:t>.</a:t>
            </a:r>
          </a:p>
          <a:p>
            <a:pPr marL="285750" indent="-285750">
              <a:buFont typeface="Arial" panose="020B0604020202020204" pitchFamily="34" charset="0"/>
              <a:buChar char="•"/>
            </a:pPr>
            <a:r>
              <a:rPr lang="en-GB" sz="1700" dirty="0" smtClean="0"/>
              <a:t>High levels </a:t>
            </a:r>
            <a:r>
              <a:rPr lang="en-GB" sz="1700" dirty="0"/>
              <a:t>of rejection of young men on the grounds of health. In some towns as many as nine out of ten recruits for the army were rejected because they were so unfit. </a:t>
            </a:r>
            <a:endParaRPr lang="en-GB" sz="1700" dirty="0" smtClean="0"/>
          </a:p>
          <a:p>
            <a:pPr marL="285750" indent="-285750">
              <a:buFont typeface="Arial" panose="020B0604020202020204" pitchFamily="34" charset="0"/>
              <a:buChar char="•"/>
            </a:pPr>
            <a:r>
              <a:rPr lang="en-GB" sz="1700" dirty="0" smtClean="0"/>
              <a:t>It </a:t>
            </a:r>
            <a:r>
              <a:rPr lang="en-GB" sz="1700" dirty="0"/>
              <a:t>revealed a massive amount of young men were in a dreadful physical condition</a:t>
            </a:r>
            <a:r>
              <a:rPr lang="en-GB" sz="1700" dirty="0" smtClean="0"/>
              <a:t>.</a:t>
            </a:r>
          </a:p>
          <a:p>
            <a:pPr marL="285750" indent="-285750">
              <a:buFont typeface="Arial" panose="020B0604020202020204" pitchFamily="34" charset="0"/>
              <a:buChar char="•"/>
            </a:pPr>
            <a:r>
              <a:rPr lang="en-GB" sz="1700" dirty="0" smtClean="0"/>
              <a:t>Led to 1903 </a:t>
            </a:r>
            <a:r>
              <a:rPr lang="en-GB" sz="1700" dirty="0"/>
              <a:t>Committee on Physical </a:t>
            </a:r>
            <a:r>
              <a:rPr lang="en-GB" sz="1700" dirty="0" smtClean="0"/>
              <a:t>Deterioration and </a:t>
            </a:r>
            <a:r>
              <a:rPr lang="en-GB" sz="1700" dirty="0" err="1" smtClean="0"/>
              <a:t>eductaional</a:t>
            </a:r>
            <a:r>
              <a:rPr lang="en-GB" sz="1700" dirty="0" smtClean="0"/>
              <a:t> reform</a:t>
            </a:r>
          </a:p>
          <a:p>
            <a:pPr marL="285750" indent="-285750">
              <a:buFont typeface="Arial" panose="020B0604020202020204" pitchFamily="34" charset="0"/>
              <a:buChar char="•"/>
            </a:pPr>
            <a:r>
              <a:rPr lang="en-GB" sz="1700" dirty="0" smtClean="0"/>
              <a:t>Fears of ‘Degeneration’ commonplace in European and British culture at turn-of-century; rise of Eugenics as an offshoot of Social Darwinist thought</a:t>
            </a:r>
            <a:endParaRPr lang="en-GB" sz="1700" dirty="0"/>
          </a:p>
          <a:p>
            <a:endParaRPr lang="en-GB" b="1" dirty="0" smtClean="0">
              <a:solidFill>
                <a:schemeClr val="accent2">
                  <a:lumMod val="50000"/>
                </a:schemeClr>
              </a:solidFill>
            </a:endParaRPr>
          </a:p>
          <a:p>
            <a:endParaRPr lang="en-GB" b="1" dirty="0" smtClean="0">
              <a:solidFill>
                <a:schemeClr val="accent2">
                  <a:lumMod val="50000"/>
                </a:schemeClr>
              </a:solidFill>
            </a:endParaRPr>
          </a:p>
        </p:txBody>
      </p:sp>
      <p:sp>
        <p:nvSpPr>
          <p:cNvPr id="5" name="TextBox 4"/>
          <p:cNvSpPr txBox="1"/>
          <p:nvPr/>
        </p:nvSpPr>
        <p:spPr>
          <a:xfrm>
            <a:off x="0" y="4581128"/>
            <a:ext cx="9144000" cy="2937206"/>
          </a:xfrm>
          <a:prstGeom prst="rect">
            <a:avLst/>
          </a:prstGeom>
          <a:noFill/>
        </p:spPr>
        <p:txBody>
          <a:bodyPr wrap="square" lIns="540000" tIns="540000" rIns="540000" bIns="540000" rtlCol="0">
            <a:spAutoFit/>
          </a:bodyPr>
          <a:lstStyle/>
          <a:p>
            <a:pPr marL="342900" indent="-342900">
              <a:buFont typeface="Arial" panose="020B0604020202020204" pitchFamily="34" charset="0"/>
              <a:buChar char="•"/>
            </a:pPr>
            <a:r>
              <a:rPr lang="en-GB" sz="2000" b="1" dirty="0" smtClean="0">
                <a:solidFill>
                  <a:srgbClr val="FF0000"/>
                </a:solidFill>
              </a:rPr>
              <a:t>Were the ‘pleasure culture of war’ and the myth of the Anglo-Saxon, Protestant, male chivalric warrior an expression of presumed racial, evolutionary superiority? </a:t>
            </a:r>
            <a:r>
              <a:rPr lang="en-GB" sz="2000" b="1" i="1" dirty="0" smtClean="0">
                <a:solidFill>
                  <a:srgbClr val="FF0000"/>
                </a:solidFill>
              </a:rPr>
              <a:t>OR </a:t>
            </a:r>
          </a:p>
          <a:p>
            <a:pPr marL="342900" indent="-342900">
              <a:buFont typeface="Arial" panose="020B0604020202020204" pitchFamily="34" charset="0"/>
              <a:buChar char="•"/>
            </a:pPr>
            <a:r>
              <a:rPr lang="en-GB" sz="2000" b="1" dirty="0">
                <a:solidFill>
                  <a:srgbClr val="FF0000"/>
                </a:solidFill>
              </a:rPr>
              <a:t>D</a:t>
            </a:r>
            <a:r>
              <a:rPr lang="en-GB" sz="2000" b="1" dirty="0" smtClean="0">
                <a:solidFill>
                  <a:srgbClr val="FF0000"/>
                </a:solidFill>
              </a:rPr>
              <a:t>id they express anxieties and uncertainties about the durability Britain’s imperial hegemony? </a:t>
            </a:r>
            <a:endParaRPr lang="en-GB" sz="2000" b="1" i="1" dirty="0" smtClean="0">
              <a:solidFill>
                <a:srgbClr val="FF0000"/>
              </a:solidFill>
            </a:endParaRPr>
          </a:p>
          <a:p>
            <a:endParaRPr lang="en-GB" sz="2000" b="1" dirty="0" smtClean="0">
              <a:solidFill>
                <a:srgbClr val="FF0000"/>
              </a:solidFill>
            </a:endParaRPr>
          </a:p>
        </p:txBody>
      </p:sp>
    </p:spTree>
    <p:extLst>
      <p:ext uri="{BB962C8B-B14F-4D97-AF65-F5344CB8AC3E}">
        <p14:creationId xmlns:p14="http://schemas.microsoft.com/office/powerpoint/2010/main" val="212619349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7" name="Rectangle 6"/>
          <p:cNvSpPr/>
          <p:nvPr/>
        </p:nvSpPr>
        <p:spPr>
          <a:xfrm>
            <a:off x="0" y="36382"/>
            <a:ext cx="5688632" cy="1748510"/>
          </a:xfrm>
          <a:prstGeom prst="rect">
            <a:avLst/>
          </a:prstGeom>
        </p:spPr>
        <p:txBody>
          <a:bodyPr wrap="square" lIns="360000" tIns="180000" rIns="360000" bIns="180000">
            <a:spAutoFit/>
          </a:bodyPr>
          <a:lstStyle/>
          <a:p>
            <a:pPr lvl="0"/>
            <a:r>
              <a:rPr lang="en-GB" b="1" dirty="0"/>
              <a:t>To what extent do the legacies of imperialism remain an important feature of British politics, culture and society in the 21</a:t>
            </a:r>
            <a:r>
              <a:rPr lang="en-GB" b="1" baseline="30000" dirty="0"/>
              <a:t>st</a:t>
            </a:r>
            <a:r>
              <a:rPr lang="en-GB" b="1" dirty="0"/>
              <a:t> century?</a:t>
            </a:r>
          </a:p>
          <a:p>
            <a:endParaRPr lang="en-GB" b="1" dirty="0" smtClean="0">
              <a:solidFill>
                <a:schemeClr val="accent2">
                  <a:lumMod val="50000"/>
                </a:schemeClr>
              </a:solidFill>
            </a:endParaRPr>
          </a:p>
          <a:p>
            <a:endParaRPr lang="en-GB" b="1" dirty="0" smtClean="0">
              <a:solidFill>
                <a:schemeClr val="accent2">
                  <a:lumMod val="50000"/>
                </a:schemeClr>
              </a:solidFill>
            </a:endParaRPr>
          </a:p>
        </p:txBody>
      </p:sp>
    </p:spTree>
    <p:extLst>
      <p:ext uri="{BB962C8B-B14F-4D97-AF65-F5344CB8AC3E}">
        <p14:creationId xmlns:p14="http://schemas.microsoft.com/office/powerpoint/2010/main" val="310815505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sp>
        <p:nvSpPr>
          <p:cNvPr id="7" name="Rectangle 6"/>
          <p:cNvSpPr/>
          <p:nvPr/>
        </p:nvSpPr>
        <p:spPr>
          <a:xfrm>
            <a:off x="0" y="36382"/>
            <a:ext cx="5688632" cy="1748510"/>
          </a:xfrm>
          <a:prstGeom prst="rect">
            <a:avLst/>
          </a:prstGeom>
        </p:spPr>
        <p:txBody>
          <a:bodyPr wrap="square" lIns="360000" tIns="180000" rIns="360000" bIns="180000">
            <a:spAutoFit/>
          </a:bodyPr>
          <a:lstStyle/>
          <a:p>
            <a:pPr lvl="0"/>
            <a:r>
              <a:rPr lang="en-GB" b="1" dirty="0"/>
              <a:t>To what extent do the legacies of imperialism remain an important feature of British politics, culture and society in the 21</a:t>
            </a:r>
            <a:r>
              <a:rPr lang="en-GB" b="1" baseline="30000" dirty="0"/>
              <a:t>st</a:t>
            </a:r>
            <a:r>
              <a:rPr lang="en-GB" b="1" dirty="0"/>
              <a:t> century?</a:t>
            </a:r>
          </a:p>
          <a:p>
            <a:endParaRPr lang="en-GB" b="1" dirty="0" smtClean="0">
              <a:solidFill>
                <a:schemeClr val="accent2">
                  <a:lumMod val="50000"/>
                </a:schemeClr>
              </a:solidFill>
            </a:endParaRPr>
          </a:p>
          <a:p>
            <a:endParaRPr lang="en-GB" b="1" dirty="0" smtClean="0">
              <a:solidFill>
                <a:schemeClr val="accent2">
                  <a:lumMod val="50000"/>
                </a:schemeClr>
              </a:solidFill>
            </a:endParaRPr>
          </a:p>
        </p:txBody>
      </p:sp>
      <p:sp>
        <p:nvSpPr>
          <p:cNvPr id="3" name="Rectangle 2"/>
          <p:cNvSpPr/>
          <p:nvPr/>
        </p:nvSpPr>
        <p:spPr>
          <a:xfrm>
            <a:off x="5076056" y="36382"/>
            <a:ext cx="4067944" cy="4533888"/>
          </a:xfrm>
          <a:prstGeom prst="rect">
            <a:avLst/>
          </a:prstGeom>
        </p:spPr>
        <p:txBody>
          <a:bodyPr wrap="square" lIns="360000" tIns="180000" rIns="360000" bIns="180000">
            <a:spAutoFit/>
          </a:bodyPr>
          <a:lstStyle/>
          <a:p>
            <a:pPr algn="r"/>
            <a:r>
              <a:rPr lang="en-GB" sz="1500" b="1" dirty="0" smtClean="0"/>
              <a:t>Britain’s post-colonial era wars:</a:t>
            </a:r>
          </a:p>
          <a:p>
            <a:pPr algn="r"/>
            <a:endParaRPr lang="en-GB" sz="1500" b="1" dirty="0" smtClean="0"/>
          </a:p>
          <a:p>
            <a:pPr algn="r"/>
            <a:r>
              <a:rPr lang="en-GB" sz="1500" dirty="0" err="1" smtClean="0"/>
              <a:t>Dhofar</a:t>
            </a:r>
            <a:r>
              <a:rPr lang="en-GB" sz="1500" dirty="0" smtClean="0"/>
              <a:t> </a:t>
            </a:r>
            <a:r>
              <a:rPr lang="en-GB" sz="1500" dirty="0"/>
              <a:t>Rebellion (1962–1975)</a:t>
            </a:r>
          </a:p>
          <a:p>
            <a:pPr algn="r"/>
            <a:r>
              <a:rPr lang="en-GB" sz="1500" dirty="0"/>
              <a:t>Aden Emergency (1963–1967)</a:t>
            </a:r>
          </a:p>
          <a:p>
            <a:pPr algn="r"/>
            <a:r>
              <a:rPr lang="en-GB" sz="1500" dirty="0"/>
              <a:t>Nigerian Civil War (1967–1970)</a:t>
            </a:r>
          </a:p>
          <a:p>
            <a:pPr algn="r"/>
            <a:r>
              <a:rPr lang="en-GB" sz="1500" dirty="0"/>
              <a:t>The Troubles (1968–1998)</a:t>
            </a:r>
          </a:p>
          <a:p>
            <a:pPr algn="r"/>
            <a:r>
              <a:rPr lang="en-GB" sz="1500" dirty="0"/>
              <a:t>Second Cod War (1972-1973)</a:t>
            </a:r>
          </a:p>
          <a:p>
            <a:pPr algn="r"/>
            <a:r>
              <a:rPr lang="en-GB" sz="1500" dirty="0"/>
              <a:t>Third Cod War (1975-1976)</a:t>
            </a:r>
          </a:p>
          <a:p>
            <a:pPr algn="r"/>
            <a:r>
              <a:rPr lang="en-GB" sz="1500" dirty="0"/>
              <a:t>Falklands War (1982)</a:t>
            </a:r>
          </a:p>
          <a:p>
            <a:pPr algn="r"/>
            <a:r>
              <a:rPr lang="en-GB" sz="1500" dirty="0"/>
              <a:t>Multinational Force in Lebanon (1982–1984)</a:t>
            </a:r>
          </a:p>
          <a:p>
            <a:pPr algn="r"/>
            <a:r>
              <a:rPr lang="en-GB" sz="1500" dirty="0"/>
              <a:t>Gulf War (1991)</a:t>
            </a:r>
          </a:p>
          <a:p>
            <a:pPr algn="r"/>
            <a:r>
              <a:rPr lang="en-GB" sz="1500" dirty="0"/>
              <a:t>Operation Desert Fox (1998)</a:t>
            </a:r>
          </a:p>
          <a:p>
            <a:pPr algn="r"/>
            <a:r>
              <a:rPr lang="en-GB" sz="1500" dirty="0"/>
              <a:t>Kosovo War (1998–1999)</a:t>
            </a:r>
          </a:p>
          <a:p>
            <a:pPr algn="r"/>
            <a:r>
              <a:rPr lang="en-GB" sz="1500" dirty="0"/>
              <a:t>Sierra Leone Civil War (2000–2002)</a:t>
            </a:r>
          </a:p>
          <a:p>
            <a:pPr algn="r"/>
            <a:r>
              <a:rPr lang="en-GB" sz="1500" dirty="0"/>
              <a:t>War in Afghanistan (2001–2014) </a:t>
            </a:r>
            <a:endParaRPr lang="en-GB" sz="1500" dirty="0" smtClean="0"/>
          </a:p>
          <a:p>
            <a:pPr algn="r"/>
            <a:r>
              <a:rPr lang="en-GB" sz="1500" dirty="0" smtClean="0"/>
              <a:t>Iraq </a:t>
            </a:r>
            <a:r>
              <a:rPr lang="en-GB" sz="1500" dirty="0"/>
              <a:t>War (2003–2009)</a:t>
            </a:r>
          </a:p>
          <a:p>
            <a:pPr algn="r"/>
            <a:r>
              <a:rPr lang="en-GB" sz="1500" dirty="0"/>
              <a:t>Military intervention against ISIL (</a:t>
            </a:r>
            <a:r>
              <a:rPr lang="en-GB" sz="1500" dirty="0" smtClean="0"/>
              <a:t>2014–</a:t>
            </a:r>
            <a:r>
              <a:rPr lang="en-GB" sz="1600" dirty="0" smtClean="0"/>
              <a:t>)</a:t>
            </a:r>
            <a:endParaRPr lang="en-GB" sz="1600" dirty="0"/>
          </a:p>
        </p:txBody>
      </p:sp>
      <p:pic>
        <p:nvPicPr>
          <p:cNvPr id="81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68760"/>
            <a:ext cx="5262575" cy="40324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4" descr="https://upload.wikimedia.org/wikipedia/en/6/6d/The_British_Empire_Anachronous.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42522" y="4516897"/>
            <a:ext cx="4601478" cy="23411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3593652"/>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1013</TotalTime>
  <Words>2887</Words>
  <Application>Microsoft Office PowerPoint</Application>
  <PresentationFormat>On-screen Show (4:3)</PresentationFormat>
  <Paragraphs>376</Paragraphs>
  <Slides>38</Slides>
  <Notes>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38</vt:i4>
      </vt:variant>
    </vt:vector>
  </HeadingPairs>
  <TitlesOfParts>
    <vt:vector size="41"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Alexander Scott</cp:lastModifiedBy>
  <cp:revision>41</cp:revision>
  <dcterms:created xsi:type="dcterms:W3CDTF">2015-10-07T09:32:11Z</dcterms:created>
  <dcterms:modified xsi:type="dcterms:W3CDTF">2017-02-10T08:29:13Z</dcterms:modified>
</cp:coreProperties>
</file>