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83" r:id="rId6"/>
    <p:sldId id="302" r:id="rId7"/>
    <p:sldId id="319" r:id="rId8"/>
    <p:sldId id="326" r:id="rId9"/>
    <p:sldId id="296" r:id="rId10"/>
    <p:sldId id="303" r:id="rId11"/>
    <p:sldId id="292" r:id="rId12"/>
    <p:sldId id="321" r:id="rId13"/>
    <p:sldId id="322" r:id="rId14"/>
    <p:sldId id="323" r:id="rId15"/>
    <p:sldId id="329" r:id="rId16"/>
    <p:sldId id="331" r:id="rId17"/>
    <p:sldId id="325" r:id="rId18"/>
    <p:sldId id="332" r:id="rId19"/>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282E8C-99CB-4E1E-A031-E9EABDE2F179}" v="2451" dt="2021-05-12T14:58:18.0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12"/>
    <p:restoredTop sz="92369" autoAdjust="0"/>
  </p:normalViewPr>
  <p:slideViewPr>
    <p:cSldViewPr>
      <p:cViewPr varScale="1">
        <p:scale>
          <a:sx n="62" d="100"/>
          <a:sy n="62" d="100"/>
        </p:scale>
        <p:origin x="1144"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06/06/2022</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6/6/2022</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mailto:BirminghamITServiceDesk@uwtsd.ac.uk" TargetMode="External"/><Relationship Id="rId3" Type="http://schemas.openxmlformats.org/officeDocument/2006/relationships/hyperlink" Target="mailto:birminghamadmissions@uwtsd.ac.uk" TargetMode="External"/><Relationship Id="rId7" Type="http://schemas.openxmlformats.org/officeDocument/2006/relationships/hyperlink" Target="mailto:disability.birmingham@uwtsd.ac.uk"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mailto:careers@uwtsd.ac.uk" TargetMode="External"/><Relationship Id="rId5" Type="http://schemas.openxmlformats.org/officeDocument/2006/relationships/hyperlink" Target="mailto:birminghamstudentservice@uwtsd.ac.uk" TargetMode="External"/><Relationship Id="rId4" Type="http://schemas.openxmlformats.org/officeDocument/2006/relationships/hyperlink" Target="mailto:birminghamassessments@uwtsd.ac.uk" TargetMode="External"/><Relationship Id="rId9"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000000"/>
                </a:solidFill>
                <a:latin typeface="Calibri" panose="020F0502020204030204" pitchFamily="34" charset="0"/>
              </a:rPr>
              <a:t>Professional Service Contact Details</a:t>
            </a:r>
          </a:p>
          <a:p>
            <a:pPr fontAlgn="base"/>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0121 229 3000 - the Operations Team will forward requests to specific departments</a:t>
            </a:r>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Admissions - </a:t>
            </a:r>
            <a:r>
              <a:rPr lang="en-GB" dirty="0">
                <a:solidFill>
                  <a:srgbClr val="201F1E"/>
                </a:solidFill>
                <a:latin typeface="Calibri" panose="020F0502020204030204" pitchFamily="34" charset="0"/>
                <a:hlinkClick r:id="rId3" tooltip="birminghamadmissions@uwtsd.ac.uk"/>
              </a:rPr>
              <a:t>birminghamadmissions@uwtsd.ac.uk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Assessments - </a:t>
            </a:r>
            <a:r>
              <a:rPr lang="en-GB" dirty="0">
                <a:solidFill>
                  <a:srgbClr val="201F1E"/>
                </a:solidFill>
                <a:latin typeface="Calibri" panose="020F0502020204030204" pitchFamily="34" charset="0"/>
                <a:hlinkClick r:id="rId4" tooltip="birminghamassessments@uwtsd.ac.uk"/>
              </a:rPr>
              <a:t>birminghamassessments@uwtsd.ac.uk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sz="1100" dirty="0">
                <a:solidFill>
                  <a:srgbClr val="201F1E"/>
                </a:solidFill>
                <a:latin typeface="calibri" panose="020F0502020204030204" pitchFamily="34" charset="0"/>
              </a:rPr>
              <a:t>Student Services - </a:t>
            </a:r>
            <a:r>
              <a:rPr lang="en-GB" sz="1100" dirty="0">
                <a:solidFill>
                  <a:srgbClr val="201F1E"/>
                </a:solidFill>
                <a:latin typeface="calibri" panose="020F0502020204030204" pitchFamily="34" charset="0"/>
                <a:hlinkClick r:id="rId5" tooltip="birminghamstudentservice@uwtsd.ac.uk"/>
              </a:rPr>
              <a:t>birminghamstudentservice@uwtsd.ac.uk</a:t>
            </a:r>
            <a:br>
              <a:rPr lang="en-GB" dirty="0">
                <a:solidFill>
                  <a:srgbClr val="201F1E"/>
                </a:solidFill>
                <a:latin typeface="Calibri" panose="020F0502020204030204" pitchFamily="34" charset="0"/>
              </a:rPr>
            </a:b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Careers - currently </a:t>
            </a:r>
            <a:r>
              <a:rPr lang="en-GB" dirty="0">
                <a:solidFill>
                  <a:srgbClr val="201F1E"/>
                </a:solidFill>
                <a:latin typeface="Calibri" panose="020F0502020204030204" pitchFamily="34" charset="0"/>
                <a:hlinkClick r:id="rId6" tooltip="careers@uwtsd.ac.uk"/>
              </a:rPr>
              <a:t>careers@uwtsd.ac.uk</a:t>
            </a:r>
            <a:r>
              <a:rPr lang="en-GB" dirty="0">
                <a:solidFill>
                  <a:srgbClr val="201F1E"/>
                </a:solidFill>
                <a:latin typeface="Calibri" panose="020F0502020204030204" pitchFamily="34" charset="0"/>
              </a:rPr>
              <a:t> (usually careers.birmingham@uwtsd.ac.uk)</a:t>
            </a: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Disability Support - </a:t>
            </a:r>
            <a:r>
              <a:rPr lang="en-GB" dirty="0">
                <a:solidFill>
                  <a:srgbClr val="201F1E"/>
                </a:solidFill>
                <a:latin typeface="Calibri" panose="020F0502020204030204" pitchFamily="34" charset="0"/>
                <a:hlinkClick r:id="rId7" tooltip="disability.birmingham@uwtsd.ac.uk"/>
              </a:rPr>
              <a:t>disability.birmingham@uwtsd.ac.uk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IT - </a:t>
            </a:r>
            <a:r>
              <a:rPr lang="en-GB" dirty="0">
                <a:solidFill>
                  <a:srgbClr val="201F1E"/>
                </a:solidFill>
                <a:latin typeface="Calibri" panose="020F0502020204030204" pitchFamily="34" charset="0"/>
                <a:hlinkClick r:id="rId8"/>
              </a:rPr>
              <a:t>BirminghamITServiceDesk@uwtsd.ac.uk</a:t>
            </a:r>
            <a:r>
              <a:rPr lang="en-GB" dirty="0">
                <a:solidFill>
                  <a:srgbClr val="000000"/>
                </a:solidFill>
                <a:latin typeface="Calibri" panose="020F0502020204030204" pitchFamily="34" charset="0"/>
              </a:rPr>
              <a:t> </a:t>
            </a:r>
          </a:p>
          <a:p>
            <a:pPr fontAlgn="base">
              <a:buFont typeface="Arial" panose="020B0604020202020204" pitchFamily="34" charset="0"/>
              <a:buNone/>
            </a:pPr>
            <a:endParaRPr lang="en-GB"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Policies</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hlinkClick r:id="rId9" tooltip="Original URL: https://www.uwtsd.ac.uk/academic-office/academic-quality-handbook/. Click or tap if you trust this link."/>
              </a:rPr>
              <a:t>Academic Quality Handbook</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rPr>
              <a:t>Student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Virtual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Extenuating Circumstances </a:t>
            </a:r>
          </a:p>
          <a:p>
            <a:br>
              <a:rPr lang="en-GB" dirty="0">
                <a:solidFill>
                  <a:srgbClr val="000000"/>
                </a:solidFill>
                <a:latin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278206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4229190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23989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737571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1 Brand You (Purpose and Proposition) One of the first steps in developing a personal brand is defining your values and what you stand for. You want to end up with a personal brand which is truly you and which appeals to your audience. Your ‘why’ is what makes you tick – what gets you out of bed. Knowing why you do what you do – and reminding yourself of it – helps you deal with the peaks and troughs that are part of life. It’s really empowering and </a:t>
            </a:r>
            <a:r>
              <a:rPr lang="en-US" dirty="0" err="1"/>
              <a:t>energising</a:t>
            </a:r>
            <a:r>
              <a:rPr lang="en-US" dirty="0"/>
              <a:t> to identify your why and to use it as part of your story. Topics 1 and 2 will help you to think about your purpose and how this contributes to future success, whilst topics 3 and 4 will support in the discovery of skills you have that make up your unique proposition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76369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2 It’s a Small World (People) Though there is negativity associated with the term, ‘It’s not what you know, it’s who you know’, there is no denying that your personal network of contacts will have an influence on growth in your status and pave the way for better opportunities in your career. Your connections are powerful! Having a good quality network is the key tool to growth in a resourceful career. In this unit you will learn about how networks are formed and the importance of developing open, deep and diverse networks.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53082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3 Opportunity Knocks (Packaging) You never get a second chance to make a first impression. Will Rogers – Author and Actor “There is a very, very fine line between success and failure... it is about being constantly hammered and coming back from the hard times and low moments.” Robbie </a:t>
            </a:r>
            <a:r>
              <a:rPr lang="en-US" dirty="0" err="1"/>
              <a:t>Brozin</a:t>
            </a:r>
            <a:r>
              <a:rPr lang="en-US" dirty="0"/>
              <a:t>, </a:t>
            </a:r>
            <a:r>
              <a:rPr lang="en-US" dirty="0" err="1"/>
              <a:t>Nandos</a:t>
            </a:r>
            <a:r>
              <a:rPr lang="en-US" dirty="0"/>
              <a:t> How we package ourselves communicates who we are through: • Appearance • Voice • Body Language • CV • Blogs and other online platforms In this unit you will be supported to develop a mindset and tools to present the best version of yourself, positioning yourself to take advantage of opportunities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049236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successful people are those who - despite being knocked back - return to reinforce their message with more power and meaning continuously. Maintaining focus on what you want to achieve takes resilience, grit and sometimes inspiration. This unit will introduce you to the techniques for overcoming limiting beliefs, developing grit resilience and how you can seek inspiration from others when things might not be going your way.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6254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256343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332656"/>
            <a:ext cx="8352928" cy="4680520"/>
          </a:xfrm>
        </p:spPr>
        <p:txBody>
          <a:bodyPr>
            <a:normAutofit fontScale="90000"/>
          </a:bodyPr>
          <a:lstStyle/>
          <a:p>
            <a:r>
              <a:rPr lang="en-GB" dirty="0"/>
              <a:t> </a:t>
            </a:r>
            <a:br>
              <a:rPr lang="en-GB" dirty="0"/>
            </a:br>
            <a:br>
              <a:rPr lang="en-GB" dirty="0"/>
            </a:br>
            <a:r>
              <a:rPr lang="en-GB" sz="4000" b="1" dirty="0">
                <a:solidFill>
                  <a:schemeClr val="accent2">
                    <a:lumMod val="20000"/>
                    <a:lumOff val="80000"/>
                  </a:schemeClr>
                </a:solidFill>
              </a:rPr>
              <a:t>BSc in Health &amp; Social Care</a:t>
            </a:r>
            <a:br>
              <a:rPr lang="en-GB" sz="3100" b="1" dirty="0">
                <a:solidFill>
                  <a:schemeClr val="accent2">
                    <a:lumMod val="20000"/>
                    <a:lumOff val="80000"/>
                  </a:schemeClr>
                </a:solidFill>
              </a:rPr>
            </a:br>
            <a:r>
              <a:rPr lang="en-GB" sz="3100" b="1" dirty="0">
                <a:solidFill>
                  <a:schemeClr val="accent2">
                    <a:lumMod val="20000"/>
                    <a:lumOff val="80000"/>
                  </a:schemeClr>
                </a:solidFill>
              </a:rPr>
              <a:t> </a:t>
            </a:r>
            <a:br>
              <a:rPr lang="en-GB" sz="3100" b="1" dirty="0">
                <a:solidFill>
                  <a:schemeClr val="accent2">
                    <a:lumMod val="20000"/>
                    <a:lumOff val="80000"/>
                  </a:schemeClr>
                </a:solidFill>
              </a:rPr>
            </a:br>
            <a:r>
              <a:rPr lang="en-GB" sz="3600" b="1" dirty="0">
                <a:solidFill>
                  <a:schemeClr val="accent2">
                    <a:lumMod val="20000"/>
                    <a:lumOff val="80000"/>
                  </a:schemeClr>
                </a:solidFill>
              </a:rPr>
              <a:t>Changemakers: Building your Personal Brand for Sustainable Employment </a:t>
            </a:r>
            <a:br>
              <a:rPr lang="en-GB" sz="3600" b="1" dirty="0">
                <a:solidFill>
                  <a:schemeClr val="accent2">
                    <a:lumMod val="20000"/>
                    <a:lumOff val="80000"/>
                  </a:schemeClr>
                </a:solidFill>
              </a:rPr>
            </a:br>
            <a:r>
              <a:rPr lang="en-GB" sz="3600" b="1" dirty="0">
                <a:solidFill>
                  <a:schemeClr val="accent2">
                    <a:lumMod val="20000"/>
                    <a:lumOff val="80000"/>
                  </a:schemeClr>
                </a:solidFill>
              </a:rPr>
              <a:t>(BMHP5015)</a:t>
            </a:r>
            <a:br>
              <a:rPr lang="en-GB" sz="36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4900" b="1" dirty="0">
                <a:solidFill>
                  <a:schemeClr val="accent2">
                    <a:lumMod val="20000"/>
                    <a:lumOff val="80000"/>
                  </a:schemeClr>
                </a:solidFill>
              </a:rPr>
              <a:t>Introduction to the module</a:t>
            </a:r>
            <a:br>
              <a:rPr lang="en-GB" b="1"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lnSpcReduction="10000"/>
          </a:bodyPr>
          <a:lstStyle/>
          <a:p>
            <a:r>
              <a:rPr lang="en-GB" b="1" dirty="0"/>
              <a:t>Provide an overview of the module, learning outcomes and the online classroom conduct.</a:t>
            </a:r>
          </a:p>
          <a:p>
            <a:r>
              <a:rPr lang="en-GB" b="1" dirty="0"/>
              <a:t>Provide an overview of the online tasks.</a:t>
            </a:r>
          </a:p>
          <a:p>
            <a:r>
              <a:rPr lang="en-GB" b="1" dirty="0"/>
              <a:t>Provide an outline of the expectations of the weekly sessions. </a:t>
            </a:r>
          </a:p>
          <a:p>
            <a:r>
              <a:rPr lang="en-GB" b="1" dirty="0"/>
              <a:t>Provide an outline of the assessment tasks. </a:t>
            </a:r>
          </a:p>
          <a:p>
            <a:endParaRPr lang="en-GB" b="1" dirty="0"/>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Student Queries</a:t>
            </a:r>
            <a:endParaRPr lang="en-GB" dirty="0"/>
          </a:p>
        </p:txBody>
      </p:sp>
      <p:sp>
        <p:nvSpPr>
          <p:cNvPr id="3" name="Content Placeholder 2"/>
          <p:cNvSpPr>
            <a:spLocks noGrp="1"/>
          </p:cNvSpPr>
          <p:nvPr>
            <p:ph idx="1"/>
          </p:nvPr>
        </p:nvSpPr>
        <p:spPr/>
        <p:txBody>
          <a:bodyPr/>
          <a:lstStyle/>
          <a:p>
            <a:r>
              <a:rPr lang="en-GB" b="1" dirty="0"/>
              <a:t>Accessing Module material.</a:t>
            </a:r>
          </a:p>
          <a:p>
            <a:r>
              <a:rPr lang="en-GB" b="1" dirty="0"/>
              <a:t>Attendance and punctuality for each teaching session. </a:t>
            </a:r>
          </a:p>
          <a:p>
            <a:r>
              <a:rPr lang="en-GB" b="1" dirty="0"/>
              <a:t>Class representatives.</a:t>
            </a:r>
          </a:p>
          <a:p>
            <a:r>
              <a:rPr lang="en-GB" b="1" dirty="0"/>
              <a:t>Services available for students.</a:t>
            </a:r>
          </a:p>
        </p:txBody>
      </p:sp>
    </p:spTree>
    <p:extLst>
      <p:ext uri="{BB962C8B-B14F-4D97-AF65-F5344CB8AC3E}">
        <p14:creationId xmlns:p14="http://schemas.microsoft.com/office/powerpoint/2010/main" val="399208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274638"/>
            <a:ext cx="8229600" cy="634082"/>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251520" y="1052736"/>
            <a:ext cx="8435280" cy="4464497"/>
          </a:xfrm>
        </p:spPr>
        <p:txBody>
          <a:bodyPr>
            <a:normAutofit fontScale="92500"/>
          </a:bodyPr>
          <a:lstStyle/>
          <a:p>
            <a:pPr marL="0" indent="0">
              <a:buNone/>
            </a:pPr>
            <a:r>
              <a:rPr lang="en-GB" b="1" dirty="0"/>
              <a:t>Module title – </a:t>
            </a:r>
            <a:r>
              <a:rPr lang="en-US" b="1" dirty="0"/>
              <a:t>Changemakers: Building your Personal Brand for Sustainable Employment</a:t>
            </a:r>
            <a:endParaRPr lang="en-GB" b="1" dirty="0"/>
          </a:p>
          <a:p>
            <a:pPr marL="0" indent="0">
              <a:buNone/>
            </a:pPr>
            <a:endParaRPr lang="en-GB" b="1" dirty="0"/>
          </a:p>
          <a:p>
            <a:pPr marL="0" indent="0">
              <a:buNone/>
            </a:pPr>
            <a:r>
              <a:rPr lang="en-GB" b="1" dirty="0"/>
              <a:t>Module Code – BMHP5015</a:t>
            </a:r>
          </a:p>
          <a:p>
            <a:pPr marL="0" indent="0">
              <a:buNone/>
            </a:pPr>
            <a:endParaRPr lang="en-GB" b="1" dirty="0"/>
          </a:p>
          <a:p>
            <a:pPr marL="0" indent="0">
              <a:buNone/>
            </a:pPr>
            <a:r>
              <a:rPr lang="en-GB" b="1" dirty="0"/>
              <a:t>Credits - 20 (Level 5)</a:t>
            </a:r>
          </a:p>
          <a:p>
            <a:pPr marL="0" indent="0">
              <a:buNone/>
            </a:pPr>
            <a:endParaRPr lang="en-GB" b="1" dirty="0"/>
          </a:p>
          <a:p>
            <a:pPr marL="0" indent="0">
              <a:buNone/>
            </a:pPr>
            <a:r>
              <a:rPr lang="en-GB" b="1" dirty="0"/>
              <a:t>Assessments: 1 and 2</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4"/>
          <a:stretch>
            <a:fillRect/>
          </a:stretch>
        </p:blipFill>
        <p:spPr>
          <a:xfrm>
            <a:off x="6421504" y="2764282"/>
            <a:ext cx="2453717" cy="2752951"/>
          </a:xfrm>
          <a:prstGeom prst="rect">
            <a:avLst/>
          </a:prstGeom>
        </p:spPr>
      </p:pic>
    </p:spTree>
    <p:extLst>
      <p:ext uri="{BB962C8B-B14F-4D97-AF65-F5344CB8AC3E}">
        <p14:creationId xmlns:p14="http://schemas.microsoft.com/office/powerpoint/2010/main" val="39193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2563-44A8-4FD2-9716-0BB62B3FE5C7}"/>
              </a:ext>
            </a:extLst>
          </p:cNvPr>
          <p:cNvSpPr>
            <a:spLocks noGrp="1"/>
          </p:cNvSpPr>
          <p:nvPr>
            <p:ph type="title"/>
          </p:nvPr>
        </p:nvSpPr>
        <p:spPr/>
        <p:txBody>
          <a:bodyPr/>
          <a:lstStyle/>
          <a:p>
            <a:r>
              <a:rPr lang="en-GB" sz="4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 Module AIM</a:t>
            </a:r>
            <a:endParaRPr lang="en-GB" dirty="0"/>
          </a:p>
        </p:txBody>
      </p:sp>
      <p:sp>
        <p:nvSpPr>
          <p:cNvPr id="4" name="TextBox 3">
            <a:extLst>
              <a:ext uri="{FF2B5EF4-FFF2-40B4-BE49-F238E27FC236}">
                <a16:creationId xmlns:a16="http://schemas.microsoft.com/office/drawing/2014/main" id="{7DB2D2AC-C91B-495D-AD39-A397C2454B31}"/>
              </a:ext>
            </a:extLst>
          </p:cNvPr>
          <p:cNvSpPr txBox="1"/>
          <p:nvPr/>
        </p:nvSpPr>
        <p:spPr>
          <a:xfrm>
            <a:off x="683568" y="1417639"/>
            <a:ext cx="7560840" cy="2193677"/>
          </a:xfrm>
          <a:prstGeom prst="rect">
            <a:avLst/>
          </a:prstGeom>
          <a:noFill/>
        </p:spPr>
        <p:txBody>
          <a:bodyPr wrap="square">
            <a:spAutoFit/>
          </a:bodyPr>
          <a:lstStyle/>
          <a:p>
            <a:pPr marL="342900" lvl="0" indent="-342900">
              <a:lnSpc>
                <a:spcPct val="200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To build the skills and competencies necessary for career resilience and professional development for the future work context.</a:t>
            </a:r>
          </a:p>
        </p:txBody>
      </p:sp>
    </p:spTree>
    <p:extLst>
      <p:ext uri="{BB962C8B-B14F-4D97-AF65-F5344CB8AC3E}">
        <p14:creationId xmlns:p14="http://schemas.microsoft.com/office/powerpoint/2010/main" val="316955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a:xfrm>
            <a:off x="251520" y="1600201"/>
            <a:ext cx="8568952" cy="3917032"/>
          </a:xfrm>
        </p:spPr>
        <p:txBody>
          <a:bodyPr>
            <a:normAutofit/>
          </a:bodyPr>
          <a:lstStyle/>
          <a:p>
            <a:pPr marL="457200" lvl="1" indent="-457200">
              <a:buFont typeface="Arial" panose="020B0604020202020204" pitchFamily="34" charset="0"/>
              <a:buChar char="•"/>
            </a:pPr>
            <a:r>
              <a:rPr lang="en-GB" sz="3300" b="1" dirty="0"/>
              <a:t>Learning Outcomes:</a:t>
            </a:r>
          </a:p>
          <a:p>
            <a:pPr marL="457200" lvl="1" indent="-457200">
              <a:buFont typeface="Arial" panose="020B0604020202020204" pitchFamily="34" charset="0"/>
              <a:buChar char="•"/>
            </a:pPr>
            <a:r>
              <a:rPr lang="en-GB" b="1" dirty="0"/>
              <a:t>1) </a:t>
            </a:r>
            <a:r>
              <a:rPr lang="en-GB" dirty="0"/>
              <a:t>Evaluate personal employability skills and their congruence with the skills required for professional practice in a real or simulated environment.</a:t>
            </a:r>
            <a:endParaRPr lang="en-GB" b="1" dirty="0"/>
          </a:p>
          <a:p>
            <a:pPr marL="457200" lvl="1" indent="-457200">
              <a:buFont typeface="Arial" panose="020B0604020202020204" pitchFamily="34" charset="0"/>
              <a:buChar char="•"/>
            </a:pPr>
            <a:r>
              <a:rPr lang="en-GB" b="1" dirty="0"/>
              <a:t>2) </a:t>
            </a:r>
            <a:r>
              <a:rPr lang="en-GB" dirty="0"/>
              <a:t>Build a personal brand and promote a professional identity for a specific opportunity.</a:t>
            </a:r>
            <a:endParaRPr lang="en-GB" b="1" dirty="0"/>
          </a:p>
          <a:p>
            <a:pPr marL="457200" lvl="1" indent="-457200">
              <a:buFont typeface="Arial" panose="020B0604020202020204" pitchFamily="34" charset="0"/>
              <a:buChar char="•"/>
            </a:pPr>
            <a:endParaRPr lang="en-GB" sz="3300" b="1" dirty="0"/>
          </a:p>
          <a:p>
            <a:pPr marL="400050" lvl="1" indent="0">
              <a:buNone/>
            </a:pPr>
            <a:endParaRPr lang="en-GB" sz="2400" dirty="0"/>
          </a:p>
        </p:txBody>
      </p:sp>
    </p:spTree>
    <p:extLst>
      <p:ext uri="{BB962C8B-B14F-4D97-AF65-F5344CB8AC3E}">
        <p14:creationId xmlns:p14="http://schemas.microsoft.com/office/powerpoint/2010/main" val="93776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Assessments</a:t>
            </a:r>
          </a:p>
        </p:txBody>
      </p:sp>
      <p:sp>
        <p:nvSpPr>
          <p:cNvPr id="3" name="Content Placeholder 2"/>
          <p:cNvSpPr>
            <a:spLocks noGrp="1"/>
          </p:cNvSpPr>
          <p:nvPr>
            <p:ph idx="1"/>
          </p:nvPr>
        </p:nvSpPr>
        <p:spPr>
          <a:xfrm>
            <a:off x="889248" y="1268760"/>
            <a:ext cx="7365504" cy="4176464"/>
          </a:xfrm>
        </p:spPr>
        <p:txBody>
          <a:bodyPr>
            <a:normAutofit/>
          </a:bodyPr>
          <a:lstStyle/>
          <a:p>
            <a:pPr marL="0" indent="0" algn="just">
              <a:spcBef>
                <a:spcPts val="600"/>
              </a:spcBef>
              <a:spcAft>
                <a:spcPts val="600"/>
              </a:spcAft>
              <a:buNone/>
            </a:pPr>
            <a:r>
              <a:rPr lang="en-GB" b="1" u="sng" dirty="0">
                <a:latin typeface="+mj-lt"/>
              </a:rPr>
              <a:t>Assessment Component 1:</a:t>
            </a:r>
            <a:r>
              <a:rPr lang="en-GB" b="1" dirty="0">
                <a:latin typeface="+mj-lt"/>
              </a:rPr>
              <a:t> </a:t>
            </a:r>
          </a:p>
          <a:p>
            <a:pPr marL="0" indent="0" algn="just">
              <a:spcBef>
                <a:spcPts val="600"/>
              </a:spcBef>
              <a:spcAft>
                <a:spcPts val="600"/>
              </a:spcAft>
              <a:buNone/>
            </a:pPr>
            <a:r>
              <a:rPr lang="en-GB" b="1" dirty="0">
                <a:latin typeface="+mj-lt"/>
              </a:rPr>
              <a:t>Online </a:t>
            </a:r>
            <a:r>
              <a:rPr lang="en-GB" b="1" dirty="0">
                <a:effectLst/>
                <a:latin typeface="+mj-lt"/>
                <a:ea typeface="Times New Roman" panose="02020603050405020304" pitchFamily="18" charset="0"/>
              </a:rPr>
              <a:t>Portfolio – 50% weighting (2,000 words)</a:t>
            </a:r>
          </a:p>
          <a:p>
            <a:pPr marL="0" indent="0" algn="just">
              <a:spcBef>
                <a:spcPts val="600"/>
              </a:spcBef>
              <a:spcAft>
                <a:spcPts val="600"/>
              </a:spcAft>
              <a:buNone/>
            </a:pPr>
            <a:endParaRPr lang="en-GB" b="1" dirty="0">
              <a:highlight>
                <a:srgbClr val="FFFF00"/>
              </a:highlight>
              <a:latin typeface="+mj-lt"/>
            </a:endParaRPr>
          </a:p>
          <a:p>
            <a:pPr marL="0" indent="0">
              <a:buNone/>
            </a:pPr>
            <a:r>
              <a:rPr lang="en-GB" b="1" u="sng" dirty="0">
                <a:latin typeface="+mj-lt"/>
              </a:rPr>
              <a:t>Assessment Component 2:</a:t>
            </a:r>
          </a:p>
          <a:p>
            <a:pPr marL="0" indent="0">
              <a:buNone/>
            </a:pPr>
            <a:r>
              <a:rPr lang="en-GB" b="1" dirty="0">
                <a:latin typeface="+mj-lt"/>
              </a:rPr>
              <a:t>Written Assignment – 50% weighting (2,000 words)</a:t>
            </a:r>
            <a:endParaRPr lang="en-GB" b="1" dirty="0">
              <a:solidFill>
                <a:srgbClr val="FF0000"/>
              </a:solidFill>
            </a:endParaRPr>
          </a:p>
          <a:p>
            <a:pPr marL="0" indent="0">
              <a:buNone/>
            </a:pPr>
            <a:endParaRPr lang="en-GB" b="1" dirty="0">
              <a:solidFill>
                <a:srgbClr val="FF0000"/>
              </a:solidFill>
            </a:endParaRPr>
          </a:p>
        </p:txBody>
      </p:sp>
    </p:spTree>
    <p:extLst>
      <p:ext uri="{BB962C8B-B14F-4D97-AF65-F5344CB8AC3E}">
        <p14:creationId xmlns:p14="http://schemas.microsoft.com/office/powerpoint/2010/main" val="374776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 Brand You – Weeks 1&amp;2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267136"/>
            <a:ext cx="4104456" cy="1826910"/>
          </a:xfrm>
          <a:prstGeom prst="rect">
            <a:avLst/>
          </a:prstGeom>
          <a:noFill/>
        </p:spPr>
        <p:txBody>
          <a:bodyPr wrap="square">
            <a:spAutoFit/>
          </a:bodyPr>
          <a:lstStyle/>
          <a:p>
            <a:pPr>
              <a:lnSpc>
                <a:spcPct val="107000"/>
              </a:lnSpc>
              <a:spcAft>
                <a:spcPts val="800"/>
              </a:spcAft>
            </a:pP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a:t>
            </a: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Ambition is Critical</a:t>
            </a: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Ambition defined</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Notions of Authentic Choice</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Goal Set and ‘Goal Through’</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Vice or Virtue</a:t>
            </a: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57064" y="3423964"/>
            <a:ext cx="3817564" cy="1497589"/>
          </a:xfrm>
          <a:prstGeom prst="rect">
            <a:avLst/>
          </a:prstGeom>
          <a:noFill/>
        </p:spPr>
        <p:txBody>
          <a:bodyPr wrap="square">
            <a:spAutoFit/>
          </a:bodyPr>
          <a:lstStyle/>
          <a:p>
            <a:pPr>
              <a:lnSpc>
                <a:spcPct val="107000"/>
              </a:lnSpc>
              <a:spcAft>
                <a:spcPts val="800"/>
              </a:spcAft>
            </a:pP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t>
            </a: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Boundaryless Career</a:t>
            </a: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Defining Boundaryless Careers</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 Gig or not to Gig</a:t>
            </a:r>
          </a:p>
          <a:p>
            <a:pPr marL="342900" lvl="0" indent="-342900">
              <a:lnSpc>
                <a:spcPct val="107000"/>
              </a:lnSpc>
              <a:buFont typeface="+mj-lt"/>
              <a:buAutoNum type="arabicPeriod"/>
            </a:pP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Boundaryless Characteristics</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311132"/>
            <a:ext cx="4104456" cy="2258823"/>
          </a:xfrm>
          <a:prstGeom prst="rect">
            <a:avLst/>
          </a:prstGeom>
          <a:noFill/>
        </p:spPr>
        <p:txBody>
          <a:bodyPr wrap="square">
            <a:spAutoFit/>
          </a:bodyPr>
          <a:lstStyle/>
          <a:p>
            <a:pPr>
              <a:lnSpc>
                <a:spcPct val="107000"/>
              </a:lnSpc>
              <a:spcAft>
                <a:spcPts val="800"/>
              </a:spcAft>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What Drives You?</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a:t>
            </a: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draw of being in the Zone</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How autonomy and mastery shape our ambition</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Purpose not pay checks</a:t>
            </a: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88160" y="3447411"/>
            <a:ext cx="3898776" cy="1497589"/>
          </a:xfrm>
          <a:prstGeom prst="rect">
            <a:avLst/>
          </a:prstGeom>
          <a:noFill/>
        </p:spPr>
        <p:txBody>
          <a:bodyPr wrap="square">
            <a:spAutoFit/>
          </a:bodyPr>
          <a:lstStyle/>
          <a:p>
            <a:pPr>
              <a:lnSpc>
                <a:spcPct val="107000"/>
              </a:lnSpc>
              <a:spcAft>
                <a:spcPts val="800"/>
              </a:spcAft>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Boundaryless Skills</a:t>
            </a: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Mirror </a:t>
            </a:r>
            <a:r>
              <a:rPr lang="en-GB" sz="2000" b="1" dirty="0" err="1">
                <a:solidFill>
                  <a:schemeClr val="accent6"/>
                </a:solidFill>
                <a:latin typeface="Calibri" panose="020F0502020204030204" pitchFamily="34" charset="0"/>
                <a:ea typeface="Calibri" panose="020F0502020204030204" pitchFamily="34" charset="0"/>
                <a:cs typeface="Times New Roman" panose="02020603050405020304" pitchFamily="18" charset="0"/>
              </a:rPr>
              <a:t>Mirror</a:t>
            </a:r>
            <a:endPar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Curiouser and Curiouser…</a:t>
            </a:r>
          </a:p>
          <a:p>
            <a:pPr marL="342900" lvl="0" indent="-342900">
              <a:lnSpc>
                <a:spcPct val="107000"/>
              </a:lnSpc>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Hi Ho, Hi Ho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706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fade">
                                      <p:cBhvr>
                                        <p:cTn id="34" dur="1000"/>
                                        <p:tgtEl>
                                          <p:spTgt spid="9">
                                            <p:txEl>
                                              <p:pRg st="0" end="0"/>
                                            </p:txEl>
                                          </p:spTgt>
                                        </p:tgtEl>
                                      </p:cBhvr>
                                    </p:animEffect>
                                    <p:anim calcmode="lin" valueType="num">
                                      <p:cBhvr>
                                        <p:cTn id="3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animEffect transition="in" filter="fade">
                                      <p:cBhvr>
                                        <p:cTn id="39" dur="1000"/>
                                        <p:tgtEl>
                                          <p:spTgt spid="9">
                                            <p:txEl>
                                              <p:pRg st="1" end="1"/>
                                            </p:txEl>
                                          </p:spTgt>
                                        </p:tgtEl>
                                      </p:cBhvr>
                                    </p:animEffect>
                                    <p:anim calcmode="lin" valueType="num">
                                      <p:cBhvr>
                                        <p:cTn id="4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2" end="2"/>
                                            </p:txEl>
                                          </p:spTgt>
                                        </p:tgtEl>
                                        <p:attrNameLst>
                                          <p:attrName>style.visibility</p:attrName>
                                        </p:attrNameLst>
                                      </p:cBhvr>
                                      <p:to>
                                        <p:strVal val="visible"/>
                                      </p:to>
                                    </p:set>
                                    <p:animEffect transition="in" filter="fade">
                                      <p:cBhvr>
                                        <p:cTn id="44" dur="1000"/>
                                        <p:tgtEl>
                                          <p:spTgt spid="9">
                                            <p:txEl>
                                              <p:pRg st="2" end="2"/>
                                            </p:txEl>
                                          </p:spTgt>
                                        </p:tgtEl>
                                      </p:cBhvr>
                                    </p:animEffect>
                                    <p:anim calcmode="lin" valueType="num">
                                      <p:cBhvr>
                                        <p:cTn id="4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9">
                                            <p:txEl>
                                              <p:pRg st="3" end="3"/>
                                            </p:txEl>
                                          </p:spTgt>
                                        </p:tgtEl>
                                        <p:attrNameLst>
                                          <p:attrName>style.visibility</p:attrName>
                                        </p:attrNameLst>
                                      </p:cBhvr>
                                      <p:to>
                                        <p:strVal val="visible"/>
                                      </p:to>
                                    </p:set>
                                    <p:animEffect transition="in" filter="fade">
                                      <p:cBhvr>
                                        <p:cTn id="49" dur="1000"/>
                                        <p:tgtEl>
                                          <p:spTgt spid="9">
                                            <p:txEl>
                                              <p:pRg st="3" end="3"/>
                                            </p:txEl>
                                          </p:spTgt>
                                        </p:tgtEl>
                                      </p:cBhvr>
                                    </p:animEffect>
                                    <p:anim calcmode="lin" valueType="num">
                                      <p:cBhvr>
                                        <p:cTn id="5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8">
                                            <p:txEl>
                                              <p:pRg st="0" end="0"/>
                                            </p:txEl>
                                          </p:spTgt>
                                        </p:tgtEl>
                                        <p:attrNameLst>
                                          <p:attrName>style.visibility</p:attrName>
                                        </p:attrNameLst>
                                      </p:cBhvr>
                                      <p:to>
                                        <p:strVal val="visible"/>
                                      </p:to>
                                    </p:set>
                                    <p:animEffect transition="in" filter="fade">
                                      <p:cBhvr>
                                        <p:cTn id="56" dur="1000"/>
                                        <p:tgtEl>
                                          <p:spTgt spid="8">
                                            <p:txEl>
                                              <p:pRg st="0" end="0"/>
                                            </p:txEl>
                                          </p:spTgt>
                                        </p:tgtEl>
                                      </p:cBhvr>
                                    </p:animEffect>
                                    <p:anim calcmode="lin" valueType="num">
                                      <p:cBhvr>
                                        <p:cTn id="5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1" end="1"/>
                                            </p:txEl>
                                          </p:spTgt>
                                        </p:tgtEl>
                                        <p:attrNameLst>
                                          <p:attrName>style.visibility</p:attrName>
                                        </p:attrNameLst>
                                      </p:cBhvr>
                                      <p:to>
                                        <p:strVal val="visible"/>
                                      </p:to>
                                    </p:set>
                                    <p:animEffect transition="in" filter="fade">
                                      <p:cBhvr>
                                        <p:cTn id="61" dur="1000"/>
                                        <p:tgtEl>
                                          <p:spTgt spid="8">
                                            <p:txEl>
                                              <p:pRg st="1" end="1"/>
                                            </p:txEl>
                                          </p:spTgt>
                                        </p:tgtEl>
                                      </p:cBhvr>
                                    </p:animEffect>
                                    <p:anim calcmode="lin" valueType="num">
                                      <p:cBhvr>
                                        <p:cTn id="6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1" end="1"/>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2" end="2"/>
                                            </p:txEl>
                                          </p:spTgt>
                                        </p:tgtEl>
                                        <p:attrNameLst>
                                          <p:attrName>style.visibility</p:attrName>
                                        </p:attrNameLst>
                                      </p:cBhvr>
                                      <p:to>
                                        <p:strVal val="visible"/>
                                      </p:to>
                                    </p:set>
                                    <p:animEffect transition="in" filter="fade">
                                      <p:cBhvr>
                                        <p:cTn id="66" dur="1000"/>
                                        <p:tgtEl>
                                          <p:spTgt spid="8">
                                            <p:txEl>
                                              <p:pRg st="2" end="2"/>
                                            </p:txEl>
                                          </p:spTgt>
                                        </p:tgtEl>
                                      </p:cBhvr>
                                    </p:animEffect>
                                    <p:anim calcmode="lin" valueType="num">
                                      <p:cBhvr>
                                        <p:cTn id="67"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8">
                                            <p:txEl>
                                              <p:pRg st="3" end="3"/>
                                            </p:txEl>
                                          </p:spTgt>
                                        </p:tgtEl>
                                        <p:attrNameLst>
                                          <p:attrName>style.visibility</p:attrName>
                                        </p:attrNameLst>
                                      </p:cBhvr>
                                      <p:to>
                                        <p:strVal val="visible"/>
                                      </p:to>
                                    </p:set>
                                    <p:animEffect transition="in" filter="fade">
                                      <p:cBhvr>
                                        <p:cTn id="71" dur="1000"/>
                                        <p:tgtEl>
                                          <p:spTgt spid="8">
                                            <p:txEl>
                                              <p:pRg st="3" end="3"/>
                                            </p:txEl>
                                          </p:spTgt>
                                        </p:tgtEl>
                                      </p:cBhvr>
                                    </p:animEffect>
                                    <p:anim calcmode="lin" valueType="num">
                                      <p:cBhvr>
                                        <p:cTn id="7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0">
                                            <p:txEl>
                                              <p:pRg st="0" end="0"/>
                                            </p:txEl>
                                          </p:spTgt>
                                        </p:tgtEl>
                                        <p:attrNameLst>
                                          <p:attrName>style.visibility</p:attrName>
                                        </p:attrNameLst>
                                      </p:cBhvr>
                                      <p:to>
                                        <p:strVal val="visible"/>
                                      </p:to>
                                    </p:set>
                                    <p:animEffect transition="in" filter="fade">
                                      <p:cBhvr>
                                        <p:cTn id="78" dur="1000"/>
                                        <p:tgtEl>
                                          <p:spTgt spid="10">
                                            <p:txEl>
                                              <p:pRg st="0" end="0"/>
                                            </p:txEl>
                                          </p:spTgt>
                                        </p:tgtEl>
                                      </p:cBhvr>
                                    </p:animEffect>
                                    <p:anim calcmode="lin" valueType="num">
                                      <p:cBhvr>
                                        <p:cTn id="79"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0">
                                            <p:txEl>
                                              <p:pRg st="1" end="1"/>
                                            </p:txEl>
                                          </p:spTgt>
                                        </p:tgtEl>
                                        <p:attrNameLst>
                                          <p:attrName>style.visibility</p:attrName>
                                        </p:attrNameLst>
                                      </p:cBhvr>
                                      <p:to>
                                        <p:strVal val="visible"/>
                                      </p:to>
                                    </p:set>
                                    <p:animEffect transition="in" filter="fade">
                                      <p:cBhvr>
                                        <p:cTn id="83" dur="1000"/>
                                        <p:tgtEl>
                                          <p:spTgt spid="10">
                                            <p:txEl>
                                              <p:pRg st="1" end="1"/>
                                            </p:txEl>
                                          </p:spTgt>
                                        </p:tgtEl>
                                      </p:cBhvr>
                                    </p:animEffect>
                                    <p:anim calcmode="lin" valueType="num">
                                      <p:cBhvr>
                                        <p:cTn id="84"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5"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10">
                                            <p:txEl>
                                              <p:pRg st="2" end="2"/>
                                            </p:txEl>
                                          </p:spTgt>
                                        </p:tgtEl>
                                        <p:attrNameLst>
                                          <p:attrName>style.visibility</p:attrName>
                                        </p:attrNameLst>
                                      </p:cBhvr>
                                      <p:to>
                                        <p:strVal val="visible"/>
                                      </p:to>
                                    </p:set>
                                    <p:animEffect transition="in" filter="fade">
                                      <p:cBhvr>
                                        <p:cTn id="88" dur="1000"/>
                                        <p:tgtEl>
                                          <p:spTgt spid="10">
                                            <p:txEl>
                                              <p:pRg st="2" end="2"/>
                                            </p:txEl>
                                          </p:spTgt>
                                        </p:tgtEl>
                                      </p:cBhvr>
                                    </p:animEffect>
                                    <p:anim calcmode="lin" valueType="num">
                                      <p:cBhvr>
                                        <p:cTn id="8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90"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91" presetID="42" presetClass="entr" presetSubtype="0" fill="hold" nodeType="withEffect">
                                  <p:stCondLst>
                                    <p:cond delay="0"/>
                                  </p:stCondLst>
                                  <p:childTnLst>
                                    <p:set>
                                      <p:cBhvr>
                                        <p:cTn id="92" dur="1" fill="hold">
                                          <p:stCondLst>
                                            <p:cond delay="0"/>
                                          </p:stCondLst>
                                        </p:cTn>
                                        <p:tgtEl>
                                          <p:spTgt spid="10">
                                            <p:txEl>
                                              <p:pRg st="3" end="3"/>
                                            </p:txEl>
                                          </p:spTgt>
                                        </p:tgtEl>
                                        <p:attrNameLst>
                                          <p:attrName>style.visibility</p:attrName>
                                        </p:attrNameLst>
                                      </p:cBhvr>
                                      <p:to>
                                        <p:strVal val="visible"/>
                                      </p:to>
                                    </p:set>
                                    <p:animEffect transition="in" filter="fade">
                                      <p:cBhvr>
                                        <p:cTn id="93" dur="1000"/>
                                        <p:tgtEl>
                                          <p:spTgt spid="10">
                                            <p:txEl>
                                              <p:pRg st="3" end="3"/>
                                            </p:txEl>
                                          </p:spTgt>
                                        </p:tgtEl>
                                      </p:cBhvr>
                                    </p:animEffect>
                                    <p:anim calcmode="lin" valueType="num">
                                      <p:cBhvr>
                                        <p:cTn id="94"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95"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Autofit/>
          </a:bodyPr>
          <a:lstStyle/>
          <a:p>
            <a:r>
              <a:rPr lang="en-GB" sz="40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 It’s a small World (People) – Weeks 3&amp;4</a:t>
            </a:r>
          </a:p>
        </p:txBody>
      </p:sp>
      <p:sp>
        <p:nvSpPr>
          <p:cNvPr id="5" name="TextBox 4">
            <a:extLst>
              <a:ext uri="{FF2B5EF4-FFF2-40B4-BE49-F238E27FC236}">
                <a16:creationId xmlns:a16="http://schemas.microsoft.com/office/drawing/2014/main" id="{FB48A31E-FE95-4681-B527-90A4FF196D0F}"/>
              </a:ext>
            </a:extLst>
          </p:cNvPr>
          <p:cNvSpPr txBox="1"/>
          <p:nvPr/>
        </p:nvSpPr>
        <p:spPr>
          <a:xfrm>
            <a:off x="322959" y="1378520"/>
            <a:ext cx="4104456" cy="2258823"/>
          </a:xfrm>
          <a:prstGeom prst="rect">
            <a:avLst/>
          </a:prstGeom>
          <a:noFill/>
        </p:spPr>
        <p:txBody>
          <a:bodyPr wrap="square">
            <a:spAutoFit/>
          </a:bodyPr>
          <a:lstStyle/>
          <a:p>
            <a:pPr>
              <a:lnSpc>
                <a:spcPct val="107000"/>
              </a:lnSpc>
              <a:spcAft>
                <a:spcPts val="800"/>
              </a:spcAft>
            </a:pP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a:t>
            </a: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No One is an Island</a:t>
            </a: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Evaluating Your network</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Network Success</a:t>
            </a: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Network Connections</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2959" y="3429000"/>
            <a:ext cx="3817564" cy="2361416"/>
          </a:xfrm>
          <a:prstGeom prst="rect">
            <a:avLst/>
          </a:prstGeom>
          <a:noFill/>
        </p:spPr>
        <p:txBody>
          <a:bodyPr wrap="square">
            <a:spAutoFit/>
          </a:bodyPr>
          <a:lstStyle/>
          <a:p>
            <a:pPr>
              <a:lnSpc>
                <a:spcPct val="107000"/>
              </a:lnSpc>
              <a:spcAft>
                <a:spcPts val="800"/>
              </a:spcAft>
            </a:pP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Network Society</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Networks v Hierarchies</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Power of Networks</a:t>
            </a:r>
          </a:p>
          <a:p>
            <a:pPr marL="342900" lvl="0" indent="-342900">
              <a:lnSpc>
                <a:spcPct val="107000"/>
              </a:lnSpc>
              <a:spcAft>
                <a:spcPts val="800"/>
              </a:spcAft>
              <a:buFont typeface="+mj-lt"/>
              <a:buAutoNum type="arabicPeriod"/>
            </a:pP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Persuading the Network Society</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438231"/>
            <a:ext cx="4032448" cy="1826910"/>
          </a:xfrm>
          <a:prstGeom prst="rect">
            <a:avLst/>
          </a:prstGeom>
          <a:noFill/>
        </p:spPr>
        <p:txBody>
          <a:bodyPr wrap="square">
            <a:spAutoFit/>
          </a:bodyPr>
          <a:lstStyle/>
          <a:p>
            <a:pPr>
              <a:lnSpc>
                <a:spcPct val="107000"/>
              </a:lnSpc>
              <a:spcAft>
                <a:spcPts val="800"/>
              </a:spcAft>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Variety is the Spice of Life</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It’s a Small World</a:t>
            </a:r>
          </a:p>
          <a:p>
            <a:pPr marL="342900" lvl="0" indent="-342900">
              <a:lnSpc>
                <a:spcPct val="107000"/>
              </a:lnSpc>
              <a:buFont typeface="+mj-lt"/>
              <a:buAutoNum type="arabicPeriod"/>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Creative minds DON’T think alike</a:t>
            </a:r>
          </a:p>
          <a:p>
            <a:pPr marL="342900" lvl="0" indent="-342900">
              <a:lnSpc>
                <a:spcPct val="107000"/>
              </a:lnSpc>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Variety’s the very spice of life, that gives it all its flavour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637343"/>
            <a:ext cx="3411660" cy="1168269"/>
          </a:xfrm>
          <a:prstGeom prst="rect">
            <a:avLst/>
          </a:prstGeom>
          <a:noFill/>
        </p:spPr>
        <p:txBody>
          <a:bodyPr wrap="square">
            <a:spAutoFit/>
          </a:bodyPr>
          <a:lstStyle/>
          <a:p>
            <a:pPr>
              <a:lnSpc>
                <a:spcPct val="107000"/>
              </a:lnSpc>
              <a:spcAft>
                <a:spcPts val="800"/>
              </a:spcAft>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Making Connections</a:t>
            </a:r>
            <a:endParaRPr lang="en-GB" sz="2000"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External Task 1 – Let’s connect!! </a:t>
            </a:r>
          </a:p>
        </p:txBody>
      </p:sp>
    </p:spTree>
    <p:extLst>
      <p:ext uri="{BB962C8B-B14F-4D97-AF65-F5344CB8AC3E}">
        <p14:creationId xmlns:p14="http://schemas.microsoft.com/office/powerpoint/2010/main" val="4755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Effect transition="in" filter="fade">
                                      <p:cBhvr>
                                        <p:cTn id="61" dur="1000"/>
                                        <p:tgtEl>
                                          <p:spTgt spid="8">
                                            <p:txEl>
                                              <p:pRg st="2" end="2"/>
                                            </p:txEl>
                                          </p:spTgt>
                                        </p:tgtEl>
                                      </p:cBhvr>
                                    </p:animEffect>
                                    <p:anim calcmode="lin" valueType="num">
                                      <p:cBhvr>
                                        <p:cTn id="6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3" end="3"/>
                                            </p:txEl>
                                          </p:spTgt>
                                        </p:tgtEl>
                                        <p:attrNameLst>
                                          <p:attrName>style.visibility</p:attrName>
                                        </p:attrNameLst>
                                      </p:cBhvr>
                                      <p:to>
                                        <p:strVal val="visible"/>
                                      </p:to>
                                    </p:set>
                                    <p:animEffect transition="in" filter="fade">
                                      <p:cBhvr>
                                        <p:cTn id="66" dur="1000"/>
                                        <p:tgtEl>
                                          <p:spTgt spid="8">
                                            <p:txEl>
                                              <p:pRg st="3" end="3"/>
                                            </p:txEl>
                                          </p:spTgt>
                                        </p:tgtEl>
                                      </p:cBhvr>
                                    </p:animEffect>
                                    <p:anim calcmode="lin" valueType="num">
                                      <p:cBhvr>
                                        <p:cTn id="6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0">
                                            <p:txEl>
                                              <p:pRg st="0" end="0"/>
                                            </p:txEl>
                                          </p:spTgt>
                                        </p:tgtEl>
                                        <p:attrNameLst>
                                          <p:attrName>style.visibility</p:attrName>
                                        </p:attrNameLst>
                                      </p:cBhvr>
                                      <p:to>
                                        <p:strVal val="visible"/>
                                      </p:to>
                                    </p:set>
                                    <p:animEffect transition="in" filter="fade">
                                      <p:cBhvr>
                                        <p:cTn id="73" dur="1000"/>
                                        <p:tgtEl>
                                          <p:spTgt spid="10">
                                            <p:txEl>
                                              <p:pRg st="0" end="0"/>
                                            </p:txEl>
                                          </p:spTgt>
                                        </p:tgtEl>
                                      </p:cBhvr>
                                    </p:animEffect>
                                    <p:anim calcmode="lin" valueType="num">
                                      <p:cBhvr>
                                        <p:cTn id="7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1" end="1"/>
                                            </p:txEl>
                                          </p:spTgt>
                                        </p:tgtEl>
                                        <p:attrNameLst>
                                          <p:attrName>style.visibility</p:attrName>
                                        </p:attrNameLst>
                                      </p:cBhvr>
                                      <p:to>
                                        <p:strVal val="visible"/>
                                      </p:to>
                                    </p:set>
                                    <p:animEffect transition="in" filter="fade">
                                      <p:cBhvr>
                                        <p:cTn id="78" dur="1000"/>
                                        <p:tgtEl>
                                          <p:spTgt spid="10">
                                            <p:txEl>
                                              <p:pRg st="1" end="1"/>
                                            </p:txEl>
                                          </p:spTgt>
                                        </p:tgtEl>
                                      </p:cBhvr>
                                    </p:animEffect>
                                    <p:anim calcmode="lin" valueType="num">
                                      <p:cBhvr>
                                        <p:cTn id="7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 Opportunity knocks – Weeks 5&amp;6</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420460"/>
            <a:ext cx="4104456" cy="2032095"/>
          </a:xfrm>
          <a:prstGeom prst="rect">
            <a:avLst/>
          </a:prstGeom>
          <a:noFill/>
        </p:spPr>
        <p:txBody>
          <a:bodyPr wrap="square">
            <a:spAutoFit/>
          </a:bodyPr>
          <a:lstStyle/>
          <a:p>
            <a:pPr>
              <a:lnSpc>
                <a:spcPct val="107000"/>
              </a:lnSpc>
              <a:spcAft>
                <a:spcPts val="800"/>
              </a:spcAft>
            </a:pP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Creating Your Own Luck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Are you feeling lucky?</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Just Blind Luck?</a:t>
            </a:r>
          </a:p>
          <a:p>
            <a:pPr marL="342900" lvl="0" indent="-342900">
              <a:lnSpc>
                <a:spcPct val="107000"/>
              </a:lnSpc>
              <a:spcAft>
                <a:spcPts val="800"/>
              </a:spcAft>
              <a:buFont typeface="+mj-lt"/>
              <a:buAutoNum type="arabicPeriod"/>
            </a:pP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Fishing for Luck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251520" y="3861048"/>
            <a:ext cx="3817564" cy="1166217"/>
          </a:xfrm>
          <a:prstGeom prst="rect">
            <a:avLst/>
          </a:prstGeom>
          <a:noFill/>
        </p:spPr>
        <p:txBody>
          <a:bodyPr wrap="square">
            <a:spAutoFit/>
          </a:bodyPr>
          <a:lstStyle/>
          <a:p>
            <a:pPr>
              <a:lnSpc>
                <a:spcPct val="107000"/>
              </a:lnSpc>
              <a:spcAft>
                <a:spcPts val="800"/>
              </a:spcAft>
            </a:pP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t>
            </a: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Opening Doors…</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b="1" dirty="0">
                <a:solidFill>
                  <a:srgbClr val="7030A0"/>
                </a:solidFill>
              </a:rPr>
              <a:t>External task 2. It's time to go knocking on doors...</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471755"/>
            <a:ext cx="4751388" cy="1929503"/>
          </a:xfrm>
          <a:prstGeom prst="rect">
            <a:avLst/>
          </a:prstGeom>
          <a:noFill/>
        </p:spPr>
        <p:txBody>
          <a:bodyPr wrap="square">
            <a:spAutoFit/>
          </a:bodyPr>
          <a:lstStyle/>
          <a:p>
            <a:pPr>
              <a:lnSpc>
                <a:spcPct val="107000"/>
              </a:lnSpc>
              <a:spcAft>
                <a:spcPts val="800"/>
              </a:spcAft>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Identifying Career Opportunities</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Career Conversations</a:t>
            </a:r>
          </a:p>
          <a:p>
            <a:pPr marL="342900" lvl="0" indent="-342900">
              <a:lnSpc>
                <a:spcPct val="107000"/>
              </a:lnSpc>
              <a:buFont typeface="+mj-lt"/>
              <a:buAutoNum type="arabicPeriod"/>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Cultivating Opport</a:t>
            </a: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unities</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Prioritising Targets</a:t>
            </a: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72448" y="3401258"/>
            <a:ext cx="4104456" cy="2258823"/>
          </a:xfrm>
          <a:prstGeom prst="rect">
            <a:avLst/>
          </a:prstGeom>
          <a:noFill/>
        </p:spPr>
        <p:txBody>
          <a:bodyPr wrap="square">
            <a:spAutoFit/>
          </a:bodyPr>
          <a:lstStyle/>
          <a:p>
            <a:pPr>
              <a:lnSpc>
                <a:spcPct val="107000"/>
              </a:lnSpc>
              <a:spcAft>
                <a:spcPts val="800"/>
              </a:spcAft>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Me.com</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Free resources to present yourself online</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Create a personal website</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Writing a blog post</a:t>
            </a: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0933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0">
                                            <p:txEl>
                                              <p:pRg st="0" end="0"/>
                                            </p:txEl>
                                          </p:spTgt>
                                        </p:tgtEl>
                                        <p:attrNameLst>
                                          <p:attrName>style.visibility</p:attrName>
                                        </p:attrNameLst>
                                      </p:cBhvr>
                                      <p:to>
                                        <p:strVal val="visible"/>
                                      </p:to>
                                    </p:set>
                                    <p:animEffect transition="in" filter="fade">
                                      <p:cBhvr>
                                        <p:cTn id="63" dur="1000"/>
                                        <p:tgtEl>
                                          <p:spTgt spid="10">
                                            <p:txEl>
                                              <p:pRg st="0" end="0"/>
                                            </p:txEl>
                                          </p:spTgt>
                                        </p:tgtEl>
                                      </p:cBhvr>
                                    </p:animEffect>
                                    <p:anim calcmode="lin" valueType="num">
                                      <p:cBhvr>
                                        <p:cTn id="6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10">
                                            <p:txEl>
                                              <p:pRg st="1" end="1"/>
                                            </p:txEl>
                                          </p:spTgt>
                                        </p:tgtEl>
                                        <p:attrNameLst>
                                          <p:attrName>style.visibility</p:attrName>
                                        </p:attrNameLst>
                                      </p:cBhvr>
                                      <p:to>
                                        <p:strVal val="visible"/>
                                      </p:to>
                                    </p:set>
                                    <p:animEffect transition="in" filter="fade">
                                      <p:cBhvr>
                                        <p:cTn id="68" dur="1000"/>
                                        <p:tgtEl>
                                          <p:spTgt spid="10">
                                            <p:txEl>
                                              <p:pRg st="1" end="1"/>
                                            </p:txEl>
                                          </p:spTgt>
                                        </p:tgtEl>
                                      </p:cBhvr>
                                    </p:animEffect>
                                    <p:anim calcmode="lin" valueType="num">
                                      <p:cBhvr>
                                        <p:cTn id="6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70"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10">
                                            <p:txEl>
                                              <p:pRg st="2" end="2"/>
                                            </p:txEl>
                                          </p:spTgt>
                                        </p:tgtEl>
                                        <p:attrNameLst>
                                          <p:attrName>style.visibility</p:attrName>
                                        </p:attrNameLst>
                                      </p:cBhvr>
                                      <p:to>
                                        <p:strVal val="visible"/>
                                      </p:to>
                                    </p:set>
                                    <p:animEffect transition="in" filter="fade">
                                      <p:cBhvr>
                                        <p:cTn id="73" dur="1000"/>
                                        <p:tgtEl>
                                          <p:spTgt spid="10">
                                            <p:txEl>
                                              <p:pRg st="2" end="2"/>
                                            </p:txEl>
                                          </p:spTgt>
                                        </p:tgtEl>
                                      </p:cBhvr>
                                    </p:animEffect>
                                    <p:anim calcmode="lin" valueType="num">
                                      <p:cBhvr>
                                        <p:cTn id="7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3" end="3"/>
                                            </p:txEl>
                                          </p:spTgt>
                                        </p:tgtEl>
                                        <p:attrNameLst>
                                          <p:attrName>style.visibility</p:attrName>
                                        </p:attrNameLst>
                                      </p:cBhvr>
                                      <p:to>
                                        <p:strVal val="visible"/>
                                      </p:to>
                                    </p:set>
                                    <p:animEffect transition="in" filter="fade">
                                      <p:cBhvr>
                                        <p:cTn id="78" dur="1000"/>
                                        <p:tgtEl>
                                          <p:spTgt spid="10">
                                            <p:txEl>
                                              <p:pRg st="3" end="3"/>
                                            </p:txEl>
                                          </p:spTgt>
                                        </p:tgtEl>
                                      </p:cBhvr>
                                    </p:animEffect>
                                    <p:anim calcmode="lin" valueType="num">
                                      <p:cBhvr>
                                        <p:cTn id="7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 the pursuit of happiness – Weeks 7&amp;8</a:t>
            </a:r>
          </a:p>
        </p:txBody>
      </p:sp>
      <p:sp>
        <p:nvSpPr>
          <p:cNvPr id="5" name="TextBox 4">
            <a:extLst>
              <a:ext uri="{FF2B5EF4-FFF2-40B4-BE49-F238E27FC236}">
                <a16:creationId xmlns:a16="http://schemas.microsoft.com/office/drawing/2014/main" id="{FB48A31E-FE95-4681-B527-90A4FF196D0F}"/>
              </a:ext>
            </a:extLst>
          </p:cNvPr>
          <p:cNvSpPr txBox="1"/>
          <p:nvPr/>
        </p:nvSpPr>
        <p:spPr>
          <a:xfrm>
            <a:off x="323528" y="1368267"/>
            <a:ext cx="4104456" cy="1929503"/>
          </a:xfrm>
          <a:prstGeom prst="rect">
            <a:avLst/>
          </a:prstGeom>
          <a:noFill/>
        </p:spPr>
        <p:txBody>
          <a:bodyPr wrap="square">
            <a:spAutoFit/>
          </a:bodyPr>
          <a:lstStyle/>
          <a:p>
            <a:pPr>
              <a:lnSpc>
                <a:spcPct val="107000"/>
              </a:lnSpc>
              <a:spcAft>
                <a:spcPts val="800"/>
              </a:spcAft>
            </a:pPr>
            <a:r>
              <a:rPr lang="en-GB" sz="20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a:t>
            </a: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Future Me</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Why University?</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Understanding limiting beliefs</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The Art of Possibility </a:t>
            </a:r>
            <a:endParaRPr lang="en-GB" sz="20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929503"/>
          </a:xfrm>
          <a:prstGeom prst="rect">
            <a:avLst/>
          </a:prstGeom>
          <a:noFill/>
        </p:spPr>
        <p:txBody>
          <a:bodyPr wrap="square">
            <a:spAutoFit/>
          </a:bodyPr>
          <a:lstStyle/>
          <a:p>
            <a:pPr>
              <a:lnSpc>
                <a:spcPct val="107000"/>
              </a:lnSpc>
              <a:spcAft>
                <a:spcPts val="800"/>
              </a:spcAft>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Plan, Prepare, Perform</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Future of Work</a:t>
            </a: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Becoming Antifragile</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Live Like a Hydra</a:t>
            </a:r>
            <a:endParaRPr lang="en-GB" sz="2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283968" y="1426870"/>
            <a:ext cx="4751388" cy="1929503"/>
          </a:xfrm>
          <a:prstGeom prst="rect">
            <a:avLst/>
          </a:prstGeom>
          <a:noFill/>
        </p:spPr>
        <p:txBody>
          <a:bodyPr wrap="square">
            <a:spAutoFit/>
          </a:bodyPr>
          <a:lstStyle/>
          <a:p>
            <a:pPr>
              <a:lnSpc>
                <a:spcPct val="107000"/>
              </a:lnSpc>
              <a:spcAft>
                <a:spcPts val="800"/>
              </a:spcAft>
            </a:pP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Passion and Perseverance</a:t>
            </a: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Being determined to be determined</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Scientific Approaches to Setback</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T</a:t>
            </a:r>
            <a:r>
              <a:rPr lang="en-GB" sz="20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he Four S Resilience Plan</a:t>
            </a:r>
            <a:endParaRPr lang="en-GB" sz="2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283968" y="3278640"/>
            <a:ext cx="4104456" cy="2032095"/>
          </a:xfrm>
          <a:prstGeom prst="rect">
            <a:avLst/>
          </a:prstGeom>
          <a:noFill/>
        </p:spPr>
        <p:txBody>
          <a:bodyPr wrap="square">
            <a:spAutoFit/>
          </a:bodyPr>
          <a:lstStyle/>
          <a:p>
            <a:pPr>
              <a:lnSpc>
                <a:spcPct val="107000"/>
              </a:lnSpc>
              <a:spcAft>
                <a:spcPts val="800"/>
              </a:spcAft>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Career Role Models</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Why everyone needs a mentor</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20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Finding a Mentor</a:t>
            </a:r>
          </a:p>
          <a:p>
            <a:pPr marL="342900" lvl="0" indent="-342900">
              <a:lnSpc>
                <a:spcPct val="107000"/>
              </a:lnSpc>
              <a:spcAft>
                <a:spcPts val="800"/>
              </a:spcAft>
              <a:buFont typeface="+mj-lt"/>
              <a:buAutoNum type="arabicPeriod"/>
            </a:pPr>
            <a:r>
              <a:rPr lang="en-GB" sz="20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Role Models</a:t>
            </a:r>
            <a:endPar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C8F0DF7A-E3DB-4968-B718-22EFF62DB313}"/>
              </a:ext>
            </a:extLst>
          </p:cNvPr>
          <p:cNvSpPr txBox="1"/>
          <p:nvPr/>
        </p:nvSpPr>
        <p:spPr>
          <a:xfrm>
            <a:off x="457200" y="5055338"/>
            <a:ext cx="8435280" cy="646331"/>
          </a:xfrm>
          <a:prstGeom prst="rect">
            <a:avLst/>
          </a:prstGeom>
          <a:solidFill>
            <a:schemeClr val="accent6">
              <a:lumMod val="20000"/>
              <a:lumOff val="80000"/>
            </a:schemeClr>
          </a:solidFill>
        </p:spPr>
        <p:txBody>
          <a:bodyPr wrap="square">
            <a:spAutoFit/>
          </a:bodyPr>
          <a:lstStyle/>
          <a:p>
            <a:pPr marL="0" indent="0">
              <a:buNone/>
            </a:pPr>
            <a:r>
              <a:rPr lang="en-GB" sz="1800" b="1" dirty="0">
                <a:solidFill>
                  <a:srgbClr val="FF0000"/>
                </a:solidFill>
              </a:rPr>
              <a:t>Weeks 7&amp;8 class time will also support Assessment 1 – Online Portfolio submission.</a:t>
            </a:r>
          </a:p>
        </p:txBody>
      </p:sp>
    </p:spTree>
    <p:extLst>
      <p:ext uri="{BB962C8B-B14F-4D97-AF65-F5344CB8AC3E}">
        <p14:creationId xmlns:p14="http://schemas.microsoft.com/office/powerpoint/2010/main" val="110459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Effect transition="in" filter="fade">
                                      <p:cBhvr>
                                        <p:cTn id="61" dur="1000"/>
                                        <p:tgtEl>
                                          <p:spTgt spid="8">
                                            <p:txEl>
                                              <p:pRg st="2" end="2"/>
                                            </p:txEl>
                                          </p:spTgt>
                                        </p:tgtEl>
                                      </p:cBhvr>
                                    </p:animEffect>
                                    <p:anim calcmode="lin" valueType="num">
                                      <p:cBhvr>
                                        <p:cTn id="6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3" end="3"/>
                                            </p:txEl>
                                          </p:spTgt>
                                        </p:tgtEl>
                                        <p:attrNameLst>
                                          <p:attrName>style.visibility</p:attrName>
                                        </p:attrNameLst>
                                      </p:cBhvr>
                                      <p:to>
                                        <p:strVal val="visible"/>
                                      </p:to>
                                    </p:set>
                                    <p:animEffect transition="in" filter="fade">
                                      <p:cBhvr>
                                        <p:cTn id="66" dur="1000"/>
                                        <p:tgtEl>
                                          <p:spTgt spid="8">
                                            <p:txEl>
                                              <p:pRg st="3" end="3"/>
                                            </p:txEl>
                                          </p:spTgt>
                                        </p:tgtEl>
                                      </p:cBhvr>
                                    </p:animEffect>
                                    <p:anim calcmode="lin" valueType="num">
                                      <p:cBhvr>
                                        <p:cTn id="6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0">
                                            <p:txEl>
                                              <p:pRg st="0" end="0"/>
                                            </p:txEl>
                                          </p:spTgt>
                                        </p:tgtEl>
                                        <p:attrNameLst>
                                          <p:attrName>style.visibility</p:attrName>
                                        </p:attrNameLst>
                                      </p:cBhvr>
                                      <p:to>
                                        <p:strVal val="visible"/>
                                      </p:to>
                                    </p:set>
                                    <p:animEffect transition="in" filter="fade">
                                      <p:cBhvr>
                                        <p:cTn id="73" dur="1000"/>
                                        <p:tgtEl>
                                          <p:spTgt spid="10">
                                            <p:txEl>
                                              <p:pRg st="0" end="0"/>
                                            </p:txEl>
                                          </p:spTgt>
                                        </p:tgtEl>
                                      </p:cBhvr>
                                    </p:animEffect>
                                    <p:anim calcmode="lin" valueType="num">
                                      <p:cBhvr>
                                        <p:cTn id="7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1" end="1"/>
                                            </p:txEl>
                                          </p:spTgt>
                                        </p:tgtEl>
                                        <p:attrNameLst>
                                          <p:attrName>style.visibility</p:attrName>
                                        </p:attrNameLst>
                                      </p:cBhvr>
                                      <p:to>
                                        <p:strVal val="visible"/>
                                      </p:to>
                                    </p:set>
                                    <p:animEffect transition="in" filter="fade">
                                      <p:cBhvr>
                                        <p:cTn id="78" dur="1000"/>
                                        <p:tgtEl>
                                          <p:spTgt spid="10">
                                            <p:txEl>
                                              <p:pRg st="1" end="1"/>
                                            </p:txEl>
                                          </p:spTgt>
                                        </p:tgtEl>
                                      </p:cBhvr>
                                    </p:animEffect>
                                    <p:anim calcmode="lin" valueType="num">
                                      <p:cBhvr>
                                        <p:cTn id="7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0">
                                            <p:txEl>
                                              <p:pRg st="2" end="2"/>
                                            </p:txEl>
                                          </p:spTgt>
                                        </p:tgtEl>
                                        <p:attrNameLst>
                                          <p:attrName>style.visibility</p:attrName>
                                        </p:attrNameLst>
                                      </p:cBhvr>
                                      <p:to>
                                        <p:strVal val="visible"/>
                                      </p:to>
                                    </p:set>
                                    <p:animEffect transition="in" filter="fade">
                                      <p:cBhvr>
                                        <p:cTn id="83" dur="1000"/>
                                        <p:tgtEl>
                                          <p:spTgt spid="10">
                                            <p:txEl>
                                              <p:pRg st="2" end="2"/>
                                            </p:txEl>
                                          </p:spTgt>
                                        </p:tgtEl>
                                      </p:cBhvr>
                                    </p:animEffect>
                                    <p:anim calcmode="lin" valueType="num">
                                      <p:cBhvr>
                                        <p:cTn id="8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85"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10">
                                            <p:txEl>
                                              <p:pRg st="3" end="3"/>
                                            </p:txEl>
                                          </p:spTgt>
                                        </p:tgtEl>
                                        <p:attrNameLst>
                                          <p:attrName>style.visibility</p:attrName>
                                        </p:attrNameLst>
                                      </p:cBhvr>
                                      <p:to>
                                        <p:strVal val="visible"/>
                                      </p:to>
                                    </p:set>
                                    <p:animEffect transition="in" filter="fade">
                                      <p:cBhvr>
                                        <p:cTn id="88" dur="1000"/>
                                        <p:tgtEl>
                                          <p:spTgt spid="10">
                                            <p:txEl>
                                              <p:pRg st="3" end="3"/>
                                            </p:txEl>
                                          </p:spTgt>
                                        </p:tgtEl>
                                      </p:cBhvr>
                                    </p:animEffect>
                                    <p:anim calcmode="lin" valueType="num">
                                      <p:cBhvr>
                                        <p:cTn id="8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9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nodeType="clickEffect">
                                  <p:stCondLst>
                                    <p:cond delay="0"/>
                                  </p:stCondLst>
                                  <p:childTnLst>
                                    <p:set>
                                      <p:cBhvr>
                                        <p:cTn id="94" dur="1" fill="hold">
                                          <p:stCondLst>
                                            <p:cond delay="0"/>
                                          </p:stCondLst>
                                        </p:cTn>
                                        <p:tgtEl>
                                          <p:spTgt spid="11">
                                            <p:txEl>
                                              <p:pRg st="0" end="0"/>
                                            </p:txEl>
                                          </p:spTgt>
                                        </p:tgtEl>
                                        <p:attrNameLst>
                                          <p:attrName>style.visibility</p:attrName>
                                        </p:attrNameLst>
                                      </p:cBhvr>
                                      <p:to>
                                        <p:strVal val="visible"/>
                                      </p:to>
                                    </p:set>
                                    <p:animEffect transition="in" filter="fade">
                                      <p:cBhvr>
                                        <p:cTn id="95" dur="1000"/>
                                        <p:tgtEl>
                                          <p:spTgt spid="11">
                                            <p:txEl>
                                              <p:pRg st="0" end="0"/>
                                            </p:txEl>
                                          </p:spTgt>
                                        </p:tgtEl>
                                      </p:cBhvr>
                                    </p:animEffect>
                                    <p:anim calcmode="lin" valueType="num">
                                      <p:cBhvr>
                                        <p:cTn id="96"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7"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438C-D879-4F96-ACAA-F1F1D5243885}"/>
              </a:ext>
            </a:extLst>
          </p:cNvPr>
          <p:cNvSpPr>
            <a:spLocks noGrp="1"/>
          </p:cNvSpPr>
          <p:nvPr>
            <p:ph type="title"/>
          </p:nvPr>
        </p:nvSpPr>
        <p:spPr/>
        <p:txBody>
          <a:bodyPr>
            <a:normAutofit/>
          </a:bodyPr>
          <a:lstStyle/>
          <a:p>
            <a:r>
              <a:rPr lang="en-GB"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WEEKS 9&amp;10</a:t>
            </a:r>
          </a:p>
        </p:txBody>
      </p:sp>
      <p:sp>
        <p:nvSpPr>
          <p:cNvPr id="3" name="Content Placeholder 2">
            <a:extLst>
              <a:ext uri="{FF2B5EF4-FFF2-40B4-BE49-F238E27FC236}">
                <a16:creationId xmlns:a16="http://schemas.microsoft.com/office/drawing/2014/main" id="{39DA136A-1F5E-44AA-9A66-BB7D3B39426A}"/>
              </a:ext>
            </a:extLst>
          </p:cNvPr>
          <p:cNvSpPr>
            <a:spLocks noGrp="1"/>
          </p:cNvSpPr>
          <p:nvPr>
            <p:ph idx="1"/>
          </p:nvPr>
        </p:nvSpPr>
        <p:spPr>
          <a:xfrm>
            <a:off x="323528" y="1600201"/>
            <a:ext cx="8496944" cy="3917032"/>
          </a:xfrm>
        </p:spPr>
        <p:txBody>
          <a:bodyPr/>
          <a:lstStyle/>
          <a:p>
            <a:r>
              <a:rPr lang="en-GB" dirty="0">
                <a:latin typeface="Calibri" panose="020F0502020204030204" pitchFamily="34" charset="0"/>
                <a:cs typeface="Calibri" panose="020F0502020204030204" pitchFamily="34" charset="0"/>
              </a:rPr>
              <a:t>Week 9: Assessment 2 – Written Assignment support.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Week 10: Recap/revision/reflection of module learning and assignment support. </a:t>
            </a:r>
          </a:p>
        </p:txBody>
      </p:sp>
    </p:spTree>
    <p:extLst>
      <p:ext uri="{BB962C8B-B14F-4D97-AF65-F5344CB8AC3E}">
        <p14:creationId xmlns:p14="http://schemas.microsoft.com/office/powerpoint/2010/main" val="3356837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438C-D879-4F96-ACAA-F1F1D5243885}"/>
              </a:ext>
            </a:extLst>
          </p:cNvPr>
          <p:cNvSpPr>
            <a:spLocks noGrp="1"/>
          </p:cNvSpPr>
          <p:nvPr>
            <p:ph type="title"/>
          </p:nvPr>
        </p:nvSpPr>
        <p:spPr/>
        <p:txBody>
          <a:bodyPr>
            <a:normAutofit fontScale="90000"/>
          </a:bodyPr>
          <a:lstStyle/>
          <a:p>
            <a:r>
              <a:rPr 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Unit Feedback - Forum, Blog, and </a:t>
            </a:r>
            <a:r>
              <a:rPr lang="en-US" sz="49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padlet</a:t>
            </a:r>
            <a:endParaRPr lang="en-GB"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a:extLst>
              <a:ext uri="{FF2B5EF4-FFF2-40B4-BE49-F238E27FC236}">
                <a16:creationId xmlns:a16="http://schemas.microsoft.com/office/drawing/2014/main" id="{39DA136A-1F5E-44AA-9A66-BB7D3B39426A}"/>
              </a:ext>
            </a:extLst>
          </p:cNvPr>
          <p:cNvSpPr>
            <a:spLocks noGrp="1"/>
          </p:cNvSpPr>
          <p:nvPr>
            <p:ph idx="1"/>
          </p:nvPr>
        </p:nvSpPr>
        <p:spPr>
          <a:xfrm>
            <a:off x="323528" y="1600201"/>
            <a:ext cx="8496944" cy="3917032"/>
          </a:xfrm>
        </p:spPr>
        <p:txBody>
          <a:bodyPr>
            <a:normAutofit fontScale="62500" lnSpcReduction="20000"/>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3500" b="1" i="0" u="none" strike="noStrike" cap="none" normalizeH="0" baseline="0" dirty="0">
                <a:ln>
                  <a:noFill/>
                </a:ln>
                <a:solidFill>
                  <a:srgbClr val="003E5A"/>
                </a:solidFill>
                <a:effectLst/>
                <a:latin typeface="Calibri" panose="020F0502020204030204" pitchFamily="34" charset="0"/>
                <a:cs typeface="Calibri" panose="020F0502020204030204" pitchFamily="34" charset="0"/>
              </a:rPr>
              <a:t>Forums</a:t>
            </a:r>
            <a:endParaRPr kumimoji="0" lang="en-US" altLang="en-US" sz="3500" b="1" i="0" u="none" strike="noStrike" cap="none" normalizeH="0" baseline="0" dirty="0">
              <a:ln>
                <a:noFill/>
              </a:ln>
              <a:solidFill>
                <a:srgbClr val="373A3C"/>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Use the forum to share and discuss ideas with your peers. Ask questions, delve deeper and learn from each other.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Calibri" panose="020F0502020204030204" pitchFamily="34" charset="0"/>
                <a:cs typeface="Calibri" panose="020F0502020204030204" pitchFamily="34" charset="0"/>
              </a:rPr>
              <a:t>Each unit requirement differs – i.e. you need to make at least X forum posts and reply to at least X post to complete each</a:t>
            </a:r>
            <a:r>
              <a:rPr kumimoji="0" lang="en-US" altLang="en-US" b="1" i="0" u="none" strike="noStrike" cap="none" normalizeH="0" dirty="0">
                <a:ln>
                  <a:noFill/>
                </a:ln>
                <a:effectLst/>
                <a:latin typeface="Calibri" panose="020F0502020204030204" pitchFamily="34" charset="0"/>
                <a:cs typeface="Calibri" panose="020F0502020204030204" pitchFamily="34" charset="0"/>
              </a:rPr>
              <a:t> unit</a:t>
            </a:r>
            <a:r>
              <a:rPr kumimoji="0" lang="en-US" altLang="en-US" b="1" i="0" u="none" strike="noStrike" cap="none" normalizeH="0" baseline="0" dirty="0">
                <a:ln>
                  <a:noFill/>
                </a:ln>
                <a:effectLst/>
                <a:latin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rgbClr val="373A3C"/>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500" b="1" i="0" u="none" strike="noStrike" cap="none" normalizeH="0" baseline="0" dirty="0">
                <a:ln>
                  <a:noFill/>
                </a:ln>
                <a:solidFill>
                  <a:srgbClr val="003E5A"/>
                </a:solidFill>
                <a:effectLst/>
                <a:latin typeface="Calibri" panose="020F0502020204030204" pitchFamily="34" charset="0"/>
                <a:cs typeface="Calibri" panose="020F0502020204030204" pitchFamily="34" charset="0"/>
              </a:rPr>
              <a:t>Unit Blog</a:t>
            </a:r>
            <a:endParaRPr kumimoji="0" lang="en-US" altLang="en-US" sz="3500" b="1" i="0" u="none" strike="noStrike" cap="none" normalizeH="0" baseline="0" dirty="0">
              <a:ln>
                <a:noFill/>
              </a:ln>
              <a:solidFill>
                <a:srgbClr val="373A3C"/>
              </a:solidFill>
              <a:effectLst/>
              <a:latin typeface="Calibri" panose="020F0502020204030204" pitchFamily="34" charset="0"/>
              <a:cs typeface="Calibri" panose="020F0502020204030204" pitchFamily="34" charset="0"/>
            </a:endParaRPr>
          </a:p>
          <a:p>
            <a:pPr marL="0" indent="0" eaLnBrk="0" fontAlgn="base" hangingPunct="0">
              <a:spcBef>
                <a:spcPct val="0"/>
              </a:spcBef>
              <a:spcAft>
                <a:spcPct val="0"/>
              </a:spcAft>
              <a:buNone/>
            </a:pP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Use this blog to present your answers to tasks set during the learning for each topic. </a:t>
            </a:r>
            <a:r>
              <a:rPr lang="en-US" altLang="en-US" b="1" dirty="0">
                <a:latin typeface="Calibri" panose="020F0502020204030204" pitchFamily="34" charset="0"/>
                <a:cs typeface="Calibri" panose="020F0502020204030204" pitchFamily="34" charset="0"/>
              </a:rPr>
              <a:t>The blog is private - only you and your module tutor can see your blog and</a:t>
            </a:r>
            <a:r>
              <a:rPr lang="en-US" altLang="en-US" dirty="0">
                <a:latin typeface="Calibri" panose="020F0502020204030204" pitchFamily="34" charset="0"/>
                <a:cs typeface="Calibri" panose="020F0502020204030204" pitchFamily="34" charset="0"/>
              </a:rPr>
              <a:t> </a:t>
            </a:r>
            <a:r>
              <a:rPr lang="en-US" altLang="en-US" b="1" dirty="0">
                <a:latin typeface="Calibri" panose="020F0502020204030204" pitchFamily="34" charset="0"/>
                <a:cs typeface="Calibri" panose="020F0502020204030204" pitchFamily="34" charset="0"/>
              </a:rPr>
              <a:t>e</a:t>
            </a:r>
            <a:r>
              <a:rPr kumimoji="0" lang="en-US" altLang="en-US" b="1" i="0" u="none" strike="noStrike" cap="none" normalizeH="0" baseline="0" dirty="0">
                <a:ln>
                  <a:noFill/>
                </a:ln>
                <a:effectLst/>
                <a:latin typeface="Calibri" panose="020F0502020204030204" pitchFamily="34" charset="0"/>
                <a:cs typeface="Calibri" panose="020F0502020204030204" pitchFamily="34" charset="0"/>
              </a:rPr>
              <a:t>ach blog requirement differs i.e. You need to make at least X blog post to complete the</a:t>
            </a:r>
            <a:r>
              <a:rPr kumimoji="0" lang="en-US" altLang="en-US" b="1" i="0" u="none" strike="noStrike" cap="none" normalizeH="0" dirty="0">
                <a:ln>
                  <a:noFill/>
                </a:ln>
                <a:effectLst/>
                <a:latin typeface="Calibri" panose="020F0502020204030204" pitchFamily="34" charset="0"/>
                <a:cs typeface="Calibri" panose="020F0502020204030204" pitchFamily="34" charset="0"/>
              </a:rPr>
              <a:t> unit.</a:t>
            </a:r>
            <a:r>
              <a:rPr kumimoji="0" lang="en-US" altLang="en-US" b="1" i="0" u="none" strike="noStrike" cap="none" normalizeH="0" baseline="0" dirty="0">
                <a:ln>
                  <a:noFill/>
                </a:ln>
                <a:effectLst/>
                <a:latin typeface="Calibri" panose="020F0502020204030204" pitchFamily="34" charset="0"/>
                <a:cs typeface="Calibri" panose="020F0502020204030204" pitchFamily="34" charset="0"/>
              </a:rPr>
              <a:t> </a:t>
            </a:r>
            <a:br>
              <a:rPr kumimoji="0" lang="en-US" altLang="en-US" b="1" i="0" u="none" strike="noStrike" cap="none" normalizeH="0" baseline="0" dirty="0">
                <a:ln>
                  <a:noFill/>
                </a:ln>
                <a:solidFill>
                  <a:srgbClr val="373A3C"/>
                </a:solidFill>
                <a:effectLst/>
                <a:latin typeface="Calibri" panose="020F0502020204030204" pitchFamily="34" charset="0"/>
                <a:cs typeface="Calibri" panose="020F0502020204030204" pitchFamily="34" charset="0"/>
              </a:rPr>
            </a:br>
            <a:r>
              <a:rPr kumimoji="0" lang="en-US" altLang="en-US" b="0" i="0" u="none" strike="noStrike" cap="none" normalizeH="0" baseline="0" dirty="0">
                <a:ln>
                  <a:noFill/>
                </a:ln>
                <a:solidFill>
                  <a:srgbClr val="003E5A"/>
                </a:solidFill>
                <a:effectLst/>
                <a:latin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3500" b="1" dirty="0">
                <a:solidFill>
                  <a:srgbClr val="003E5A"/>
                </a:solidFill>
                <a:latin typeface="Calibri" panose="020F0502020204030204" pitchFamily="34" charset="0"/>
                <a:cs typeface="Calibri" panose="020F0502020204030204" pitchFamily="34" charset="0"/>
              </a:rPr>
              <a:t>Padlet</a:t>
            </a:r>
          </a:p>
          <a:p>
            <a:pPr marL="0" lvl="0" indent="0" eaLnBrk="0" fontAlgn="base" hangingPunct="0">
              <a:spcBef>
                <a:spcPct val="0"/>
              </a:spcBef>
              <a:spcAft>
                <a:spcPct val="0"/>
              </a:spcAft>
              <a:buNone/>
            </a:pP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You will be instructed to post to the unit Padlet at th</a:t>
            </a:r>
            <a:r>
              <a:rPr lang="en-US" altLang="en-US" dirty="0">
                <a:latin typeface="Calibri" panose="020F0502020204030204" pitchFamily="34" charset="0"/>
                <a:cs typeface="Calibri" panose="020F0502020204030204" pitchFamily="34" charset="0"/>
              </a:rPr>
              <a:t>e end of each unit</a:t>
            </a:r>
            <a:r>
              <a:rPr kumimoji="0" lang="en-US" altLang="en-US" b="0" i="0" u="none" strike="noStrike" cap="none" normalizeH="0" baseline="0" dirty="0">
                <a:ln>
                  <a:noFill/>
                </a:ln>
                <a:effectLst/>
                <a:latin typeface="Calibri" panose="020F0502020204030204" pitchFamily="34" charset="0"/>
                <a:cs typeface="Calibri" panose="020F0502020204030204" pitchFamily="34" charset="0"/>
              </a:rPr>
              <a:t> - this link will open the Padlet in a new window</a:t>
            </a:r>
            <a:r>
              <a:rPr lang="en-US" altLang="en-US" dirty="0">
                <a:latin typeface="Calibri" panose="020F0502020204030204" pitchFamily="34" charset="0"/>
                <a:cs typeface="Calibri" panose="020F0502020204030204" pitchFamily="34" charset="0"/>
              </a:rPr>
              <a:t>.</a:t>
            </a:r>
            <a:endParaRPr kumimoji="0" lang="en-US" altLang="en-US" b="0" i="0" u="none" strike="noStrike" cap="none" normalizeH="0" baseline="0" dirty="0">
              <a:ln>
                <a:noFill/>
              </a:ln>
              <a:effectLst/>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37985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Session programme each week </a:t>
            </a:r>
          </a:p>
        </p:txBody>
      </p:sp>
      <p:sp>
        <p:nvSpPr>
          <p:cNvPr id="3" name="Content Placeholder 2"/>
          <p:cNvSpPr>
            <a:spLocks noGrp="1"/>
          </p:cNvSpPr>
          <p:nvPr>
            <p:ph idx="1"/>
          </p:nvPr>
        </p:nvSpPr>
        <p:spPr>
          <a:xfrm>
            <a:off x="107504" y="1268760"/>
            <a:ext cx="8856984" cy="4392488"/>
          </a:xfrm>
        </p:spPr>
        <p:txBody>
          <a:bodyPr>
            <a:normAutofit/>
          </a:bodyPr>
          <a:lstStyle/>
          <a:p>
            <a:pPr marL="514350" indent="-514350">
              <a:buFont typeface="+mj-lt"/>
              <a:buAutoNum type="arabicPeriod"/>
            </a:pPr>
            <a:r>
              <a:rPr lang="en-GB" sz="2400" dirty="0"/>
              <a:t>Each week you will come to the class on the time as per your timetable.</a:t>
            </a:r>
          </a:p>
          <a:p>
            <a:pPr marL="514350" indent="-514350">
              <a:buFont typeface="+mj-lt"/>
              <a:buAutoNum type="arabicPeriod"/>
            </a:pPr>
            <a:r>
              <a:rPr lang="en-GB" sz="2400" dirty="0"/>
              <a:t>The start of each session will include a short group catch-up with progress check with the lecturer for 30-45 minutes. </a:t>
            </a:r>
          </a:p>
          <a:p>
            <a:pPr marL="514350" indent="-514350">
              <a:buFont typeface="+mj-lt"/>
              <a:buAutoNum type="arabicPeriod"/>
            </a:pPr>
            <a:r>
              <a:rPr lang="en-GB" sz="2400" dirty="0"/>
              <a:t>Later sessions will include assignment support and 1:1 coaching with the lecturer as required.</a:t>
            </a:r>
          </a:p>
          <a:p>
            <a:pPr marL="514350" indent="-514350">
              <a:buFont typeface="+mj-lt"/>
              <a:buAutoNum type="arabicPeriod"/>
            </a:pPr>
            <a:r>
              <a:rPr lang="en-GB" sz="2400" dirty="0"/>
              <a:t>You will be given time to undertake the online activities working through the topic areas’ Units during the class. You can come back to me and ask me anything during the class. </a:t>
            </a:r>
          </a:p>
        </p:txBody>
      </p:sp>
    </p:spTree>
    <p:extLst>
      <p:ext uri="{BB962C8B-B14F-4D97-AF65-F5344CB8AC3E}">
        <p14:creationId xmlns:p14="http://schemas.microsoft.com/office/powerpoint/2010/main" val="3685706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1D4E4-0B7B-43E5-B160-A3905798BE2F}"/>
              </a:ext>
            </a:extLst>
          </p:cNvPr>
          <p:cNvSpPr>
            <a:spLocks noGrp="1"/>
          </p:cNvSpPr>
          <p:nvPr>
            <p:ph type="title"/>
          </p:nvPr>
        </p:nvSpPr>
        <p:spPr>
          <a:xfrm>
            <a:off x="457200" y="274638"/>
            <a:ext cx="8229600" cy="1143000"/>
          </a:xfrm>
        </p:spPr>
        <p:txBody>
          <a:bodyPr anchor="ctr">
            <a:normAutofit/>
          </a:bodyPr>
          <a:lstStyle/>
          <a:p>
            <a:pPr marL="0" indent="0">
              <a:buNone/>
            </a:pPr>
            <a:endParaRPr lang="en-GB" dirty="0"/>
          </a:p>
          <a:p>
            <a:pPr marL="0" indent="0">
              <a:buNone/>
            </a:pPr>
            <a:endParaRPr lang="en-GB" dirty="0"/>
          </a:p>
        </p:txBody>
      </p:sp>
      <p:sp>
        <p:nvSpPr>
          <p:cNvPr id="2" name="TextBox 1">
            <a:extLst>
              <a:ext uri="{FF2B5EF4-FFF2-40B4-BE49-F238E27FC236}">
                <a16:creationId xmlns:a16="http://schemas.microsoft.com/office/drawing/2014/main" id="{7D6042CC-3C97-0DEB-4F56-3879AFEB6CEC}"/>
              </a:ext>
            </a:extLst>
          </p:cNvPr>
          <p:cNvSpPr txBox="1"/>
          <p:nvPr/>
        </p:nvSpPr>
        <p:spPr>
          <a:xfrm>
            <a:off x="1403648" y="846138"/>
            <a:ext cx="6336704" cy="3046988"/>
          </a:xfrm>
          <a:prstGeom prst="rect">
            <a:avLst/>
          </a:prstGeom>
          <a:noFill/>
        </p:spPr>
        <p:txBody>
          <a:bodyPr wrap="square" rtlCol="0">
            <a:spAutoFit/>
          </a:bodyPr>
          <a:lstStyle/>
          <a:p>
            <a:pPr algn="ctr"/>
            <a:r>
              <a:rPr lang="en-GB" sz="9600" dirty="0">
                <a:latin typeface="Calibri" panose="020F0502020204030204" pitchFamily="34" charset="0"/>
                <a:cs typeface="Calibri" panose="020F0502020204030204" pitchFamily="34" charset="0"/>
              </a:rPr>
              <a:t>Any questions?</a:t>
            </a:r>
          </a:p>
        </p:txBody>
      </p:sp>
    </p:spTree>
    <p:extLst>
      <p:ext uri="{BB962C8B-B14F-4D97-AF65-F5344CB8AC3E}">
        <p14:creationId xmlns:p14="http://schemas.microsoft.com/office/powerpoint/2010/main" val="27252783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4639</TotalTime>
  <Words>1417</Words>
  <Application>Microsoft Office PowerPoint</Application>
  <PresentationFormat>On-screen Show (4:3)</PresentationFormat>
  <Paragraphs>154</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vt:lpstr>
      <vt:lpstr>Myriad Pro</vt:lpstr>
      <vt:lpstr>Rockwell Condensed</vt:lpstr>
      <vt:lpstr>Symbol</vt:lpstr>
      <vt:lpstr>20140311PresentationUWTSDTemplate</vt:lpstr>
      <vt:lpstr>   BSc in Health &amp; Social Care   Changemakers: Building your Personal Brand for Sustainable Employment  (BMHP5015)   Introduction to the module </vt:lpstr>
      <vt:lpstr>Objectives of session…</vt:lpstr>
      <vt:lpstr>Student Queries</vt:lpstr>
      <vt:lpstr>Module overview</vt:lpstr>
      <vt:lpstr>THE Module AIM</vt:lpstr>
      <vt:lpstr>Module Learning Outcomes</vt:lpstr>
      <vt:lpstr>Assessments</vt:lpstr>
      <vt:lpstr>Units for the on line tasks – Unit 1 Brand You – Weeks 1&amp;2</vt:lpstr>
      <vt:lpstr>Units for the on line tasks – Unit 2 It’s a small World (People) – Weeks 3&amp;4</vt:lpstr>
      <vt:lpstr>Units for the on line tasks – Unit 3 Opportunity knocks – Weeks 5&amp;6</vt:lpstr>
      <vt:lpstr>Units for the on line tasks – Unit 4 the pursuit of happiness – Weeks 7&amp;8</vt:lpstr>
      <vt:lpstr>WEEKS 9&amp;10</vt:lpstr>
      <vt:lpstr>Unit Feedback - Forum, Blog, and padlet</vt:lpstr>
      <vt:lpstr>Session programme each week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Eleni Koutsogeorgou</cp:lastModifiedBy>
  <cp:revision>29</cp:revision>
  <cp:lastPrinted>2021-01-18T19:39:53Z</cp:lastPrinted>
  <dcterms:created xsi:type="dcterms:W3CDTF">2020-06-13T21:56:47Z</dcterms:created>
  <dcterms:modified xsi:type="dcterms:W3CDTF">2022-06-06T16:15:57Z</dcterms:modified>
</cp:coreProperties>
</file>