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comments/comment2.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407" r:id="rId2"/>
    <p:sldId id="435" r:id="rId3"/>
    <p:sldId id="428" r:id="rId4"/>
    <p:sldId id="431" r:id="rId5"/>
    <p:sldId id="432" r:id="rId6"/>
    <p:sldId id="436" r:id="rId7"/>
    <p:sldId id="444" r:id="rId8"/>
    <p:sldId id="408" r:id="rId9"/>
    <p:sldId id="409" r:id="rId10"/>
    <p:sldId id="430" r:id="rId11"/>
    <p:sldId id="433" r:id="rId12"/>
    <p:sldId id="410" r:id="rId13"/>
    <p:sldId id="412" r:id="rId14"/>
    <p:sldId id="411" r:id="rId15"/>
    <p:sldId id="427" r:id="rId16"/>
    <p:sldId id="414" r:id="rId17"/>
    <p:sldId id="413" r:id="rId18"/>
    <p:sldId id="416" r:id="rId19"/>
    <p:sldId id="417" r:id="rId20"/>
    <p:sldId id="429" r:id="rId21"/>
    <p:sldId id="434" r:id="rId22"/>
    <p:sldId id="418" r:id="rId23"/>
    <p:sldId id="419" r:id="rId24"/>
    <p:sldId id="420" r:id="rId25"/>
    <p:sldId id="421" r:id="rId26"/>
    <p:sldId id="422" r:id="rId27"/>
    <p:sldId id="423" r:id="rId28"/>
    <p:sldId id="424" r:id="rId29"/>
    <p:sldId id="425" r:id="rId30"/>
    <p:sldId id="426" r:id="rId31"/>
    <p:sldId id="400" r:id="rId32"/>
    <p:sldId id="401" r:id="rId33"/>
    <p:sldId id="406" r:id="rId34"/>
    <p:sldId id="402" r:id="rId35"/>
    <p:sldId id="403" r:id="rId36"/>
    <p:sldId id="404" r:id="rId37"/>
    <p:sldId id="405" r:id="rId3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Morgan" initials="JM" lastIdx="4" clrIdx="0">
    <p:extLst>
      <p:ext uri="{19B8F6BF-5375-455C-9EA6-DF929625EA0E}">
        <p15:presenceInfo xmlns:p15="http://schemas.microsoft.com/office/powerpoint/2012/main" userId="S-1-5-21-809251214-2178901256-4152538893-2660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DB7AD"/>
    <a:srgbClr val="BCEDEE"/>
    <a:srgbClr val="FAF6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3" autoAdjust="0"/>
    <p:restoredTop sz="83209" autoAdjust="0"/>
  </p:normalViewPr>
  <p:slideViewPr>
    <p:cSldViewPr snapToGrid="0">
      <p:cViewPr varScale="1">
        <p:scale>
          <a:sx n="78" d="100"/>
          <a:sy n="78" d="100"/>
        </p:scale>
        <p:origin x="327"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2-10T17:11:07.978" idx="3">
    <p:pos x="10" y="10"/>
    <p:text>Add pictures</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02-10T17:11:20.022" idx="4">
    <p:pos x="10" y="10"/>
    <p:text>Change comments</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692EECA-495C-4DF4-8DA4-EF6E1A079448}" type="datetimeFigureOut">
              <a:rPr lang="en-GB" smtClean="0"/>
              <a:t>08/10/2021</a:t>
            </a:fld>
            <a:endParaRPr lang="en-GB"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980931F-DD2E-4749-8625-BBDB359BF6BD}" type="slidenum">
              <a:rPr lang="en-GB" smtClean="0"/>
              <a:t>‹#›</a:t>
            </a:fld>
            <a:endParaRPr lang="en-GB" dirty="0"/>
          </a:p>
        </p:txBody>
      </p:sp>
    </p:spTree>
    <p:extLst>
      <p:ext uri="{BB962C8B-B14F-4D97-AF65-F5344CB8AC3E}">
        <p14:creationId xmlns:p14="http://schemas.microsoft.com/office/powerpoint/2010/main" val="378447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2</a:t>
            </a:fld>
            <a:endParaRPr lang="en-GB" dirty="0"/>
          </a:p>
        </p:txBody>
      </p:sp>
    </p:spTree>
    <p:extLst>
      <p:ext uri="{BB962C8B-B14F-4D97-AF65-F5344CB8AC3E}">
        <p14:creationId xmlns:p14="http://schemas.microsoft.com/office/powerpoint/2010/main" val="21544403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33</a:t>
            </a:fld>
            <a:endParaRPr lang="en-GB" dirty="0"/>
          </a:p>
        </p:txBody>
      </p:sp>
    </p:spTree>
    <p:extLst>
      <p:ext uri="{BB962C8B-B14F-4D97-AF65-F5344CB8AC3E}">
        <p14:creationId xmlns:p14="http://schemas.microsoft.com/office/powerpoint/2010/main" val="9139827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34</a:t>
            </a:fld>
            <a:endParaRPr lang="en-GB" dirty="0"/>
          </a:p>
        </p:txBody>
      </p:sp>
    </p:spTree>
    <p:extLst>
      <p:ext uri="{BB962C8B-B14F-4D97-AF65-F5344CB8AC3E}">
        <p14:creationId xmlns:p14="http://schemas.microsoft.com/office/powerpoint/2010/main" val="3408062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A980931F-DD2E-4749-8625-BBDB359BF6BD}" type="slidenum">
              <a:rPr lang="en-GB" smtClean="0"/>
              <a:t>35</a:t>
            </a:fld>
            <a:endParaRPr lang="en-GB" dirty="0"/>
          </a:p>
        </p:txBody>
      </p:sp>
    </p:spTree>
    <p:extLst>
      <p:ext uri="{BB962C8B-B14F-4D97-AF65-F5344CB8AC3E}">
        <p14:creationId xmlns:p14="http://schemas.microsoft.com/office/powerpoint/2010/main" val="34606468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36</a:t>
            </a:fld>
            <a:endParaRPr lang="en-GB" dirty="0"/>
          </a:p>
        </p:txBody>
      </p:sp>
    </p:spTree>
    <p:extLst>
      <p:ext uri="{BB962C8B-B14F-4D97-AF65-F5344CB8AC3E}">
        <p14:creationId xmlns:p14="http://schemas.microsoft.com/office/powerpoint/2010/main" val="2542331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37</a:t>
            </a:fld>
            <a:endParaRPr lang="en-GB" dirty="0"/>
          </a:p>
        </p:txBody>
      </p:sp>
    </p:spTree>
    <p:extLst>
      <p:ext uri="{BB962C8B-B14F-4D97-AF65-F5344CB8AC3E}">
        <p14:creationId xmlns:p14="http://schemas.microsoft.com/office/powerpoint/2010/main" val="41640316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6001-AABB-4974-8ED1-670C0A49CF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0513F8-D4B7-469E-B0A1-AA5AFDCC24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532268-9B09-492E-8C4B-1C55B7F15CE0}"/>
              </a:ext>
            </a:extLst>
          </p:cNvPr>
          <p:cNvSpPr>
            <a:spLocks noGrp="1"/>
          </p:cNvSpPr>
          <p:nvPr>
            <p:ph type="dt" sz="half" idx="10"/>
          </p:nvPr>
        </p:nvSpPr>
        <p:spPr/>
        <p:txBody>
          <a:bodyPr/>
          <a:lstStyle/>
          <a:p>
            <a:fld id="{A9277FB7-DF6D-402F-9607-DC62A9FBF168}" type="datetimeFigureOut">
              <a:rPr lang="en-GB" smtClean="0"/>
              <a:t>08/10/2021</a:t>
            </a:fld>
            <a:endParaRPr lang="en-GB" dirty="0"/>
          </a:p>
        </p:txBody>
      </p:sp>
      <p:sp>
        <p:nvSpPr>
          <p:cNvPr id="5" name="Footer Placeholder 4">
            <a:extLst>
              <a:ext uri="{FF2B5EF4-FFF2-40B4-BE49-F238E27FC236}">
                <a16:creationId xmlns:a16="http://schemas.microsoft.com/office/drawing/2014/main" id="{7BA4C71B-DA53-4F2A-B25B-8BA564280D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87A455A-9E5B-4979-ADC1-E1671050CD82}"/>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742678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B3B7E-8BFC-488F-B97F-FEDB24516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21AC28-94CC-4B46-802E-1F6E1F3306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FC93A-B373-4369-B38B-101C0625FE95}"/>
              </a:ext>
            </a:extLst>
          </p:cNvPr>
          <p:cNvSpPr>
            <a:spLocks noGrp="1"/>
          </p:cNvSpPr>
          <p:nvPr>
            <p:ph type="dt" sz="half" idx="10"/>
          </p:nvPr>
        </p:nvSpPr>
        <p:spPr/>
        <p:txBody>
          <a:bodyPr/>
          <a:lstStyle/>
          <a:p>
            <a:fld id="{A9277FB7-DF6D-402F-9607-DC62A9FBF168}" type="datetimeFigureOut">
              <a:rPr lang="en-GB" smtClean="0"/>
              <a:t>08/10/2021</a:t>
            </a:fld>
            <a:endParaRPr lang="en-GB" dirty="0"/>
          </a:p>
        </p:txBody>
      </p:sp>
      <p:sp>
        <p:nvSpPr>
          <p:cNvPr id="5" name="Footer Placeholder 4">
            <a:extLst>
              <a:ext uri="{FF2B5EF4-FFF2-40B4-BE49-F238E27FC236}">
                <a16:creationId xmlns:a16="http://schemas.microsoft.com/office/drawing/2014/main" id="{51CBC91E-CC16-42A2-9798-139323267A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EEBD80-1EAE-48AE-A5A9-D87C4C8C8FDA}"/>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02586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75702-CF2F-4FAC-9199-E5E633A857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C063E-31D7-403A-8220-28D1F4214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B5FCEB9-9E1E-47C0-9B18-4881CBEB3F2F}"/>
              </a:ext>
            </a:extLst>
          </p:cNvPr>
          <p:cNvSpPr>
            <a:spLocks noGrp="1"/>
          </p:cNvSpPr>
          <p:nvPr>
            <p:ph type="dt" sz="half" idx="10"/>
          </p:nvPr>
        </p:nvSpPr>
        <p:spPr/>
        <p:txBody>
          <a:bodyPr/>
          <a:lstStyle/>
          <a:p>
            <a:fld id="{A9277FB7-DF6D-402F-9607-DC62A9FBF168}" type="datetimeFigureOut">
              <a:rPr lang="en-GB" smtClean="0"/>
              <a:t>08/10/2021</a:t>
            </a:fld>
            <a:endParaRPr lang="en-GB" dirty="0"/>
          </a:p>
        </p:txBody>
      </p:sp>
      <p:sp>
        <p:nvSpPr>
          <p:cNvPr id="5" name="Footer Placeholder 4">
            <a:extLst>
              <a:ext uri="{FF2B5EF4-FFF2-40B4-BE49-F238E27FC236}">
                <a16:creationId xmlns:a16="http://schemas.microsoft.com/office/drawing/2014/main" id="{E7DFCBD0-D4B9-400D-A83C-63ACFAB43B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F23DA7E-270D-498A-9739-403F168898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876526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1E22C-0680-41EE-A949-127044901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4A69DF-DFE2-4C30-AF34-C09A8C2A359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A3B41D-6DA7-45E5-BC6A-D3540279037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9956BF-8C93-47D5-B421-B3937C914116}"/>
              </a:ext>
            </a:extLst>
          </p:cNvPr>
          <p:cNvSpPr>
            <a:spLocks noGrp="1"/>
          </p:cNvSpPr>
          <p:nvPr>
            <p:ph type="dt" sz="half" idx="10"/>
          </p:nvPr>
        </p:nvSpPr>
        <p:spPr/>
        <p:txBody>
          <a:bodyPr/>
          <a:lstStyle/>
          <a:p>
            <a:fld id="{A9277FB7-DF6D-402F-9607-DC62A9FBF168}" type="datetimeFigureOut">
              <a:rPr lang="en-GB" smtClean="0"/>
              <a:t>08/10/2021</a:t>
            </a:fld>
            <a:endParaRPr lang="en-GB" dirty="0"/>
          </a:p>
        </p:txBody>
      </p:sp>
      <p:sp>
        <p:nvSpPr>
          <p:cNvPr id="6" name="Footer Placeholder 5">
            <a:extLst>
              <a:ext uri="{FF2B5EF4-FFF2-40B4-BE49-F238E27FC236}">
                <a16:creationId xmlns:a16="http://schemas.microsoft.com/office/drawing/2014/main" id="{F6FAFD12-3F4D-4304-A5F8-B264101F1CC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FD1817-0B32-4407-9DEC-446594D4ED1B}"/>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53617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A1F4B-02CE-4115-92AD-FF7E3DBF6A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21F1E3-7310-4F7C-B346-D733542AA4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3DFE0BF-D4CC-4B85-AECC-A0945F97032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0D28C3-D83E-4308-A5D6-47DCD7D8A4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3A42313-37D8-4BC0-8D1B-A292C5373DB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4ABE6A-0D18-46BC-A1BB-3430B63AA08A}"/>
              </a:ext>
            </a:extLst>
          </p:cNvPr>
          <p:cNvSpPr>
            <a:spLocks noGrp="1"/>
          </p:cNvSpPr>
          <p:nvPr>
            <p:ph type="dt" sz="half" idx="10"/>
          </p:nvPr>
        </p:nvSpPr>
        <p:spPr/>
        <p:txBody>
          <a:bodyPr/>
          <a:lstStyle/>
          <a:p>
            <a:fld id="{A9277FB7-DF6D-402F-9607-DC62A9FBF168}" type="datetimeFigureOut">
              <a:rPr lang="en-GB" smtClean="0"/>
              <a:t>08/10/2021</a:t>
            </a:fld>
            <a:endParaRPr lang="en-GB" dirty="0"/>
          </a:p>
        </p:txBody>
      </p:sp>
      <p:sp>
        <p:nvSpPr>
          <p:cNvPr id="8" name="Footer Placeholder 7">
            <a:extLst>
              <a:ext uri="{FF2B5EF4-FFF2-40B4-BE49-F238E27FC236}">
                <a16:creationId xmlns:a16="http://schemas.microsoft.com/office/drawing/2014/main" id="{2F896BD2-F434-456A-9434-C9079DDFD9E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2A11-87FE-4D52-90CD-4C9FD6D3F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077722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4812-B1F9-4EE2-8EE7-2F866E7CA0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F440C0-61DC-4C43-8528-92ED25BDA122}"/>
              </a:ext>
            </a:extLst>
          </p:cNvPr>
          <p:cNvSpPr>
            <a:spLocks noGrp="1"/>
          </p:cNvSpPr>
          <p:nvPr>
            <p:ph type="dt" sz="half" idx="10"/>
          </p:nvPr>
        </p:nvSpPr>
        <p:spPr/>
        <p:txBody>
          <a:bodyPr/>
          <a:lstStyle/>
          <a:p>
            <a:fld id="{A9277FB7-DF6D-402F-9607-DC62A9FBF168}" type="datetimeFigureOut">
              <a:rPr lang="en-GB" smtClean="0"/>
              <a:t>08/10/2021</a:t>
            </a:fld>
            <a:endParaRPr lang="en-GB" dirty="0"/>
          </a:p>
        </p:txBody>
      </p:sp>
      <p:sp>
        <p:nvSpPr>
          <p:cNvPr id="4" name="Footer Placeholder 3">
            <a:extLst>
              <a:ext uri="{FF2B5EF4-FFF2-40B4-BE49-F238E27FC236}">
                <a16:creationId xmlns:a16="http://schemas.microsoft.com/office/drawing/2014/main" id="{42C93CE9-CCDE-48E9-99B2-23E4937995C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E468172-D79D-4F66-8959-6C58A1089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30700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DC9F54-4042-443F-9279-470B297D074B}"/>
              </a:ext>
            </a:extLst>
          </p:cNvPr>
          <p:cNvSpPr>
            <a:spLocks noGrp="1"/>
          </p:cNvSpPr>
          <p:nvPr>
            <p:ph type="dt" sz="half" idx="10"/>
          </p:nvPr>
        </p:nvSpPr>
        <p:spPr/>
        <p:txBody>
          <a:bodyPr/>
          <a:lstStyle/>
          <a:p>
            <a:fld id="{A9277FB7-DF6D-402F-9607-DC62A9FBF168}" type="datetimeFigureOut">
              <a:rPr lang="en-GB" smtClean="0"/>
              <a:t>08/10/2021</a:t>
            </a:fld>
            <a:endParaRPr lang="en-GB" dirty="0"/>
          </a:p>
        </p:txBody>
      </p:sp>
      <p:sp>
        <p:nvSpPr>
          <p:cNvPr id="3" name="Footer Placeholder 2">
            <a:extLst>
              <a:ext uri="{FF2B5EF4-FFF2-40B4-BE49-F238E27FC236}">
                <a16:creationId xmlns:a16="http://schemas.microsoft.com/office/drawing/2014/main" id="{9EFA91FD-CF73-4EE3-8073-1AEFD971C8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C1ABDF8-4DF1-4905-9E6A-A424B05703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40126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06BE-2D20-4066-8452-F5A230F1D4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2C8B76-BBBC-456B-913C-D33C45BA84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4388EE-5CD2-4EA0-B336-27FA77BACF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D46B56-3C35-4C77-A939-8C1D3447A656}"/>
              </a:ext>
            </a:extLst>
          </p:cNvPr>
          <p:cNvSpPr>
            <a:spLocks noGrp="1"/>
          </p:cNvSpPr>
          <p:nvPr>
            <p:ph type="dt" sz="half" idx="10"/>
          </p:nvPr>
        </p:nvSpPr>
        <p:spPr/>
        <p:txBody>
          <a:bodyPr/>
          <a:lstStyle/>
          <a:p>
            <a:fld id="{A9277FB7-DF6D-402F-9607-DC62A9FBF168}" type="datetimeFigureOut">
              <a:rPr lang="en-GB" smtClean="0"/>
              <a:t>08/10/2021</a:t>
            </a:fld>
            <a:endParaRPr lang="en-GB" dirty="0"/>
          </a:p>
        </p:txBody>
      </p:sp>
      <p:sp>
        <p:nvSpPr>
          <p:cNvPr id="6" name="Footer Placeholder 5">
            <a:extLst>
              <a:ext uri="{FF2B5EF4-FFF2-40B4-BE49-F238E27FC236}">
                <a16:creationId xmlns:a16="http://schemas.microsoft.com/office/drawing/2014/main" id="{20365442-AD04-4664-86BF-B93F1BE205B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636122C-74FA-48DE-8A12-54FC8939570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58935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4239-AC73-48FF-9CA5-3B72ED54DC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B4EB9C-2117-478C-9ADD-362A9515C8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8F679E4-18A0-4C54-9961-127742A28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1214AA5-A5B7-4963-8957-1F6FDAD0386F}"/>
              </a:ext>
            </a:extLst>
          </p:cNvPr>
          <p:cNvSpPr>
            <a:spLocks noGrp="1"/>
          </p:cNvSpPr>
          <p:nvPr>
            <p:ph type="dt" sz="half" idx="10"/>
          </p:nvPr>
        </p:nvSpPr>
        <p:spPr/>
        <p:txBody>
          <a:bodyPr/>
          <a:lstStyle/>
          <a:p>
            <a:fld id="{A9277FB7-DF6D-402F-9607-DC62A9FBF168}" type="datetimeFigureOut">
              <a:rPr lang="en-GB" smtClean="0"/>
              <a:t>08/10/2021</a:t>
            </a:fld>
            <a:endParaRPr lang="en-GB" dirty="0"/>
          </a:p>
        </p:txBody>
      </p:sp>
      <p:sp>
        <p:nvSpPr>
          <p:cNvPr id="6" name="Footer Placeholder 5">
            <a:extLst>
              <a:ext uri="{FF2B5EF4-FFF2-40B4-BE49-F238E27FC236}">
                <a16:creationId xmlns:a16="http://schemas.microsoft.com/office/drawing/2014/main" id="{4A9A528F-2478-4D09-BC7F-3FABB39DF1E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73E3EEF-DE66-42F3-9071-1805E5A1C47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1936382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79510-746F-4179-8C57-B1F4AE85AB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2AC064-88D2-4F30-8F71-1F9A09F8F97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8BBE9-B153-493D-A3F2-7825A5C63E39}"/>
              </a:ext>
            </a:extLst>
          </p:cNvPr>
          <p:cNvSpPr>
            <a:spLocks noGrp="1"/>
          </p:cNvSpPr>
          <p:nvPr>
            <p:ph type="dt" sz="half" idx="10"/>
          </p:nvPr>
        </p:nvSpPr>
        <p:spPr/>
        <p:txBody>
          <a:bodyPr/>
          <a:lstStyle/>
          <a:p>
            <a:fld id="{A9277FB7-DF6D-402F-9607-DC62A9FBF168}" type="datetimeFigureOut">
              <a:rPr lang="en-GB" smtClean="0"/>
              <a:t>08/10/2021</a:t>
            </a:fld>
            <a:endParaRPr lang="en-GB" dirty="0"/>
          </a:p>
        </p:txBody>
      </p:sp>
      <p:sp>
        <p:nvSpPr>
          <p:cNvPr id="5" name="Footer Placeholder 4">
            <a:extLst>
              <a:ext uri="{FF2B5EF4-FFF2-40B4-BE49-F238E27FC236}">
                <a16:creationId xmlns:a16="http://schemas.microsoft.com/office/drawing/2014/main" id="{D2518D2E-63DB-4097-A4D6-B72EC22236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D83F14-30C5-4F80-AD6D-8278E33B01C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28067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3BF374-81D7-40D6-82BB-817CFCE37D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6FC710-9F40-4DE9-948B-927439F79F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D3D774-7BCA-476C-A32F-55BB070F39E0}"/>
              </a:ext>
            </a:extLst>
          </p:cNvPr>
          <p:cNvSpPr>
            <a:spLocks noGrp="1"/>
          </p:cNvSpPr>
          <p:nvPr>
            <p:ph type="dt" sz="half" idx="10"/>
          </p:nvPr>
        </p:nvSpPr>
        <p:spPr/>
        <p:txBody>
          <a:bodyPr/>
          <a:lstStyle/>
          <a:p>
            <a:fld id="{A9277FB7-DF6D-402F-9607-DC62A9FBF168}" type="datetimeFigureOut">
              <a:rPr lang="en-GB" smtClean="0"/>
              <a:t>08/10/2021</a:t>
            </a:fld>
            <a:endParaRPr lang="en-GB" dirty="0"/>
          </a:p>
        </p:txBody>
      </p:sp>
      <p:sp>
        <p:nvSpPr>
          <p:cNvPr id="5" name="Footer Placeholder 4">
            <a:extLst>
              <a:ext uri="{FF2B5EF4-FFF2-40B4-BE49-F238E27FC236}">
                <a16:creationId xmlns:a16="http://schemas.microsoft.com/office/drawing/2014/main" id="{F52F540B-5C37-41CA-AAC7-6D68D9927A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B479970-CF01-4EDC-9736-7763597D3FFC}"/>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62600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45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03F085-C15E-4D38-91C5-74DEF7B72D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D98955-F949-43F7-9679-022DDCCD83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EF1912-C65E-4B83-B199-7C4CC178F5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277FB7-DF6D-402F-9607-DC62A9FBF168}" type="datetimeFigureOut">
              <a:rPr lang="en-GB" smtClean="0"/>
              <a:t>08/10/2021</a:t>
            </a:fld>
            <a:endParaRPr lang="en-GB" dirty="0"/>
          </a:p>
        </p:txBody>
      </p:sp>
      <p:sp>
        <p:nvSpPr>
          <p:cNvPr id="5" name="Footer Placeholder 4">
            <a:extLst>
              <a:ext uri="{FF2B5EF4-FFF2-40B4-BE49-F238E27FC236}">
                <a16:creationId xmlns:a16="http://schemas.microsoft.com/office/drawing/2014/main" id="{0C13456E-8C51-4AD4-BE46-D068EF7346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442816A-78BF-49CE-A62F-032F63F269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0F4975-EB68-4BE1-86C9-7A1B80FE1EDB}" type="slidenum">
              <a:rPr lang="en-GB" smtClean="0"/>
              <a:t>‹#›</a:t>
            </a:fld>
            <a:endParaRPr lang="en-GB" dirty="0"/>
          </a:p>
        </p:txBody>
      </p:sp>
    </p:spTree>
    <p:extLst>
      <p:ext uri="{BB962C8B-B14F-4D97-AF65-F5344CB8AC3E}">
        <p14:creationId xmlns:p14="http://schemas.microsoft.com/office/powerpoint/2010/main" val="398772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3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8944" y="2625375"/>
            <a:ext cx="4686300" cy="1325563"/>
          </a:xfrm>
        </p:spPr>
        <p:txBody>
          <a:bodyPr>
            <a:normAutofit fontScale="90000"/>
          </a:bodyPr>
          <a:lstStyle/>
          <a:p>
            <a:pPr algn="ctr"/>
            <a:r>
              <a:rPr lang="en-GB" dirty="0"/>
              <a:t>Languages, </a:t>
            </a:r>
            <a:br>
              <a:rPr lang="en-GB" dirty="0"/>
            </a:br>
            <a:r>
              <a:rPr lang="en-GB" dirty="0"/>
              <a:t>Literacy &amp; </a:t>
            </a:r>
            <a:br>
              <a:rPr lang="en-GB" dirty="0"/>
            </a:br>
            <a:r>
              <a:rPr lang="en-GB" dirty="0"/>
              <a:t>Communication</a:t>
            </a:r>
            <a:br>
              <a:rPr lang="en-GB" dirty="0"/>
            </a:br>
            <a:r>
              <a:rPr lang="en-GB" b="1" dirty="0"/>
              <a:t>Progression </a:t>
            </a:r>
            <a:br>
              <a:rPr lang="en-GB" b="1" dirty="0"/>
            </a:br>
            <a:r>
              <a:rPr lang="en-GB" b="1" dirty="0"/>
              <a:t>Steps</a:t>
            </a:r>
          </a:p>
        </p:txBody>
      </p:sp>
      <p:pic>
        <p:nvPicPr>
          <p:cNvPr id="4" name="Picture 3" descr="cinco pasos muy sencillos para corregir la letra d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92389" y="4155776"/>
            <a:ext cx="2287487" cy="2393121"/>
          </a:xfrm>
          <a:prstGeom prst="rect">
            <a:avLst/>
          </a:prstGeom>
          <a:ln w="38100">
            <a:solidFill>
              <a:srgbClr val="0070C0"/>
            </a:solidFill>
          </a:ln>
        </p:spPr>
      </p:pic>
      <p:pic>
        <p:nvPicPr>
          <p:cNvPr id="5" name="Picture 4"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02880" y="372721"/>
            <a:ext cx="2066507" cy="2598241"/>
          </a:xfrm>
          <a:prstGeom prst="rect">
            <a:avLst/>
          </a:prstGeom>
          <a:ln w="38100">
            <a:solidFill>
              <a:srgbClr val="0070C0"/>
            </a:solidFill>
          </a:ln>
        </p:spPr>
      </p:pic>
      <p:pic>
        <p:nvPicPr>
          <p:cNvPr id="6" name="Picture 5" descr="Free vector graphic: Earphones, Boy, Headphone - Free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69387" y="372721"/>
            <a:ext cx="1903513" cy="2598241"/>
          </a:xfrm>
          <a:prstGeom prst="rect">
            <a:avLst/>
          </a:prstGeom>
          <a:ln w="38100">
            <a:solidFill>
              <a:srgbClr val="0070C0"/>
            </a:solidFill>
          </a:ln>
        </p:spPr>
      </p:pic>
      <p:pic>
        <p:nvPicPr>
          <p:cNvPr id="7" name="Picture 6" descr="Multicultural Kids Clip Art by LdyDitto | Teachers Pay ..."/>
          <p:cNvPicPr>
            <a:picLocks noChangeAspect="1"/>
          </p:cNvPicPr>
          <p:nvPr/>
        </p:nvPicPr>
        <p:blipFill rotWithShape="1">
          <a:blip r:embed="rId5">
            <a:extLst>
              <a:ext uri="{28A0092B-C50C-407E-A947-70E740481C1C}">
                <a14:useLocalDpi xmlns:a14="http://schemas.microsoft.com/office/drawing/2010/main" val="0"/>
              </a:ext>
            </a:extLst>
          </a:blip>
          <a:srcRect b="7937"/>
          <a:stretch/>
        </p:blipFill>
        <p:spPr>
          <a:xfrm>
            <a:off x="297832" y="247030"/>
            <a:ext cx="2620628" cy="2723932"/>
          </a:xfrm>
          <a:prstGeom prst="rect">
            <a:avLst/>
          </a:prstGeom>
          <a:ln w="38100">
            <a:solidFill>
              <a:srgbClr val="0070C0"/>
            </a:solidFill>
          </a:ln>
        </p:spPr>
      </p:pic>
      <p:pic>
        <p:nvPicPr>
          <p:cNvPr id="8" name="Picture 7" descr="Free photo Kids The Speech Bubble Clipart Colorful Boy ..."/>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979876" y="4155776"/>
            <a:ext cx="2031665" cy="2393121"/>
          </a:xfrm>
          <a:prstGeom prst="rect">
            <a:avLst/>
          </a:prstGeom>
          <a:ln w="38100">
            <a:solidFill>
              <a:srgbClr val="0070C0"/>
            </a:solidFill>
          </a:ln>
        </p:spPr>
      </p:pic>
      <p:pic>
        <p:nvPicPr>
          <p:cNvPr id="9" name="Picture 8" descr="Down the Peter Rabbit Hole: Literary Adventures for Little ..."/>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7404" y="3650414"/>
            <a:ext cx="2477716" cy="2825218"/>
          </a:xfrm>
          <a:prstGeom prst="rect">
            <a:avLst/>
          </a:prstGeom>
          <a:ln w="38100">
            <a:solidFill>
              <a:srgbClr val="0070C0"/>
            </a:solidFill>
          </a:ln>
        </p:spPr>
      </p:pic>
    </p:spTree>
    <p:extLst>
      <p:ext uri="{BB962C8B-B14F-4D97-AF65-F5344CB8AC3E}">
        <p14:creationId xmlns:p14="http://schemas.microsoft.com/office/powerpoint/2010/main" val="2855838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4057" y="245307"/>
            <a:ext cx="10515600" cy="1325563"/>
          </a:xfrm>
        </p:spPr>
        <p:txBody>
          <a:bodyPr/>
          <a:lstStyle/>
          <a:p>
            <a:r>
              <a:rPr lang="en-GB" dirty="0"/>
              <a:t>Overview of the AoLEs</a:t>
            </a:r>
          </a:p>
        </p:txBody>
      </p:sp>
      <p:pic>
        <p:nvPicPr>
          <p:cNvPr id="6" name="Content Placeholder 5"/>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19816" t="25290" r="20983" b="16305"/>
          <a:stretch/>
        </p:blipFill>
        <p:spPr>
          <a:xfrm>
            <a:off x="2169335" y="1418897"/>
            <a:ext cx="8082835" cy="5316132"/>
          </a:xfrm>
        </p:spPr>
      </p:pic>
    </p:spTree>
    <p:extLst>
      <p:ext uri="{BB962C8B-B14F-4D97-AF65-F5344CB8AC3E}">
        <p14:creationId xmlns:p14="http://schemas.microsoft.com/office/powerpoint/2010/main" val="4232259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9415" y="193025"/>
            <a:ext cx="5748345" cy="518795"/>
          </a:xfrm>
        </p:spPr>
        <p:txBody>
          <a:bodyPr>
            <a:normAutofit fontScale="90000"/>
          </a:bodyPr>
          <a:lstStyle/>
          <a:p>
            <a:pPr algn="ctr"/>
            <a:r>
              <a:rPr lang="en-GB" dirty="0"/>
              <a:t>The new curriculum</a:t>
            </a:r>
          </a:p>
        </p:txBody>
      </p:sp>
      <p:sp>
        <p:nvSpPr>
          <p:cNvPr id="3" name="Content Placeholder 2"/>
          <p:cNvSpPr>
            <a:spLocks noGrp="1"/>
          </p:cNvSpPr>
          <p:nvPr>
            <p:ph idx="1"/>
          </p:nvPr>
        </p:nvSpPr>
        <p:spPr>
          <a:xfrm>
            <a:off x="1049312" y="711820"/>
            <a:ext cx="10291997" cy="850280"/>
          </a:xfrm>
        </p:spPr>
        <p:txBody>
          <a:bodyPr>
            <a:normAutofit lnSpcReduction="10000"/>
          </a:bodyPr>
          <a:lstStyle/>
          <a:p>
            <a:pPr marL="0" indent="0" algn="ctr">
              <a:buNone/>
            </a:pPr>
            <a:r>
              <a:rPr lang="en-GB" dirty="0"/>
              <a:t>The Languages, Literacy and Communication part of Curriculum 2022 is split into </a:t>
            </a:r>
            <a:r>
              <a:rPr lang="en-GB" b="1" dirty="0"/>
              <a:t>4 What Matter Statements</a:t>
            </a:r>
          </a:p>
        </p:txBody>
      </p:sp>
      <p:sp>
        <p:nvSpPr>
          <p:cNvPr id="4" name="TextBox 3"/>
          <p:cNvSpPr txBox="1"/>
          <p:nvPr/>
        </p:nvSpPr>
        <p:spPr>
          <a:xfrm>
            <a:off x="242729" y="4989324"/>
            <a:ext cx="2375941" cy="1754326"/>
          </a:xfrm>
          <a:prstGeom prst="rect">
            <a:avLst/>
          </a:prstGeom>
          <a:noFill/>
          <a:ln w="28575">
            <a:solidFill>
              <a:schemeClr val="accent2">
                <a:lumMod val="20000"/>
                <a:lumOff val="80000"/>
              </a:schemeClr>
            </a:solidFill>
          </a:ln>
        </p:spPr>
        <p:txBody>
          <a:bodyPr wrap="square" rtlCol="0">
            <a:spAutoFit/>
          </a:bodyPr>
          <a:lstStyle/>
          <a:p>
            <a:pPr algn="ctr"/>
            <a:r>
              <a:rPr lang="en-GB" sz="3600" dirty="0"/>
              <a:t>WMS1: Languages connect us</a:t>
            </a:r>
          </a:p>
        </p:txBody>
      </p:sp>
      <p:sp>
        <p:nvSpPr>
          <p:cNvPr id="5" name="TextBox 4"/>
          <p:cNvSpPr txBox="1"/>
          <p:nvPr/>
        </p:nvSpPr>
        <p:spPr>
          <a:xfrm>
            <a:off x="9463798" y="3327330"/>
            <a:ext cx="2543688" cy="3416320"/>
          </a:xfrm>
          <a:prstGeom prst="rect">
            <a:avLst/>
          </a:prstGeom>
          <a:noFill/>
          <a:ln w="28575">
            <a:solidFill>
              <a:schemeClr val="accent2">
                <a:lumMod val="20000"/>
                <a:lumOff val="80000"/>
              </a:schemeClr>
            </a:solidFill>
          </a:ln>
        </p:spPr>
        <p:txBody>
          <a:bodyPr wrap="square" rtlCol="0">
            <a:spAutoFit/>
          </a:bodyPr>
          <a:lstStyle/>
          <a:p>
            <a:pPr algn="ctr"/>
            <a:r>
              <a:rPr lang="en-GB" sz="3600" dirty="0"/>
              <a:t>WMS4: Literature fires imagination and inspires creativity</a:t>
            </a:r>
          </a:p>
        </p:txBody>
      </p:sp>
      <p:sp>
        <p:nvSpPr>
          <p:cNvPr id="6" name="TextBox 5"/>
          <p:cNvSpPr txBox="1"/>
          <p:nvPr/>
        </p:nvSpPr>
        <p:spPr>
          <a:xfrm>
            <a:off x="2920111" y="2773332"/>
            <a:ext cx="2973476" cy="3970318"/>
          </a:xfrm>
          <a:prstGeom prst="rect">
            <a:avLst/>
          </a:prstGeom>
          <a:noFill/>
          <a:ln w="28575">
            <a:solidFill>
              <a:schemeClr val="accent2">
                <a:lumMod val="20000"/>
                <a:lumOff val="80000"/>
              </a:schemeClr>
            </a:solidFill>
          </a:ln>
        </p:spPr>
        <p:txBody>
          <a:bodyPr wrap="square" rtlCol="0">
            <a:spAutoFit/>
          </a:bodyPr>
          <a:lstStyle/>
          <a:p>
            <a:pPr algn="ctr"/>
            <a:r>
              <a:rPr lang="en-GB" sz="3600" dirty="0"/>
              <a:t>WMS2: Understanding language is the key to understanding the world around us</a:t>
            </a:r>
          </a:p>
        </p:txBody>
      </p:sp>
      <p:sp>
        <p:nvSpPr>
          <p:cNvPr id="7" name="TextBox 6"/>
          <p:cNvSpPr txBox="1"/>
          <p:nvPr/>
        </p:nvSpPr>
        <p:spPr>
          <a:xfrm>
            <a:off x="6045525" y="2773332"/>
            <a:ext cx="3109212" cy="3970318"/>
          </a:xfrm>
          <a:prstGeom prst="rect">
            <a:avLst/>
          </a:prstGeom>
          <a:noFill/>
          <a:ln w="28575">
            <a:solidFill>
              <a:schemeClr val="accent2">
                <a:lumMod val="20000"/>
                <a:lumOff val="80000"/>
              </a:schemeClr>
            </a:solidFill>
          </a:ln>
        </p:spPr>
        <p:txBody>
          <a:bodyPr wrap="square" rtlCol="0">
            <a:spAutoFit/>
          </a:bodyPr>
          <a:lstStyle/>
          <a:p>
            <a:pPr algn="ctr"/>
            <a:r>
              <a:rPr lang="en-GB" sz="3600" dirty="0"/>
              <a:t>WMS3: Expressing ourselves through language is key to communication</a:t>
            </a:r>
          </a:p>
        </p:txBody>
      </p:sp>
      <p:pic>
        <p:nvPicPr>
          <p:cNvPr id="10" name="Picture 9" descr="Multicultural Kids Clip Art by LdyDitto | Teachers Pay ..."/>
          <p:cNvPicPr>
            <a:picLocks noChangeAspect="1"/>
          </p:cNvPicPr>
          <p:nvPr/>
        </p:nvPicPr>
        <p:blipFill rotWithShape="1">
          <a:blip r:embed="rId2">
            <a:extLst>
              <a:ext uri="{28A0092B-C50C-407E-A947-70E740481C1C}">
                <a14:useLocalDpi xmlns:a14="http://schemas.microsoft.com/office/drawing/2010/main" val="0"/>
              </a:ext>
            </a:extLst>
          </a:blip>
          <a:srcRect b="7937"/>
          <a:stretch/>
        </p:blipFill>
        <p:spPr>
          <a:xfrm>
            <a:off x="526431" y="2898790"/>
            <a:ext cx="1675733" cy="1741790"/>
          </a:xfrm>
          <a:prstGeom prst="rect">
            <a:avLst/>
          </a:prstGeom>
          <a:ln w="38100">
            <a:solidFill>
              <a:srgbClr val="0070C0"/>
            </a:solidFill>
          </a:ln>
        </p:spPr>
      </p:pic>
      <p:pic>
        <p:nvPicPr>
          <p:cNvPr id="9" name="Picture 8" descr="Down the Peter Rabbit Hole: Literary Adventures for Little ..."/>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0087251" y="1562100"/>
            <a:ext cx="1333290" cy="1520285"/>
          </a:xfrm>
          <a:prstGeom prst="rect">
            <a:avLst/>
          </a:prstGeom>
          <a:ln w="38100">
            <a:solidFill>
              <a:srgbClr val="0070C0"/>
            </a:solidFill>
          </a:ln>
        </p:spPr>
      </p:pic>
    </p:spTree>
    <p:extLst>
      <p:ext uri="{BB962C8B-B14F-4D97-AF65-F5344CB8AC3E}">
        <p14:creationId xmlns:p14="http://schemas.microsoft.com/office/powerpoint/2010/main" val="1035662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6431" y="1690688"/>
            <a:ext cx="4952588" cy="2585323"/>
          </a:xfrm>
          <a:prstGeom prst="rect">
            <a:avLst/>
          </a:prstGeom>
          <a:noFill/>
          <a:ln w="28575">
            <a:solidFill>
              <a:schemeClr val="accent2">
                <a:lumMod val="20000"/>
                <a:lumOff val="80000"/>
              </a:schemeClr>
            </a:solidFill>
          </a:ln>
        </p:spPr>
        <p:txBody>
          <a:bodyPr wrap="square" rtlCol="0">
            <a:spAutoFit/>
          </a:bodyPr>
          <a:lstStyle/>
          <a:p>
            <a:pPr algn="ctr"/>
            <a:r>
              <a:rPr lang="en-GB" sz="5400" dirty="0"/>
              <a:t>WMS1: Languages connect us</a:t>
            </a:r>
          </a:p>
        </p:txBody>
      </p:sp>
      <p:pic>
        <p:nvPicPr>
          <p:cNvPr id="5" name="Picture 4" descr="Multicultural Kids Clip Art by LdyDitto | Teachers Pay ..."/>
          <p:cNvPicPr>
            <a:picLocks noChangeAspect="1"/>
          </p:cNvPicPr>
          <p:nvPr/>
        </p:nvPicPr>
        <p:blipFill rotWithShape="1">
          <a:blip r:embed="rId2">
            <a:extLst>
              <a:ext uri="{28A0092B-C50C-407E-A947-70E740481C1C}">
                <a14:useLocalDpi xmlns:a14="http://schemas.microsoft.com/office/drawing/2010/main" val="0"/>
              </a:ext>
            </a:extLst>
          </a:blip>
          <a:srcRect b="7937"/>
          <a:stretch/>
        </p:blipFill>
        <p:spPr>
          <a:xfrm>
            <a:off x="6391203" y="920705"/>
            <a:ext cx="4968153" cy="5163996"/>
          </a:xfrm>
          <a:prstGeom prst="rect">
            <a:avLst/>
          </a:prstGeom>
          <a:ln w="38100">
            <a:solidFill>
              <a:srgbClr val="0070C0"/>
            </a:solidFill>
          </a:ln>
        </p:spPr>
      </p:pic>
    </p:spTree>
    <p:extLst>
      <p:ext uri="{BB962C8B-B14F-4D97-AF65-F5344CB8AC3E}">
        <p14:creationId xmlns:p14="http://schemas.microsoft.com/office/powerpoint/2010/main" val="48860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Languages</a:t>
            </a:r>
          </a:p>
        </p:txBody>
      </p:sp>
      <p:sp>
        <p:nvSpPr>
          <p:cNvPr id="3" name="Content Placeholder 2"/>
          <p:cNvSpPr>
            <a:spLocks noGrp="1"/>
          </p:cNvSpPr>
          <p:nvPr>
            <p:ph idx="1"/>
          </p:nvPr>
        </p:nvSpPr>
        <p:spPr/>
        <p:txBody>
          <a:bodyPr>
            <a:normAutofit fontScale="85000" lnSpcReduction="20000"/>
          </a:bodyPr>
          <a:lstStyle/>
          <a:p>
            <a:r>
              <a:rPr lang="en-GB" dirty="0"/>
              <a:t>Languages connect us with people, places and communities. This Area is designed to equip learners, as citizens of a </a:t>
            </a:r>
            <a:r>
              <a:rPr lang="en-GB" b="1" dirty="0"/>
              <a:t>bilingual</a:t>
            </a:r>
            <a:r>
              <a:rPr lang="en-GB" dirty="0"/>
              <a:t> Wales in a </a:t>
            </a:r>
            <a:r>
              <a:rPr lang="en-GB" b="1" dirty="0"/>
              <a:t>multilingual </a:t>
            </a:r>
            <a:r>
              <a:rPr lang="en-GB" dirty="0"/>
              <a:t>world, with the ability to use Welsh, English and international languages. Meaningful learning experiences in a multilingual context go hand in hand with learning about one’s own cultural identity as well as the cultural identities of others. Engagement with this Area can therefore foster in learners pride in their sense of identity and belonging to Wales as well as the world.</a:t>
            </a:r>
          </a:p>
          <a:p>
            <a:r>
              <a:rPr lang="en-GB" dirty="0"/>
              <a:t> </a:t>
            </a:r>
          </a:p>
          <a:p>
            <a:r>
              <a:rPr lang="en-GB" dirty="0"/>
              <a:t>By raising an awareness of the diversity of languages from a young age, the aim is to enable learners to recognise similarities between languages and to embrace the differences between them. Learning and experience in this Area can support learners to develop an understanding of the origins, evolution and features of Welsh, English and international languages, providing them with a set of skills such as creativity, </a:t>
            </a:r>
            <a:r>
              <a:rPr lang="en-GB" b="1" dirty="0"/>
              <a:t>mediation,</a:t>
            </a:r>
            <a:r>
              <a:rPr lang="en-GB" dirty="0"/>
              <a:t> adaptability and empathy.</a:t>
            </a:r>
          </a:p>
        </p:txBody>
      </p:sp>
      <p:pic>
        <p:nvPicPr>
          <p:cNvPr id="4" name="Picture 3" descr="Multicultural Kids Clip Art by LdyDitto | Teachers Pay ..."/>
          <p:cNvPicPr>
            <a:picLocks noChangeAspect="1"/>
          </p:cNvPicPr>
          <p:nvPr/>
        </p:nvPicPr>
        <p:blipFill rotWithShape="1">
          <a:blip r:embed="rId2">
            <a:extLst>
              <a:ext uri="{28A0092B-C50C-407E-A947-70E740481C1C}">
                <a14:useLocalDpi xmlns:a14="http://schemas.microsoft.com/office/drawing/2010/main" val="0"/>
              </a:ext>
            </a:extLst>
          </a:blip>
          <a:srcRect b="7937"/>
          <a:stretch/>
        </p:blipFill>
        <p:spPr>
          <a:xfrm>
            <a:off x="10305782" y="215498"/>
            <a:ext cx="1675733" cy="1741790"/>
          </a:xfrm>
          <a:prstGeom prst="rect">
            <a:avLst/>
          </a:prstGeom>
          <a:ln w="38100">
            <a:solidFill>
              <a:srgbClr val="0070C0"/>
            </a:solidFill>
          </a:ln>
        </p:spPr>
      </p:pic>
    </p:spTree>
    <p:extLst>
      <p:ext uri="{BB962C8B-B14F-4D97-AF65-F5344CB8AC3E}">
        <p14:creationId xmlns:p14="http://schemas.microsoft.com/office/powerpoint/2010/main" val="3802730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1EF59-35C7-43B7-9E07-324E7C4FF6F0}"/>
              </a:ext>
            </a:extLst>
          </p:cNvPr>
          <p:cNvSpPr>
            <a:spLocks noGrp="1"/>
          </p:cNvSpPr>
          <p:nvPr>
            <p:ph type="title"/>
          </p:nvPr>
        </p:nvSpPr>
        <p:spPr/>
        <p:txBody>
          <a:bodyPr/>
          <a:lstStyle/>
          <a:p>
            <a:r>
              <a:rPr lang="en-GB" dirty="0"/>
              <a:t>The curriculum framework</a:t>
            </a:r>
          </a:p>
        </p:txBody>
      </p:sp>
      <p:pic>
        <p:nvPicPr>
          <p:cNvPr id="5" name="Content Placeholder 4" descr="Diagram&#10;&#10;Description automatically generated with medium confidence">
            <a:extLst>
              <a:ext uri="{FF2B5EF4-FFF2-40B4-BE49-F238E27FC236}">
                <a16:creationId xmlns:a16="http://schemas.microsoft.com/office/drawing/2014/main" id="{D247904F-FBC7-4BFA-B355-FC96F604C83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442976" y="1847056"/>
            <a:ext cx="3135347" cy="4351338"/>
          </a:xfrm>
        </p:spPr>
      </p:pic>
      <p:sp>
        <p:nvSpPr>
          <p:cNvPr id="6" name="TextBox 5">
            <a:extLst>
              <a:ext uri="{FF2B5EF4-FFF2-40B4-BE49-F238E27FC236}">
                <a16:creationId xmlns:a16="http://schemas.microsoft.com/office/drawing/2014/main" id="{253A04ED-2B12-4490-ACA7-B5767AAA7FD0}"/>
              </a:ext>
            </a:extLst>
          </p:cNvPr>
          <p:cNvSpPr txBox="1"/>
          <p:nvPr/>
        </p:nvSpPr>
        <p:spPr>
          <a:xfrm>
            <a:off x="1191808" y="3105834"/>
            <a:ext cx="5257800" cy="646331"/>
          </a:xfrm>
          <a:prstGeom prst="rect">
            <a:avLst/>
          </a:prstGeom>
          <a:noFill/>
        </p:spPr>
        <p:txBody>
          <a:bodyPr wrap="square" rtlCol="0">
            <a:spAutoFit/>
          </a:bodyPr>
          <a:lstStyle/>
          <a:p>
            <a:r>
              <a:rPr lang="en-GB" dirty="0"/>
              <a:t>The following scans come directly  from the curriculum framework. (P. 126-165)</a:t>
            </a:r>
          </a:p>
        </p:txBody>
      </p:sp>
    </p:spTree>
    <p:extLst>
      <p:ext uri="{BB962C8B-B14F-4D97-AF65-F5344CB8AC3E}">
        <p14:creationId xmlns:p14="http://schemas.microsoft.com/office/powerpoint/2010/main" val="705097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09ADA-6517-4923-B7A9-65CA0D026F15}"/>
              </a:ext>
            </a:extLst>
          </p:cNvPr>
          <p:cNvSpPr>
            <a:spLocks noGrp="1"/>
          </p:cNvSpPr>
          <p:nvPr>
            <p:ph type="title"/>
          </p:nvPr>
        </p:nvSpPr>
        <p:spPr/>
        <p:txBody>
          <a:bodyPr>
            <a:normAutofit/>
          </a:bodyPr>
          <a:lstStyle/>
          <a:p>
            <a:r>
              <a:rPr lang="en-GB" sz="3600" dirty="0"/>
              <a:t>What the curriculum framework says about literacy</a:t>
            </a:r>
          </a:p>
        </p:txBody>
      </p:sp>
      <p:sp>
        <p:nvSpPr>
          <p:cNvPr id="3" name="Content Placeholder 2">
            <a:extLst>
              <a:ext uri="{FF2B5EF4-FFF2-40B4-BE49-F238E27FC236}">
                <a16:creationId xmlns:a16="http://schemas.microsoft.com/office/drawing/2014/main" id="{B07C498F-A3DD-4AAA-82AA-2392A5D5EBA5}"/>
              </a:ext>
            </a:extLst>
          </p:cNvPr>
          <p:cNvSpPr>
            <a:spLocks noGrp="1"/>
          </p:cNvSpPr>
          <p:nvPr>
            <p:ph idx="1"/>
          </p:nvPr>
        </p:nvSpPr>
        <p:spPr/>
        <p:txBody>
          <a:bodyPr>
            <a:normAutofit lnSpcReduction="10000"/>
          </a:bodyPr>
          <a:lstStyle/>
          <a:p>
            <a:r>
              <a:rPr lang="en-GB" sz="1800" b="0" dirty="0">
                <a:solidFill>
                  <a:srgbClr val="00B3A1"/>
                </a:solidFill>
                <a:effectLst/>
                <a:latin typeface="Arial" panose="020B0604020202020204" pitchFamily="34" charset="0"/>
                <a:ea typeface="MS Mincho" panose="02020609040205080304" pitchFamily="49" charset="-128"/>
                <a:cs typeface="Arial" panose="020B0604020202020204" pitchFamily="34" charset="0"/>
              </a:rPr>
              <a:t>Cross-curricular skills</a:t>
            </a:r>
            <a:endParaRPr lang="en-GB" sz="1800" b="1" dirty="0">
              <a:solidFill>
                <a:srgbClr val="00B3A1"/>
              </a:solidFill>
              <a:effectLst/>
              <a:latin typeface="Arial" panose="020B0604020202020204" pitchFamily="34" charset="0"/>
              <a:ea typeface="MS Mincho" panose="02020609040205080304" pitchFamily="49" charset="-128"/>
            </a:endParaRPr>
          </a:p>
          <a:p>
            <a:pPr marL="0" indent="0">
              <a:buNone/>
            </a:pPr>
            <a:endParaRPr lang="en-GB" sz="1800" b="1" dirty="0">
              <a:solidFill>
                <a:srgbClr val="00B3A1"/>
              </a:solidFill>
              <a:effectLst/>
              <a:latin typeface="Arial" panose="020B0604020202020204" pitchFamily="34" charset="0"/>
              <a:ea typeface="MS Mincho" panose="02020609040205080304" pitchFamily="49" charset="-128"/>
            </a:endParaRPr>
          </a:p>
          <a:p>
            <a:pPr marL="270510"/>
            <a:r>
              <a:rPr lang="en-GB" sz="1800" b="0" dirty="0">
                <a:solidFill>
                  <a:srgbClr val="00B3A1"/>
                </a:solidFill>
                <a:effectLst/>
                <a:latin typeface="Arial" panose="020B0604020202020204" pitchFamily="34" charset="0"/>
                <a:ea typeface="MS Mincho" panose="02020609040205080304" pitchFamily="49" charset="-128"/>
                <a:cs typeface="Arial" panose="020B0604020202020204" pitchFamily="34" charset="0"/>
              </a:rPr>
              <a:t>Literacy</a:t>
            </a:r>
            <a:endParaRPr lang="en-GB" sz="1800" b="1" dirty="0">
              <a:solidFill>
                <a:srgbClr val="00B3A1"/>
              </a:solidFill>
              <a:effectLst/>
              <a:latin typeface="Arial" panose="020B0604020202020204" pitchFamily="34" charset="0"/>
              <a:ea typeface="MS Mincho" panose="02020609040205080304" pitchFamily="49" charset="-128"/>
            </a:endParaRPr>
          </a:p>
          <a:p>
            <a:pPr marL="0" indent="0">
              <a:buNone/>
            </a:pPr>
            <a:endParaRPr lang="en-GB" sz="1800" dirty="0">
              <a:effectLst/>
              <a:latin typeface="Arial" panose="020B0604020202020204" pitchFamily="34" charset="0"/>
              <a:ea typeface="MS Mincho" panose="02020609040205080304" pitchFamily="49" charset="-128"/>
            </a:endParaRPr>
          </a:p>
          <a:p>
            <a:pPr marL="270510"/>
            <a:r>
              <a:rPr lang="en-GB" sz="1800" b="1" dirty="0">
                <a:solidFill>
                  <a:srgbClr val="00B3A1"/>
                </a:solidFill>
                <a:effectLst/>
                <a:latin typeface="Arial" panose="020B0604020202020204" pitchFamily="34" charset="0"/>
                <a:ea typeface="Cambria" panose="02040503050406030204" pitchFamily="18" charset="0"/>
                <a:cs typeface="Arial" panose="020B0604020202020204" pitchFamily="34" charset="0"/>
              </a:rPr>
              <a:t>Literacy</a:t>
            </a:r>
            <a:r>
              <a:rPr lang="en-GB" sz="1800" dirty="0">
                <a:solidFill>
                  <a:srgbClr val="00B050"/>
                </a:solidFill>
                <a:effectLst/>
                <a:latin typeface="Arial" panose="020B0604020202020204" pitchFamily="34" charset="0"/>
                <a:ea typeface="Calibri" panose="020F0502020204030204" pitchFamily="34" charset="0"/>
              </a:rPr>
              <a:t> </a:t>
            </a:r>
            <a:r>
              <a:rPr lang="en-GB" sz="1800" dirty="0">
                <a:solidFill>
                  <a:srgbClr val="000000"/>
                </a:solidFill>
                <a:effectLst/>
                <a:latin typeface="Arial" panose="020B0604020202020204" pitchFamily="34" charset="0"/>
                <a:ea typeface="Calibri" panose="020F0502020204030204" pitchFamily="34" charset="0"/>
              </a:rPr>
              <a:t>should be at the heart of this Area, across all statements of what matters. Literacy skills should be explicitly taught in this Area. These can allow learners to express themselves, to understand and interpret written and spoken language and to articulate meaning. Settings and schools should plan for the application and development of learners’ literacy skills across the curriculum at every progression step.</a:t>
            </a:r>
            <a:endParaRPr lang="en-GB" sz="1800" dirty="0">
              <a:effectLst/>
              <a:latin typeface="Arial" panose="020B0604020202020204" pitchFamily="34" charset="0"/>
              <a:ea typeface="MS Mincho" panose="02020609040205080304" pitchFamily="49" charset="-128"/>
            </a:endParaRPr>
          </a:p>
          <a:p>
            <a:pPr marL="41910" indent="0">
              <a:buNone/>
            </a:pPr>
            <a:r>
              <a:rPr lang="en-GB" sz="1800" dirty="0">
                <a:effectLst/>
                <a:latin typeface="Arial" panose="020B0604020202020204" pitchFamily="34" charset="0"/>
                <a:ea typeface="Calibri" panose="020F0502020204030204" pitchFamily="34" charset="0"/>
              </a:rPr>
              <a:t> </a:t>
            </a:r>
            <a:endParaRPr lang="en-GB" sz="1800" dirty="0">
              <a:effectLst/>
              <a:latin typeface="Arial" panose="020B0604020202020204" pitchFamily="34" charset="0"/>
              <a:ea typeface="MS Mincho" panose="02020609040205080304" pitchFamily="49" charset="-128"/>
            </a:endParaRPr>
          </a:p>
          <a:p>
            <a:pPr marL="270510"/>
            <a:r>
              <a:rPr lang="en-GB" sz="1800" dirty="0">
                <a:solidFill>
                  <a:srgbClr val="000000"/>
                </a:solidFill>
                <a:effectLst/>
                <a:latin typeface="Arial" panose="020B0604020202020204" pitchFamily="34" charset="0"/>
                <a:ea typeface="Calibri" panose="020F0502020204030204" pitchFamily="34" charset="0"/>
              </a:rPr>
              <a:t>The descriptions of learning for this Area are broad in scope and provide reference points for progression. More detail about progression in literacy across the curriculum is provided in the National Literacy Framework.</a:t>
            </a:r>
          </a:p>
          <a:p>
            <a:pPr marL="270510" algn="r"/>
            <a:r>
              <a:rPr lang="en-GB" sz="1800" dirty="0">
                <a:effectLst/>
                <a:latin typeface="Arial" panose="020B0604020202020204" pitchFamily="34" charset="0"/>
                <a:ea typeface="MS Mincho" panose="02020609040205080304" pitchFamily="49" charset="-128"/>
              </a:rPr>
              <a:t>P.125</a:t>
            </a:r>
          </a:p>
          <a:p>
            <a:pPr marL="0" indent="0">
              <a:buNone/>
            </a:pPr>
            <a:endParaRPr lang="en-GB" dirty="0"/>
          </a:p>
        </p:txBody>
      </p:sp>
    </p:spTree>
    <p:extLst>
      <p:ext uri="{BB962C8B-B14F-4D97-AF65-F5344CB8AC3E}">
        <p14:creationId xmlns:p14="http://schemas.microsoft.com/office/powerpoint/2010/main" val="2237087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413438" y="161086"/>
            <a:ext cx="9263818" cy="6634052"/>
          </a:xfrm>
        </p:spPr>
      </p:pic>
      <p:pic>
        <p:nvPicPr>
          <p:cNvPr id="5" name="Picture 4" descr="Multicultural Kids Clip Art by LdyDitto | Teachers Pay ..."/>
          <p:cNvPicPr>
            <a:picLocks noChangeAspect="1"/>
          </p:cNvPicPr>
          <p:nvPr/>
        </p:nvPicPr>
        <p:blipFill rotWithShape="1">
          <a:blip r:embed="rId3">
            <a:extLst>
              <a:ext uri="{28A0092B-C50C-407E-A947-70E740481C1C}">
                <a14:useLocalDpi xmlns:a14="http://schemas.microsoft.com/office/drawing/2010/main" val="0"/>
              </a:ext>
            </a:extLst>
          </a:blip>
          <a:srcRect b="7937"/>
          <a:stretch/>
        </p:blipFill>
        <p:spPr>
          <a:xfrm>
            <a:off x="297831" y="247030"/>
            <a:ext cx="1675733" cy="1741790"/>
          </a:xfrm>
          <a:prstGeom prst="rect">
            <a:avLst/>
          </a:prstGeom>
          <a:ln w="38100">
            <a:solidFill>
              <a:srgbClr val="0070C0"/>
            </a:solidFill>
          </a:ln>
        </p:spPr>
      </p:pic>
    </p:spTree>
    <p:extLst>
      <p:ext uri="{BB962C8B-B14F-4D97-AF65-F5344CB8AC3E}">
        <p14:creationId xmlns:p14="http://schemas.microsoft.com/office/powerpoint/2010/main" val="15570905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251842" y="54416"/>
            <a:ext cx="9481186" cy="6615711"/>
          </a:xfrm>
        </p:spPr>
      </p:pic>
      <p:pic>
        <p:nvPicPr>
          <p:cNvPr id="5" name="Picture 4" descr="Multicultural Kids Clip Art by LdyDitto | Teachers Pay ..."/>
          <p:cNvPicPr>
            <a:picLocks noChangeAspect="1"/>
          </p:cNvPicPr>
          <p:nvPr/>
        </p:nvPicPr>
        <p:blipFill rotWithShape="1">
          <a:blip r:embed="rId3">
            <a:extLst>
              <a:ext uri="{28A0092B-C50C-407E-A947-70E740481C1C}">
                <a14:useLocalDpi xmlns:a14="http://schemas.microsoft.com/office/drawing/2010/main" val="0"/>
              </a:ext>
            </a:extLst>
          </a:blip>
          <a:srcRect b="7937"/>
          <a:stretch/>
        </p:blipFill>
        <p:spPr>
          <a:xfrm>
            <a:off x="297832" y="247030"/>
            <a:ext cx="1793030" cy="1863710"/>
          </a:xfrm>
          <a:prstGeom prst="rect">
            <a:avLst/>
          </a:prstGeom>
          <a:ln w="38100">
            <a:solidFill>
              <a:srgbClr val="0070C0"/>
            </a:solidFill>
          </a:ln>
        </p:spPr>
      </p:pic>
    </p:spTree>
    <p:extLst>
      <p:ext uri="{BB962C8B-B14F-4D97-AF65-F5344CB8AC3E}">
        <p14:creationId xmlns:p14="http://schemas.microsoft.com/office/powerpoint/2010/main" val="3873052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8200" y="1390497"/>
            <a:ext cx="5634277" cy="4247317"/>
          </a:xfrm>
          <a:prstGeom prst="rect">
            <a:avLst/>
          </a:prstGeom>
          <a:noFill/>
          <a:ln w="28575">
            <a:solidFill>
              <a:schemeClr val="accent2">
                <a:lumMod val="20000"/>
                <a:lumOff val="80000"/>
              </a:schemeClr>
            </a:solidFill>
          </a:ln>
        </p:spPr>
        <p:txBody>
          <a:bodyPr wrap="square" rtlCol="0">
            <a:spAutoFit/>
          </a:bodyPr>
          <a:lstStyle/>
          <a:p>
            <a:pPr algn="ctr"/>
            <a:r>
              <a:rPr lang="en-GB" sz="5400" dirty="0"/>
              <a:t>WMS2: Understanding languages is key to understanding the world around us.</a:t>
            </a:r>
            <a:endParaRPr lang="en-GB" sz="5400" b="1" dirty="0"/>
          </a:p>
        </p:txBody>
      </p:sp>
      <p:pic>
        <p:nvPicPr>
          <p:cNvPr id="5" name="Picture 4" descr="A CANARY'S DIARY: ReWinD RuN"/>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69550" y="2018641"/>
            <a:ext cx="2066507" cy="2598241"/>
          </a:xfrm>
          <a:prstGeom prst="rect">
            <a:avLst/>
          </a:prstGeom>
          <a:ln w="38100">
            <a:solidFill>
              <a:srgbClr val="0070C0"/>
            </a:solidFill>
          </a:ln>
        </p:spPr>
      </p:pic>
      <p:pic>
        <p:nvPicPr>
          <p:cNvPr id="6" name="Picture 5" descr="Free vector graphic: Earphones, Boy, Headphone - Fre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36057" y="2018641"/>
            <a:ext cx="1903513" cy="2598241"/>
          </a:xfrm>
          <a:prstGeom prst="rect">
            <a:avLst/>
          </a:prstGeom>
          <a:ln w="38100">
            <a:solidFill>
              <a:srgbClr val="0070C0"/>
            </a:solidFill>
          </a:ln>
        </p:spPr>
      </p:pic>
    </p:spTree>
    <p:extLst>
      <p:ext uri="{BB962C8B-B14F-4D97-AF65-F5344CB8AC3E}">
        <p14:creationId xmlns:p14="http://schemas.microsoft.com/office/powerpoint/2010/main" val="2664362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Understanding languages</a:t>
            </a:r>
          </a:p>
        </p:txBody>
      </p:sp>
      <p:sp>
        <p:nvSpPr>
          <p:cNvPr id="3" name="Content Placeholder 2"/>
          <p:cNvSpPr>
            <a:spLocks noGrp="1"/>
          </p:cNvSpPr>
          <p:nvPr>
            <p:ph idx="1"/>
          </p:nvPr>
        </p:nvSpPr>
        <p:spPr/>
        <p:txBody>
          <a:bodyPr>
            <a:normAutofit fontScale="92500" lnSpcReduction="20000"/>
          </a:bodyPr>
          <a:lstStyle/>
          <a:p>
            <a:r>
              <a:rPr lang="en-GB" dirty="0"/>
              <a:t>Languages and </a:t>
            </a:r>
            <a:r>
              <a:rPr lang="en-GB" b="1" dirty="0"/>
              <a:t>literacy</a:t>
            </a:r>
            <a:r>
              <a:rPr lang="en-GB" dirty="0"/>
              <a:t> are fundamental to human communication. They enable us to make sense of what is heard, read and seen, and thus to develop our understanding, empathy and our ability to respond and to </a:t>
            </a:r>
            <a:r>
              <a:rPr lang="en-GB" b="1" dirty="0"/>
              <a:t>mediate</a:t>
            </a:r>
            <a:r>
              <a:rPr lang="en-GB" dirty="0"/>
              <a:t> effectively.</a:t>
            </a:r>
          </a:p>
          <a:p>
            <a:r>
              <a:rPr lang="sq-AL" b="1" dirty="0"/>
              <a:t> </a:t>
            </a:r>
            <a:endParaRPr lang="en-GB" dirty="0"/>
          </a:p>
          <a:p>
            <a:r>
              <a:rPr lang="en-GB" dirty="0"/>
              <a:t>This Area aims to provide learners with opportunities to experience spoken and written language, as well as images, in a range of forms and </a:t>
            </a:r>
            <a:r>
              <a:rPr lang="en-GB" b="1" dirty="0"/>
              <a:t>genres</a:t>
            </a:r>
            <a:r>
              <a:rPr lang="en-GB" dirty="0"/>
              <a:t>. The rich and varied nature of these experiences can improve learners’ ability to become creative and enterprising in their use of Welsh, English and international languages. They can also help learners to develop the skills to become unbiased and critically-aware interpreters of what they hear, read and see in order to interact as capable, informed citizens of Wales and the world.</a:t>
            </a:r>
          </a:p>
          <a:p>
            <a:endParaRPr lang="en-GB" dirty="0"/>
          </a:p>
        </p:txBody>
      </p:sp>
      <p:pic>
        <p:nvPicPr>
          <p:cNvPr id="4" name="Picture 3" descr="Free vector graphic: Earphones, Boy, Headphone - Free ..."/>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0911778" y="127929"/>
            <a:ext cx="1144902" cy="1562759"/>
          </a:xfrm>
          <a:prstGeom prst="rect">
            <a:avLst/>
          </a:prstGeom>
          <a:ln w="38100">
            <a:solidFill>
              <a:srgbClr val="0070C0"/>
            </a:solidFill>
          </a:ln>
        </p:spPr>
      </p:pic>
      <p:pic>
        <p:nvPicPr>
          <p:cNvPr id="5" name="Picture 4"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87429" y="127928"/>
            <a:ext cx="1242938" cy="1562759"/>
          </a:xfrm>
          <a:prstGeom prst="rect">
            <a:avLst/>
          </a:prstGeom>
          <a:ln w="38100">
            <a:solidFill>
              <a:srgbClr val="0070C0"/>
            </a:solidFill>
          </a:ln>
        </p:spPr>
      </p:pic>
    </p:spTree>
    <p:extLst>
      <p:ext uri="{BB962C8B-B14F-4D97-AF65-F5344CB8AC3E}">
        <p14:creationId xmlns:p14="http://schemas.microsoft.com/office/powerpoint/2010/main" val="41198252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0371" t="21377" r="20983" b="17464"/>
          <a:stretch/>
        </p:blipFill>
        <p:spPr>
          <a:xfrm>
            <a:off x="173946" y="242994"/>
            <a:ext cx="9381534" cy="6522258"/>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53150" y="372719"/>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993758" y="372719"/>
            <a:ext cx="1144902" cy="1562759"/>
          </a:xfrm>
          <a:prstGeom prst="rect">
            <a:avLst/>
          </a:prstGeom>
          <a:ln w="38100">
            <a:solidFill>
              <a:srgbClr val="0070C0"/>
            </a:solidFill>
          </a:ln>
        </p:spPr>
      </p:pic>
    </p:spTree>
    <p:extLst>
      <p:ext uri="{BB962C8B-B14F-4D97-AF65-F5344CB8AC3E}">
        <p14:creationId xmlns:p14="http://schemas.microsoft.com/office/powerpoint/2010/main" val="140591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018" t="22101" r="20790" b="14855"/>
          <a:stretch/>
        </p:blipFill>
        <p:spPr>
          <a:xfrm>
            <a:off x="264599" y="197588"/>
            <a:ext cx="9162918" cy="6397864"/>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27167634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138" t="22094" r="20714" b="13647"/>
          <a:stretch/>
        </p:blipFill>
        <p:spPr>
          <a:xfrm>
            <a:off x="313508" y="233235"/>
            <a:ext cx="9224629" cy="6570111"/>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3112431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p:cNvPicPr>
          <p:nvPr/>
        </p:nvPicPr>
        <p:blipFill rotWithShape="1">
          <a:blip r:embed="rId2" cstate="hqprint">
            <a:extLst>
              <a:ext uri="{28A0092B-C50C-407E-A947-70E740481C1C}">
                <a14:useLocalDpi xmlns:a14="http://schemas.microsoft.com/office/drawing/2010/main" val="0"/>
              </a:ext>
            </a:extLst>
          </a:blip>
          <a:srcRect l="21108" t="25790" r="23278" b="13587"/>
          <a:stretch/>
        </p:blipFill>
        <p:spPr>
          <a:xfrm>
            <a:off x="362989" y="413514"/>
            <a:ext cx="8544791" cy="6209651"/>
          </a:xfrm>
          <a:prstGeom prst="rect">
            <a:avLst/>
          </a:prstGeo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39901023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308" t="26739" r="21176" b="11667"/>
          <a:stretch/>
        </p:blipFill>
        <p:spPr>
          <a:xfrm>
            <a:off x="0" y="205934"/>
            <a:ext cx="9307960" cy="6421890"/>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63709" y="372720"/>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909938" y="372721"/>
            <a:ext cx="1144902" cy="1562759"/>
          </a:xfrm>
          <a:prstGeom prst="rect">
            <a:avLst/>
          </a:prstGeom>
          <a:ln w="38100">
            <a:solidFill>
              <a:srgbClr val="0070C0"/>
            </a:solidFill>
          </a:ln>
        </p:spPr>
      </p:pic>
    </p:spTree>
    <p:extLst>
      <p:ext uri="{BB962C8B-B14F-4D97-AF65-F5344CB8AC3E}">
        <p14:creationId xmlns:p14="http://schemas.microsoft.com/office/powerpoint/2010/main" val="17494584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19614" t="27586" r="20554" b="10989"/>
          <a:stretch/>
        </p:blipFill>
        <p:spPr>
          <a:xfrm>
            <a:off x="413580" y="328137"/>
            <a:ext cx="9087245" cy="6219546"/>
          </a:xfrm>
          <a:prstGeom prst="rect">
            <a:avLst/>
          </a:prstGeom>
        </p:spPr>
      </p:pic>
      <p:pic>
        <p:nvPicPr>
          <p:cNvPr id="9" name="Picture 8"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10" name="Picture 9"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325232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887" t="23986" r="20790" b="10073"/>
          <a:stretch/>
        </p:blipFill>
        <p:spPr>
          <a:xfrm>
            <a:off x="207842" y="278326"/>
            <a:ext cx="8633197" cy="6397566"/>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87509" y="395581"/>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826118" y="395581"/>
            <a:ext cx="1144902" cy="1562759"/>
          </a:xfrm>
          <a:prstGeom prst="rect">
            <a:avLst/>
          </a:prstGeom>
          <a:ln w="38100">
            <a:solidFill>
              <a:srgbClr val="0070C0"/>
            </a:solidFill>
          </a:ln>
        </p:spPr>
      </p:pic>
    </p:spTree>
    <p:extLst>
      <p:ext uri="{BB962C8B-B14F-4D97-AF65-F5344CB8AC3E}">
        <p14:creationId xmlns:p14="http://schemas.microsoft.com/office/powerpoint/2010/main" val="1613580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0564" t="23117" r="21079" b="13840"/>
          <a:stretch/>
        </p:blipFill>
        <p:spPr>
          <a:xfrm>
            <a:off x="132694" y="133481"/>
            <a:ext cx="8885764" cy="6399515"/>
          </a:xfrm>
        </p:spPr>
      </p:pic>
      <p:pic>
        <p:nvPicPr>
          <p:cNvPr id="5" name="Picture 4"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6" name="Picture 5"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35871841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13423" y="1787787"/>
            <a:ext cx="5403801" cy="4247317"/>
          </a:xfrm>
          <a:prstGeom prst="rect">
            <a:avLst/>
          </a:prstGeom>
          <a:noFill/>
          <a:ln w="28575">
            <a:solidFill>
              <a:schemeClr val="accent2">
                <a:lumMod val="20000"/>
                <a:lumOff val="80000"/>
              </a:schemeClr>
            </a:solidFill>
          </a:ln>
        </p:spPr>
        <p:txBody>
          <a:bodyPr wrap="square" rtlCol="0">
            <a:spAutoFit/>
          </a:bodyPr>
          <a:lstStyle/>
          <a:p>
            <a:pPr algn="ctr"/>
            <a:r>
              <a:rPr lang="en-GB" sz="5400" dirty="0"/>
              <a:t>WMS3: Expressing ourselves through languages is key to communication.</a:t>
            </a:r>
            <a:endParaRPr lang="en-GB" sz="5400" b="1" dirty="0"/>
          </a:p>
          <a:p>
            <a:pPr algn="ctr"/>
            <a:endParaRPr lang="en-GB" sz="5400" dirty="0"/>
          </a:p>
        </p:txBody>
      </p:sp>
      <p:pic>
        <p:nvPicPr>
          <p:cNvPr id="5" name="Picture 4" descr="cinco pasos muy sencillos para corregir la letra d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0604" y="2415262"/>
            <a:ext cx="2287487" cy="2393121"/>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8091" y="2415262"/>
            <a:ext cx="2031665" cy="2393121"/>
          </a:xfrm>
          <a:prstGeom prst="rect">
            <a:avLst/>
          </a:prstGeom>
          <a:ln w="38100">
            <a:solidFill>
              <a:srgbClr val="0070C0"/>
            </a:solidFill>
          </a:ln>
        </p:spPr>
      </p:pic>
    </p:spTree>
    <p:extLst>
      <p:ext uri="{BB962C8B-B14F-4D97-AF65-F5344CB8AC3E}">
        <p14:creationId xmlns:p14="http://schemas.microsoft.com/office/powerpoint/2010/main" val="28612450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Expressing ourselves through languages</a:t>
            </a:r>
          </a:p>
        </p:txBody>
      </p:sp>
      <p:sp>
        <p:nvSpPr>
          <p:cNvPr id="3" name="Content Placeholder 2"/>
          <p:cNvSpPr>
            <a:spLocks noGrp="1"/>
          </p:cNvSpPr>
          <p:nvPr>
            <p:ph idx="1"/>
          </p:nvPr>
        </p:nvSpPr>
        <p:spPr/>
        <p:txBody>
          <a:bodyPr>
            <a:normAutofit fontScale="92500" lnSpcReduction="20000"/>
          </a:bodyPr>
          <a:lstStyle/>
          <a:p>
            <a:r>
              <a:rPr lang="en-GB" dirty="0"/>
              <a:t>Clear and effective communication through spoken and written language is an important life skill. It calls for the ability to use and adapt language in a range of roles, genres, forms, media and styles and in a suitable </a:t>
            </a:r>
            <a:r>
              <a:rPr lang="en-GB" b="1" dirty="0"/>
              <a:t>register</a:t>
            </a:r>
            <a:r>
              <a:rPr lang="en-GB" dirty="0"/>
              <a:t>. In a bilingual and multilingual context, this also calls for the ability to choose an appropriate language and to </a:t>
            </a:r>
            <a:r>
              <a:rPr lang="en-GB" b="1" dirty="0"/>
              <a:t>mediate</a:t>
            </a:r>
            <a:r>
              <a:rPr lang="en-GB" dirty="0"/>
              <a:t>.</a:t>
            </a:r>
          </a:p>
          <a:p>
            <a:r>
              <a:rPr lang="sq-AL" b="1" dirty="0"/>
              <a:t> </a:t>
            </a:r>
            <a:endParaRPr lang="en-GB" dirty="0"/>
          </a:p>
          <a:p>
            <a:r>
              <a:rPr lang="en-GB" dirty="0"/>
              <a:t>In this Area, learners should be given opportunities to speak and write in order to be effective as they interact, explore ideas, express viewpoints, knowledge and understanding and build relationships. The learning and experience supports them to develop an awareness of how they use language as they experience opportunities to express themselves for different purposes and audiences in both Welsh and English as well as international languages.</a:t>
            </a:r>
          </a:p>
          <a:p>
            <a:pPr marL="0" indent="0">
              <a:buNone/>
            </a:pPr>
            <a:endParaRPr lang="en-GB" dirty="0"/>
          </a:p>
        </p:txBody>
      </p:sp>
      <p:pic>
        <p:nvPicPr>
          <p:cNvPr id="4" name="Picture 3" descr="Free photo Kids The Speech Bubble Clipart Colorful Boy ..."/>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1057647" y="431174"/>
            <a:ext cx="1013204" cy="1193464"/>
          </a:xfrm>
          <a:prstGeom prst="rect">
            <a:avLst/>
          </a:prstGeom>
          <a:ln w="38100">
            <a:solidFill>
              <a:srgbClr val="0070C0"/>
            </a:solidFill>
          </a:ln>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16863" y="431174"/>
            <a:ext cx="1140784" cy="1193464"/>
          </a:xfrm>
          <a:prstGeom prst="rect">
            <a:avLst/>
          </a:prstGeom>
          <a:ln w="38100">
            <a:solidFill>
              <a:srgbClr val="0070C0"/>
            </a:solidFill>
          </a:ln>
        </p:spPr>
      </p:pic>
    </p:spTree>
    <p:extLst>
      <p:ext uri="{BB962C8B-B14F-4D97-AF65-F5344CB8AC3E}">
        <p14:creationId xmlns:p14="http://schemas.microsoft.com/office/powerpoint/2010/main" val="30440761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308" t="24710" r="21079" b="11667"/>
          <a:stretch/>
        </p:blipFill>
        <p:spPr>
          <a:xfrm>
            <a:off x="2832711" y="0"/>
            <a:ext cx="9304109" cy="6619941"/>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38966511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694" t="23696" r="21273" b="13987"/>
          <a:stretch/>
        </p:blipFill>
        <p:spPr>
          <a:xfrm>
            <a:off x="2506980" y="41665"/>
            <a:ext cx="9579128" cy="6741450"/>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1647079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308" t="25870" r="20307" b="13117"/>
          <a:stretch/>
        </p:blipFill>
        <p:spPr>
          <a:xfrm>
            <a:off x="2427365" y="147850"/>
            <a:ext cx="9764635" cy="6577457"/>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23965498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0660" t="28044" r="20790" b="11523"/>
          <a:stretch/>
        </p:blipFill>
        <p:spPr>
          <a:xfrm>
            <a:off x="2529840" y="116411"/>
            <a:ext cx="9541290" cy="6565542"/>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38453746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791" t="21957" r="20886" b="14566"/>
          <a:stretch/>
        </p:blipFill>
        <p:spPr>
          <a:xfrm>
            <a:off x="2979420" y="201457"/>
            <a:ext cx="9103273" cy="6493867"/>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26731409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8825" t="22247" r="21369" b="13841"/>
          <a:stretch/>
        </p:blipFill>
        <p:spPr>
          <a:xfrm>
            <a:off x="2857501" y="117871"/>
            <a:ext cx="9334500" cy="6650267"/>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41518500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694" t="28914" r="20693" b="9349"/>
          <a:stretch/>
        </p:blipFill>
        <p:spPr>
          <a:xfrm>
            <a:off x="2430781" y="85665"/>
            <a:ext cx="9686596" cy="6687990"/>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33052990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0660" t="23551" r="21659" b="13116"/>
          <a:stretch/>
        </p:blipFill>
        <p:spPr>
          <a:xfrm>
            <a:off x="3108960" y="164870"/>
            <a:ext cx="8926173" cy="6533899"/>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15465584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1960" t="22208" r="21176" b="14244"/>
          <a:stretch/>
        </p:blipFill>
        <p:spPr>
          <a:xfrm>
            <a:off x="3276600" y="255009"/>
            <a:ext cx="8702301" cy="6483406"/>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6081956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86340" y="1151486"/>
            <a:ext cx="4952588" cy="4247317"/>
          </a:xfrm>
          <a:prstGeom prst="rect">
            <a:avLst/>
          </a:prstGeom>
          <a:noFill/>
          <a:ln w="28575">
            <a:solidFill>
              <a:schemeClr val="accent2">
                <a:lumMod val="20000"/>
                <a:lumOff val="80000"/>
              </a:schemeClr>
            </a:solidFill>
          </a:ln>
        </p:spPr>
        <p:txBody>
          <a:bodyPr wrap="square" rtlCol="0">
            <a:spAutoFit/>
          </a:bodyPr>
          <a:lstStyle/>
          <a:p>
            <a:pPr algn="ctr"/>
            <a:r>
              <a:rPr lang="en-GB" sz="5400" dirty="0"/>
              <a:t>WMS4: Literature fires imagination and inspires creativity</a:t>
            </a:r>
          </a:p>
        </p:txBody>
      </p:sp>
      <p:pic>
        <p:nvPicPr>
          <p:cNvPr id="5" name="Picture 4" descr="Down the Peter Rabbit Hole: Literary Adventures for Littl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4861" y="1199711"/>
            <a:ext cx="4174821" cy="4760344"/>
          </a:xfrm>
          <a:prstGeom prst="rect">
            <a:avLst/>
          </a:prstGeom>
          <a:ln w="38100">
            <a:solidFill>
              <a:srgbClr val="0070C0"/>
            </a:solidFill>
          </a:ln>
        </p:spPr>
      </p:pic>
    </p:spTree>
    <p:extLst>
      <p:ext uri="{BB962C8B-B14F-4D97-AF65-F5344CB8AC3E}">
        <p14:creationId xmlns:p14="http://schemas.microsoft.com/office/powerpoint/2010/main" val="2295299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Literature ……….</a:t>
            </a:r>
          </a:p>
        </p:txBody>
      </p:sp>
      <p:sp>
        <p:nvSpPr>
          <p:cNvPr id="3" name="Content Placeholder 2"/>
          <p:cNvSpPr>
            <a:spLocks noGrp="1"/>
          </p:cNvSpPr>
          <p:nvPr>
            <p:ph idx="1"/>
          </p:nvPr>
        </p:nvSpPr>
        <p:spPr/>
        <p:txBody>
          <a:bodyPr>
            <a:normAutofit fontScale="77500" lnSpcReduction="20000"/>
          </a:bodyPr>
          <a:lstStyle/>
          <a:p>
            <a:r>
              <a:rPr lang="en-GB" dirty="0"/>
              <a:t>Literature fires imagination and inspires creativity.</a:t>
            </a:r>
            <a:endParaRPr lang="en-GB" b="1" dirty="0"/>
          </a:p>
          <a:p>
            <a:pPr marL="0" indent="0">
              <a:buNone/>
            </a:pPr>
            <a:endParaRPr lang="en-GB" dirty="0"/>
          </a:p>
          <a:p>
            <a:r>
              <a:rPr lang="en-GB" b="1" dirty="0"/>
              <a:t>Literature</a:t>
            </a:r>
            <a:r>
              <a:rPr lang="en-GB" dirty="0"/>
              <a:t> expands horizons. In all its forms it can inspire and motivate us, while also helping us to learn more about language and communication.</a:t>
            </a:r>
          </a:p>
          <a:p>
            <a:pPr marL="0" indent="0">
              <a:buNone/>
            </a:pPr>
            <a:endParaRPr lang="en-GB" dirty="0"/>
          </a:p>
          <a:p>
            <a:r>
              <a:rPr lang="en-GB" dirty="0"/>
              <a:t>This Area provides learners with literary experiences that can engage them as listeners, viewers, readers, narrators and creators. These experiences support them to appreciate a creator’s craft as well as develop their own creative skills. They should be encouraged to experience and respond to a variety of literature that gives them insight into the culture, people and history of Wales as well as the wider world. Through this, as their understanding of their own and other people’s experiences, beliefs and cultures is enhanced, learners can develop their ability to demonstrate empathy. This in turn can contribute to their emotional and mental well-being. In all, the literary experiences offered aim to spark learners’ imagination and creativity and help to build a lifelong love of literature.</a:t>
            </a:r>
          </a:p>
          <a:p>
            <a:endParaRPr lang="en-GB" dirty="0"/>
          </a:p>
        </p:txBody>
      </p:sp>
    </p:spTree>
    <p:extLst>
      <p:ext uri="{BB962C8B-B14F-4D97-AF65-F5344CB8AC3E}">
        <p14:creationId xmlns:p14="http://schemas.microsoft.com/office/powerpoint/2010/main" val="42946561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812" y="80963"/>
            <a:ext cx="9852266" cy="6858000"/>
          </a:xfrm>
          <a:prstGeom prst="rect">
            <a:avLst/>
          </a:prstGeom>
        </p:spPr>
      </p:pic>
      <p:pic>
        <p:nvPicPr>
          <p:cNvPr id="5" name="Picture 4"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446705" y="362220"/>
            <a:ext cx="1333290" cy="1520285"/>
          </a:xfrm>
          <a:prstGeom prst="rect">
            <a:avLst/>
          </a:prstGeom>
          <a:ln w="38100">
            <a:solidFill>
              <a:srgbClr val="0070C0"/>
            </a:solidFill>
          </a:ln>
        </p:spPr>
      </p:pic>
    </p:spTree>
    <p:extLst>
      <p:ext uri="{BB962C8B-B14F-4D97-AF65-F5344CB8AC3E}">
        <p14:creationId xmlns:p14="http://schemas.microsoft.com/office/powerpoint/2010/main" val="1971432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dirty="0"/>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775" y="0"/>
            <a:ext cx="9864176" cy="6858000"/>
          </a:xfrm>
          <a:prstGeom prst="rect">
            <a:avLst/>
          </a:prstGeom>
        </p:spPr>
      </p:pic>
      <p:pic>
        <p:nvPicPr>
          <p:cNvPr id="5" name="Picture 4"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509767" y="362220"/>
            <a:ext cx="1333290" cy="1520285"/>
          </a:xfrm>
          <a:prstGeom prst="rect">
            <a:avLst/>
          </a:prstGeom>
          <a:ln w="38100">
            <a:solidFill>
              <a:srgbClr val="0070C0"/>
            </a:solidFill>
          </a:ln>
        </p:spPr>
      </p:pic>
    </p:spTree>
    <p:extLst>
      <p:ext uri="{BB962C8B-B14F-4D97-AF65-F5344CB8AC3E}">
        <p14:creationId xmlns:p14="http://schemas.microsoft.com/office/powerpoint/2010/main" val="13833272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138" y="-44143"/>
            <a:ext cx="9963411" cy="6858000"/>
          </a:xfrm>
          <a:prstGeom prst="rect">
            <a:avLst/>
          </a:prstGeom>
        </p:spPr>
      </p:pic>
      <p:pic>
        <p:nvPicPr>
          <p:cNvPr id="5" name="Picture 4"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509767" y="362220"/>
            <a:ext cx="1333290" cy="1520285"/>
          </a:xfrm>
          <a:prstGeom prst="rect">
            <a:avLst/>
          </a:prstGeom>
          <a:ln w="38100">
            <a:solidFill>
              <a:srgbClr val="0070C0"/>
            </a:solidFill>
          </a:ln>
        </p:spPr>
      </p:pic>
    </p:spTree>
    <p:extLst>
      <p:ext uri="{BB962C8B-B14F-4D97-AF65-F5344CB8AC3E}">
        <p14:creationId xmlns:p14="http://schemas.microsoft.com/office/powerpoint/2010/main" val="40423555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0086843" cy="6858000"/>
          </a:xfrm>
          <a:prstGeom prst="rect">
            <a:avLst/>
          </a:prstGeom>
        </p:spPr>
      </p:pic>
      <p:pic>
        <p:nvPicPr>
          <p:cNvPr id="5" name="Picture 4"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509767" y="362220"/>
            <a:ext cx="1333290" cy="1520285"/>
          </a:xfrm>
          <a:prstGeom prst="rect">
            <a:avLst/>
          </a:prstGeom>
          <a:ln w="38100">
            <a:solidFill>
              <a:srgbClr val="0070C0"/>
            </a:solidFill>
          </a:ln>
        </p:spPr>
      </p:pic>
    </p:spTree>
    <p:extLst>
      <p:ext uri="{BB962C8B-B14F-4D97-AF65-F5344CB8AC3E}">
        <p14:creationId xmlns:p14="http://schemas.microsoft.com/office/powerpoint/2010/main" val="37068838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629" y="0"/>
            <a:ext cx="10005165" cy="6858000"/>
          </a:xfrm>
          <a:prstGeom prst="rect">
            <a:avLst/>
          </a:prstGeom>
        </p:spPr>
      </p:pic>
      <p:pic>
        <p:nvPicPr>
          <p:cNvPr id="5" name="Picture 4"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509767" y="362220"/>
            <a:ext cx="1333290" cy="1520285"/>
          </a:xfrm>
          <a:prstGeom prst="rect">
            <a:avLst/>
          </a:prstGeom>
          <a:ln w="38100">
            <a:solidFill>
              <a:srgbClr val="0070C0"/>
            </a:solidFill>
          </a:ln>
        </p:spPr>
      </p:pic>
    </p:spTree>
    <p:extLst>
      <p:ext uri="{BB962C8B-B14F-4D97-AF65-F5344CB8AC3E}">
        <p14:creationId xmlns:p14="http://schemas.microsoft.com/office/powerpoint/2010/main" val="19706042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1420</TotalTime>
  <Words>884</Words>
  <Application>Microsoft Office PowerPoint</Application>
  <PresentationFormat>Widescreen</PresentationFormat>
  <Paragraphs>47</Paragraphs>
  <Slides>37</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Calibri</vt:lpstr>
      <vt:lpstr>Calibri Light</vt:lpstr>
      <vt:lpstr>Office Theme</vt:lpstr>
      <vt:lpstr>Languages,  Literacy &amp;  Communication Progression  Steps</vt:lpstr>
      <vt:lpstr>Overview of the AoLEs</vt:lpstr>
      <vt:lpstr>The new curriculum</vt:lpstr>
      <vt:lpstr>PowerPoint Presentation</vt:lpstr>
      <vt:lpstr>Languages</vt:lpstr>
      <vt:lpstr>The curriculum framework</vt:lpstr>
      <vt:lpstr>What the curriculum framework says about literacy</vt:lpstr>
      <vt:lpstr>PowerPoint Presentation</vt:lpstr>
      <vt:lpstr>PowerPoint Presentation</vt:lpstr>
      <vt:lpstr>PowerPoint Presentation</vt:lpstr>
      <vt:lpstr>Understanding languages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Expressing ourselves through languages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Literature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Jayne Morgan</cp:lastModifiedBy>
  <cp:revision>419</cp:revision>
  <cp:lastPrinted>2018-09-10T13:53:57Z</cp:lastPrinted>
  <dcterms:created xsi:type="dcterms:W3CDTF">2018-06-19T15:42:58Z</dcterms:created>
  <dcterms:modified xsi:type="dcterms:W3CDTF">2021-10-08T07:44:08Z</dcterms:modified>
</cp:coreProperties>
</file>