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70" r:id="rId5"/>
    <p:sldId id="291" r:id="rId6"/>
    <p:sldId id="259" r:id="rId7"/>
    <p:sldId id="283" r:id="rId8"/>
    <p:sldId id="292" r:id="rId9"/>
    <p:sldId id="284" r:id="rId10"/>
    <p:sldId id="293" r:id="rId11"/>
    <p:sldId id="294" r:id="rId12"/>
    <p:sldId id="288" r:id="rId13"/>
    <p:sldId id="286" r:id="rId14"/>
    <p:sldId id="305" r:id="rId15"/>
    <p:sldId id="276" r:id="rId16"/>
    <p:sldId id="282" r:id="rId17"/>
    <p:sldId id="310" r:id="rId18"/>
    <p:sldId id="258" r:id="rId19"/>
    <p:sldId id="289" r:id="rId2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2676" autoAdjust="0"/>
  </p:normalViewPr>
  <p:slideViewPr>
    <p:cSldViewPr>
      <p:cViewPr varScale="1">
        <p:scale>
          <a:sx n="103" d="100"/>
          <a:sy n="103" d="100"/>
        </p:scale>
        <p:origin x="185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169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752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547597-80BE-4AE3-BA09-8E1934845BE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751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229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5909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020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4334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8134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1701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0055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2063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867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1537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4831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810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45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oe.ac.uk/research/153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ppe.ioe.ac.uk/eppe/eppepdfs/RBTec1223sept0412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OHFTGADcnI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bylL-3W7pAI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hyperlink" Target="http://www.google.co.uk/url?sa=i&amp;rct=j&amp;q=&amp;esrc=s&amp;source=images&amp;cd=&amp;cad=rja&amp;uact=8&amp;ved=0CAcQjRw&amp;url=http://www.cscjes.org.uk/News/2014/May/Making-Effective-Use-of-the-Pupil-Deprivation-Gran.aspx&amp;ei=fgZvVdm8IYLV7gadxICoDQ&amp;bvm=bv.94911696,d.ZGU&amp;psig=AFQjCNEZq8jObnPQslUqqB4WYYg-sC0KCg&amp;ust=1433425869835376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‘Education is the kindling of the flame, not the filling of a vessel’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Socrates 470-399 BC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 Dr Jane Waters </a:t>
            </a:r>
          </a:p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&amp; Natalie Macdonald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587" y="0"/>
            <a:ext cx="27924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162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Research-informed knowledge about effective early years practice </a:t>
            </a:r>
          </a:p>
          <a:p>
            <a:r>
              <a:rPr lang="en-GB" dirty="0" smtClean="0"/>
              <a:t>‘Measuring’ quality: Using environment rating scales </a:t>
            </a:r>
          </a:p>
          <a:p>
            <a:r>
              <a:rPr lang="en-GB" dirty="0" smtClean="0"/>
              <a:t>The SSTEW scale</a:t>
            </a:r>
          </a:p>
          <a:p>
            <a:r>
              <a:rPr lang="en-GB" dirty="0" smtClean="0"/>
              <a:t>Local exploration and early hunches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09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dirty="0"/>
              <a:t>Research-informed knowledge about effective early years practice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11759"/>
            <a:ext cx="8229600" cy="3105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EPPE </a:t>
            </a:r>
          </a:p>
          <a:p>
            <a:r>
              <a:rPr lang="en-GB" dirty="0" smtClean="0"/>
              <a:t>EPPSE</a:t>
            </a:r>
          </a:p>
          <a:p>
            <a:r>
              <a:rPr lang="en-GB" dirty="0" smtClean="0"/>
              <a:t>REPEY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210" y="23648"/>
            <a:ext cx="27924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758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EPPE/ EPPSE project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solidFill>
            <a:schemeClr val="bg1"/>
          </a:solidFill>
        </p:spPr>
        <p:txBody>
          <a:bodyPr>
            <a:normAutofit fontScale="62500" lnSpcReduction="20000"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www.ioe.ac.uk/research/153.html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/>
              <a:t>The first major study in the UK to focus specifically on the </a:t>
            </a:r>
            <a:r>
              <a:rPr lang="en-GB" b="1" u="sng" dirty="0"/>
              <a:t>effectiveness</a:t>
            </a:r>
            <a:r>
              <a:rPr lang="en-GB" dirty="0"/>
              <a:t> of early years education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Large-scale</a:t>
            </a:r>
            <a:r>
              <a:rPr lang="en-GB" dirty="0"/>
              <a:t>, longitudinal study of the progress and development of children from pre-school to post-compulsory education.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Aspects </a:t>
            </a:r>
            <a:r>
              <a:rPr lang="en-GB" dirty="0"/>
              <a:t>of pre-school provision which have a positive impact on children's attainment, progress and development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More than 3,000 children were assessed at the start of pre-school around the age of 3 and their development was monitored until they entered school around the age of 5. They were assessed again at key points until the end of Key Stage 3 in secondary school and </a:t>
            </a:r>
            <a:r>
              <a:rPr lang="en-GB" dirty="0" smtClean="0"/>
              <a:t>then tracked through </a:t>
            </a:r>
            <a:r>
              <a:rPr lang="en-GB" dirty="0"/>
              <a:t>their final year of compulsory schooling and on to their post 16 educational, training and employment choices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Six </a:t>
            </a:r>
            <a:r>
              <a:rPr lang="en-GB" dirty="0"/>
              <a:t>participating Local </a:t>
            </a:r>
            <a:r>
              <a:rPr lang="en-GB" dirty="0" smtClean="0"/>
              <a:t>Authorities in England. </a:t>
            </a:r>
          </a:p>
        </p:txBody>
      </p:sp>
    </p:spTree>
    <p:extLst>
      <p:ext uri="{BB962C8B-B14F-4D97-AF65-F5344CB8AC3E}">
        <p14:creationId xmlns:p14="http://schemas.microsoft.com/office/powerpoint/2010/main" val="68305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messages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chemeClr val="bg1"/>
          </a:solidFill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There is an enduring effect of pre-school. </a:t>
            </a:r>
            <a:endParaRPr lang="en-GB" b="1" dirty="0" smtClean="0"/>
          </a:p>
          <a:p>
            <a:endParaRPr lang="en-GB" b="1" dirty="0"/>
          </a:p>
          <a:p>
            <a:r>
              <a:rPr lang="en-GB" dirty="0"/>
              <a:t>Attendance, </a:t>
            </a:r>
            <a:r>
              <a:rPr lang="en-GB" u="sng" dirty="0"/>
              <a:t>quality</a:t>
            </a:r>
            <a:r>
              <a:rPr lang="en-GB" dirty="0"/>
              <a:t> and duration at pre-school all show long term effects on students’ academic outcomes 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u="sng" dirty="0"/>
              <a:t>quality</a:t>
            </a:r>
            <a:r>
              <a:rPr lang="en-GB" dirty="0"/>
              <a:t> of pre-school predicted both total GCSE scores and English and maths grades. </a:t>
            </a:r>
            <a:endParaRPr lang="en-GB" dirty="0" smtClean="0"/>
          </a:p>
          <a:p>
            <a:endParaRPr lang="en-GB" u="sng" dirty="0"/>
          </a:p>
          <a:p>
            <a:r>
              <a:rPr lang="en-GB" u="sng" dirty="0" smtClean="0"/>
              <a:t>High </a:t>
            </a:r>
            <a:r>
              <a:rPr lang="en-GB" u="sng" dirty="0"/>
              <a:t>quality </a:t>
            </a:r>
            <a:r>
              <a:rPr lang="en-GB" dirty="0"/>
              <a:t>was also linked to better self-regulation, pro-social behaviour and lower levels of hyperactivity.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quality of pre-school was especially important for children whose parents had low qualifications.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41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REPEY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71959"/>
            <a:ext cx="9144000" cy="5586041"/>
          </a:xfrm>
          <a:solidFill>
            <a:schemeClr val="bg1"/>
          </a:solidFill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2800" dirty="0" smtClean="0"/>
              <a:t>Researching </a:t>
            </a:r>
            <a:r>
              <a:rPr lang="en-GB" sz="2800" dirty="0"/>
              <a:t>Effective Pedagogy in the </a:t>
            </a:r>
            <a:r>
              <a:rPr lang="en-GB" sz="2800" dirty="0" smtClean="0"/>
              <a:t>Early Years </a:t>
            </a:r>
            <a:endParaRPr lang="en-GB" sz="2800" dirty="0"/>
          </a:p>
          <a:p>
            <a:pPr marL="0" indent="0">
              <a:spcBef>
                <a:spcPts val="0"/>
              </a:spcBef>
              <a:buNone/>
              <a:defRPr/>
            </a:pPr>
            <a:endParaRPr lang="en-GB" sz="2800" dirty="0"/>
          </a:p>
          <a:p>
            <a:pPr>
              <a:spcBef>
                <a:spcPts val="0"/>
              </a:spcBef>
              <a:defRPr/>
            </a:pPr>
            <a:r>
              <a:rPr lang="en-GB" sz="2800" dirty="0"/>
              <a:t>Asked the question </a:t>
            </a:r>
            <a:endParaRPr lang="en-GB" sz="2800" dirty="0" smtClean="0"/>
          </a:p>
          <a:p>
            <a:pPr marL="914400" lvl="2" indent="0">
              <a:spcBef>
                <a:spcPts val="0"/>
              </a:spcBef>
              <a:buNone/>
              <a:defRPr/>
            </a:pPr>
            <a:r>
              <a:rPr lang="en-GB" sz="3200" b="1" u="sng" dirty="0" smtClean="0"/>
              <a:t>‘What </a:t>
            </a:r>
            <a:r>
              <a:rPr lang="en-GB" sz="3200" b="1" u="sng" dirty="0"/>
              <a:t>does high quality look </a:t>
            </a:r>
            <a:r>
              <a:rPr lang="en-GB" sz="3200" b="1" u="sng" dirty="0" smtClean="0"/>
              <a:t>like?’</a:t>
            </a:r>
          </a:p>
          <a:p>
            <a:pPr marL="914400" lvl="2" indent="0">
              <a:spcBef>
                <a:spcPts val="0"/>
              </a:spcBef>
              <a:buNone/>
              <a:defRPr/>
            </a:pPr>
            <a:endParaRPr lang="en-GB" sz="3200" b="1" u="sng" dirty="0" smtClean="0"/>
          </a:p>
          <a:p>
            <a:pPr lvl="1">
              <a:spcBef>
                <a:spcPts val="0"/>
              </a:spcBef>
              <a:defRPr/>
            </a:pPr>
            <a:r>
              <a:rPr lang="en-GB" dirty="0" smtClean="0"/>
              <a:t>how </a:t>
            </a:r>
            <a:r>
              <a:rPr lang="en-GB" dirty="0"/>
              <a:t>is it differentiated from ‘good’ </a:t>
            </a:r>
            <a:r>
              <a:rPr lang="en-GB" dirty="0" smtClean="0"/>
              <a:t>quality</a:t>
            </a:r>
            <a:r>
              <a:rPr lang="en-GB" dirty="0"/>
              <a:t>?</a:t>
            </a:r>
            <a:endParaRPr lang="en-GB" dirty="0" smtClean="0"/>
          </a:p>
          <a:p>
            <a:pPr marL="0" indent="0">
              <a:spcBef>
                <a:spcPts val="0"/>
              </a:spcBef>
              <a:buNone/>
              <a:defRPr/>
            </a:pPr>
            <a:endParaRPr lang="en-GB" sz="2800" dirty="0"/>
          </a:p>
          <a:p>
            <a:pPr>
              <a:spcBef>
                <a:spcPts val="0"/>
              </a:spcBef>
              <a:defRPr/>
            </a:pPr>
            <a:r>
              <a:rPr lang="en-GB" sz="2800" dirty="0" smtClean="0"/>
              <a:t>12 case studies of pre-school provision where outcomes were highest (after accounting for social, economic variables)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8847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messages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  <a:solidFill>
            <a:schemeClr val="bg1"/>
          </a:solidFill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More </a:t>
            </a:r>
            <a:r>
              <a:rPr lang="en-GB" dirty="0"/>
              <a:t>‘sustained shared thinking’ was observed in settings where children made the most progress. </a:t>
            </a:r>
          </a:p>
          <a:p>
            <a:endParaRPr lang="en-GB" dirty="0"/>
          </a:p>
          <a:p>
            <a:r>
              <a:rPr lang="en-GB" dirty="0"/>
              <a:t>‘Sustained shared thinking’ occurs when two or more individuals ‘work together’ in an intellectual way to solve a problem, clarify a concept, evaluate an activity, extend a narrative etc. Both parties must contribute to the thinking and it must develop and extend the understanding. It was more likely to occur when children were interacting 1:1 with an adult or with a single peer partner and during focussed group work. 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5100" dirty="0">
                <a:solidFill>
                  <a:srgbClr val="FF0000"/>
                </a:solidFill>
              </a:rPr>
              <a:t>The quality of adult-child verbal </a:t>
            </a:r>
            <a:r>
              <a:rPr lang="en-GB" sz="5100" dirty="0" smtClean="0">
                <a:solidFill>
                  <a:srgbClr val="FF0000"/>
                </a:solidFill>
              </a:rPr>
              <a:t>interaction matters.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eppe.ioe.ac.uk/eppe/eppepdfs/RBTec1223sept0412.pdf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10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pedagogy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2292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2800" dirty="0" smtClean="0"/>
              <a:t>Involvement of adult and child in co-construction of knowledge </a:t>
            </a:r>
          </a:p>
          <a:p>
            <a:r>
              <a:rPr lang="en-GB" sz="2800" dirty="0"/>
              <a:t>A</a:t>
            </a:r>
            <a:r>
              <a:rPr lang="en-GB" sz="2800" dirty="0" smtClean="0"/>
              <a:t>dults engaging in intentional pedagogic strategies such as:</a:t>
            </a:r>
          </a:p>
          <a:p>
            <a:pPr lvl="1"/>
            <a:r>
              <a:rPr lang="en-GB" dirty="0" smtClean="0"/>
              <a:t>Demonstration</a:t>
            </a:r>
          </a:p>
          <a:p>
            <a:pPr lvl="1"/>
            <a:r>
              <a:rPr lang="en-GB" dirty="0" smtClean="0"/>
              <a:t>Modelling </a:t>
            </a:r>
          </a:p>
          <a:p>
            <a:pPr lvl="1"/>
            <a:r>
              <a:rPr lang="en-GB" dirty="0" smtClean="0"/>
              <a:t>Questioning </a:t>
            </a:r>
          </a:p>
          <a:p>
            <a:pPr lvl="1"/>
            <a:r>
              <a:rPr lang="en-GB" dirty="0" smtClean="0"/>
              <a:t>Explaining </a:t>
            </a:r>
          </a:p>
          <a:p>
            <a:pPr lvl="1"/>
            <a:endParaRPr lang="en-GB" dirty="0" smtClean="0"/>
          </a:p>
          <a:p>
            <a:r>
              <a:rPr lang="en-GB" sz="2800" u="sng" dirty="0" smtClean="0"/>
              <a:t>This is more than ‘facilitation’ </a:t>
            </a:r>
          </a:p>
        </p:txBody>
      </p:sp>
    </p:spTree>
    <p:extLst>
      <p:ext uri="{BB962C8B-B14F-4D97-AF65-F5344CB8AC3E}">
        <p14:creationId xmlns:p14="http://schemas.microsoft.com/office/powerpoint/2010/main" val="39630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do we want to be?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Making a difference</a:t>
            </a:r>
          </a:p>
          <a:p>
            <a:r>
              <a:rPr lang="en-GB" dirty="0" smtClean="0"/>
              <a:t>Long term sustainable impact</a:t>
            </a:r>
          </a:p>
          <a:p>
            <a:r>
              <a:rPr lang="en-GB" dirty="0" smtClean="0"/>
              <a:t>Closing the attainment gap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72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8064896" cy="3528392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Environment Ratings Scales and the Sustained Shared Thinking and Emotional Wellbeing Scale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53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Outdoor Provision </a:t>
            </a:r>
            <a:r>
              <a:rPr lang="en-GB" dirty="0"/>
              <a:t>V</a:t>
            </a:r>
            <a:r>
              <a:rPr lang="en-GB" dirty="0" smtClean="0"/>
              <a:t>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3"/>
              </a:rPr>
              <a:t>https://www.youtube.com/watch?v=0OHFTGADcnI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625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When does adult-child interaction happen?</a:t>
            </a:r>
            <a:endParaRPr lang="en-GB" dirty="0"/>
          </a:p>
        </p:txBody>
      </p:sp>
      <p:pic>
        <p:nvPicPr>
          <p:cNvPr id="1026" name="Picture 2" descr="C:\Users\natalie.macdonald\AppData\Local\Microsoft\Windows\Temporary Internet Files\Content.IE5\GM1DT220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628800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584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does effective interaction in early years school/settings look like?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2856"/>
            <a:ext cx="4114800" cy="398904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 smtClean="0"/>
              <a:t>Listening</a:t>
            </a:r>
          </a:p>
          <a:p>
            <a:r>
              <a:rPr lang="en-GB" dirty="0" smtClean="0"/>
              <a:t>Shared interest</a:t>
            </a:r>
          </a:p>
          <a:p>
            <a:r>
              <a:rPr lang="en-GB" dirty="0" smtClean="0"/>
              <a:t>Two or more people</a:t>
            </a:r>
          </a:p>
          <a:p>
            <a:r>
              <a:rPr lang="en-GB" dirty="0" smtClean="0"/>
              <a:t>Working together</a:t>
            </a:r>
          </a:p>
          <a:p>
            <a:r>
              <a:rPr lang="en-GB" dirty="0" smtClean="0"/>
              <a:t>Problem solving</a:t>
            </a:r>
          </a:p>
          <a:p>
            <a:r>
              <a:rPr lang="en-GB" dirty="0" smtClean="0"/>
              <a:t>Evaluating activities</a:t>
            </a:r>
          </a:p>
          <a:p>
            <a:r>
              <a:rPr lang="en-GB" dirty="0" smtClean="0"/>
              <a:t>Child-initiated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2148154"/>
            <a:ext cx="4172272" cy="398904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 smtClean="0"/>
              <a:t>Clarifying concepts</a:t>
            </a:r>
          </a:p>
          <a:p>
            <a:r>
              <a:rPr lang="en-GB" dirty="0" smtClean="0"/>
              <a:t>Extending narrative</a:t>
            </a:r>
          </a:p>
          <a:p>
            <a:r>
              <a:rPr lang="en-GB" dirty="0" smtClean="0"/>
              <a:t>Develop and extend </a:t>
            </a:r>
            <a:r>
              <a:rPr lang="en-GB" dirty="0"/>
              <a:t>t</a:t>
            </a:r>
            <a:r>
              <a:rPr lang="en-GB" dirty="0" smtClean="0"/>
              <a:t>hinking</a:t>
            </a:r>
          </a:p>
          <a:p>
            <a:r>
              <a:rPr lang="en-GB" dirty="0" smtClean="0"/>
              <a:t>Modelling</a:t>
            </a:r>
          </a:p>
          <a:p>
            <a:r>
              <a:rPr lang="en-GB" dirty="0" smtClean="0"/>
              <a:t>Open ended questions</a:t>
            </a:r>
          </a:p>
          <a:p>
            <a:r>
              <a:rPr lang="en-GB" dirty="0" smtClean="0"/>
              <a:t>Sustained </a:t>
            </a:r>
            <a:r>
              <a:rPr lang="en-GB" dirty="0"/>
              <a:t>s</a:t>
            </a:r>
            <a:r>
              <a:rPr lang="en-GB" dirty="0" smtClean="0"/>
              <a:t>hared </a:t>
            </a:r>
            <a:r>
              <a:rPr lang="en-GB" dirty="0"/>
              <a:t>t</a:t>
            </a:r>
            <a:r>
              <a:rPr lang="en-GB" dirty="0" smtClean="0"/>
              <a:t>hinking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24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does sustained shared thinking look like?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youtu.be/bylL-3W7pAI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97984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79726"/>
            <a:ext cx="6120680" cy="4332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irc_mi" descr="http://www.cscjes.org.uk/getattachment/37f88a12-ba7d-49b5-8268-514988f1ed63/WCEE2.gif.aspx;%20.ico;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43" y="72946"/>
            <a:ext cx="2790825" cy="9067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018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192" y="44621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SSTEW subscales</a:t>
            </a:r>
            <a:endParaRPr lang="en-GB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0133312"/>
              </p:ext>
            </p:extLst>
          </p:nvPr>
        </p:nvGraphicFramePr>
        <p:xfrm>
          <a:off x="107504" y="476669"/>
          <a:ext cx="8784976" cy="62647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26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982">
                <a:tc>
                  <a:txBody>
                    <a:bodyPr/>
                    <a:lstStyle/>
                    <a:p>
                      <a:r>
                        <a:rPr lang="en-GB" dirty="0" smtClean="0"/>
                        <a:t>Subscale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Item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Building</a:t>
                      </a:r>
                      <a:r>
                        <a:rPr lang="en-GB" sz="1400" baseline="0" dirty="0" smtClean="0"/>
                        <a:t> trust and confidence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Self regulation and social development 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Encouraging choices and independent play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Planning for small group and individual interactions/ adult deployment 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Social and emotional well-being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Supporting socio-emotional well-being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Supporting and extending language and communication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solidFill>
                            <a:schemeClr val="tx1"/>
                          </a:solidFill>
                        </a:rPr>
                        <a:t>Encouraging</a:t>
                      </a:r>
                      <a:r>
                        <a:rPr lang="en-GB" sz="1400" baseline="0" dirty="0" smtClean="0">
                          <a:solidFill>
                            <a:schemeClr val="tx1"/>
                          </a:solidFill>
                        </a:rPr>
                        <a:t> children to talk with others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Staff actively listen to children and encourage children to listen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Staff support children’s language</a:t>
                      </a:r>
                      <a:r>
                        <a:rPr lang="en-GB" sz="1400" baseline="0" dirty="0" smtClean="0"/>
                        <a:t> use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Sensitive responsiveness 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Supporting learning and critical thinking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Supporting curiosity and problem solving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Encouraging sustained,</a:t>
                      </a:r>
                      <a:r>
                        <a:rPr lang="en-GB" sz="1400" baseline="0" dirty="0" smtClean="0"/>
                        <a:t> shared thinking through storytelling, sharing books, singing and rhymes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Encourage sustained shared</a:t>
                      </a:r>
                      <a:r>
                        <a:rPr lang="en-GB" sz="1400" baseline="0" dirty="0" smtClean="0"/>
                        <a:t> thinking in investigation and exploration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Supporting concept development and higher order thinking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Assessing learning and language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Using assessment to support and extend language and critical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Assessing language development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7116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5480</TotalTime>
  <Words>692</Words>
  <Application>Microsoft Office PowerPoint</Application>
  <PresentationFormat>On-screen Show (4:3)</PresentationFormat>
  <Paragraphs>128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‘Education is the kindling of the flame, not the filling of a vessel’</vt:lpstr>
      <vt:lpstr>Overview </vt:lpstr>
      <vt:lpstr> Research-informed knowledge about effective early years practice  </vt:lpstr>
      <vt:lpstr>EPPE/ EPPSE project  </vt:lpstr>
      <vt:lpstr>Key messages </vt:lpstr>
      <vt:lpstr>REPEY project</vt:lpstr>
      <vt:lpstr>Key messages </vt:lpstr>
      <vt:lpstr>Effective pedagogy  </vt:lpstr>
      <vt:lpstr>Where do we want to be?</vt:lpstr>
      <vt:lpstr>Environment Ratings Scales and the Sustained Shared Thinking and Emotional Wellbeing Scale</vt:lpstr>
      <vt:lpstr>Outdoor Provision Video</vt:lpstr>
      <vt:lpstr>When does adult-child interaction happen?</vt:lpstr>
      <vt:lpstr>What does effective interaction in early years school/settings look like?</vt:lpstr>
      <vt:lpstr>What does sustained shared thinking look like?</vt:lpstr>
      <vt:lpstr>PowerPoint Presentation</vt:lpstr>
      <vt:lpstr>SSTEW subscales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Natalie MacDonald</cp:lastModifiedBy>
  <cp:revision>89</cp:revision>
  <cp:lastPrinted>2017-08-24T10:20:09Z</cp:lastPrinted>
  <dcterms:created xsi:type="dcterms:W3CDTF">2015-04-14T15:21:28Z</dcterms:created>
  <dcterms:modified xsi:type="dcterms:W3CDTF">2018-11-09T15:15:24Z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