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7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9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E72CE7-3CBC-6CC4-C7C0-1453D72BF44F}" v="26" dt="2026-07-19T11:02:30.3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>
        <p:scale>
          <a:sx n="56" d="100"/>
          <a:sy n="56" d="100"/>
        </p:scale>
        <p:origin x="1473" y="6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ugen Alupului (2526349)" userId="S::2526349@student.uwtsd.ac.uk::e104e891-e9fa-4f46-b1a2-dee3e1f6464a" providerId="AD" clId="Web-{38E72CE7-3CBC-6CC4-C7C0-1453D72BF44F}"/>
    <pc:docChg chg="modSld">
      <pc:chgData name="Eugen Alupului (2526349)" userId="S::2526349@student.uwtsd.ac.uk::e104e891-e9fa-4f46-b1a2-dee3e1f6464a" providerId="AD" clId="Web-{38E72CE7-3CBC-6CC4-C7C0-1453D72BF44F}" dt="2026-07-19T11:02:30.311" v="26" actId="20577"/>
      <pc:docMkLst>
        <pc:docMk/>
      </pc:docMkLst>
      <pc:sldChg chg="modSp">
        <pc:chgData name="Eugen Alupului (2526349)" userId="S::2526349@student.uwtsd.ac.uk::e104e891-e9fa-4f46-b1a2-dee3e1f6464a" providerId="AD" clId="Web-{38E72CE7-3CBC-6CC4-C7C0-1453D72BF44F}" dt="2026-07-19T10:45:34.223" v="6" actId="20577"/>
        <pc:sldMkLst>
          <pc:docMk/>
          <pc:sldMk cId="2563627717" sldId="256"/>
        </pc:sldMkLst>
        <pc:spChg chg="mod">
          <ac:chgData name="Eugen Alupului (2526349)" userId="S::2526349@student.uwtsd.ac.uk::e104e891-e9fa-4f46-b1a2-dee3e1f6464a" providerId="AD" clId="Web-{38E72CE7-3CBC-6CC4-C7C0-1453D72BF44F}" dt="2026-07-19T10:45:34.223" v="6" actId="20577"/>
          <ac:spMkLst>
            <pc:docMk/>
            <pc:sldMk cId="2563627717" sldId="256"/>
            <ac:spMk id="2" creationId="{13877589-7B87-1810-7D1A-B5A2048E3490}"/>
          </ac:spMkLst>
        </pc:spChg>
      </pc:sldChg>
      <pc:sldChg chg="modSp">
        <pc:chgData name="Eugen Alupului (2526349)" userId="S::2526349@student.uwtsd.ac.uk::e104e891-e9fa-4f46-b1a2-dee3e1f6464a" providerId="AD" clId="Web-{38E72CE7-3CBC-6CC4-C7C0-1453D72BF44F}" dt="2026-07-19T11:02:30.311" v="26" actId="20577"/>
        <pc:sldMkLst>
          <pc:docMk/>
          <pc:sldMk cId="359125969" sldId="265"/>
        </pc:sldMkLst>
        <pc:spChg chg="mod">
          <ac:chgData name="Eugen Alupului (2526349)" userId="S::2526349@student.uwtsd.ac.uk::e104e891-e9fa-4f46-b1a2-dee3e1f6464a" providerId="AD" clId="Web-{38E72CE7-3CBC-6CC4-C7C0-1453D72BF44F}" dt="2026-07-19T11:02:30.311" v="26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">
        <pc:chgData name="Eugen Alupului (2526349)" userId="S::2526349@student.uwtsd.ac.uk::e104e891-e9fa-4f46-b1a2-dee3e1f6464a" providerId="AD" clId="Web-{38E72CE7-3CBC-6CC4-C7C0-1453D72BF44F}" dt="2026-07-19T11:02:03.138" v="25" actId="20577"/>
        <pc:sldMkLst>
          <pc:docMk/>
          <pc:sldMk cId="1917974163" sldId="267"/>
        </pc:sldMkLst>
        <pc:spChg chg="mod">
          <ac:chgData name="Eugen Alupului (2526349)" userId="S::2526349@student.uwtsd.ac.uk::e104e891-e9fa-4f46-b1a2-dee3e1f6464a" providerId="AD" clId="Web-{38E72CE7-3CBC-6CC4-C7C0-1453D72BF44F}" dt="2026-07-19T11:02:03.138" v="25" actId="20577"/>
          <ac:spMkLst>
            <pc:docMk/>
            <pc:sldMk cId="1917974163" sldId="267"/>
            <ac:spMk id="3" creationId="{C71705AF-A114-46D3-808C-4A69D3AE5A69}"/>
          </ac:spMkLst>
        </pc:spChg>
      </pc:sldChg>
      <pc:sldChg chg="modSp">
        <pc:chgData name="Eugen Alupului (2526349)" userId="S::2526349@student.uwtsd.ac.uk::e104e891-e9fa-4f46-b1a2-dee3e1f6464a" providerId="AD" clId="Web-{38E72CE7-3CBC-6CC4-C7C0-1453D72BF44F}" dt="2026-07-19T10:45:49.911" v="8" actId="1076"/>
        <pc:sldMkLst>
          <pc:docMk/>
          <pc:sldMk cId="3645478630" sldId="268"/>
        </pc:sldMkLst>
        <pc:spChg chg="mod">
          <ac:chgData name="Eugen Alupului (2526349)" userId="S::2526349@student.uwtsd.ac.uk::e104e891-e9fa-4f46-b1a2-dee3e1f6464a" providerId="AD" clId="Web-{38E72CE7-3CBC-6CC4-C7C0-1453D72BF44F}" dt="2026-07-19T10:45:46.427" v="7" actId="1076"/>
          <ac:spMkLst>
            <pc:docMk/>
            <pc:sldMk cId="3645478630" sldId="268"/>
            <ac:spMk id="6" creationId="{DF6F64F2-766B-7432-26E4-D1054BBE4CF6}"/>
          </ac:spMkLst>
        </pc:spChg>
        <pc:spChg chg="mod">
          <ac:chgData name="Eugen Alupului (2526349)" userId="S::2526349@student.uwtsd.ac.uk::e104e891-e9fa-4f46-b1a2-dee3e1f6464a" providerId="AD" clId="Web-{38E72CE7-3CBC-6CC4-C7C0-1453D72BF44F}" dt="2026-07-19T10:45:49.911" v="8" actId="1076"/>
          <ac:spMkLst>
            <pc:docMk/>
            <pc:sldMk cId="3645478630" sldId="268"/>
            <ac:spMk id="7" creationId="{72088C1D-92CF-F9E3-A115-206F3B94714D}"/>
          </ac:spMkLst>
        </pc:spChg>
      </pc:sldChg>
      <pc:sldChg chg="addSp delSp modSp">
        <pc:chgData name="Eugen Alupului (2526349)" userId="S::2526349@student.uwtsd.ac.uk::e104e891-e9fa-4f46-b1a2-dee3e1f6464a" providerId="AD" clId="Web-{38E72CE7-3CBC-6CC4-C7C0-1453D72BF44F}" dt="2026-07-19T11:00:24.884" v="18" actId="14100"/>
        <pc:sldMkLst>
          <pc:docMk/>
          <pc:sldMk cId="2520698906" sldId="269"/>
        </pc:sldMkLst>
        <pc:spChg chg="del">
          <ac:chgData name="Eugen Alupului (2526349)" userId="S::2526349@student.uwtsd.ac.uk::e104e891-e9fa-4f46-b1a2-dee3e1f6464a" providerId="AD" clId="Web-{38E72CE7-3CBC-6CC4-C7C0-1453D72BF44F}" dt="2026-07-19T10:57:48.846" v="11"/>
          <ac:spMkLst>
            <pc:docMk/>
            <pc:sldMk cId="2520698906" sldId="269"/>
            <ac:spMk id="2" creationId="{9FCAEC3E-0748-EF1D-E14A-76D78CE245C2}"/>
          </ac:spMkLst>
        </pc:spChg>
        <pc:spChg chg="del">
          <ac:chgData name="Eugen Alupului (2526349)" userId="S::2526349@student.uwtsd.ac.uk::e104e891-e9fa-4f46-b1a2-dee3e1f6464a" providerId="AD" clId="Web-{38E72CE7-3CBC-6CC4-C7C0-1453D72BF44F}" dt="2026-07-19T10:57:53.659" v="12"/>
          <ac:spMkLst>
            <pc:docMk/>
            <pc:sldMk cId="2520698906" sldId="269"/>
            <ac:spMk id="3" creationId="{E36B268D-65E0-2E40-3492-FC7C57BCBD88}"/>
          </ac:spMkLst>
        </pc:spChg>
        <pc:picChg chg="add del mod">
          <ac:chgData name="Eugen Alupului (2526349)" userId="S::2526349@student.uwtsd.ac.uk::e104e891-e9fa-4f46-b1a2-dee3e1f6464a" providerId="AD" clId="Web-{38E72CE7-3CBC-6CC4-C7C0-1453D72BF44F}" dt="2026-07-19T11:00:03.102" v="15"/>
          <ac:picMkLst>
            <pc:docMk/>
            <pc:sldMk cId="2520698906" sldId="269"/>
            <ac:picMk id="4" creationId="{582A23FD-7E2F-4B6C-8A20-F998DFD8DC88}"/>
          </ac:picMkLst>
        </pc:picChg>
        <pc:picChg chg="add mod">
          <ac:chgData name="Eugen Alupului (2526349)" userId="S::2526349@student.uwtsd.ac.uk::e104e891-e9fa-4f46-b1a2-dee3e1f6464a" providerId="AD" clId="Web-{38E72CE7-3CBC-6CC4-C7C0-1453D72BF44F}" dt="2026-07-19T11:00:24.884" v="18" actId="14100"/>
          <ac:picMkLst>
            <pc:docMk/>
            <pc:sldMk cId="2520698906" sldId="269"/>
            <ac:picMk id="5" creationId="{3EE93582-6341-03FF-499B-DC60BE463A14}"/>
          </ac:picMkLst>
        </pc:picChg>
      </pc:sldChg>
    </pc:docChg>
  </pc:docChgLst>
  <pc:docChgLst>
    <pc:chgData name="Eugen Alupului (2526349)" userId="e104e891-e9fa-4f46-b1a2-dee3e1f6464a" providerId="ADAL" clId="{CF2F1380-7F97-48A3-9D3B-A8016D4B6C79}"/>
    <pc:docChg chg="modSld">
      <pc:chgData name="Eugen Alupului (2526349)" userId="e104e891-e9fa-4f46-b1a2-dee3e1f6464a" providerId="ADAL" clId="{CF2F1380-7F97-48A3-9D3B-A8016D4B6C79}" dt="2026-07-13T06:03:58.253" v="25" actId="20577"/>
      <pc:docMkLst>
        <pc:docMk/>
      </pc:docMkLst>
      <pc:sldChg chg="modSp mod">
        <pc:chgData name="Eugen Alupului (2526349)" userId="e104e891-e9fa-4f46-b1a2-dee3e1f6464a" providerId="ADAL" clId="{CF2F1380-7F97-48A3-9D3B-A8016D4B6C79}" dt="2026-07-13T06:03:58.253" v="25" actId="20577"/>
        <pc:sldMkLst>
          <pc:docMk/>
          <pc:sldMk cId="2563627717" sldId="256"/>
        </pc:sldMkLst>
        <pc:spChg chg="mod">
          <ac:chgData name="Eugen Alupului (2526349)" userId="e104e891-e9fa-4f46-b1a2-dee3e1f6464a" providerId="ADAL" clId="{CF2F1380-7F97-48A3-9D3B-A8016D4B6C79}" dt="2026-07-13T06:03:58.253" v="25" actId="20577"/>
          <ac:spMkLst>
            <pc:docMk/>
            <pc:sldMk cId="2563627717" sldId="256"/>
            <ac:spMk id="2" creationId="{13877589-7B87-1810-7D1A-B5A2048E349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02551"/>
            <a:ext cx="8427720" cy="4939468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"/>
              </a:rPr>
              <a:t> 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                      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                </a:t>
            </a: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Welcome to my Presentation</a:t>
            </a: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br>
              <a:rPr lang="en-GB" sz="3200" dirty="0"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MODULE NAME Problem Solving Decision Making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MODULE CODE 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STUDENT NAME Eugen </a:t>
            </a:r>
            <a:r>
              <a:rPr lang="en-GB" sz="3200" dirty="0" err="1">
                <a:solidFill>
                  <a:schemeClr val="accent4">
                    <a:lumMod val="75000"/>
                  </a:schemeClr>
                </a:solidFill>
                <a:latin typeface="A"/>
              </a:rPr>
              <a:t>Alupului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STUDENT ID 2526349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LECTURER : Charles Obinwa</a:t>
            </a:r>
            <a:b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</a:br>
            <a:r>
              <a:rPr lang="en-GB" sz="3200" dirty="0">
                <a:solidFill>
                  <a:schemeClr val="accent4">
                    <a:lumMod val="75000"/>
                  </a:schemeClr>
                </a:solidFill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Introduction 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Company background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Problem: nature and scope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PESTLE ANALYSIS: Basil’s Bakery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Cause and effect analysis: Fishbone diagram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Conclusion</a:t>
            </a:r>
          </a:p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            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       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This presentation evaluate commercial issue at Basil’s Bakery, utilizing structured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problem-solving techniques to determinate root causes and provide strategic </a:t>
            </a:r>
            <a:r>
              <a:rPr lang="en-GB" b="1" dirty="0" err="1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recomandations</a:t>
            </a:r>
            <a:endParaRPr lang="en-GB" b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endParaRPr lang="en-GB" b="1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ea typeface="Roboto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Concept I used: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PESTLE analysis: examines external factors affecting a business.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5W2H: identifies what, why where, when, who, how and how much.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FISBONE  Diagram: identifies root causes of problem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>
                <a:solidFill>
                  <a:schemeClr val="accent4">
                    <a:lumMod val="75000"/>
                  </a:schemeClr>
                </a:solidFill>
              </a:rPr>
              <a:t>Basil’s Bakery</a:t>
            </a:r>
            <a:endParaRPr lang="en-GB" sz="2400" dirty="0">
              <a:solidFill>
                <a:schemeClr val="accent4">
                  <a:lumMod val="75000"/>
                </a:schemeClr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Founded in 2015, located in a shopping retail park in Coventry UK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Owners:  BASIL ( is an artisan baker who prides himself on sourcing high-quality organic ingredients)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Sells contemporary styled cakes, pastries and artisanal bread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The bakery aims to maintain quality product and customer satisfactions, but faces operational challenges that affect performance.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        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5W2H ANALYSIS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77500" lnSpcReduction="20000"/>
          </a:bodyPr>
          <a:lstStyle/>
          <a:p>
            <a:endParaRPr lang="en-GB" sz="2800" b="1" dirty="0">
              <a:solidFill>
                <a:srgbClr val="FF0000"/>
              </a:solidFill>
            </a:endParaRP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1.What: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 Sales decreased , declining efficiency and cost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2. Why: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Footfall/sales have stagnated at 25% below 2019 level due to shopping centre closures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3. Where: 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Location</a:t>
            </a:r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:</a:t>
            </a:r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 Coventry, UK( expanding from the physical bakery shop to customer home/offices</a:t>
            </a:r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.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4.When</a:t>
            </a:r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: 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Timeline</a:t>
            </a:r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:</a:t>
            </a:r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 Schedule immediate implementation to capture existing demand from loyal customers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5.Who: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Responsibility</a:t>
            </a:r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: </a:t>
            </a:r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Basil ( the artisan baker) must manage it, or potentially hire a part-time delivery dryer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6.How: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The operational reality: Basil works alone onsite, limiting phone and delivery capacity</a:t>
            </a:r>
          </a:p>
          <a:p>
            <a:r>
              <a:rPr lang="en-GB" sz="1700" b="1" dirty="0">
                <a:solidFill>
                  <a:schemeClr val="accent4">
                    <a:lumMod val="75000"/>
                  </a:schemeClr>
                </a:solidFill>
              </a:rPr>
              <a:t>7,How much: </a:t>
            </a:r>
          </a:p>
          <a:p>
            <a:r>
              <a:rPr lang="en-GB" sz="1700" dirty="0">
                <a:solidFill>
                  <a:schemeClr val="accent4">
                    <a:lumMod val="75000"/>
                  </a:schemeClr>
                </a:solidFill>
              </a:rPr>
              <a:t>The Financial Impact includes higher costs and possible loss of customers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PESTLE ANALYSIS: Basil’s Bakery</a:t>
            </a:r>
            <a:br>
              <a:rPr lang="en-GB" b="1" dirty="0">
                <a:solidFill>
                  <a:schemeClr val="accent4">
                    <a:lumMod val="75000"/>
                  </a:schemeClr>
                </a:solidFill>
              </a:rPr>
            </a:br>
            <a:endParaRPr lang="en-GB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Rising business rates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Employment regulat</a:t>
            </a:r>
            <a:r>
              <a:rPr lang="en-GB" dirty="0">
                <a:solidFill>
                  <a:schemeClr val="tx1"/>
                </a:solidFill>
              </a:rPr>
              <a:t>ion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Cost of living crisis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Rising ingredient costs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Inflation</a:t>
            </a:r>
          </a:p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More people working from home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Increase online ordering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TECHNOLOGICAL</a:t>
            </a:r>
            <a:r>
              <a:rPr lang="en-GB" b="1" dirty="0"/>
              <a:t>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: </a:t>
            </a:r>
            <a:endParaRPr lang="en-US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 food delivery apps</a:t>
            </a:r>
            <a:endParaRPr lang="en-US">
              <a:solidFill>
                <a:schemeClr val="accent4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                   online ordering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                   social media marketing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LEGAL : </a:t>
            </a:r>
          </a:p>
          <a:p>
            <a:pPr marL="0" indent="0">
              <a:buNone/>
            </a:pPr>
            <a:r>
              <a:rPr lang="en-GB">
                <a:solidFill>
                  <a:schemeClr val="accent4">
                    <a:lumMod val="75000"/>
                  </a:schemeClr>
                </a:solidFill>
              </a:rPr>
              <a:t>food safety regulations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health and safety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employment law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ENVIRONMENTAL :</a:t>
            </a:r>
            <a:r>
              <a:rPr lang="en-GB" b="1" dirty="0"/>
              <a:t> </a:t>
            </a: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organic ingredients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                   sustainability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75000"/>
                  </a:schemeClr>
                </a:solidFill>
              </a:rPr>
              <a:t>                                       waste reduction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>
                <a:solidFill>
                  <a:schemeClr val="accent4">
                    <a:lumMod val="75000"/>
                  </a:schemeClr>
                </a:solidFill>
              </a:rPr>
              <a:t>Cause and effect analysis (Fishbone diagram)</a:t>
            </a:r>
            <a:endParaRPr lang="en-US" sz="3200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WHAT is the Fishbone Diagram</a:t>
            </a:r>
          </a:p>
          <a:p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A fishbone diagram is a visualization tool used to categorize the potential causes of a specific problem. It organizes factors int main categories- typically People, Processes, Equipment, Materials, Environment, and Management, to help identify why a business is not meeting its goals</a:t>
            </a:r>
          </a:p>
          <a:p>
            <a:endParaRPr lang="en-US" dirty="0">
              <a:solidFill>
                <a:schemeClr val="accent4">
                  <a:lumMod val="75000"/>
                </a:schemeClr>
              </a:solidFill>
            </a:endParaRPr>
          </a:p>
          <a:p>
            <a:endParaRPr lang="en-US" dirty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CAUSE AND EFFECT ANALYSIS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   Diagram based technique designed to help teams identify all possible causes and they are linked with a specific problem or effect</a:t>
            </a:r>
          </a:p>
          <a:p>
            <a:r>
              <a:rPr lang="en-US" b="1" dirty="0">
                <a:solidFill>
                  <a:schemeClr val="accent4">
                    <a:lumMod val="75000"/>
                  </a:schemeClr>
                </a:solidFill>
              </a:rPr>
              <a:t>    They have to done this before closing in down to the key root causes that need to be addressed.</a:t>
            </a: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DF6F64F2-766B-7432-26E4-D1054BBE4CF6}"/>
              </a:ext>
            </a:extLst>
          </p:cNvPr>
          <p:cNvSpPr/>
          <p:nvPr/>
        </p:nvSpPr>
        <p:spPr>
          <a:xfrm>
            <a:off x="310355" y="4257501"/>
            <a:ext cx="188007" cy="282011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72088C1D-92CF-F9E3-A115-206F3B94714D}"/>
              </a:ext>
            </a:extLst>
          </p:cNvPr>
          <p:cNvSpPr/>
          <p:nvPr/>
        </p:nvSpPr>
        <p:spPr>
          <a:xfrm>
            <a:off x="310354" y="5054362"/>
            <a:ext cx="188007" cy="282011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EE93582-6341-03FF-499B-DC60BE463A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872" y="36286"/>
            <a:ext cx="12201232" cy="682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698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3160" y="374904"/>
            <a:ext cx="8915399" cy="932688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>
            <a:normAutofit/>
          </a:bodyPr>
          <a:lstStyle/>
          <a:p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Basil’s Bakery faces challenges caused by internal and external factors.</a:t>
            </a:r>
          </a:p>
          <a:p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Using 5W2H PESTELE and Fishbone analysis help identify the root causes of the problem.</a:t>
            </a:r>
          </a:p>
          <a:p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They have to improving staff training, processes, technology and customers focus 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Sales down 25%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More people now work from home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Few people are visiting Coventry city cinema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Shop in the retail park are closing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No delivery service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Rent, utility bill and insurance costs have to </a:t>
            </a:r>
            <a:r>
              <a:rPr lang="en-GB" sz="1400" b="1" dirty="0" err="1">
                <a:solidFill>
                  <a:schemeClr val="accent4">
                    <a:lumMod val="75000"/>
                  </a:schemeClr>
                </a:solidFill>
              </a:rPr>
              <a:t>incresed</a:t>
            </a:r>
            <a:endParaRPr lang="en-GB" sz="1400" b="1" dirty="0">
              <a:solidFill>
                <a:schemeClr val="accent4">
                  <a:lumMod val="7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b="1" dirty="0">
                <a:solidFill>
                  <a:schemeClr val="accent4">
                    <a:lumMod val="75000"/>
                  </a:schemeClr>
                </a:solidFill>
              </a:rPr>
              <a:t>Organic food sales are growing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>
                <a:solidFill>
                  <a:schemeClr val="accent4">
                    <a:lumMod val="75000"/>
                  </a:schemeClr>
                </a:solidFill>
              </a:rPr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br>
              <a:rPr lang="en-GB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</a:b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1. </a:t>
            </a:r>
            <a:r>
              <a:rPr lang="en-GB" b="1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Kotler, P</a:t>
            </a:r>
            <a:r>
              <a:rPr lang="en-GB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.&amp; Keller, K (2016). Marketing Management</a:t>
            </a:r>
          </a:p>
          <a:p>
            <a:r>
              <a:rPr lang="en-GB" sz="1800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2. Food Standards Agency. Food safety guidance</a:t>
            </a:r>
          </a:p>
          <a:p>
            <a:r>
              <a:rPr lang="en-GB" sz="1800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3. Porter, M. (1985)Competitive Advantage.</a:t>
            </a:r>
          </a:p>
          <a:p>
            <a:r>
              <a:rPr lang="en-GB" sz="1800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4. MindTools. PESTLE Analysis and problem-solving tools.</a:t>
            </a:r>
          </a:p>
          <a:p>
            <a:r>
              <a:rPr lang="en-GB" sz="1800" b="1" dirty="0">
                <a:solidFill>
                  <a:schemeClr val="accent4">
                    <a:lumMod val="75000"/>
                  </a:schemeClr>
                </a:solidFill>
                <a:latin typeface="Arial"/>
                <a:ea typeface="Roboto"/>
                <a:cs typeface="Roboto"/>
              </a:rPr>
              <a:t>5. Ishikawa, K. (1986). Guide to Quality Control.</a:t>
            </a:r>
            <a:endParaRPr lang="en-GB" sz="1800" b="1" dirty="0">
              <a:solidFill>
                <a:schemeClr val="accent4">
                  <a:lumMod val="75000"/>
                </a:schemeClr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26380AC60170645A0935717CAD1D47D" ma:contentTypeVersion="5" ma:contentTypeDescription="Create a new document." ma:contentTypeScope="" ma:versionID="95c15450d94cec43f5a8bacdc38b5eaf">
  <xsd:schema xmlns:xsd="http://www.w3.org/2001/XMLSchema" xmlns:xs="http://www.w3.org/2001/XMLSchema" xmlns:p="http://schemas.microsoft.com/office/2006/metadata/properties" xmlns:ns3="3a45fc47-eb9b-4e12-9db8-9c54afcdd495" targetNamespace="http://schemas.microsoft.com/office/2006/metadata/properties" ma:root="true" ma:fieldsID="f3fa01b41684686f66e3e7aa61c97d24" ns3:_="">
    <xsd:import namespace="3a45fc47-eb9b-4e12-9db8-9c54afcdd49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45fc47-eb9b-4e12-9db8-9c54afcdd49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a45fc47-eb9b-4e12-9db8-9c54afcdd495" xsi:nil="true"/>
  </documentManagement>
</p:properties>
</file>

<file path=customXml/itemProps1.xml><?xml version="1.0" encoding="utf-8"?>
<ds:datastoreItem xmlns:ds="http://schemas.openxmlformats.org/officeDocument/2006/customXml" ds:itemID="{52B4CAEE-0AA4-4DCB-9169-DC3BF0AF9F7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E2DE198-3A73-4527-B11A-658D45B530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45fc47-eb9b-4e12-9db8-9c54afcdd49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75A277C-3899-43A5-BF74-BD67D7E89E57}">
  <ds:schemaRefs>
    <ds:schemaRef ds:uri="http://www.w3.org/XML/1998/namespace"/>
    <ds:schemaRef ds:uri="http://purl.org/dc/dcmitype/"/>
    <ds:schemaRef ds:uri="3a45fc47-eb9b-4e12-9db8-9c54afcdd495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  <ds:schemaRef ds:uri="http://purl.org/dc/terms/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2965</TotalTime>
  <Words>643</Words>
  <Application>Microsoft Office PowerPoint</Application>
  <PresentationFormat>Widescreen</PresentationFormat>
  <Paragraphs>89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Wisp</vt:lpstr>
      <vt:lpstr>                                             Welcome to my Presentation   MODULE NAME Problem Solving Decision Making MODULE CODE  STUDENT NAME Eugen Alupului STUDENT ID 2526349 LECTURER : Charles Obinwa Assignment 1: Presentation</vt:lpstr>
      <vt:lpstr>OVERVIEW</vt:lpstr>
      <vt:lpstr>            Introduction</vt:lpstr>
      <vt:lpstr>Company background</vt:lpstr>
      <vt:lpstr>        5W2H ANALYSIS</vt:lpstr>
      <vt:lpstr>PESTLE ANALYSIS: Basil’s Bakery </vt:lpstr>
      <vt:lpstr>PESTLE ANALYSIS: Basil’s Bakery </vt:lpstr>
      <vt:lpstr>Cause and effect analysis (Fishbone diagram) </vt:lpstr>
      <vt:lpstr>PowerPoint Presentation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Eugen Alupului (2526349)</cp:lastModifiedBy>
  <cp:revision>115</cp:revision>
  <dcterms:created xsi:type="dcterms:W3CDTF">2024-10-08T15:58:04Z</dcterms:created>
  <dcterms:modified xsi:type="dcterms:W3CDTF">2026-07-19T11:02:30Z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0x010100726380AC60170645A0935717CAD1D47D</vt:lpwstr>
  </property>
</Properties>
</file>