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42" r:id="rId2"/>
    <p:sldId id="324" r:id="rId3"/>
    <p:sldId id="325" r:id="rId4"/>
    <p:sldId id="326" r:id="rId5"/>
    <p:sldId id="327" r:id="rId6"/>
    <p:sldId id="328" r:id="rId7"/>
    <p:sldId id="329" r:id="rId8"/>
    <p:sldId id="259" r:id="rId9"/>
    <p:sldId id="260" r:id="rId10"/>
    <p:sldId id="330" r:id="rId11"/>
    <p:sldId id="534" r:id="rId12"/>
    <p:sldId id="331" r:id="rId13"/>
    <p:sldId id="332" r:id="rId14"/>
    <p:sldId id="535" r:id="rId15"/>
    <p:sldId id="536" r:id="rId16"/>
    <p:sldId id="537" r:id="rId17"/>
    <p:sldId id="538" r:id="rId18"/>
    <p:sldId id="333" r:id="rId19"/>
    <p:sldId id="334" r:id="rId20"/>
    <p:sldId id="335" r:id="rId21"/>
    <p:sldId id="336" r:id="rId22"/>
    <p:sldId id="337" r:id="rId23"/>
    <p:sldId id="338" r:id="rId24"/>
    <p:sldId id="339" r:id="rId25"/>
    <p:sldId id="340" r:id="rId26"/>
    <p:sldId id="341" r:id="rId2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ven widin" initials="sw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3BA76-65ED-4821-ACFA-0AE09B0CA575}" v="86" dt="2023-03-09T12:16:47.1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8" autoAdjust="0"/>
    <p:restoredTop sz="95872" autoAdjust="0"/>
  </p:normalViewPr>
  <p:slideViewPr>
    <p:cSldViewPr>
      <p:cViewPr varScale="1">
        <p:scale>
          <a:sx n="113" d="100"/>
          <a:sy n="113" d="100"/>
        </p:scale>
        <p:origin x="504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50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A813BA76-65ED-4821-ACFA-0AE09B0CA575}"/>
    <pc:docChg chg="undo redo custSel addSld delSld modSld sldOrd">
      <pc:chgData name="Ivana Rozic" userId="3146e45c-111e-47f4-abdb-d162ebf290e2" providerId="ADAL" clId="{A813BA76-65ED-4821-ACFA-0AE09B0CA575}" dt="2023-03-09T12:24:50.973" v="559" actId="20577"/>
      <pc:docMkLst>
        <pc:docMk/>
      </pc:docMkLst>
      <pc:sldChg chg="modSp add mod ord">
        <pc:chgData name="Ivana Rozic" userId="3146e45c-111e-47f4-abdb-d162ebf290e2" providerId="ADAL" clId="{A813BA76-65ED-4821-ACFA-0AE09B0CA575}" dt="2023-02-27T12:33:40.502" v="38"/>
        <pc:sldMkLst>
          <pc:docMk/>
          <pc:sldMk cId="2297641909" sldId="259"/>
        </pc:sldMkLst>
        <pc:spChg chg="mod">
          <ac:chgData name="Ivana Rozic" userId="3146e45c-111e-47f4-abdb-d162ebf290e2" providerId="ADAL" clId="{A813BA76-65ED-4821-ACFA-0AE09B0CA575}" dt="2023-02-27T12:31:51.374" v="24" actId="404"/>
          <ac:spMkLst>
            <pc:docMk/>
            <pc:sldMk cId="2297641909" sldId="259"/>
            <ac:spMk id="2" creationId="{38132FB3-A3BD-DC3C-4F8B-07EF66EE2344}"/>
          </ac:spMkLst>
        </pc:spChg>
      </pc:sldChg>
      <pc:sldChg chg="delSp modSp add mod modShow modNotesTx">
        <pc:chgData name="Ivana Rozic" userId="3146e45c-111e-47f4-abdb-d162ebf290e2" providerId="ADAL" clId="{A813BA76-65ED-4821-ACFA-0AE09B0CA575}" dt="2023-03-09T11:47:14.126" v="557" actId="6549"/>
        <pc:sldMkLst>
          <pc:docMk/>
          <pc:sldMk cId="868444253" sldId="260"/>
        </pc:sldMkLst>
        <pc:spChg chg="mod">
          <ac:chgData name="Ivana Rozic" userId="3146e45c-111e-47f4-abdb-d162ebf290e2" providerId="ADAL" clId="{A813BA76-65ED-4821-ACFA-0AE09B0CA575}" dt="2023-03-04T14:49:59.677" v="554" actId="20577"/>
          <ac:spMkLst>
            <pc:docMk/>
            <pc:sldMk cId="868444253" sldId="260"/>
            <ac:spMk id="2" creationId="{38132FB3-A3BD-DC3C-4F8B-07EF66EE2344}"/>
          </ac:spMkLst>
        </pc:spChg>
        <pc:spChg chg="mod">
          <ac:chgData name="Ivana Rozic" userId="3146e45c-111e-47f4-abdb-d162ebf290e2" providerId="ADAL" clId="{A813BA76-65ED-4821-ACFA-0AE09B0CA575}" dt="2023-03-02T11:55:46.753" v="544" actId="122"/>
          <ac:spMkLst>
            <pc:docMk/>
            <pc:sldMk cId="868444253" sldId="260"/>
            <ac:spMk id="3" creationId="{4DB994B7-7B9F-DACF-C99D-CE95555D9B3C}"/>
          </ac:spMkLst>
        </pc:spChg>
        <pc:spChg chg="del">
          <ac:chgData name="Ivana Rozic" userId="3146e45c-111e-47f4-abdb-d162ebf290e2" providerId="ADAL" clId="{A813BA76-65ED-4821-ACFA-0AE09B0CA575}" dt="2023-02-27T12:37:06.523" v="59" actId="478"/>
          <ac:spMkLst>
            <pc:docMk/>
            <pc:sldMk cId="868444253" sldId="260"/>
            <ac:spMk id="8" creationId="{EDA40AC3-90ED-8649-3966-B4420A6E5691}"/>
          </ac:spMkLst>
        </pc:spChg>
        <pc:picChg chg="mod">
          <ac:chgData name="Ivana Rozic" userId="3146e45c-111e-47f4-abdb-d162ebf290e2" providerId="ADAL" clId="{A813BA76-65ED-4821-ACFA-0AE09B0CA575}" dt="2023-02-27T12:37:16.134" v="63" actId="14100"/>
          <ac:picMkLst>
            <pc:docMk/>
            <pc:sldMk cId="868444253" sldId="260"/>
            <ac:picMk id="4" creationId="{C310E30A-AF29-07CC-EC88-761EE7A8E6A1}"/>
          </ac:picMkLst>
        </pc:picChg>
      </pc:sldChg>
      <pc:sldChg chg="modSp mod">
        <pc:chgData name="Ivana Rozic" userId="3146e45c-111e-47f4-abdb-d162ebf290e2" providerId="ADAL" clId="{A813BA76-65ED-4821-ACFA-0AE09B0CA575}" dt="2023-03-02T19:14:22.111" v="548" actId="404"/>
        <pc:sldMkLst>
          <pc:docMk/>
          <pc:sldMk cId="3364148566" sldId="324"/>
        </pc:sldMkLst>
        <pc:spChg chg="mod">
          <ac:chgData name="Ivana Rozic" userId="3146e45c-111e-47f4-abdb-d162ebf290e2" providerId="ADAL" clId="{A813BA76-65ED-4821-ACFA-0AE09B0CA575}" dt="2023-02-27T16:01:48.743" v="246" actId="20577"/>
          <ac:spMkLst>
            <pc:docMk/>
            <pc:sldMk cId="3364148566" sldId="324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3-02T19:14:22.111" v="548" actId="404"/>
          <ac:spMkLst>
            <pc:docMk/>
            <pc:sldMk cId="3364148566" sldId="324"/>
            <ac:spMk id="3074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3-02T19:14:21.622" v="547" actId="404"/>
        <pc:sldMkLst>
          <pc:docMk/>
          <pc:sldMk cId="1931145838" sldId="325"/>
        </pc:sldMkLst>
        <pc:spChg chg="mod">
          <ac:chgData name="Ivana Rozic" userId="3146e45c-111e-47f4-abdb-d162ebf290e2" providerId="ADAL" clId="{A813BA76-65ED-4821-ACFA-0AE09B0CA575}" dt="2023-03-02T19:14:21.622" v="547" actId="404"/>
          <ac:spMkLst>
            <pc:docMk/>
            <pc:sldMk cId="1931145838" sldId="325"/>
            <ac:spMk id="4099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6:02:01.332" v="247"/>
          <ac:spMkLst>
            <pc:docMk/>
            <pc:sldMk cId="1931145838" sldId="325"/>
            <ac:spMk id="4100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6:04:21.707" v="284" actId="20577"/>
        <pc:sldMkLst>
          <pc:docMk/>
          <pc:sldMk cId="386842629" sldId="326"/>
        </pc:sldMkLst>
        <pc:spChg chg="mod">
          <ac:chgData name="Ivana Rozic" userId="3146e45c-111e-47f4-abdb-d162ebf290e2" providerId="ADAL" clId="{A813BA76-65ED-4821-ACFA-0AE09B0CA575}" dt="2023-02-27T16:04:21.707" v="284" actId="20577"/>
          <ac:spMkLst>
            <pc:docMk/>
            <pc:sldMk cId="386842629" sldId="326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2:45.065" v="30" actId="108"/>
          <ac:spMkLst>
            <pc:docMk/>
            <pc:sldMk cId="386842629" sldId="326"/>
            <ac:spMk id="5122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2:58.642" v="33" actId="108"/>
        <pc:sldMkLst>
          <pc:docMk/>
          <pc:sldMk cId="295916550" sldId="327"/>
        </pc:sldMkLst>
        <pc:spChg chg="mod">
          <ac:chgData name="Ivana Rozic" userId="3146e45c-111e-47f4-abdb-d162ebf290e2" providerId="ADAL" clId="{A813BA76-65ED-4821-ACFA-0AE09B0CA575}" dt="2023-02-27T12:32:58.642" v="33" actId="108"/>
          <ac:spMkLst>
            <pc:docMk/>
            <pc:sldMk cId="295916550" sldId="327"/>
            <ac:spMk id="6146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3:02.876" v="34" actId="108"/>
        <pc:sldMkLst>
          <pc:docMk/>
          <pc:sldMk cId="1990281993" sldId="328"/>
        </pc:sldMkLst>
        <pc:spChg chg="mod">
          <ac:chgData name="Ivana Rozic" userId="3146e45c-111e-47f4-abdb-d162ebf290e2" providerId="ADAL" clId="{A813BA76-65ED-4821-ACFA-0AE09B0CA575}" dt="2023-02-27T12:33:02.876" v="34" actId="108"/>
          <ac:spMkLst>
            <pc:docMk/>
            <pc:sldMk cId="1990281993" sldId="328"/>
            <ac:spMk id="7170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3:18.921" v="35" actId="108"/>
        <pc:sldMkLst>
          <pc:docMk/>
          <pc:sldMk cId="924937135" sldId="329"/>
        </pc:sldMkLst>
        <pc:spChg chg="mod">
          <ac:chgData name="Ivana Rozic" userId="3146e45c-111e-47f4-abdb-d162ebf290e2" providerId="ADAL" clId="{A813BA76-65ED-4821-ACFA-0AE09B0CA575}" dt="2023-02-27T12:33:18.921" v="35" actId="108"/>
          <ac:spMkLst>
            <pc:docMk/>
            <pc:sldMk cId="924937135" sldId="329"/>
            <ac:spMk id="8194" creationId="{00000000-0000-0000-0000-000000000000}"/>
          </ac:spMkLst>
        </pc:spChg>
      </pc:sldChg>
      <pc:sldChg chg="modSp mod ord">
        <pc:chgData name="Ivana Rozic" userId="3146e45c-111e-47f4-abdb-d162ebf290e2" providerId="ADAL" clId="{A813BA76-65ED-4821-ACFA-0AE09B0CA575}" dt="2023-02-27T16:14:29.714" v="529"/>
        <pc:sldMkLst>
          <pc:docMk/>
          <pc:sldMk cId="1754940421" sldId="330"/>
        </pc:sldMkLst>
        <pc:spChg chg="mod">
          <ac:chgData name="Ivana Rozic" userId="3146e45c-111e-47f4-abdb-d162ebf290e2" providerId="ADAL" clId="{A813BA76-65ED-4821-ACFA-0AE09B0CA575}" dt="2023-02-27T16:13:51.317" v="527" actId="20577"/>
          <ac:spMkLst>
            <pc:docMk/>
            <pc:sldMk cId="1754940421" sldId="330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3:28.738" v="36" actId="108"/>
          <ac:spMkLst>
            <pc:docMk/>
            <pc:sldMk cId="1754940421" sldId="330"/>
            <ac:spMk id="9218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40:37.928" v="92" actId="1076"/>
        <pc:sldMkLst>
          <pc:docMk/>
          <pc:sldMk cId="2409076329" sldId="331"/>
        </pc:sldMkLst>
        <pc:spChg chg="mod">
          <ac:chgData name="Ivana Rozic" userId="3146e45c-111e-47f4-abdb-d162ebf290e2" providerId="ADAL" clId="{A813BA76-65ED-4821-ACFA-0AE09B0CA575}" dt="2023-02-27T12:40:37.928" v="92" actId="1076"/>
          <ac:spMkLst>
            <pc:docMk/>
            <pc:sldMk cId="2409076329" sldId="331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8:00.554" v="66" actId="108"/>
          <ac:spMkLst>
            <pc:docMk/>
            <pc:sldMk cId="2409076329" sldId="331"/>
            <ac:spMk id="10242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39:32.829" v="80" actId="1076"/>
        <pc:sldMkLst>
          <pc:docMk/>
          <pc:sldMk cId="348544718" sldId="332"/>
        </pc:sldMkLst>
        <pc:spChg chg="mod">
          <ac:chgData name="Ivana Rozic" userId="3146e45c-111e-47f4-abdb-d162ebf290e2" providerId="ADAL" clId="{A813BA76-65ED-4821-ACFA-0AE09B0CA575}" dt="2023-02-27T12:39:32.829" v="80" actId="1076"/>
          <ac:spMkLst>
            <pc:docMk/>
            <pc:sldMk cId="348544718" sldId="332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38:23.588" v="69" actId="108"/>
          <ac:spMkLst>
            <pc:docMk/>
            <pc:sldMk cId="348544718" sldId="332"/>
            <ac:spMk id="11266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41:40.326" v="99" actId="1076"/>
        <pc:sldMkLst>
          <pc:docMk/>
          <pc:sldMk cId="4233941713" sldId="333"/>
        </pc:sldMkLst>
        <pc:spChg chg="mod">
          <ac:chgData name="Ivana Rozic" userId="3146e45c-111e-47f4-abdb-d162ebf290e2" providerId="ADAL" clId="{A813BA76-65ED-4821-ACFA-0AE09B0CA575}" dt="2023-02-27T12:41:34.072" v="97" actId="1076"/>
          <ac:spMkLst>
            <pc:docMk/>
            <pc:sldMk cId="4233941713" sldId="333"/>
            <ac:spMk id="3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41:40.326" v="99" actId="1076"/>
          <ac:spMkLst>
            <pc:docMk/>
            <pc:sldMk cId="4233941713" sldId="333"/>
            <ac:spMk id="12290" creationId="{00000000-0000-0000-0000-000000000000}"/>
          </ac:spMkLst>
        </pc:spChg>
      </pc:sldChg>
      <pc:sldChg chg="modSp mod modAnim">
        <pc:chgData name="Ivana Rozic" userId="3146e45c-111e-47f4-abdb-d162ebf290e2" providerId="ADAL" clId="{A813BA76-65ED-4821-ACFA-0AE09B0CA575}" dt="2023-02-27T12:43:29.641" v="138" actId="113"/>
        <pc:sldMkLst>
          <pc:docMk/>
          <pc:sldMk cId="3266608840" sldId="334"/>
        </pc:sldMkLst>
        <pc:spChg chg="mod">
          <ac:chgData name="Ivana Rozic" userId="3146e45c-111e-47f4-abdb-d162ebf290e2" providerId="ADAL" clId="{A813BA76-65ED-4821-ACFA-0AE09B0CA575}" dt="2023-02-27T12:43:29.641" v="138" actId="113"/>
          <ac:spMkLst>
            <pc:docMk/>
            <pc:sldMk cId="3266608840" sldId="334"/>
            <ac:spMk id="7171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41:52.358" v="100" actId="108"/>
          <ac:spMkLst>
            <pc:docMk/>
            <pc:sldMk cId="3266608840" sldId="334"/>
            <ac:spMk id="13315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4:53.516" v="231" actId="20577"/>
        <pc:sldMkLst>
          <pc:docMk/>
          <pc:sldMk cId="299787910" sldId="335"/>
        </pc:sldMkLst>
        <pc:spChg chg="mod">
          <ac:chgData name="Ivana Rozic" userId="3146e45c-111e-47f4-abdb-d162ebf290e2" providerId="ADAL" clId="{A813BA76-65ED-4821-ACFA-0AE09B0CA575}" dt="2023-02-27T12:51:05.244" v="156" actId="20577"/>
          <ac:spMkLst>
            <pc:docMk/>
            <pc:sldMk cId="299787910" sldId="335"/>
            <ac:spMk id="14338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54:53.516" v="231" actId="20577"/>
          <ac:spMkLst>
            <pc:docMk/>
            <pc:sldMk cId="299787910" sldId="335"/>
            <ac:spMk id="14339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5:23.360" v="232" actId="108"/>
        <pc:sldMkLst>
          <pc:docMk/>
          <pc:sldMk cId="3517995062" sldId="336"/>
        </pc:sldMkLst>
        <pc:spChg chg="mod">
          <ac:chgData name="Ivana Rozic" userId="3146e45c-111e-47f4-abdb-d162ebf290e2" providerId="ADAL" clId="{A813BA76-65ED-4821-ACFA-0AE09B0CA575}" dt="2023-02-27T12:55:23.360" v="232" actId="108"/>
          <ac:spMkLst>
            <pc:docMk/>
            <pc:sldMk cId="3517995062" sldId="336"/>
            <ac:spMk id="15363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5:54.018" v="234" actId="108"/>
        <pc:sldMkLst>
          <pc:docMk/>
          <pc:sldMk cId="726506308" sldId="337"/>
        </pc:sldMkLst>
        <pc:spChg chg="mod">
          <ac:chgData name="Ivana Rozic" userId="3146e45c-111e-47f4-abdb-d162ebf290e2" providerId="ADAL" clId="{A813BA76-65ED-4821-ACFA-0AE09B0CA575}" dt="2023-02-27T12:55:37.600" v="233" actId="20577"/>
          <ac:spMkLst>
            <pc:docMk/>
            <pc:sldMk cId="726506308" sldId="337"/>
            <ac:spMk id="13315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55:54.018" v="234" actId="108"/>
          <ac:spMkLst>
            <pc:docMk/>
            <pc:sldMk cId="726506308" sldId="337"/>
            <ac:spMk id="16387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05.913" v="235" actId="108"/>
        <pc:sldMkLst>
          <pc:docMk/>
          <pc:sldMk cId="2509273829" sldId="338"/>
        </pc:sldMkLst>
        <pc:spChg chg="mod">
          <ac:chgData name="Ivana Rozic" userId="3146e45c-111e-47f4-abdb-d162ebf290e2" providerId="ADAL" clId="{A813BA76-65ED-4821-ACFA-0AE09B0CA575}" dt="2023-02-27T12:56:05.913" v="235" actId="108"/>
          <ac:spMkLst>
            <pc:docMk/>
            <pc:sldMk cId="2509273829" sldId="338"/>
            <ac:spMk id="17411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28.701" v="238" actId="108"/>
        <pc:sldMkLst>
          <pc:docMk/>
          <pc:sldMk cId="2113361387" sldId="339"/>
        </pc:sldMkLst>
        <pc:spChg chg="mod">
          <ac:chgData name="Ivana Rozic" userId="3146e45c-111e-47f4-abdb-d162ebf290e2" providerId="ADAL" clId="{A813BA76-65ED-4821-ACFA-0AE09B0CA575}" dt="2023-02-27T12:56:28.701" v="238" actId="108"/>
          <ac:spMkLst>
            <pc:docMk/>
            <pc:sldMk cId="2113361387" sldId="339"/>
            <ac:spMk id="18435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22.478" v="237" actId="108"/>
        <pc:sldMkLst>
          <pc:docMk/>
          <pc:sldMk cId="2973457839" sldId="340"/>
        </pc:sldMkLst>
        <pc:spChg chg="mod">
          <ac:chgData name="Ivana Rozic" userId="3146e45c-111e-47f4-abdb-d162ebf290e2" providerId="ADAL" clId="{A813BA76-65ED-4821-ACFA-0AE09B0CA575}" dt="2023-02-27T12:29:18.636" v="22" actId="403"/>
          <ac:spMkLst>
            <pc:docMk/>
            <pc:sldMk cId="2973457839" sldId="340"/>
            <ac:spMk id="17411" creationId="{00000000-0000-0000-0000-000000000000}"/>
          </ac:spMkLst>
        </pc:spChg>
        <pc:spChg chg="mod">
          <ac:chgData name="Ivana Rozic" userId="3146e45c-111e-47f4-abdb-d162ebf290e2" providerId="ADAL" clId="{A813BA76-65ED-4821-ACFA-0AE09B0CA575}" dt="2023-02-27T12:56:22.478" v="237" actId="108"/>
          <ac:spMkLst>
            <pc:docMk/>
            <pc:sldMk cId="2973457839" sldId="340"/>
            <ac:spMk id="19459" creationId="{00000000-0000-0000-0000-000000000000}"/>
          </ac:spMkLst>
        </pc:spChg>
      </pc:sldChg>
      <pc:sldChg chg="modSp mod">
        <pc:chgData name="Ivana Rozic" userId="3146e45c-111e-47f4-abdb-d162ebf290e2" providerId="ADAL" clId="{A813BA76-65ED-4821-ACFA-0AE09B0CA575}" dt="2023-02-27T12:56:19.073" v="236" actId="108"/>
        <pc:sldMkLst>
          <pc:docMk/>
          <pc:sldMk cId="2618844879" sldId="341"/>
        </pc:sldMkLst>
        <pc:spChg chg="mod">
          <ac:chgData name="Ivana Rozic" userId="3146e45c-111e-47f4-abdb-d162ebf290e2" providerId="ADAL" clId="{A813BA76-65ED-4821-ACFA-0AE09B0CA575}" dt="2023-02-27T12:56:19.073" v="236" actId="108"/>
          <ac:spMkLst>
            <pc:docMk/>
            <pc:sldMk cId="2618844879" sldId="341"/>
            <ac:spMk id="20483" creationId="{00000000-0000-0000-0000-000000000000}"/>
          </ac:spMkLst>
        </pc:spChg>
      </pc:sldChg>
      <pc:sldChg chg="modSp add mod ord modNotesTx">
        <pc:chgData name="Ivana Rozic" userId="3146e45c-111e-47f4-abdb-d162ebf290e2" providerId="ADAL" clId="{A813BA76-65ED-4821-ACFA-0AE09B0CA575}" dt="2023-03-09T11:47:09.527" v="556" actId="6549"/>
        <pc:sldMkLst>
          <pc:docMk/>
          <pc:sldMk cId="177842740" sldId="534"/>
        </pc:sldMkLst>
        <pc:spChg chg="mod">
          <ac:chgData name="Ivana Rozic" userId="3146e45c-111e-47f4-abdb-d162ebf290e2" providerId="ADAL" clId="{A813BA76-65ED-4821-ACFA-0AE09B0CA575}" dt="2023-03-04T14:49:56.702" v="553" actId="20577"/>
          <ac:spMkLst>
            <pc:docMk/>
            <pc:sldMk cId="177842740" sldId="534"/>
            <ac:spMk id="2" creationId="{4DA2FE76-E09C-688C-CC37-58DEB84A25F1}"/>
          </ac:spMkLst>
        </pc:spChg>
      </pc:sldChg>
      <pc:sldChg chg="add">
        <pc:chgData name="Ivana Rozic" userId="3146e45c-111e-47f4-abdb-d162ebf290e2" providerId="ADAL" clId="{A813BA76-65ED-4821-ACFA-0AE09B0CA575}" dt="2023-03-09T12:16:47.097" v="558"/>
        <pc:sldMkLst>
          <pc:docMk/>
          <pc:sldMk cId="1100780422" sldId="535"/>
        </pc:sldMkLst>
      </pc:sldChg>
      <pc:sldChg chg="add del">
        <pc:chgData name="Ivana Rozic" userId="3146e45c-111e-47f4-abdb-d162ebf290e2" providerId="ADAL" clId="{A813BA76-65ED-4821-ACFA-0AE09B0CA575}" dt="2023-03-04T14:46:11.866" v="549" actId="2696"/>
        <pc:sldMkLst>
          <pc:docMk/>
          <pc:sldMk cId="3522764898" sldId="535"/>
        </pc:sldMkLst>
      </pc:sldChg>
      <pc:sldChg chg="add">
        <pc:chgData name="Ivana Rozic" userId="3146e45c-111e-47f4-abdb-d162ebf290e2" providerId="ADAL" clId="{A813BA76-65ED-4821-ACFA-0AE09B0CA575}" dt="2023-03-09T12:16:47.097" v="558"/>
        <pc:sldMkLst>
          <pc:docMk/>
          <pc:sldMk cId="2267670118" sldId="536"/>
        </pc:sldMkLst>
      </pc:sldChg>
      <pc:sldChg chg="add del">
        <pc:chgData name="Ivana Rozic" userId="3146e45c-111e-47f4-abdb-d162ebf290e2" providerId="ADAL" clId="{A813BA76-65ED-4821-ACFA-0AE09B0CA575}" dt="2023-03-04T14:50:21.310" v="555" actId="2696"/>
        <pc:sldMkLst>
          <pc:docMk/>
          <pc:sldMk cId="273503540" sldId="537"/>
        </pc:sldMkLst>
      </pc:sldChg>
      <pc:sldChg chg="modSp add mod">
        <pc:chgData name="Ivana Rozic" userId="3146e45c-111e-47f4-abdb-d162ebf290e2" providerId="ADAL" clId="{A813BA76-65ED-4821-ACFA-0AE09B0CA575}" dt="2023-03-09T12:24:50.973" v="559" actId="20577"/>
        <pc:sldMkLst>
          <pc:docMk/>
          <pc:sldMk cId="3065044131" sldId="537"/>
        </pc:sldMkLst>
        <pc:spChg chg="mod">
          <ac:chgData name="Ivana Rozic" userId="3146e45c-111e-47f4-abdb-d162ebf290e2" providerId="ADAL" clId="{A813BA76-65ED-4821-ACFA-0AE09B0CA575}" dt="2023-03-09T12:24:50.973" v="559" actId="20577"/>
          <ac:spMkLst>
            <pc:docMk/>
            <pc:sldMk cId="3065044131" sldId="537"/>
            <ac:spMk id="4100" creationId="{00000000-0000-0000-0000-000000000000}"/>
          </ac:spMkLst>
        </pc:spChg>
      </pc:sldChg>
      <pc:sldChg chg="add">
        <pc:chgData name="Ivana Rozic" userId="3146e45c-111e-47f4-abdb-d162ebf290e2" providerId="ADAL" clId="{A813BA76-65ED-4821-ACFA-0AE09B0CA575}" dt="2023-03-09T12:16:47.097" v="558"/>
        <pc:sldMkLst>
          <pc:docMk/>
          <pc:sldMk cId="3338590935" sldId="53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25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485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68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US">
              <a:ea typeface="ＭＳ Ｐゴシック" charset="0"/>
              <a:cs typeface="+mn-cs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9971DFD6-CCF8-4E20-A5EA-53A49F458471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830227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017528-7164-4595-BE3A-8CE4BB5DBB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2684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A1C992-9072-492C-A569-94ED972FB0D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721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79376" y="1196752"/>
            <a:ext cx="11377264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8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8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4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43572" y="4633003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b="1" dirty="0">
                <a:solidFill>
                  <a:srgbClr val="FFFF00"/>
                </a:solidFill>
              </a:rPr>
              <a:t>Estimates and judgements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1950243" y="1365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THE STORY SO FAR..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279525"/>
            <a:ext cx="11233248" cy="4104456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/>
              <a:t>We started by thinking about the purpose of financial reporting</a:t>
            </a:r>
          </a:p>
          <a:p>
            <a:pPr eaLnBrk="1" hangingPunct="1">
              <a:defRPr/>
            </a:pPr>
            <a:r>
              <a:rPr lang="en-GB" sz="2000" dirty="0"/>
              <a:t>We then identified the users and their need</a:t>
            </a:r>
          </a:p>
          <a:p>
            <a:pPr eaLnBrk="1" hangingPunct="1">
              <a:defRPr/>
            </a:pPr>
            <a:r>
              <a:rPr lang="en-GB" sz="2000" dirty="0"/>
              <a:t>We looked at some of the accounting principles and regulations that governed financial reporting</a:t>
            </a:r>
          </a:p>
          <a:p>
            <a:pPr eaLnBrk="1" hangingPunct="1">
              <a:defRPr/>
            </a:pPr>
            <a:r>
              <a:rPr lang="en-GB" sz="2000" dirty="0"/>
              <a:t>Next, we discussed the double entry system and the trial balance</a:t>
            </a:r>
          </a:p>
          <a:p>
            <a:pPr eaLnBrk="1" hangingPunct="1">
              <a:defRPr/>
            </a:pPr>
            <a:r>
              <a:rPr lang="en-GB" sz="2000" dirty="0"/>
              <a:t>Last week, we looked at two of the key statements that help to satisfy users’ needs</a:t>
            </a:r>
          </a:p>
          <a:p>
            <a:pPr lvl="1" eaLnBrk="1" hangingPunct="1">
              <a:defRPr/>
            </a:pPr>
            <a:r>
              <a:rPr lang="en-GB" sz="2000" dirty="0">
                <a:ea typeface="ＭＳ Ｐゴシック" charset="0"/>
              </a:rPr>
              <a:t>Income Statement</a:t>
            </a:r>
          </a:p>
          <a:p>
            <a:pPr lvl="1" eaLnBrk="1" hangingPunct="1">
              <a:defRPr/>
            </a:pPr>
            <a:r>
              <a:rPr lang="en-GB" sz="2000" dirty="0">
                <a:ea typeface="ＭＳ Ｐゴシック" charset="0"/>
              </a:rPr>
              <a:t>Statement of Financial Position</a:t>
            </a:r>
          </a:p>
          <a:p>
            <a:pPr lvl="1" eaLnBrk="1" hangingPunct="1">
              <a:defRPr/>
            </a:pPr>
            <a:r>
              <a:rPr lang="en-GB" sz="2000" dirty="0">
                <a:ea typeface="ＭＳ Ｐゴシック" charset="0"/>
              </a:rPr>
              <a:t>Understand the nature of assets, liabilities, equity, incomes and expenses</a:t>
            </a:r>
          </a:p>
          <a:p>
            <a:pPr eaLnBrk="1" hangingPunct="1">
              <a:defRPr/>
            </a:pPr>
            <a:r>
              <a:rPr lang="en-GB" sz="2000" dirty="0"/>
              <a:t>Today, we look at the adjustments made to those statements for accounting purposes.</a:t>
            </a:r>
          </a:p>
          <a:p>
            <a:pPr marL="0" indent="0" eaLnBrk="1" hangingPunct="1">
              <a:buNone/>
              <a:defRPr/>
            </a:pPr>
            <a:endParaRPr lang="en-GB" sz="2000" dirty="0"/>
          </a:p>
          <a:p>
            <a:pPr eaLnBrk="1" hangingPunct="1">
              <a:defRPr/>
            </a:pPr>
            <a:endParaRPr lang="en-GB" sz="2800" dirty="0"/>
          </a:p>
        </p:txBody>
      </p:sp>
      <p:sp>
        <p:nvSpPr>
          <p:cNvPr id="30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70638419-0658-4256-8475-3DA122831A64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364148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AREAS TO BE COVERED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9452012" cy="3804528"/>
          </a:xfrm>
        </p:spPr>
        <p:txBody>
          <a:bodyPr anchor="ctr"/>
          <a:lstStyle/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Accruals and prepayments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Depreciation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Bad debts and provision for doubtful debts</a:t>
            </a:r>
          </a:p>
        </p:txBody>
      </p:sp>
    </p:spTree>
    <p:extLst>
      <p:ext uri="{BB962C8B-B14F-4D97-AF65-F5344CB8AC3E}">
        <p14:creationId xmlns:p14="http://schemas.microsoft.com/office/powerpoint/2010/main" val="1931145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68760"/>
            <a:ext cx="11103024" cy="4176464"/>
          </a:xfrm>
        </p:spPr>
        <p:txBody>
          <a:bodyPr anchor="ctr"/>
          <a:lstStyle/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We have already seen that the </a:t>
            </a:r>
            <a:r>
              <a:rPr lang="en-GB" altLang="en-US" sz="2400" b="1" dirty="0">
                <a:solidFill>
                  <a:srgbClr val="7030A0"/>
                </a:solidFill>
              </a:rPr>
              <a:t>Income Statement</a:t>
            </a:r>
            <a:r>
              <a:rPr lang="en-GB" altLang="en-US" sz="2400" dirty="0">
                <a:solidFill>
                  <a:srgbClr val="7030A0"/>
                </a:solidFill>
              </a:rPr>
              <a:t> </a:t>
            </a:r>
            <a:r>
              <a:rPr lang="en-GB" altLang="en-US" sz="2400" dirty="0"/>
              <a:t> bringing together </a:t>
            </a:r>
            <a:r>
              <a:rPr lang="en-GB" altLang="en-US" sz="2400" b="1" dirty="0">
                <a:solidFill>
                  <a:srgbClr val="7030A0"/>
                </a:solidFill>
              </a:rPr>
              <a:t>incomes</a:t>
            </a:r>
            <a:r>
              <a:rPr lang="en-GB" altLang="en-US" sz="2400" dirty="0"/>
              <a:t> and </a:t>
            </a:r>
            <a:r>
              <a:rPr lang="en-GB" altLang="en-US" sz="2400" b="1" dirty="0">
                <a:solidFill>
                  <a:srgbClr val="7030A0"/>
                </a:solidFill>
              </a:rPr>
              <a:t>expenditures</a:t>
            </a:r>
            <a:r>
              <a:rPr lang="en-GB" altLang="en-US" sz="2400" dirty="0"/>
              <a:t> for </a:t>
            </a:r>
            <a:r>
              <a:rPr lang="en-GB" altLang="en-US" sz="2400" b="1" dirty="0">
                <a:solidFill>
                  <a:srgbClr val="7030A0"/>
                </a:solidFill>
              </a:rPr>
              <a:t>one accounting period</a:t>
            </a:r>
            <a:r>
              <a:rPr lang="en-GB" altLang="en-US" sz="2400" dirty="0"/>
              <a:t>. 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For the 12 months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E.g. Think about an accounting year</a:t>
            </a:r>
          </a:p>
          <a:p>
            <a:pPr lvl="1" algn="just" eaLnBrk="1" hangingPunct="1">
              <a:spcAft>
                <a:spcPts val="1800"/>
              </a:spcAft>
            </a:pPr>
            <a:r>
              <a:rPr lang="en-GB" altLang="en-US" sz="2000" dirty="0"/>
              <a:t>1</a:t>
            </a:r>
            <a:r>
              <a:rPr lang="en-GB" altLang="en-US" sz="2000" baseline="30000" dirty="0"/>
              <a:t>st</a:t>
            </a:r>
            <a:r>
              <a:rPr lang="en-GB" altLang="en-US" sz="2000" dirty="0"/>
              <a:t> January 2022 – 31</a:t>
            </a:r>
            <a:r>
              <a:rPr lang="en-GB" altLang="en-US" sz="2000" baseline="30000" dirty="0"/>
              <a:t>st</a:t>
            </a:r>
            <a:r>
              <a:rPr lang="en-GB" altLang="en-US" sz="2000" dirty="0"/>
              <a:t> December 2022</a:t>
            </a:r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3936BEED-43A6-4E3A-A6C2-BF10EEB83AAD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86842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6147" name="Content Placeholder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First expense – BUSINESS RATES</a:t>
            </a:r>
          </a:p>
          <a:p>
            <a:pPr eaLnBrk="1" hangingPunct="1"/>
            <a:r>
              <a:rPr lang="en-GB" altLang="en-US" sz="2800" dirty="0"/>
              <a:t>We pay our bill on 1</a:t>
            </a:r>
            <a:r>
              <a:rPr lang="en-GB" altLang="en-US" sz="2800" baseline="30000" dirty="0"/>
              <a:t>st</a:t>
            </a:r>
            <a:r>
              <a:rPr lang="en-GB" altLang="en-US" sz="2800" dirty="0"/>
              <a:t> January for 12 months for £1,200</a:t>
            </a:r>
          </a:p>
          <a:p>
            <a:pPr eaLnBrk="1" hangingPunct="1"/>
            <a:r>
              <a:rPr lang="en-GB" altLang="en-US" sz="2800" dirty="0"/>
              <a:t>Is it a fair reflection on the expenses incurred during the year?</a:t>
            </a: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B66D227-FF81-47D0-B78E-9B7A2D8CBCE8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424114" y="4437063"/>
          <a:ext cx="6985005" cy="1152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6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465667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</a:tblGrid>
              <a:tr h="576263"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O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</a:t>
                      </a:r>
                    </a:p>
                  </a:txBody>
                  <a:tcPr marL="91443" marR="91443" marT="45736" marB="45736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J</a:t>
                      </a:r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</a:t>
                      </a:r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M</a:t>
                      </a:r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263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43" marR="91443" marT="45736" marB="45736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916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992313" y="33337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122C0DC-9FA2-4AFB-AC53-2163150ACB80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Now RENT</a:t>
            </a:r>
          </a:p>
          <a:p>
            <a:pPr eaLnBrk="1" hangingPunct="1"/>
            <a:r>
              <a:rPr lang="en-GB" altLang="en-US" sz="2800" dirty="0"/>
              <a:t>We pay RENT three months in arrears.</a:t>
            </a:r>
          </a:p>
          <a:p>
            <a:pPr eaLnBrk="1" hangingPunct="1"/>
            <a:r>
              <a:rPr lang="en-GB" altLang="en-US" sz="2800" dirty="0"/>
              <a:t>Annual rent is £12,000</a:t>
            </a:r>
          </a:p>
          <a:p>
            <a:pPr eaLnBrk="1" hangingPunct="1"/>
            <a:r>
              <a:rPr lang="en-GB" altLang="en-US" sz="2800" dirty="0"/>
              <a:t>Is it a fair reflection on the expenses incurred during the year?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pic>
        <p:nvPicPr>
          <p:cNvPr id="717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4" y="4494214"/>
            <a:ext cx="6992937" cy="118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2819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992313" y="33337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819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54807AD-C233-4F9A-9C59-9A9705606FEC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767408" y="1557339"/>
            <a:ext cx="10657184" cy="406246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Now CAR INSURANCE</a:t>
            </a:r>
          </a:p>
          <a:p>
            <a:pPr eaLnBrk="1" hangingPunct="1"/>
            <a:r>
              <a:rPr lang="en-GB" altLang="en-US" sz="2800" dirty="0"/>
              <a:t>You buy a car in April and take out a 12 month policy.</a:t>
            </a:r>
          </a:p>
          <a:p>
            <a:pPr eaLnBrk="1" hangingPunct="1"/>
            <a:r>
              <a:rPr lang="en-GB" altLang="en-US" sz="2800" dirty="0"/>
              <a:t>Premium is £1,600</a:t>
            </a:r>
          </a:p>
          <a:p>
            <a:pPr eaLnBrk="1" hangingPunct="1"/>
            <a:r>
              <a:rPr lang="en-GB" altLang="en-US" sz="2800" dirty="0"/>
              <a:t>Is it a fair reflection on the expenses incurred during the year?</a:t>
            </a:r>
          </a:p>
          <a:p>
            <a:pPr eaLnBrk="1" hangingPunct="1"/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pic>
        <p:nvPicPr>
          <p:cNvPr id="819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645" y="4437112"/>
            <a:ext cx="6992937" cy="118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937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2FB3-A3BD-DC3C-4F8B-07EF66EE2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ACCRUALS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994B7-7B9F-DACF-C99D-CE95555D9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681012"/>
            <a:ext cx="10801200" cy="3495976"/>
          </a:xfrm>
        </p:spPr>
        <p:txBody>
          <a:bodyPr anchor="ctr" anchorCtr="1">
            <a:noAutofit/>
          </a:bodyPr>
          <a:lstStyle/>
          <a:p>
            <a:pPr marL="269075" indent="-208355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</a:pPr>
            <a:r>
              <a:rPr lang="en-GB" sz="2800" dirty="0"/>
              <a:t>Financial statements should reflect the effects of transactions and other events in the </a:t>
            </a:r>
            <a:r>
              <a:rPr lang="en-GB" sz="2800" b="1" dirty="0">
                <a:solidFill>
                  <a:srgbClr val="0070C0"/>
                </a:solidFill>
              </a:rPr>
              <a:t>time period that they occur</a:t>
            </a:r>
          </a:p>
          <a:p>
            <a:pPr marL="269075" indent="-208355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</a:pPr>
            <a:r>
              <a:rPr lang="en-GB" sz="2800" dirty="0">
                <a:solidFill>
                  <a:srgbClr val="0070C0"/>
                </a:solidFill>
              </a:rPr>
              <a:t>Revenue</a:t>
            </a:r>
            <a:r>
              <a:rPr lang="en-GB" sz="2800" dirty="0"/>
              <a:t> is recognised as it is earned</a:t>
            </a:r>
          </a:p>
          <a:p>
            <a:pPr marL="269075" indent="-208355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</a:pPr>
            <a:r>
              <a:rPr lang="en-GB" sz="2800" dirty="0">
                <a:solidFill>
                  <a:srgbClr val="0070C0"/>
                </a:solidFill>
              </a:rPr>
              <a:t>Expenses</a:t>
            </a:r>
            <a:r>
              <a:rPr lang="en-GB" sz="2800" dirty="0"/>
              <a:t> are recognised as they are </a:t>
            </a:r>
            <a:r>
              <a:rPr lang="en-GB" sz="2800" dirty="0">
                <a:solidFill>
                  <a:srgbClr val="0070C0"/>
                </a:solidFill>
              </a:rPr>
              <a:t>incurred</a:t>
            </a:r>
          </a:p>
          <a:p>
            <a:pPr marL="60721" indent="0" algn="ctr">
              <a:lnSpc>
                <a:spcPct val="120000"/>
              </a:lnSpc>
              <a:spcBef>
                <a:spcPts val="450"/>
              </a:spcBef>
              <a:spcAft>
                <a:spcPts val="1350"/>
              </a:spcAft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All of this is regardless of whether cash has flowed in or not!!</a:t>
            </a:r>
          </a:p>
        </p:txBody>
      </p:sp>
    </p:spTree>
    <p:extLst>
      <p:ext uri="{BB962C8B-B14F-4D97-AF65-F5344CB8AC3E}">
        <p14:creationId xmlns:p14="http://schemas.microsoft.com/office/powerpoint/2010/main" val="2297641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2FB3-A3BD-DC3C-4F8B-07EF66EE2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2710" y="476672"/>
            <a:ext cx="7406580" cy="85725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b="1" dirty="0"/>
              <a:t>ACCRUALS ACCOUNTING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994B7-7B9F-DACF-C99D-CE95555D9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1424" y="1628801"/>
            <a:ext cx="5904656" cy="360040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spcAft>
                <a:spcPts val="1500"/>
              </a:spcAft>
              <a:buNone/>
            </a:pPr>
            <a:r>
              <a:rPr lang="en-GB" sz="1800" b="1" dirty="0">
                <a:solidFill>
                  <a:srgbClr val="0070C0"/>
                </a:solidFill>
              </a:rPr>
              <a:t>Profit = Revenues – Expenses </a:t>
            </a:r>
          </a:p>
          <a:p>
            <a:pPr>
              <a:lnSpc>
                <a:spcPct val="90000"/>
              </a:lnSpc>
              <a:spcBef>
                <a:spcPts val="2250"/>
              </a:spcBef>
              <a:spcAft>
                <a:spcPts val="819"/>
              </a:spcAft>
            </a:pPr>
            <a:r>
              <a:rPr lang="en-GB" sz="1800" b="1" dirty="0"/>
              <a:t>Revenues: </a:t>
            </a:r>
            <a:r>
              <a:rPr lang="en-GB" sz="1800" dirty="0"/>
              <a:t>include receivables or cash received by a company from ordinary activities (i.e., the sale of goods or services) 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Expenses: </a:t>
            </a:r>
            <a:r>
              <a:rPr lang="en-GB" sz="1800" dirty="0"/>
              <a:t>include increases in payables (i.e., liabilities) or cash paid by a company from ordinary business (i.e., the purchase of goods and services)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10E30A-AF29-07CC-EC88-761EE7A8E6A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45" r="10945"/>
          <a:stretch/>
        </p:blipFill>
        <p:spPr>
          <a:xfrm>
            <a:off x="7055804" y="1628801"/>
            <a:ext cx="3876662" cy="3308721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868444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BASIS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557339"/>
            <a:ext cx="10585176" cy="4031902"/>
          </a:xfrm>
        </p:spPr>
        <p:txBody>
          <a:bodyPr/>
          <a:lstStyle/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r>
              <a:rPr lang="en-GB" sz="2400" dirty="0">
                <a:solidFill>
                  <a:srgbClr val="000000"/>
                </a:solidFill>
              </a:rPr>
              <a:t>We are not concerned about when </a:t>
            </a:r>
            <a:r>
              <a:rPr lang="en-GB" sz="2400" b="1" dirty="0">
                <a:solidFill>
                  <a:srgbClr val="000000"/>
                </a:solidFill>
              </a:rPr>
              <a:t>CASH</a:t>
            </a:r>
            <a:r>
              <a:rPr lang="en-GB" sz="2400" dirty="0">
                <a:solidFill>
                  <a:srgbClr val="000000"/>
                </a:solidFill>
              </a:rPr>
              <a:t> changes hands. We are </a:t>
            </a: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concerned with the </a:t>
            </a:r>
            <a:r>
              <a:rPr lang="en-GB" sz="24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period</a:t>
            </a: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to which the expense (or income) relates to.</a:t>
            </a:r>
          </a:p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r>
              <a:rPr lang="en-GB" sz="2400" dirty="0">
                <a:solidFill>
                  <a:srgbClr val="000000"/>
                </a:solidFill>
              </a:rPr>
              <a:t>We recognise both revenues and expenses </a:t>
            </a:r>
            <a:r>
              <a:rPr lang="en-GB" sz="2400" b="1" dirty="0">
                <a:ea typeface="Calibri" panose="020F0502020204030204" pitchFamily="34" charset="0"/>
                <a:cs typeface="Times New Roman" panose="02020603050405020304" pitchFamily="18" charset="0"/>
              </a:rPr>
              <a:t>in the period which they relate to</a:t>
            </a:r>
          </a:p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r>
              <a:rPr lang="en-GB" sz="2400" b="1" dirty="0">
                <a:solidFill>
                  <a:srgbClr val="000000"/>
                </a:solidFill>
              </a:rPr>
              <a:t>Expenses</a:t>
            </a:r>
            <a:r>
              <a:rPr lang="en-GB" sz="2400" dirty="0">
                <a:solidFill>
                  <a:srgbClr val="000000"/>
                </a:solidFill>
              </a:rPr>
              <a:t> follow </a:t>
            </a:r>
            <a:r>
              <a:rPr lang="en-GB" sz="2400" b="1" dirty="0">
                <a:solidFill>
                  <a:srgbClr val="000000"/>
                </a:solidFill>
              </a:rPr>
              <a:t>the matching principle;</a:t>
            </a:r>
            <a:r>
              <a:rPr lang="en-GB" sz="2400" dirty="0">
                <a:solidFill>
                  <a:srgbClr val="000000"/>
                </a:solidFill>
              </a:rPr>
              <a:t> i.e., expenses are matched with the revenue they relate to </a:t>
            </a:r>
          </a:p>
          <a:p>
            <a:pPr algn="just" eaLnBrk="1" hangingPunct="1">
              <a:spcBef>
                <a:spcPts val="1200"/>
              </a:spcBef>
              <a:spcAft>
                <a:spcPts val="2400"/>
              </a:spcAft>
              <a:defRPr/>
            </a:pPr>
            <a:endParaRPr lang="en-GB" sz="2400" dirty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D729F13-6ADE-43F8-84D5-58588AB44314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54940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2FE76-E09C-688C-CC37-58DEB84A2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ACCRUALS ACCOUNTING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87E8B-F56E-A6FE-04D3-D2A9024A12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900"/>
              </a:spcAft>
              <a:buNone/>
            </a:pPr>
            <a:r>
              <a:rPr lang="en-GB" b="1" dirty="0"/>
              <a:t>BENEFITS</a:t>
            </a:r>
            <a:endParaRPr lang="en-GB" sz="3600" b="1" dirty="0"/>
          </a:p>
          <a:p>
            <a:r>
              <a:rPr lang="en-GB" sz="2400" dirty="0"/>
              <a:t>Compliant with UK GAAP</a:t>
            </a:r>
          </a:p>
          <a:p>
            <a:r>
              <a:rPr lang="en-GB" sz="2400" dirty="0"/>
              <a:t>Reliable  representation of financial position and performance</a:t>
            </a:r>
          </a:p>
          <a:p>
            <a:r>
              <a:rPr lang="en-GB" sz="2400" dirty="0"/>
              <a:t>Helps in business planning</a:t>
            </a:r>
          </a:p>
          <a:p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A1AF1-16FE-84F3-1146-2E6C0B9A53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spcAft>
                <a:spcPts val="900"/>
              </a:spcAft>
              <a:buNone/>
            </a:pPr>
            <a:r>
              <a:rPr lang="en-GB" b="1" dirty="0"/>
              <a:t>LIMITATIONS</a:t>
            </a:r>
          </a:p>
          <a:p>
            <a:r>
              <a:rPr lang="en-GB" sz="2400" dirty="0"/>
              <a:t>Complex (i.e., double-entry accounting method)</a:t>
            </a:r>
          </a:p>
          <a:p>
            <a:r>
              <a:rPr lang="en-GB" sz="2400" dirty="0"/>
              <a:t>Costly for small businesses </a:t>
            </a:r>
          </a:p>
          <a:p>
            <a:r>
              <a:rPr lang="en-GB" sz="2400" dirty="0"/>
              <a:t>Difficult to track cash flows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42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ACCRUALS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1268760"/>
            <a:ext cx="10657184" cy="4320480"/>
          </a:xfrm>
        </p:spPr>
        <p:txBody>
          <a:bodyPr/>
          <a:lstStyle/>
          <a:p>
            <a:pPr eaLnBrk="1" hangingPunct="1"/>
            <a:r>
              <a:rPr lang="en-GB" altLang="en-US" sz="2800" u="sng" dirty="0">
                <a:solidFill>
                  <a:srgbClr val="000000"/>
                </a:solidFill>
              </a:rPr>
              <a:t>Accrual – definition</a:t>
            </a:r>
          </a:p>
          <a:p>
            <a:pPr lvl="1" algn="just" eaLnBrk="1" hangingPunct="1"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srgbClr val="000000"/>
                </a:solidFill>
              </a:rPr>
              <a:t>An amount due in an accounting period which remains unpaid at the end of that period</a:t>
            </a:r>
          </a:p>
          <a:p>
            <a:pPr eaLnBrk="1" hangingPunct="1"/>
            <a:r>
              <a:rPr lang="en-GB" altLang="en-US" sz="2800" u="sng" dirty="0">
                <a:solidFill>
                  <a:srgbClr val="000000"/>
                </a:solidFill>
              </a:rPr>
              <a:t>Accrual – treatment</a:t>
            </a:r>
          </a:p>
          <a:p>
            <a:pPr lvl="1" eaLnBrk="1" hangingPunct="1"/>
            <a:r>
              <a:rPr lang="en-GB" altLang="en-US" sz="2400" b="1" dirty="0">
                <a:solidFill>
                  <a:srgbClr val="C00000"/>
                </a:solidFill>
              </a:rPr>
              <a:t>Expense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Add the accrual to the expense item in the income statement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Create a </a:t>
            </a:r>
            <a:r>
              <a:rPr lang="en-GB" altLang="en-US" sz="2000" b="1" dirty="0">
                <a:solidFill>
                  <a:srgbClr val="C00000"/>
                </a:solidFill>
              </a:rPr>
              <a:t>current liability </a:t>
            </a:r>
            <a:r>
              <a:rPr lang="en-GB" altLang="en-US" sz="2000" dirty="0">
                <a:solidFill>
                  <a:srgbClr val="000000"/>
                </a:solidFill>
              </a:rPr>
              <a:t>in the </a:t>
            </a:r>
            <a:r>
              <a:rPr lang="en-GB" sz="2000" dirty="0"/>
              <a:t>statement of financial position</a:t>
            </a:r>
          </a:p>
          <a:p>
            <a:pPr lvl="1" eaLnBrk="1" hangingPunct="1"/>
            <a:r>
              <a:rPr lang="en-GB" altLang="en-US" sz="2400" b="1" dirty="0">
                <a:solidFill>
                  <a:srgbClr val="00B050"/>
                </a:solidFill>
              </a:rPr>
              <a:t>Income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Add the accrued income to income item in the income statement</a:t>
            </a:r>
          </a:p>
          <a:p>
            <a:pPr marL="1085850" lvl="2" indent="-285750" eaLnBrk="1" hangingPunct="1"/>
            <a:r>
              <a:rPr lang="en-GB" altLang="en-US" sz="2000" dirty="0">
                <a:solidFill>
                  <a:srgbClr val="000000"/>
                </a:solidFill>
              </a:rPr>
              <a:t>Create a </a:t>
            </a:r>
            <a:r>
              <a:rPr lang="en-GB" altLang="en-US" sz="2000" b="1" dirty="0">
                <a:solidFill>
                  <a:srgbClr val="00B050"/>
                </a:solidFill>
              </a:rPr>
              <a:t>current asset </a:t>
            </a:r>
            <a:r>
              <a:rPr lang="en-GB" altLang="en-US" sz="2000" dirty="0">
                <a:solidFill>
                  <a:srgbClr val="000000"/>
                </a:solidFill>
              </a:rPr>
              <a:t>in the </a:t>
            </a:r>
            <a:r>
              <a:rPr lang="en-GB" sz="2000" dirty="0"/>
              <a:t>statement of financial position </a:t>
            </a:r>
            <a:endParaRPr lang="en-GB" altLang="en-US" sz="2000" dirty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41C8496-F0B9-4136-B102-E7FACA00E39E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409076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PREPAYMENTS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358795"/>
            <a:ext cx="10742984" cy="4140411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u="sng" dirty="0"/>
              <a:t>Prepayment - definition</a:t>
            </a:r>
          </a:p>
          <a:p>
            <a:pPr lvl="1" algn="just" eaLnBrk="1" hangingPunct="1">
              <a:buFont typeface="Wingdings" panose="05000000000000000000" pitchFamily="2" charset="2"/>
              <a:buChar char="Ø"/>
              <a:defRPr/>
            </a:pPr>
            <a:r>
              <a:rPr lang="en-GB" sz="2400" dirty="0">
                <a:solidFill>
                  <a:srgbClr val="000000"/>
                </a:solidFill>
              </a:rPr>
              <a:t>A payment made in advance of the period to which it relates</a:t>
            </a:r>
          </a:p>
          <a:p>
            <a:pPr eaLnBrk="1" hangingPunct="1">
              <a:defRPr/>
            </a:pPr>
            <a:r>
              <a:rPr lang="en-GB" sz="2800" u="sng" dirty="0"/>
              <a:t>Prepayment: treatment</a:t>
            </a:r>
          </a:p>
          <a:p>
            <a:pPr lvl="1" eaLnBrk="1" hangingPunct="1">
              <a:defRPr/>
            </a:pPr>
            <a:r>
              <a:rPr lang="en-GB" sz="2400" b="1" dirty="0">
                <a:solidFill>
                  <a:srgbClr val="C00000"/>
                </a:solidFill>
              </a:rPr>
              <a:t>  Expense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Reduce the expense in the income statement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Create a </a:t>
            </a:r>
            <a:r>
              <a:rPr lang="en-GB" sz="2000" b="1" dirty="0">
                <a:solidFill>
                  <a:srgbClr val="C00000"/>
                </a:solidFill>
                <a:ea typeface="ＭＳ Ｐゴシック" charset="0"/>
              </a:rPr>
              <a:t>current asset </a:t>
            </a:r>
            <a:r>
              <a:rPr lang="en-GB" sz="2000" dirty="0">
                <a:ea typeface="ＭＳ Ｐゴシック" charset="0"/>
              </a:rPr>
              <a:t>in the </a:t>
            </a:r>
            <a:r>
              <a:rPr lang="en-GB" sz="2000" dirty="0"/>
              <a:t>statement of financial position </a:t>
            </a:r>
            <a:endParaRPr lang="en-GB" sz="2000" dirty="0">
              <a:ea typeface="ＭＳ Ｐゴシック" charset="0"/>
            </a:endParaRPr>
          </a:p>
          <a:p>
            <a:pPr lvl="1" eaLnBrk="1" hangingPunct="1">
              <a:defRPr/>
            </a:pPr>
            <a:r>
              <a:rPr lang="en-GB" sz="2400" b="1" dirty="0">
                <a:solidFill>
                  <a:srgbClr val="00B050"/>
                </a:solidFill>
              </a:rPr>
              <a:t>  Income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Reduce the income in the income statement</a:t>
            </a:r>
          </a:p>
          <a:p>
            <a:pPr lvl="2" eaLnBrk="1" hangingPunct="1">
              <a:defRPr/>
            </a:pPr>
            <a:r>
              <a:rPr lang="en-GB" sz="2000" dirty="0">
                <a:ea typeface="ＭＳ Ｐゴシック" charset="0"/>
              </a:rPr>
              <a:t>Create a </a:t>
            </a:r>
            <a:r>
              <a:rPr lang="en-GB" sz="2000" b="1" dirty="0">
                <a:solidFill>
                  <a:srgbClr val="00B050"/>
                </a:solidFill>
                <a:ea typeface="ＭＳ Ｐゴシック" charset="0"/>
              </a:rPr>
              <a:t>current liability </a:t>
            </a:r>
            <a:r>
              <a:rPr lang="en-GB" sz="2000" dirty="0">
                <a:ea typeface="ＭＳ Ｐゴシック" charset="0"/>
              </a:rPr>
              <a:t>in the </a:t>
            </a:r>
            <a:r>
              <a:rPr lang="en-GB" sz="2000" dirty="0"/>
              <a:t>statement of financial position </a:t>
            </a:r>
            <a:endParaRPr lang="en-GB" sz="2000" dirty="0">
              <a:ea typeface="ＭＳ Ｐゴシック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BB5C850F-EAF4-4AA7-947A-7D9C7C2338CF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485447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A 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1424" y="1417638"/>
            <a:ext cx="10585176" cy="3804528"/>
          </a:xfrm>
        </p:spPr>
        <p:txBody>
          <a:bodyPr anchor="ctr"/>
          <a:lstStyle/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Business A pays £5,000 in the year. At the year-end, it owes £1,000 for rent.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expense used up = £6,000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paid for = £5,000</a:t>
            </a:r>
          </a:p>
          <a:p>
            <a:pPr eaLnBrk="1" hangingPunct="1">
              <a:spcBef>
                <a:spcPts val="30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What double entry is required to adjust rent expense to £6,000?</a:t>
            </a:r>
          </a:p>
        </p:txBody>
      </p:sp>
    </p:spTree>
    <p:extLst>
      <p:ext uri="{BB962C8B-B14F-4D97-AF65-F5344CB8AC3E}">
        <p14:creationId xmlns:p14="http://schemas.microsoft.com/office/powerpoint/2010/main" val="11007804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A </a:t>
            </a:r>
            <a:r>
              <a:rPr lang="en-GB" sz="3200" b="1" dirty="0"/>
              <a:t>cont.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45E52E-75EB-E74F-9BA4-5E6DDD57B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416" y="1922290"/>
            <a:ext cx="10657184" cy="1506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670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B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4488" y="1268760"/>
            <a:ext cx="11103024" cy="3558448"/>
          </a:xfrm>
        </p:spPr>
        <p:txBody>
          <a:bodyPr anchor="ctr"/>
          <a:lstStyle/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Business B pays £6,500 in the year. This figure includes £500 paid in advance for the following year.</a:t>
            </a:r>
          </a:p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expense used up = £6,000</a:t>
            </a:r>
          </a:p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Rent paid for = £6,500</a:t>
            </a:r>
          </a:p>
          <a:p>
            <a:pPr eaLnBrk="1" hangingPunct="1">
              <a:spcBef>
                <a:spcPts val="1200"/>
              </a:spcBef>
              <a:defRPr/>
            </a:pPr>
            <a:r>
              <a:rPr lang="en-GB" dirty="0">
                <a:ea typeface="ＭＳ Ｐゴシック" charset="0"/>
                <a:cs typeface="+mn-cs"/>
              </a:rPr>
              <a:t>What double entry is required to adjust rent expense to £6,000?</a:t>
            </a:r>
          </a:p>
        </p:txBody>
      </p:sp>
    </p:spTree>
    <p:extLst>
      <p:ext uri="{BB962C8B-B14F-4D97-AF65-F5344CB8AC3E}">
        <p14:creationId xmlns:p14="http://schemas.microsoft.com/office/powerpoint/2010/main" val="30650441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0FAE6CA3-866A-409B-828E-7C338F54B8BA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Example B </a:t>
            </a:r>
            <a:r>
              <a:rPr lang="en-GB" sz="3200" b="1" dirty="0"/>
              <a:t>cont.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E6929B-6AD1-98A9-29B8-F4F83E0DC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550" y="1590735"/>
            <a:ext cx="8809183" cy="1531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590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57879" y="1365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384" y="1124745"/>
            <a:ext cx="11031016" cy="424837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Let</a:t>
            </a:r>
            <a:r>
              <a:rPr lang="ja-JP" altLang="en-GB" sz="2400" dirty="0"/>
              <a:t>’</a:t>
            </a:r>
            <a:r>
              <a:rPr lang="en-GB" altLang="ja-JP" sz="2400" dirty="0"/>
              <a:t>s buy a car</a:t>
            </a:r>
          </a:p>
          <a:p>
            <a:pPr lvl="1" eaLnBrk="1" hangingPunct="1"/>
            <a:r>
              <a:rPr lang="en-GB" altLang="en-US" sz="2000" dirty="0"/>
              <a:t>  Cost £20,000</a:t>
            </a:r>
          </a:p>
          <a:p>
            <a:pPr lvl="1" eaLnBrk="1" hangingPunct="1"/>
            <a:r>
              <a:rPr lang="en-GB" altLang="en-US" sz="2000" dirty="0"/>
              <a:t>  Expected useful life 5 years</a:t>
            </a:r>
          </a:p>
          <a:p>
            <a:pPr lvl="1" eaLnBrk="1" hangingPunct="1"/>
            <a:r>
              <a:rPr lang="en-GB" altLang="en-US" sz="2000" dirty="0"/>
              <a:t>  Estimated value at end of 5 years £5,000</a:t>
            </a:r>
          </a:p>
          <a:p>
            <a:pPr algn="just" eaLnBrk="1" hangingPunct="1"/>
            <a:r>
              <a:rPr lang="en-GB" altLang="en-US" sz="2400" dirty="0"/>
              <a:t>What should our income statement and </a:t>
            </a:r>
            <a:r>
              <a:rPr lang="en-GB" sz="2400" dirty="0"/>
              <a:t>statement of financial position </a:t>
            </a:r>
            <a:r>
              <a:rPr lang="en-GB" altLang="en-US" sz="2400" dirty="0"/>
              <a:t>show?</a:t>
            </a:r>
          </a:p>
          <a:p>
            <a:pPr lvl="1" algn="just" eaLnBrk="1" hangingPunct="1"/>
            <a:r>
              <a:rPr lang="en-GB" altLang="en-US" sz="2000" dirty="0"/>
              <a:t>Should we charge the £20,000 as an expense in the first year? Surely the car will be helping to generate revenues over the five years.</a:t>
            </a:r>
            <a:r>
              <a:rPr lang="en-GB" altLang="en-US" sz="2400" dirty="0"/>
              <a:t> </a:t>
            </a:r>
          </a:p>
          <a:p>
            <a:pPr lvl="1" algn="just" eaLnBrk="1" hangingPunct="1"/>
            <a:r>
              <a:rPr lang="en-GB" altLang="en-US" sz="2000" dirty="0"/>
              <a:t>What if the cost was many millions?</a:t>
            </a:r>
          </a:p>
          <a:p>
            <a:pPr lvl="1" eaLnBrk="1" hangingPunct="1"/>
            <a:r>
              <a:rPr lang="en-GB" altLang="en-US" sz="2000" dirty="0"/>
              <a:t>Think about the </a:t>
            </a:r>
            <a:r>
              <a:rPr lang="en-GB" altLang="en-US" sz="2000" b="1" dirty="0">
                <a:solidFill>
                  <a:srgbClr val="00B0F0"/>
                </a:solidFill>
              </a:rPr>
              <a:t>ACCRUALS</a:t>
            </a:r>
            <a:r>
              <a:rPr lang="en-GB" altLang="en-US" sz="2000" dirty="0"/>
              <a:t> concept – the </a:t>
            </a:r>
            <a:r>
              <a:rPr lang="en-GB" altLang="en-US" sz="2000" b="1" dirty="0">
                <a:solidFill>
                  <a:srgbClr val="00B0F0"/>
                </a:solidFill>
              </a:rPr>
              <a:t>MATCHING</a:t>
            </a:r>
            <a:r>
              <a:rPr lang="en-GB" altLang="en-US" sz="2000" dirty="0"/>
              <a:t> of incomes and expenses for the same period.</a:t>
            </a: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FE84FB4-1274-4F7D-AF7A-314EBB6C69AA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2339417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6EB1DE25-2087-4CD5-876A-8A3535D0E8E3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Depreciation seeks </a:t>
            </a: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to allocate the cost of the asset </a:t>
            </a:r>
            <a:r>
              <a:rPr lang="en-GB" altLang="en-US" sz="2400" dirty="0"/>
              <a:t>(non-current assets) over the periods benefitting from its use.</a:t>
            </a:r>
          </a:p>
          <a:p>
            <a:pPr algn="just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It is a book-keeping entry – </a:t>
            </a:r>
            <a:r>
              <a:rPr lang="en-GB" altLang="en-US" sz="2400" b="1" dirty="0"/>
              <a:t>no movement of cash is involved.</a:t>
            </a:r>
            <a:r>
              <a:rPr lang="en-GB" altLang="en-US" sz="2400" dirty="0"/>
              <a:t> Cash changes hands when you buy or sell the asset.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400" u="sng" dirty="0"/>
              <a:t>Depreciation is NOT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000" dirty="0"/>
              <a:t> It is not a way of saving for a new asset.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000" dirty="0"/>
              <a:t> It is not the fall in value of the asset.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000" dirty="0"/>
              <a:t> It does not represent the current value of the asset.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2666088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 - </a:t>
            </a:r>
            <a:r>
              <a:rPr lang="en-GB" b="1" dirty="0">
                <a:ea typeface="ＭＳ Ｐゴシック" charset="0"/>
                <a:cs typeface="+mn-cs"/>
              </a:rPr>
              <a:t>What is it?</a:t>
            </a:r>
            <a:endParaRPr lang="en-GB" b="1"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695400" y="1398476"/>
            <a:ext cx="10887000" cy="4061048"/>
          </a:xfrm>
        </p:spPr>
        <p:txBody>
          <a:bodyPr/>
          <a:lstStyle/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Depreciation</a:t>
            </a:r>
            <a:r>
              <a:rPr lang="en-GB" sz="1800" dirty="0">
                <a:cs typeface="Arial" panose="020B0604020202020204" pitchFamily="34" charset="0"/>
              </a:rPr>
              <a:t> is the 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systematic allocation </a:t>
            </a:r>
            <a:r>
              <a:rPr lang="en-GB" sz="1800" dirty="0">
                <a:cs typeface="Arial" panose="020B0604020202020204" pitchFamily="34" charset="0"/>
              </a:rPr>
              <a:t>of the depreciable amount of an asset 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over its useful life</a:t>
            </a:r>
            <a:r>
              <a:rPr lang="en-GB" sz="1800" b="1" dirty="0">
                <a:cs typeface="Arial" panose="020B0604020202020204" pitchFamily="34" charset="0"/>
              </a:rPr>
              <a:t>.</a:t>
            </a:r>
          </a:p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Depreciable amount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1800" dirty="0">
                <a:cs typeface="Arial" panose="020B0604020202020204" pitchFamily="34" charset="0"/>
              </a:rPr>
              <a:t>is the 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cs typeface="Arial" panose="020B0604020202020204" pitchFamily="34" charset="0"/>
              </a:rPr>
              <a:t>cost of the asset less its residual value</a:t>
            </a:r>
            <a:r>
              <a:rPr lang="en-GB" sz="1800" dirty="0">
                <a:cs typeface="Arial" panose="020B0604020202020204" pitchFamily="34" charset="0"/>
              </a:rPr>
              <a:t>. </a:t>
            </a:r>
          </a:p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cs typeface="Arial" panose="020B0604020202020204" pitchFamily="34" charset="0"/>
              </a:rPr>
              <a:t>Useful life</a:t>
            </a:r>
            <a:r>
              <a:rPr lang="en-GB" sz="1800" dirty="0">
                <a:cs typeface="Arial" panose="020B0604020202020204" pitchFamily="34" charset="0"/>
              </a:rPr>
              <a:t> is generally the </a:t>
            </a:r>
            <a:r>
              <a:rPr lang="en-GB" sz="1800" b="1" dirty="0">
                <a:cs typeface="Arial" panose="020B0604020202020204" pitchFamily="34" charset="0"/>
              </a:rPr>
              <a:t>period</a:t>
            </a:r>
            <a:r>
              <a:rPr lang="en-GB" sz="1800" dirty="0">
                <a:cs typeface="Arial" panose="020B0604020202020204" pitchFamily="34" charset="0"/>
              </a:rPr>
              <a:t> over which the asset is </a:t>
            </a:r>
            <a:r>
              <a:rPr lang="en-GB" sz="1800" b="1" dirty="0">
                <a:cs typeface="Arial" panose="020B0604020202020204" pitchFamily="34" charset="0"/>
              </a:rPr>
              <a:t>expected</a:t>
            </a:r>
            <a:r>
              <a:rPr lang="en-GB" sz="1800" dirty="0">
                <a:cs typeface="Arial" panose="020B0604020202020204" pitchFamily="34" charset="0"/>
              </a:rPr>
              <a:t> to be used by the entity. </a:t>
            </a:r>
          </a:p>
          <a:p>
            <a:pPr marL="358775" indent="-358775" algn="just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§"/>
              <a:tabLst>
                <a:tab pos="179388" algn="l"/>
              </a:tabLst>
            </a:pPr>
            <a:r>
              <a:rPr lang="en-GB" sz="1800" b="1" dirty="0">
                <a:solidFill>
                  <a:srgbClr val="002060"/>
                </a:solidFill>
                <a:cs typeface="Arial" panose="020B0604020202020204" pitchFamily="34" charset="0"/>
              </a:rPr>
              <a:t>Residual value </a:t>
            </a:r>
            <a:r>
              <a:rPr lang="en-GB" sz="1800" dirty="0">
                <a:cs typeface="Arial" panose="020B0604020202020204" pitchFamily="34" charset="0"/>
              </a:rPr>
              <a:t>is the </a:t>
            </a:r>
            <a:r>
              <a:rPr lang="en-GB" sz="1800" b="1" dirty="0">
                <a:solidFill>
                  <a:srgbClr val="002060"/>
                </a:solidFill>
                <a:cs typeface="Arial" panose="020B0604020202020204" pitchFamily="34" charset="0"/>
              </a:rPr>
              <a:t>estimated amount</a:t>
            </a:r>
            <a:r>
              <a:rPr lang="en-GB" sz="1800" dirty="0">
                <a:ea typeface="ＭＳ Ｐゴシック" charset="0"/>
              </a:rPr>
              <a:t> the entity would obtain from the </a:t>
            </a:r>
            <a:r>
              <a:rPr lang="en-GB" sz="1800" b="1" dirty="0">
                <a:solidFill>
                  <a:srgbClr val="002060"/>
                </a:solidFill>
                <a:cs typeface="Arial" panose="020B0604020202020204" pitchFamily="34" charset="0"/>
              </a:rPr>
              <a:t>disposal of the asset.</a:t>
            </a:r>
            <a:endParaRPr lang="en-GB" sz="1800" dirty="0">
              <a:cs typeface="Arial" panose="020B0604020202020204" pitchFamily="34" charset="0"/>
            </a:endParaRPr>
          </a:p>
          <a:p>
            <a:pPr marL="358775" indent="-358775" eaLnBrk="1" hangingPunct="1">
              <a:defRPr/>
            </a:pPr>
            <a:r>
              <a:rPr lang="en-GB" sz="2400" b="1" dirty="0">
                <a:ea typeface="ＭＳ Ｐゴシック" charset="0"/>
              </a:rPr>
              <a:t>What information do we need?</a:t>
            </a:r>
          </a:p>
          <a:p>
            <a:pPr marL="358775" lvl="1" indent="-358775" eaLnBrk="1" hangingPunct="1">
              <a:defRPr/>
            </a:pPr>
            <a:r>
              <a:rPr lang="en-GB" sz="2000" dirty="0">
                <a:ea typeface="ＭＳ Ｐゴシック" charset="0"/>
              </a:rPr>
              <a:t> Cost</a:t>
            </a:r>
          </a:p>
          <a:p>
            <a:pPr marL="358775" lvl="1" indent="-358775" eaLnBrk="1" hangingPunct="1">
              <a:defRPr/>
            </a:pPr>
            <a:r>
              <a:rPr lang="en-GB" sz="2000" dirty="0">
                <a:ea typeface="ＭＳ Ｐゴシック" charset="0"/>
              </a:rPr>
              <a:t> Estimated useful economic life</a:t>
            </a:r>
          </a:p>
          <a:p>
            <a:pPr marL="358775" lvl="1" indent="-358775" eaLnBrk="1" hangingPunct="1">
              <a:defRPr/>
            </a:pPr>
            <a:r>
              <a:rPr lang="en-GB" sz="2000" dirty="0">
                <a:ea typeface="ＭＳ Ｐゴシック" charset="0"/>
              </a:rPr>
              <a:t> Estimated residual value (i.e., disposal value)</a:t>
            </a:r>
            <a:endParaRPr lang="en-GB" sz="1800" dirty="0">
              <a:ea typeface="ＭＳ Ｐゴシック" charset="0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EC87F20-08C1-4C8C-9427-94943553959C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97879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AF93711-0214-4646-8458-7251BBBAAEB9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USEFUL ECONOMIC LIFE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67408" y="1449858"/>
            <a:ext cx="9443392" cy="827014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000" dirty="0">
                <a:ea typeface="ＭＳ Ｐゴシック" charset="0"/>
              </a:rPr>
              <a:t>The period over which the entity expects to derive economic benefit from that asset.</a:t>
            </a:r>
          </a:p>
          <a:p>
            <a:pPr marL="0" indent="0" eaLnBrk="1" hangingPunct="1">
              <a:buNone/>
              <a:defRPr/>
            </a:pPr>
            <a:endParaRPr lang="en-GB" sz="2000" dirty="0">
              <a:ea typeface="ＭＳ Ｐゴシック" charset="0"/>
            </a:endParaRPr>
          </a:p>
        </p:txBody>
      </p:sp>
      <p:graphicFrame>
        <p:nvGraphicFramePr>
          <p:cNvPr id="9292" name="Group 7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81059"/>
              </p:ext>
            </p:extLst>
          </p:nvPr>
        </p:nvGraphicFramePr>
        <p:xfrm>
          <a:off x="767408" y="2583905"/>
          <a:ext cx="9443392" cy="2625726"/>
        </p:xfrm>
        <a:graphic>
          <a:graphicData uri="http://schemas.openxmlformats.org/drawingml/2006/table">
            <a:tbl>
              <a:tblPr/>
              <a:tblGrid>
                <a:gridCol w="5947660">
                  <a:extLst>
                    <a:ext uri="{9D8B030D-6E8A-4147-A177-3AD203B41FA5}">
                      <a16:colId xmlns:a16="http://schemas.microsoft.com/office/drawing/2014/main" val="2019204347"/>
                    </a:ext>
                  </a:extLst>
                </a:gridCol>
                <a:gridCol w="3495732">
                  <a:extLst>
                    <a:ext uri="{9D8B030D-6E8A-4147-A177-3AD203B41FA5}">
                      <a16:colId xmlns:a16="http://schemas.microsoft.com/office/drawing/2014/main" val="433439646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sng" dirty="0">
                          <a:ea typeface="ＭＳ Ｐゴシック" charset="0"/>
                          <a:cs typeface="+mn-cs"/>
                        </a:rPr>
                        <a:t>Typical useful lives</a:t>
                      </a:r>
                      <a:r>
                        <a:rPr lang="en-GB" sz="1800" dirty="0">
                          <a:ea typeface="ＭＳ Ｐゴシック" charset="0"/>
                          <a:cs typeface="+mn-cs"/>
                        </a:rPr>
                        <a:t>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2213919"/>
                  </a:ext>
                </a:extLst>
              </a:tr>
              <a:tr h="4381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Land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Not depreciated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1680737"/>
                  </a:ext>
                </a:extLst>
              </a:tr>
              <a:tr h="436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Buildings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50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8073852"/>
                  </a:ext>
                </a:extLst>
              </a:tr>
              <a:tr h="4381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Plant, machinery, fixtures &amp; fittings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10 – 20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9194253"/>
                  </a:ext>
                </a:extLst>
              </a:tr>
              <a:tr h="436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Motor vehicles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4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7101479"/>
                  </a:ext>
                </a:extLst>
              </a:tr>
              <a:tr h="4381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Computer 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3 – 5 years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2421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7995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212A229-6DE2-41BA-8F45-A0219B30D78B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METHODS OF DEPRECIATION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>
                <a:ea typeface="ＭＳ Ｐゴシック" charset="0"/>
              </a:rPr>
              <a:t>Straight line</a:t>
            </a:r>
          </a:p>
          <a:p>
            <a:pPr eaLnBrk="1" hangingPunct="1">
              <a:lnSpc>
                <a:spcPct val="90000"/>
              </a:lnSpc>
              <a:spcAft>
                <a:spcPts val="2400"/>
              </a:spcAft>
              <a:buNone/>
              <a:defRPr/>
            </a:pPr>
            <a:r>
              <a:rPr lang="en-GB" sz="2800" dirty="0">
                <a:ea typeface="ＭＳ Ｐゴシック" charset="0"/>
              </a:rPr>
              <a:t>	</a:t>
            </a:r>
            <a:r>
              <a:rPr lang="en-GB" sz="2400" dirty="0">
                <a:ea typeface="ＭＳ Ｐゴシック" charset="0"/>
              </a:rPr>
              <a:t>Equal amount of an assets economic benefits are consumed each year.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>
                <a:ea typeface="ＭＳ Ｐゴシック" charset="0"/>
              </a:rPr>
              <a:t>Reducing balance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>
                <a:ea typeface="ＭＳ Ｐゴシック" charset="0"/>
              </a:rPr>
              <a:t>	</a:t>
            </a:r>
            <a:r>
              <a:rPr lang="en-GB" sz="2400" dirty="0">
                <a:ea typeface="ＭＳ Ｐゴシック" charset="0"/>
              </a:rPr>
              <a:t>Assumes the asset provides greater benefits in the earlier years</a:t>
            </a:r>
          </a:p>
        </p:txBody>
      </p:sp>
    </p:spTree>
    <p:extLst>
      <p:ext uri="{BB962C8B-B14F-4D97-AF65-F5344CB8AC3E}">
        <p14:creationId xmlns:p14="http://schemas.microsoft.com/office/powerpoint/2010/main" val="72650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69B050D-293A-4526-82E3-19C9DC20DA2A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DEPRECIATION EXAMPLE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556792"/>
            <a:ext cx="10814992" cy="38884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Cost of asset			£10,000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Residual value			£256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Useful economic life		4 years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Charge using straight line: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		(</a:t>
            </a:r>
            <a:r>
              <a:rPr lang="en-GB" altLang="en-US" sz="2400" dirty="0"/>
              <a:t>10,000 – 256)/4  =  £2,436 per year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Reducing balance percentage: 60%</a:t>
            </a:r>
          </a:p>
        </p:txBody>
      </p:sp>
    </p:spTree>
    <p:extLst>
      <p:ext uri="{BB962C8B-B14F-4D97-AF65-F5344CB8AC3E}">
        <p14:creationId xmlns:p14="http://schemas.microsoft.com/office/powerpoint/2010/main" val="25092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6FFEA73E-223C-4870-8C35-D10A7B82AD8A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1970529" y="133649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DEPRECIATION EXAMPLE</a:t>
            </a:r>
          </a:p>
        </p:txBody>
      </p:sp>
      <p:graphicFrame>
        <p:nvGraphicFramePr>
          <p:cNvPr id="15473" name="Group 11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513878"/>
              </p:ext>
            </p:extLst>
          </p:nvPr>
        </p:nvGraphicFramePr>
        <p:xfrm>
          <a:off x="1981200" y="1198880"/>
          <a:ext cx="8229600" cy="446024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81973496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42501728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146016179"/>
                    </a:ext>
                  </a:extLst>
                </a:gridCol>
              </a:tblGrid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Straight line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Reducing balance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887134"/>
                  </a:ext>
                </a:extLst>
              </a:tr>
              <a:tr h="2416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£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£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6804408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Cost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10,000        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10,000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2249346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(6,000)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3008000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7,564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4,000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9174235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(2,400)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1302119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5,128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1,600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3705814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(960)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34129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2,692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640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8105917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Dep</a:t>
                      </a:r>
                      <a:r>
                        <a:rPr kumimoji="0" lang="ja-JP" alt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’</a:t>
                      </a:r>
                      <a:r>
                        <a:rPr kumimoji="0" lang="en-GB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 charge</a:t>
                      </a:r>
                      <a:endParaRPr kumimoji="0" lang="en-GB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ea typeface="MS PGothic" panose="020B0600070205080204" pitchFamily="34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(2,436)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(384)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2103948"/>
                  </a:ext>
                </a:extLst>
              </a:tr>
              <a:tr h="4064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NBV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      256 </a:t>
                      </a: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0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ea typeface="MS PGothic" panose="020B0600070205080204" pitchFamily="34" charset="-128"/>
                        </a:rPr>
                        <a:t>   256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0194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33613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8A2BC211-035F-45BC-8713-6A4142F360BF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DETERMINING POLICY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268760"/>
            <a:ext cx="10657184" cy="4637088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ea typeface="ＭＳ Ｐゴシック" charset="0"/>
              </a:rPr>
              <a:t>Think about the objective here: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Helping users take economic decisions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Trying to represent our position faithfully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Try to match the use (how we consume) the asset with the method.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Expected usage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Expected physical deterioration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Economic or technical obsolescence</a:t>
            </a:r>
          </a:p>
          <a:p>
            <a:pPr lvl="2" indent="-342900" eaLnBrk="1" hangingPunct="1">
              <a:defRPr/>
            </a:pPr>
            <a:r>
              <a:rPr lang="en-GB" dirty="0">
                <a:ea typeface="ＭＳ Ｐゴシック" charset="0"/>
              </a:rPr>
              <a:t>Legal or other limits</a:t>
            </a:r>
          </a:p>
          <a:p>
            <a:pPr eaLnBrk="1" hangingPunct="1">
              <a:buFontTx/>
              <a:buNone/>
              <a:defRPr/>
            </a:pPr>
            <a:endParaRPr lang="en-GB" sz="2800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4578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47FB7B43-138B-4772-B9A5-2FB81D7CFFE4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REVIEW OF JUDGEMENTS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>
                <a:ea typeface="ＭＳ Ｐゴシック" charset="0"/>
              </a:rPr>
              <a:t>Review all estimates annually</a:t>
            </a:r>
          </a:p>
          <a:p>
            <a:pPr eaLnBrk="1" hangingPunct="1">
              <a:defRPr/>
            </a:pPr>
            <a:r>
              <a:rPr lang="en-GB" sz="2800" dirty="0">
                <a:ea typeface="ＭＳ Ｐゴシック" charset="0"/>
              </a:rPr>
              <a:t>Adjust future depreciation if necessary</a:t>
            </a:r>
          </a:p>
          <a:p>
            <a:pPr eaLnBrk="1" hangingPunct="1">
              <a:defRPr/>
            </a:pPr>
            <a:r>
              <a:rPr lang="en-GB" sz="2800" dirty="0">
                <a:ea typeface="ＭＳ Ｐゴシック" charset="0"/>
              </a:rPr>
              <a:t>Final adjustment made on disposal: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Compare proceeds with net book value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Too much depreciation charged gives rise to a profit on sale</a:t>
            </a:r>
          </a:p>
          <a:p>
            <a:pPr lvl="1" eaLnBrk="1" hangingPunct="1">
              <a:defRPr/>
            </a:pPr>
            <a:r>
              <a:rPr lang="en-GB" sz="2400" dirty="0">
                <a:ea typeface="ＭＳ Ｐゴシック" charset="0"/>
              </a:rPr>
              <a:t>Too little depreciation charged gives rise to a loss on sale </a:t>
            </a:r>
          </a:p>
        </p:txBody>
      </p:sp>
    </p:spTree>
    <p:extLst>
      <p:ext uri="{BB962C8B-B14F-4D97-AF65-F5344CB8AC3E}">
        <p14:creationId xmlns:p14="http://schemas.microsoft.com/office/powerpoint/2010/main" val="2618844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3704</TotalTime>
  <Words>1322</Words>
  <Application>Microsoft Macintosh PowerPoint</Application>
  <PresentationFormat>Widescreen</PresentationFormat>
  <Paragraphs>234</Paragraphs>
  <Slides>26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ＭＳ Ｐゴシック</vt:lpstr>
      <vt:lpstr>Arial</vt:lpstr>
      <vt:lpstr>Calibri</vt:lpstr>
      <vt:lpstr>Myriad Pro</vt:lpstr>
      <vt:lpstr>Verdana</vt:lpstr>
      <vt:lpstr>Wingdings</vt:lpstr>
      <vt:lpstr>20140311PresentationUWTSDTemplate</vt:lpstr>
      <vt:lpstr>LCBB5011 Essentials of Accounting &amp; Finance Week 4 Session 1</vt:lpstr>
      <vt:lpstr>THE STORY SO FAR..</vt:lpstr>
      <vt:lpstr>AREAS TO BE COVERED</vt:lpstr>
      <vt:lpstr>ACCRUALS BASIS</vt:lpstr>
      <vt:lpstr>ACCRUALS BASIS</vt:lpstr>
      <vt:lpstr>ACCRUALS BASIS</vt:lpstr>
      <vt:lpstr>ACCRUALS BASIS</vt:lpstr>
      <vt:lpstr>THE ACCRUALS CONCEPT</vt:lpstr>
      <vt:lpstr>ACCRUALS ACCOUNTING </vt:lpstr>
      <vt:lpstr>ACCRUALS BASIS</vt:lpstr>
      <vt:lpstr>ACCRUALS ACCOUNTING</vt:lpstr>
      <vt:lpstr>ACCRUALS SUMMARY</vt:lpstr>
      <vt:lpstr>PREPAYMENTS SUMMARY</vt:lpstr>
      <vt:lpstr>Example A </vt:lpstr>
      <vt:lpstr>Example A cont.</vt:lpstr>
      <vt:lpstr>Example B</vt:lpstr>
      <vt:lpstr>Example B cont.</vt:lpstr>
      <vt:lpstr>DEPRECIATION</vt:lpstr>
      <vt:lpstr>DEPRECIATION</vt:lpstr>
      <vt:lpstr>DEPRECIATION - What is it?</vt:lpstr>
      <vt:lpstr>USEFUL ECONOMIC LIFE</vt:lpstr>
      <vt:lpstr>METHODS OF DEPRECIATION</vt:lpstr>
      <vt:lpstr>DEPRECIATION EXAMPLE</vt:lpstr>
      <vt:lpstr>DEPRECIATION EXAMPLE</vt:lpstr>
      <vt:lpstr>DETERMINING POLICY</vt:lpstr>
      <vt:lpstr>REVIEW OF JUDGEMENTS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174</cp:revision>
  <cp:lastPrinted>2018-07-09T15:27:01Z</cp:lastPrinted>
  <dcterms:created xsi:type="dcterms:W3CDTF">2002-10-07T19:43:58Z</dcterms:created>
  <dcterms:modified xsi:type="dcterms:W3CDTF">2024-11-28T13:23:53Z</dcterms:modified>
</cp:coreProperties>
</file>