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9" r:id="rId4"/>
    <p:sldId id="260" r:id="rId5"/>
    <p:sldId id="261" r:id="rId6"/>
    <p:sldId id="262" r:id="rId7"/>
    <p:sldId id="263" r:id="rId8"/>
    <p:sldId id="258"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4DB886-E079-BB82-BD07-496F84EB2E4F}" v="1069" dt="2023-02-18T22:22:09.165"/>
    <p1510:client id="{0C1E8E58-BB13-4B5B-8846-4BD8BDE5BA9E}" v="1" dt="2023-02-17T16:06:40.892"/>
    <p1510:client id="{2C1274D5-F0AB-8B31-1C2E-E0923C6298A7}" v="552" dt="2023-02-17T16:18:25.352"/>
    <p1510:client id="{3EF419B8-E3CB-7338-B7A6-AE66A63537A3}" v="169" dt="2023-02-17T20:20:50.626"/>
    <p1510:client id="{638AEB9A-0193-7E0F-482F-AC8DED80040D}" v="37" dt="2023-02-18T16:38:38.055"/>
    <p1510:client id="{676A65EA-1E8C-0B37-0450-37EDDF229EE9}" v="645" dt="2023-02-14T23:40:50.078"/>
    <p1510:client id="{C62A81EA-E1F1-0643-957D-2B455A15C420}" v="165" dt="2023-02-17T11:18:32.538"/>
    <p1510:client id="{DAD0D5E2-5137-38EF-A1EB-4C0372BC8AD5}" v="21" dt="2023-02-18T16:53:35.139"/>
    <p1510:client id="{E472EC83-CA13-1D8B-9939-B161149119C9}" v="97" dt="2023-02-18T20:34:09.835"/>
    <p1510:client id="{F1614B1F-79EF-4D31-9B5F-2DFEB16F36B6}" v="399" dt="2023-02-14T17:38:56.5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F08211-13B6-4C47-A57C-B40651E704A3}" type="doc">
      <dgm:prSet loTypeId="urn:microsoft.com/office/officeart/2005/8/layout/arrow2" loCatId="process" qsTypeId="urn:microsoft.com/office/officeart/2005/8/quickstyle/simple1" qsCatId="simple" csTypeId="urn:microsoft.com/office/officeart/2005/8/colors/colorful1" csCatId="colorful" phldr="1"/>
      <dgm:spPr/>
    </dgm:pt>
    <dgm:pt modelId="{13436FD4-BC14-49BB-81E7-70FA3BE4EEB5}">
      <dgm:prSet phldrT="[Text]" phldr="0"/>
      <dgm:spPr/>
      <dgm:t>
        <a:bodyPr/>
        <a:lstStyle/>
        <a:p>
          <a:pPr rtl="0"/>
          <a:r>
            <a:rPr lang="en-GB" dirty="0">
              <a:latin typeface="Calibri Light" panose="020F0302020204030204"/>
            </a:rPr>
            <a:t>Jan 31 Choosing the research question</a:t>
          </a:r>
          <a:endParaRPr lang="en-GB" dirty="0"/>
        </a:p>
      </dgm:t>
    </dgm:pt>
    <dgm:pt modelId="{FD8E3DA6-E339-4142-B04F-9DCA1181A5B0}" type="parTrans" cxnId="{DE464901-FD28-462A-ABC3-DFE1A718984F}">
      <dgm:prSet/>
      <dgm:spPr/>
    </dgm:pt>
    <dgm:pt modelId="{BCEA6653-CA17-43D8-8B0D-47F53EC4353F}" type="sibTrans" cxnId="{DE464901-FD28-462A-ABC3-DFE1A718984F}">
      <dgm:prSet/>
      <dgm:spPr/>
    </dgm:pt>
    <dgm:pt modelId="{1FC8749D-E5AC-4CFC-89CC-A2A653FCB474}">
      <dgm:prSet phldrT="[Text]" phldr="0"/>
      <dgm:spPr/>
      <dgm:t>
        <a:bodyPr/>
        <a:lstStyle/>
        <a:p>
          <a:pPr rtl="0"/>
          <a:r>
            <a:rPr lang="en-GB" dirty="0">
              <a:latin typeface="Calibri Light" panose="020F0302020204030204"/>
            </a:rPr>
            <a:t>Feb 7 Drafting research proposal</a:t>
          </a:r>
          <a:endParaRPr lang="en-GB" dirty="0"/>
        </a:p>
      </dgm:t>
    </dgm:pt>
    <dgm:pt modelId="{32AE287A-D8F1-4580-8A09-6166F713DC86}" type="parTrans" cxnId="{914D1254-A221-4117-A68A-B878ECD19A85}">
      <dgm:prSet/>
      <dgm:spPr/>
    </dgm:pt>
    <dgm:pt modelId="{06EB88CA-7080-4595-8AD2-C5F792C4B7B2}" type="sibTrans" cxnId="{914D1254-A221-4117-A68A-B878ECD19A85}">
      <dgm:prSet/>
      <dgm:spPr/>
    </dgm:pt>
    <dgm:pt modelId="{1E184B27-F22B-4D12-BE30-165ED8DC608B}">
      <dgm:prSet phldrT="[Text]" phldr="0"/>
      <dgm:spPr/>
      <dgm:t>
        <a:bodyPr/>
        <a:lstStyle/>
        <a:p>
          <a:pPr rtl="0"/>
          <a:r>
            <a:rPr lang="en-GB" dirty="0">
              <a:latin typeface="Calibri Light" panose="020F0302020204030204"/>
            </a:rPr>
            <a:t>Feb 14 Finalising research proposal</a:t>
          </a:r>
          <a:endParaRPr lang="en-GB" dirty="0"/>
        </a:p>
      </dgm:t>
    </dgm:pt>
    <dgm:pt modelId="{FF510F97-29FE-4400-BC0E-967D014D9F8D}" type="parTrans" cxnId="{AF5CA0D3-FFEA-40CF-A31A-7214CCCEDEF5}">
      <dgm:prSet/>
      <dgm:spPr/>
    </dgm:pt>
    <dgm:pt modelId="{EE62D813-F0DE-414B-9AE2-2C84BE257A78}" type="sibTrans" cxnId="{AF5CA0D3-FFEA-40CF-A31A-7214CCCEDEF5}">
      <dgm:prSet/>
      <dgm:spPr/>
    </dgm:pt>
    <dgm:pt modelId="{4A728617-ADBA-43F7-8E5D-305F3875151B}">
      <dgm:prSet phldr="0"/>
      <dgm:spPr/>
      <dgm:t>
        <a:bodyPr/>
        <a:lstStyle/>
        <a:p>
          <a:pPr rtl="0"/>
          <a:r>
            <a:rPr lang="en-GB" dirty="0">
              <a:latin typeface="Calibri Light" panose="020F0302020204030204"/>
            </a:rPr>
            <a:t>Feb 21 Proposal presentation top </a:t>
          </a:r>
        </a:p>
      </dgm:t>
    </dgm:pt>
    <dgm:pt modelId="{4B372174-3B93-45EE-B10C-5E46B155A900}" type="parTrans" cxnId="{F89A0777-D0DD-4336-AFE4-40DE595110F7}">
      <dgm:prSet/>
      <dgm:spPr/>
    </dgm:pt>
    <dgm:pt modelId="{3581861B-AA72-43CD-A851-D0A73A0CF2D4}" type="sibTrans" cxnId="{F89A0777-D0DD-4336-AFE4-40DE595110F7}">
      <dgm:prSet/>
      <dgm:spPr/>
    </dgm:pt>
    <dgm:pt modelId="{375F91B8-8489-4F75-A5AB-3D4E73D42095}">
      <dgm:prSet phldr="0"/>
      <dgm:spPr/>
      <dgm:t>
        <a:bodyPr/>
        <a:lstStyle/>
        <a:p>
          <a:pPr rtl="0"/>
          <a:r>
            <a:rPr lang="en-GB" dirty="0">
              <a:latin typeface="Calibri Light" panose="020F0302020204030204"/>
            </a:rPr>
            <a:t>Feb 28—7 March data collection </a:t>
          </a:r>
        </a:p>
      </dgm:t>
    </dgm:pt>
    <dgm:pt modelId="{0422B4CC-2655-4AFB-9CBF-CDA32710E6FE}" type="parTrans" cxnId="{75298341-4B31-4250-A948-81B9677E2A73}">
      <dgm:prSet/>
      <dgm:spPr/>
    </dgm:pt>
    <dgm:pt modelId="{CDCC854C-C810-4E44-9761-C82CF94B3F0C}" type="sibTrans" cxnId="{75298341-4B31-4250-A948-81B9677E2A73}">
      <dgm:prSet/>
      <dgm:spPr/>
    </dgm:pt>
    <dgm:pt modelId="{4D759373-6F1D-493E-95E7-79E426963AAE}" type="pres">
      <dgm:prSet presAssocID="{E7F08211-13B6-4C47-A57C-B40651E704A3}" presName="arrowDiagram" presStyleCnt="0">
        <dgm:presLayoutVars>
          <dgm:chMax val="5"/>
          <dgm:dir/>
          <dgm:resizeHandles val="exact"/>
        </dgm:presLayoutVars>
      </dgm:prSet>
      <dgm:spPr/>
    </dgm:pt>
    <dgm:pt modelId="{761CA744-8B48-43FD-9374-6BB3C3B1236F}" type="pres">
      <dgm:prSet presAssocID="{E7F08211-13B6-4C47-A57C-B40651E704A3}" presName="arrow" presStyleLbl="bgShp" presStyleIdx="0" presStyleCnt="1"/>
      <dgm:spPr/>
    </dgm:pt>
    <dgm:pt modelId="{A50F4AA5-B5F3-4035-8C0A-8D7C10C96A6D}" type="pres">
      <dgm:prSet presAssocID="{E7F08211-13B6-4C47-A57C-B40651E704A3}" presName="arrowDiagram5" presStyleCnt="0"/>
      <dgm:spPr/>
    </dgm:pt>
    <dgm:pt modelId="{2663F757-4AA7-4D6F-9E0F-C5DC5F83962A}" type="pres">
      <dgm:prSet presAssocID="{13436FD4-BC14-49BB-81E7-70FA3BE4EEB5}" presName="bullet5a" presStyleLbl="node1" presStyleIdx="0" presStyleCnt="5"/>
      <dgm:spPr/>
    </dgm:pt>
    <dgm:pt modelId="{6EA3BED7-B436-49E2-8C80-3E17EEC588CC}" type="pres">
      <dgm:prSet presAssocID="{13436FD4-BC14-49BB-81E7-70FA3BE4EEB5}" presName="textBox5a" presStyleLbl="revTx" presStyleIdx="0" presStyleCnt="5">
        <dgm:presLayoutVars>
          <dgm:bulletEnabled val="1"/>
        </dgm:presLayoutVars>
      </dgm:prSet>
      <dgm:spPr/>
    </dgm:pt>
    <dgm:pt modelId="{B4E0BA82-C83D-4D97-A27A-0EBEE38F0ED5}" type="pres">
      <dgm:prSet presAssocID="{1FC8749D-E5AC-4CFC-89CC-A2A653FCB474}" presName="bullet5b" presStyleLbl="node1" presStyleIdx="1" presStyleCnt="5"/>
      <dgm:spPr/>
    </dgm:pt>
    <dgm:pt modelId="{15AD9D34-477C-49DD-9BD1-4D4FF425D366}" type="pres">
      <dgm:prSet presAssocID="{1FC8749D-E5AC-4CFC-89CC-A2A653FCB474}" presName="textBox5b" presStyleLbl="revTx" presStyleIdx="1" presStyleCnt="5">
        <dgm:presLayoutVars>
          <dgm:bulletEnabled val="1"/>
        </dgm:presLayoutVars>
      </dgm:prSet>
      <dgm:spPr/>
    </dgm:pt>
    <dgm:pt modelId="{A5377FE0-E3FA-45DC-8670-79C5FFD858C6}" type="pres">
      <dgm:prSet presAssocID="{1E184B27-F22B-4D12-BE30-165ED8DC608B}" presName="bullet5c" presStyleLbl="node1" presStyleIdx="2" presStyleCnt="5"/>
      <dgm:spPr/>
    </dgm:pt>
    <dgm:pt modelId="{8B011823-6D34-424A-B76C-F3DA07DBB5DD}" type="pres">
      <dgm:prSet presAssocID="{1E184B27-F22B-4D12-BE30-165ED8DC608B}" presName="textBox5c" presStyleLbl="revTx" presStyleIdx="2" presStyleCnt="5">
        <dgm:presLayoutVars>
          <dgm:bulletEnabled val="1"/>
        </dgm:presLayoutVars>
      </dgm:prSet>
      <dgm:spPr/>
    </dgm:pt>
    <dgm:pt modelId="{BD4F0C04-371D-40BE-AEC7-97B35044E32B}" type="pres">
      <dgm:prSet presAssocID="{4A728617-ADBA-43F7-8E5D-305F3875151B}" presName="bullet5d" presStyleLbl="node1" presStyleIdx="3" presStyleCnt="5"/>
      <dgm:spPr/>
    </dgm:pt>
    <dgm:pt modelId="{1849A1FD-9366-4440-B644-8F46A09458C3}" type="pres">
      <dgm:prSet presAssocID="{4A728617-ADBA-43F7-8E5D-305F3875151B}" presName="textBox5d" presStyleLbl="revTx" presStyleIdx="3" presStyleCnt="5">
        <dgm:presLayoutVars>
          <dgm:bulletEnabled val="1"/>
        </dgm:presLayoutVars>
      </dgm:prSet>
      <dgm:spPr/>
    </dgm:pt>
    <dgm:pt modelId="{E44F0C52-8159-4BB4-A7E8-01B419AAF49F}" type="pres">
      <dgm:prSet presAssocID="{375F91B8-8489-4F75-A5AB-3D4E73D42095}" presName="bullet5e" presStyleLbl="node1" presStyleIdx="4" presStyleCnt="5"/>
      <dgm:spPr/>
    </dgm:pt>
    <dgm:pt modelId="{9C3BBD55-C1FC-4410-81D3-82B9DDAFEE45}" type="pres">
      <dgm:prSet presAssocID="{375F91B8-8489-4F75-A5AB-3D4E73D42095}" presName="textBox5e" presStyleLbl="revTx" presStyleIdx="4" presStyleCnt="5">
        <dgm:presLayoutVars>
          <dgm:bulletEnabled val="1"/>
        </dgm:presLayoutVars>
      </dgm:prSet>
      <dgm:spPr/>
    </dgm:pt>
  </dgm:ptLst>
  <dgm:cxnLst>
    <dgm:cxn modelId="{DE464901-FD28-462A-ABC3-DFE1A718984F}" srcId="{E7F08211-13B6-4C47-A57C-B40651E704A3}" destId="{13436FD4-BC14-49BB-81E7-70FA3BE4EEB5}" srcOrd="0" destOrd="0" parTransId="{FD8E3DA6-E339-4142-B04F-9DCA1181A5B0}" sibTransId="{BCEA6653-CA17-43D8-8B0D-47F53EC4353F}"/>
    <dgm:cxn modelId="{FF67FE0C-7FD8-433F-8AED-19E4EB3310D0}" type="presOf" srcId="{E7F08211-13B6-4C47-A57C-B40651E704A3}" destId="{4D759373-6F1D-493E-95E7-79E426963AAE}" srcOrd="0" destOrd="0" presId="urn:microsoft.com/office/officeart/2005/8/layout/arrow2"/>
    <dgm:cxn modelId="{EBB80A25-D667-450F-8331-28CF090965CA}" type="presOf" srcId="{4A728617-ADBA-43F7-8E5D-305F3875151B}" destId="{1849A1FD-9366-4440-B644-8F46A09458C3}" srcOrd="0" destOrd="0" presId="urn:microsoft.com/office/officeart/2005/8/layout/arrow2"/>
    <dgm:cxn modelId="{75298341-4B31-4250-A948-81B9677E2A73}" srcId="{E7F08211-13B6-4C47-A57C-B40651E704A3}" destId="{375F91B8-8489-4F75-A5AB-3D4E73D42095}" srcOrd="4" destOrd="0" parTransId="{0422B4CC-2655-4AFB-9CBF-CDA32710E6FE}" sibTransId="{CDCC854C-C810-4E44-9761-C82CF94B3F0C}"/>
    <dgm:cxn modelId="{C63DE666-653A-469F-B562-02FE46714EDB}" type="presOf" srcId="{13436FD4-BC14-49BB-81E7-70FA3BE4EEB5}" destId="{6EA3BED7-B436-49E2-8C80-3E17EEC588CC}" srcOrd="0" destOrd="0" presId="urn:microsoft.com/office/officeart/2005/8/layout/arrow2"/>
    <dgm:cxn modelId="{914D1254-A221-4117-A68A-B878ECD19A85}" srcId="{E7F08211-13B6-4C47-A57C-B40651E704A3}" destId="{1FC8749D-E5AC-4CFC-89CC-A2A653FCB474}" srcOrd="1" destOrd="0" parTransId="{32AE287A-D8F1-4580-8A09-6166F713DC86}" sibTransId="{06EB88CA-7080-4595-8AD2-C5F792C4B7B2}"/>
    <dgm:cxn modelId="{F89A0777-D0DD-4336-AFE4-40DE595110F7}" srcId="{E7F08211-13B6-4C47-A57C-B40651E704A3}" destId="{4A728617-ADBA-43F7-8E5D-305F3875151B}" srcOrd="3" destOrd="0" parTransId="{4B372174-3B93-45EE-B10C-5E46B155A900}" sibTransId="{3581861B-AA72-43CD-A851-D0A73A0CF2D4}"/>
    <dgm:cxn modelId="{A4DBC47B-A0B5-4DD0-BDA8-EFD872CFD1A8}" type="presOf" srcId="{1E184B27-F22B-4D12-BE30-165ED8DC608B}" destId="{8B011823-6D34-424A-B76C-F3DA07DBB5DD}" srcOrd="0" destOrd="0" presId="urn:microsoft.com/office/officeart/2005/8/layout/arrow2"/>
    <dgm:cxn modelId="{C45A4DB3-EB10-426F-8856-DF85FE6F29B2}" type="presOf" srcId="{375F91B8-8489-4F75-A5AB-3D4E73D42095}" destId="{9C3BBD55-C1FC-4410-81D3-82B9DDAFEE45}" srcOrd="0" destOrd="0" presId="urn:microsoft.com/office/officeart/2005/8/layout/arrow2"/>
    <dgm:cxn modelId="{AF5CA0D3-FFEA-40CF-A31A-7214CCCEDEF5}" srcId="{E7F08211-13B6-4C47-A57C-B40651E704A3}" destId="{1E184B27-F22B-4D12-BE30-165ED8DC608B}" srcOrd="2" destOrd="0" parTransId="{FF510F97-29FE-4400-BC0E-967D014D9F8D}" sibTransId="{EE62D813-F0DE-414B-9AE2-2C84BE257A78}"/>
    <dgm:cxn modelId="{2DDBC2D3-7BBF-45BA-9417-2253FC8E2E63}" type="presOf" srcId="{1FC8749D-E5AC-4CFC-89CC-A2A653FCB474}" destId="{15AD9D34-477C-49DD-9BD1-4D4FF425D366}" srcOrd="0" destOrd="0" presId="urn:microsoft.com/office/officeart/2005/8/layout/arrow2"/>
    <dgm:cxn modelId="{FE94AD2F-C642-4FF1-BD1D-742C514AB812}" type="presParOf" srcId="{4D759373-6F1D-493E-95E7-79E426963AAE}" destId="{761CA744-8B48-43FD-9374-6BB3C3B1236F}" srcOrd="0" destOrd="0" presId="urn:microsoft.com/office/officeart/2005/8/layout/arrow2"/>
    <dgm:cxn modelId="{36BD05DC-96BF-48E2-B81E-9B8BFADD8C0F}" type="presParOf" srcId="{4D759373-6F1D-493E-95E7-79E426963AAE}" destId="{A50F4AA5-B5F3-4035-8C0A-8D7C10C96A6D}" srcOrd="1" destOrd="0" presId="urn:microsoft.com/office/officeart/2005/8/layout/arrow2"/>
    <dgm:cxn modelId="{40BA3370-DF89-4400-A5AA-BAD0A83CA933}" type="presParOf" srcId="{A50F4AA5-B5F3-4035-8C0A-8D7C10C96A6D}" destId="{2663F757-4AA7-4D6F-9E0F-C5DC5F83962A}" srcOrd="0" destOrd="0" presId="urn:microsoft.com/office/officeart/2005/8/layout/arrow2"/>
    <dgm:cxn modelId="{2F47157D-D436-44D7-8D75-C90445B34346}" type="presParOf" srcId="{A50F4AA5-B5F3-4035-8C0A-8D7C10C96A6D}" destId="{6EA3BED7-B436-49E2-8C80-3E17EEC588CC}" srcOrd="1" destOrd="0" presId="urn:microsoft.com/office/officeart/2005/8/layout/arrow2"/>
    <dgm:cxn modelId="{8AE83156-4D98-4568-8D51-05717879B8C2}" type="presParOf" srcId="{A50F4AA5-B5F3-4035-8C0A-8D7C10C96A6D}" destId="{B4E0BA82-C83D-4D97-A27A-0EBEE38F0ED5}" srcOrd="2" destOrd="0" presId="urn:microsoft.com/office/officeart/2005/8/layout/arrow2"/>
    <dgm:cxn modelId="{27A91EE7-2B84-4C7F-B477-C8ED9351DF33}" type="presParOf" srcId="{A50F4AA5-B5F3-4035-8C0A-8D7C10C96A6D}" destId="{15AD9D34-477C-49DD-9BD1-4D4FF425D366}" srcOrd="3" destOrd="0" presId="urn:microsoft.com/office/officeart/2005/8/layout/arrow2"/>
    <dgm:cxn modelId="{3B641B03-B908-4C60-BE41-837D769D34D8}" type="presParOf" srcId="{A50F4AA5-B5F3-4035-8C0A-8D7C10C96A6D}" destId="{A5377FE0-E3FA-45DC-8670-79C5FFD858C6}" srcOrd="4" destOrd="0" presId="urn:microsoft.com/office/officeart/2005/8/layout/arrow2"/>
    <dgm:cxn modelId="{CB28B046-C5AC-4206-A478-37604FC9024D}" type="presParOf" srcId="{A50F4AA5-B5F3-4035-8C0A-8D7C10C96A6D}" destId="{8B011823-6D34-424A-B76C-F3DA07DBB5DD}" srcOrd="5" destOrd="0" presId="urn:microsoft.com/office/officeart/2005/8/layout/arrow2"/>
    <dgm:cxn modelId="{65F65395-0186-4AD1-9CEE-F699877B598F}" type="presParOf" srcId="{A50F4AA5-B5F3-4035-8C0A-8D7C10C96A6D}" destId="{BD4F0C04-371D-40BE-AEC7-97B35044E32B}" srcOrd="6" destOrd="0" presId="urn:microsoft.com/office/officeart/2005/8/layout/arrow2"/>
    <dgm:cxn modelId="{AC48150F-B78C-43EA-A57E-BFFBE961368E}" type="presParOf" srcId="{A50F4AA5-B5F3-4035-8C0A-8D7C10C96A6D}" destId="{1849A1FD-9366-4440-B644-8F46A09458C3}" srcOrd="7" destOrd="0" presId="urn:microsoft.com/office/officeart/2005/8/layout/arrow2"/>
    <dgm:cxn modelId="{F3574E9F-883C-48D9-92DC-06BA57D29321}" type="presParOf" srcId="{A50F4AA5-B5F3-4035-8C0A-8D7C10C96A6D}" destId="{E44F0C52-8159-4BB4-A7E8-01B419AAF49F}" srcOrd="8" destOrd="0" presId="urn:microsoft.com/office/officeart/2005/8/layout/arrow2"/>
    <dgm:cxn modelId="{977536FB-73CE-472A-A62B-79116FFC25B2}" type="presParOf" srcId="{A50F4AA5-B5F3-4035-8C0A-8D7C10C96A6D}" destId="{9C3BBD55-C1FC-4410-81D3-82B9DDAFEE45}" srcOrd="9"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1CA744-8B48-43FD-9374-6BB3C3B1236F}">
      <dsp:nvSpPr>
        <dsp:cNvPr id="0" name=""/>
        <dsp:cNvSpPr/>
      </dsp:nvSpPr>
      <dsp:spPr>
        <a:xfrm>
          <a:off x="1534280" y="0"/>
          <a:ext cx="6549571" cy="4093482"/>
        </a:xfrm>
        <a:prstGeom prst="swooshArrow">
          <a:avLst>
            <a:gd name="adj1" fmla="val 25000"/>
            <a:gd name="adj2" fmla="val 2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63F757-4AA7-4D6F-9E0F-C5DC5F83962A}">
      <dsp:nvSpPr>
        <dsp:cNvPr id="0" name=""/>
        <dsp:cNvSpPr/>
      </dsp:nvSpPr>
      <dsp:spPr>
        <a:xfrm>
          <a:off x="2179413" y="3043913"/>
          <a:ext cx="150640" cy="150640"/>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A3BED7-B436-49E2-8C80-3E17EEC588CC}">
      <dsp:nvSpPr>
        <dsp:cNvPr id="0" name=""/>
        <dsp:cNvSpPr/>
      </dsp:nvSpPr>
      <dsp:spPr>
        <a:xfrm>
          <a:off x="2254733" y="3119233"/>
          <a:ext cx="857993" cy="974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21" tIns="0" rIns="0" bIns="0" numCol="1" spcCol="1270" anchor="t" anchorCtr="0">
          <a:noAutofit/>
        </a:bodyPr>
        <a:lstStyle/>
        <a:p>
          <a:pPr marL="0" lvl="0" indent="0" algn="l" defTabSz="444500" rtl="0">
            <a:lnSpc>
              <a:spcPct val="90000"/>
            </a:lnSpc>
            <a:spcBef>
              <a:spcPct val="0"/>
            </a:spcBef>
            <a:spcAft>
              <a:spcPct val="35000"/>
            </a:spcAft>
            <a:buNone/>
          </a:pPr>
          <a:r>
            <a:rPr lang="en-GB" sz="1000" kern="1200" dirty="0">
              <a:latin typeface="Calibri Light" panose="020F0302020204030204"/>
            </a:rPr>
            <a:t>Jan 31 Choosing the research question</a:t>
          </a:r>
          <a:endParaRPr lang="en-GB" sz="1000" kern="1200" dirty="0"/>
        </a:p>
      </dsp:txBody>
      <dsp:txXfrm>
        <a:off x="2254733" y="3119233"/>
        <a:ext cx="857993" cy="974248"/>
      </dsp:txXfrm>
    </dsp:sp>
    <dsp:sp modelId="{B4E0BA82-C83D-4D97-A27A-0EBEE38F0ED5}">
      <dsp:nvSpPr>
        <dsp:cNvPr id="0" name=""/>
        <dsp:cNvSpPr/>
      </dsp:nvSpPr>
      <dsp:spPr>
        <a:xfrm>
          <a:off x="2994835" y="2260420"/>
          <a:ext cx="235784" cy="235784"/>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AD9D34-477C-49DD-9BD1-4D4FF425D366}">
      <dsp:nvSpPr>
        <dsp:cNvPr id="0" name=""/>
        <dsp:cNvSpPr/>
      </dsp:nvSpPr>
      <dsp:spPr>
        <a:xfrm>
          <a:off x="3112727" y="2378313"/>
          <a:ext cx="1087228" cy="1715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937" tIns="0" rIns="0" bIns="0" numCol="1" spcCol="1270" anchor="t" anchorCtr="0">
          <a:noAutofit/>
        </a:bodyPr>
        <a:lstStyle/>
        <a:p>
          <a:pPr marL="0" lvl="0" indent="0" algn="l" defTabSz="444500" rtl="0">
            <a:lnSpc>
              <a:spcPct val="90000"/>
            </a:lnSpc>
            <a:spcBef>
              <a:spcPct val="0"/>
            </a:spcBef>
            <a:spcAft>
              <a:spcPct val="35000"/>
            </a:spcAft>
            <a:buNone/>
          </a:pPr>
          <a:r>
            <a:rPr lang="en-GB" sz="1000" kern="1200" dirty="0">
              <a:latin typeface="Calibri Light" panose="020F0302020204030204"/>
            </a:rPr>
            <a:t>Feb 7 Drafting research proposal</a:t>
          </a:r>
          <a:endParaRPr lang="en-GB" sz="1000" kern="1200" dirty="0"/>
        </a:p>
      </dsp:txBody>
      <dsp:txXfrm>
        <a:off x="3112727" y="2378313"/>
        <a:ext cx="1087228" cy="1715168"/>
      </dsp:txXfrm>
    </dsp:sp>
    <dsp:sp modelId="{A5377FE0-E3FA-45DC-8670-79C5FFD858C6}">
      <dsp:nvSpPr>
        <dsp:cNvPr id="0" name=""/>
        <dsp:cNvSpPr/>
      </dsp:nvSpPr>
      <dsp:spPr>
        <a:xfrm>
          <a:off x="4042766" y="1635755"/>
          <a:ext cx="314379" cy="314379"/>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011823-6D34-424A-B76C-F3DA07DBB5DD}">
      <dsp:nvSpPr>
        <dsp:cNvPr id="0" name=""/>
        <dsp:cNvSpPr/>
      </dsp:nvSpPr>
      <dsp:spPr>
        <a:xfrm>
          <a:off x="4199956" y="1792945"/>
          <a:ext cx="1264067" cy="2300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83" tIns="0" rIns="0" bIns="0" numCol="1" spcCol="1270" anchor="t" anchorCtr="0">
          <a:noAutofit/>
        </a:bodyPr>
        <a:lstStyle/>
        <a:p>
          <a:pPr marL="0" lvl="0" indent="0" algn="l" defTabSz="444500" rtl="0">
            <a:lnSpc>
              <a:spcPct val="90000"/>
            </a:lnSpc>
            <a:spcBef>
              <a:spcPct val="0"/>
            </a:spcBef>
            <a:spcAft>
              <a:spcPct val="35000"/>
            </a:spcAft>
            <a:buNone/>
          </a:pPr>
          <a:r>
            <a:rPr lang="en-GB" sz="1000" kern="1200" dirty="0">
              <a:latin typeface="Calibri Light" panose="020F0302020204030204"/>
            </a:rPr>
            <a:t>Feb 14 Finalising research proposal</a:t>
          </a:r>
          <a:endParaRPr lang="en-GB" sz="1000" kern="1200" dirty="0"/>
        </a:p>
      </dsp:txBody>
      <dsp:txXfrm>
        <a:off x="4199956" y="1792945"/>
        <a:ext cx="1264067" cy="2300536"/>
      </dsp:txXfrm>
    </dsp:sp>
    <dsp:sp modelId="{BD4F0C04-371D-40BE-AEC7-97B35044E32B}">
      <dsp:nvSpPr>
        <dsp:cNvPr id="0" name=""/>
        <dsp:cNvSpPr/>
      </dsp:nvSpPr>
      <dsp:spPr>
        <a:xfrm>
          <a:off x="5260986" y="1147812"/>
          <a:ext cx="406073" cy="406073"/>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49A1FD-9366-4440-B644-8F46A09458C3}">
      <dsp:nvSpPr>
        <dsp:cNvPr id="0" name=""/>
        <dsp:cNvSpPr/>
      </dsp:nvSpPr>
      <dsp:spPr>
        <a:xfrm>
          <a:off x="5464023" y="1350849"/>
          <a:ext cx="1309914" cy="2742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170" tIns="0" rIns="0" bIns="0" numCol="1" spcCol="1270" anchor="t" anchorCtr="0">
          <a:noAutofit/>
        </a:bodyPr>
        <a:lstStyle/>
        <a:p>
          <a:pPr marL="0" lvl="0" indent="0" algn="l" defTabSz="444500" rtl="0">
            <a:lnSpc>
              <a:spcPct val="90000"/>
            </a:lnSpc>
            <a:spcBef>
              <a:spcPct val="0"/>
            </a:spcBef>
            <a:spcAft>
              <a:spcPct val="35000"/>
            </a:spcAft>
            <a:buNone/>
          </a:pPr>
          <a:r>
            <a:rPr lang="en-GB" sz="1000" kern="1200" dirty="0">
              <a:latin typeface="Calibri Light" panose="020F0302020204030204"/>
            </a:rPr>
            <a:t>Feb 21 Proposal presentation top </a:t>
          </a:r>
        </a:p>
      </dsp:txBody>
      <dsp:txXfrm>
        <a:off x="5464023" y="1350849"/>
        <a:ext cx="1309914" cy="2742632"/>
      </dsp:txXfrm>
    </dsp:sp>
    <dsp:sp modelId="{E44F0C52-8159-4BB4-A7E8-01B419AAF49F}">
      <dsp:nvSpPr>
        <dsp:cNvPr id="0" name=""/>
        <dsp:cNvSpPr/>
      </dsp:nvSpPr>
      <dsp:spPr>
        <a:xfrm>
          <a:off x="6515229" y="821971"/>
          <a:ext cx="517416" cy="517416"/>
        </a:xfrm>
        <a:prstGeom prst="ellipse">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3BBD55-C1FC-4410-81D3-82B9DDAFEE45}">
      <dsp:nvSpPr>
        <dsp:cNvPr id="0" name=""/>
        <dsp:cNvSpPr/>
      </dsp:nvSpPr>
      <dsp:spPr>
        <a:xfrm>
          <a:off x="6773937" y="1080679"/>
          <a:ext cx="1309914" cy="301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4168" tIns="0" rIns="0" bIns="0" numCol="1" spcCol="1270" anchor="t" anchorCtr="0">
          <a:noAutofit/>
        </a:bodyPr>
        <a:lstStyle/>
        <a:p>
          <a:pPr marL="0" lvl="0" indent="0" algn="l" defTabSz="444500" rtl="0">
            <a:lnSpc>
              <a:spcPct val="90000"/>
            </a:lnSpc>
            <a:spcBef>
              <a:spcPct val="0"/>
            </a:spcBef>
            <a:spcAft>
              <a:spcPct val="35000"/>
            </a:spcAft>
            <a:buNone/>
          </a:pPr>
          <a:r>
            <a:rPr lang="en-GB" sz="1000" kern="1200" dirty="0">
              <a:latin typeface="Calibri Light" panose="020F0302020204030204"/>
            </a:rPr>
            <a:t>Feb 28—7 March data collection </a:t>
          </a:r>
        </a:p>
      </dsp:txBody>
      <dsp:txXfrm>
        <a:off x="6773937" y="1080679"/>
        <a:ext cx="1309914" cy="3012802"/>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062C9-8A4E-40DA-BD50-FEE581867CEC}" type="datetimeFigureOut">
              <a:t>2/18/2023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EB940B-AED5-4117-A0B3-9742854BA760}" type="slidenum">
              <a:t>‹#›</a:t>
            </a:fld>
            <a:endParaRPr lang="en-GB"/>
          </a:p>
        </p:txBody>
      </p:sp>
    </p:spTree>
    <p:extLst>
      <p:ext uri="{BB962C8B-B14F-4D97-AF65-F5344CB8AC3E}">
        <p14:creationId xmlns:p14="http://schemas.microsoft.com/office/powerpoint/2010/main" val="3325815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1</a:t>
            </a:fld>
            <a:endParaRPr lang="en-GB"/>
          </a:p>
        </p:txBody>
      </p:sp>
    </p:spTree>
    <p:extLst>
      <p:ext uri="{BB962C8B-B14F-4D97-AF65-F5344CB8AC3E}">
        <p14:creationId xmlns:p14="http://schemas.microsoft.com/office/powerpoint/2010/main" val="491998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2</a:t>
            </a:fld>
            <a:endParaRPr lang="en-GB"/>
          </a:p>
        </p:txBody>
      </p:sp>
    </p:spTree>
    <p:extLst>
      <p:ext uri="{BB962C8B-B14F-4D97-AF65-F5344CB8AC3E}">
        <p14:creationId xmlns:p14="http://schemas.microsoft.com/office/powerpoint/2010/main" val="1173875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3</a:t>
            </a:fld>
            <a:endParaRPr lang="en-GB"/>
          </a:p>
        </p:txBody>
      </p:sp>
    </p:spTree>
    <p:extLst>
      <p:ext uri="{BB962C8B-B14F-4D97-AF65-F5344CB8AC3E}">
        <p14:creationId xmlns:p14="http://schemas.microsoft.com/office/powerpoint/2010/main" val="32066650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4</a:t>
            </a:fld>
            <a:endParaRPr lang="en-GB"/>
          </a:p>
        </p:txBody>
      </p:sp>
    </p:spTree>
    <p:extLst>
      <p:ext uri="{BB962C8B-B14F-4D97-AF65-F5344CB8AC3E}">
        <p14:creationId xmlns:p14="http://schemas.microsoft.com/office/powerpoint/2010/main" val="2415552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5</a:t>
            </a:fld>
            <a:endParaRPr lang="en-GB"/>
          </a:p>
        </p:txBody>
      </p:sp>
    </p:spTree>
    <p:extLst>
      <p:ext uri="{BB962C8B-B14F-4D97-AF65-F5344CB8AC3E}">
        <p14:creationId xmlns:p14="http://schemas.microsoft.com/office/powerpoint/2010/main" val="3888564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6</a:t>
            </a:fld>
            <a:endParaRPr lang="en-GB"/>
          </a:p>
        </p:txBody>
      </p:sp>
    </p:spTree>
    <p:extLst>
      <p:ext uri="{BB962C8B-B14F-4D97-AF65-F5344CB8AC3E}">
        <p14:creationId xmlns:p14="http://schemas.microsoft.com/office/powerpoint/2010/main" val="33787509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7</a:t>
            </a:fld>
            <a:endParaRPr lang="en-GB"/>
          </a:p>
        </p:txBody>
      </p:sp>
    </p:spTree>
    <p:extLst>
      <p:ext uri="{BB962C8B-B14F-4D97-AF65-F5344CB8AC3E}">
        <p14:creationId xmlns:p14="http://schemas.microsoft.com/office/powerpoint/2010/main" val="547640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9</a:t>
            </a:fld>
            <a:endParaRPr lang="en-GB"/>
          </a:p>
        </p:txBody>
      </p:sp>
    </p:spTree>
    <p:extLst>
      <p:ext uri="{BB962C8B-B14F-4D97-AF65-F5344CB8AC3E}">
        <p14:creationId xmlns:p14="http://schemas.microsoft.com/office/powerpoint/2010/main" val="3709014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1616863"/>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6911419"/>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43754881"/>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2/18/2023</a:t>
            </a:fld>
            <a:endParaRPr lang="en-US"/>
          </a:p>
        </p:txBody>
      </p:sp>
      <p:sp>
        <p:nvSpPr>
          <p:cNvPr id="6" name="Footer Placeholder 5"/>
          <p:cNvSpPr>
            <a:spLocks noGrp="1"/>
          </p:cNvSpPr>
          <p:nvPr>
            <p:ph type="ftr" sz="quarter" idx="11"/>
          </p:nvPr>
        </p:nvSpPr>
        <p:spPr/>
        <p:txBody>
          <a:bodyPr/>
          <a:lstStyle/>
          <a:p>
            <a:r>
              <a:rPr lang="en-US"/>
              <a:t>Simona and Natesha</a:t>
            </a:r>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24415414"/>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2/18/2023</a:t>
            </a:fld>
            <a:endParaRPr lang="en-US"/>
          </a:p>
        </p:txBody>
      </p:sp>
      <p:sp>
        <p:nvSpPr>
          <p:cNvPr id="8" name="Footer Placeholder 7"/>
          <p:cNvSpPr>
            <a:spLocks noGrp="1"/>
          </p:cNvSpPr>
          <p:nvPr>
            <p:ph type="ftr" sz="quarter" idx="11"/>
          </p:nvPr>
        </p:nvSpPr>
        <p:spPr/>
        <p:txBody>
          <a:bodyPr/>
          <a:lstStyle/>
          <a:p>
            <a:r>
              <a:rPr lang="en-US"/>
              <a:t>Simona and Natesha</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2198174"/>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2/18/2023</a:t>
            </a:fld>
            <a:endParaRPr lang="en-US"/>
          </a:p>
        </p:txBody>
      </p:sp>
      <p:sp>
        <p:nvSpPr>
          <p:cNvPr id="4" name="Footer Placeholder 3"/>
          <p:cNvSpPr>
            <a:spLocks noGrp="1"/>
          </p:cNvSpPr>
          <p:nvPr>
            <p:ph type="ftr" sz="quarter" idx="11"/>
          </p:nvPr>
        </p:nvSpPr>
        <p:spPr/>
        <p:txBody>
          <a:bodyPr/>
          <a:lstStyle/>
          <a:p>
            <a:r>
              <a:rPr lang="en-US"/>
              <a:t>Simona and Natesha</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14782004"/>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2/18/2023</a:t>
            </a:fld>
            <a:endParaRPr lang="en-US"/>
          </a:p>
        </p:txBody>
      </p:sp>
      <p:sp>
        <p:nvSpPr>
          <p:cNvPr id="3" name="Footer Placeholder 2"/>
          <p:cNvSpPr>
            <a:spLocks noGrp="1"/>
          </p:cNvSpPr>
          <p:nvPr>
            <p:ph type="ftr" sz="quarter" idx="11"/>
          </p:nvPr>
        </p:nvSpPr>
        <p:spPr/>
        <p:txBody>
          <a:bodyPr/>
          <a:lstStyle/>
          <a:p>
            <a:r>
              <a:rPr lang="en-US"/>
              <a:t>Simona and Natesha</a:t>
            </a:r>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47998335"/>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2/18/2023</a:t>
            </a:fld>
            <a:endParaRPr lang="en-US"/>
          </a:p>
        </p:txBody>
      </p:sp>
      <p:sp>
        <p:nvSpPr>
          <p:cNvPr id="6" name="Footer Placeholder 5"/>
          <p:cNvSpPr>
            <a:spLocks noGrp="1"/>
          </p:cNvSpPr>
          <p:nvPr>
            <p:ph type="ftr" sz="quarter" idx="11"/>
          </p:nvPr>
        </p:nvSpPr>
        <p:spPr/>
        <p:txBody>
          <a:bodyPr/>
          <a:lstStyle/>
          <a:p>
            <a:r>
              <a:rPr lang="en-US"/>
              <a:t>Simona and Natesha</a:t>
            </a:r>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768732032"/>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2/18/2023</a:t>
            </a:fld>
            <a:endParaRPr lang="en-US"/>
          </a:p>
        </p:txBody>
      </p:sp>
      <p:sp>
        <p:nvSpPr>
          <p:cNvPr id="6" name="Footer Placeholder 5"/>
          <p:cNvSpPr>
            <a:spLocks noGrp="1"/>
          </p:cNvSpPr>
          <p:nvPr>
            <p:ph type="ftr" sz="quarter" idx="11"/>
          </p:nvPr>
        </p:nvSpPr>
        <p:spPr/>
        <p:txBody>
          <a:bodyPr/>
          <a:lstStyle/>
          <a:p>
            <a:r>
              <a:rPr lang="en-US"/>
              <a:t>Simona and Natesha</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63913786"/>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5876486"/>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97717201"/>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2846791"/>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58264744"/>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9197610"/>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2/18/2023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696386300"/>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2/18/2023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80508921"/>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2/18/2023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Simona and Natesha</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5967531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hyperlink" Target="https://www.linkedin.com/pulse/why-digital-skills-important-university-students-precious-azuonwu/?trk=pulse-article_more-articles_related-content-card"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officeforstudents.org.uk/news-blog-and-events/press-and-media/students-more-confident-with-online-learning-than-lecturers-are-about-teaching-digitally/" TargetMode="External"/><Relationship Id="rId4" Type="http://schemas.openxmlformats.org/officeDocument/2006/relationships/hyperlink" Target="https://connectinglearners.economist.com/skills/?utm_medium=cpc.adword.pd&amp;utm_source=google&amp;ppccampaignID=18156330227&amp;ppcadID=&amp;utm_campaign=a.22brand_pmax&amp;utm_content=conversion.direct-response.anonymous&amp;gclid=Cj0KCQiA6LyfBhC3ARIsAG4gkF_84QO0qNyUgZn1kh4R4gzmFKdXKXdOmDCfs0zIPT4u1u2ka91cjbEaApD0EALw_wcB&amp;gclsrc=aw.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cs typeface="Calibri Light"/>
              </a:rPr>
              <a:t>Are digital skills important for study and work?</a:t>
            </a:r>
            <a:endParaRPr lang="en-GB"/>
          </a:p>
        </p:txBody>
      </p:sp>
      <p:sp>
        <p:nvSpPr>
          <p:cNvPr id="3" name="Subtitle 2"/>
          <p:cNvSpPr>
            <a:spLocks noGrp="1"/>
          </p:cNvSpPr>
          <p:nvPr>
            <p:ph type="subTitle" idx="1"/>
          </p:nvPr>
        </p:nvSpPr>
        <p:spPr>
          <a:xfrm>
            <a:off x="1511300" y="4103354"/>
            <a:ext cx="7759700" cy="2194509"/>
          </a:xfrm>
        </p:spPr>
        <p:txBody>
          <a:bodyPr vert="horz" lIns="91440" tIns="45720" rIns="91440" bIns="45720" rtlCol="0" anchor="t">
            <a:normAutofit fontScale="85000" lnSpcReduction="20000"/>
          </a:bodyPr>
          <a:lstStyle/>
          <a:p>
            <a:r>
              <a:rPr lang="en-GB">
                <a:cs typeface="Calibri"/>
              </a:rPr>
              <a:t>Module code:(LCHS4002_BIRM) </a:t>
            </a:r>
            <a:endParaRPr lang="en-US"/>
          </a:p>
          <a:p>
            <a:r>
              <a:rPr lang="en-GB">
                <a:cs typeface="Calibri"/>
              </a:rPr>
              <a:t>Module name: Digital skills and Research methods</a:t>
            </a:r>
            <a:endParaRPr lang="en-GB"/>
          </a:p>
          <a:p>
            <a:r>
              <a:rPr lang="en-GB">
                <a:cs typeface="Calibri"/>
              </a:rPr>
              <a:t>Student name: Simona Maria Dinu and Natesha Samuels</a:t>
            </a:r>
          </a:p>
          <a:p>
            <a:r>
              <a:rPr lang="en-GB">
                <a:cs typeface="Calibri"/>
              </a:rPr>
              <a:t>Student ID: 2229007 and 2220782</a:t>
            </a:r>
            <a:endParaRPr lang="en-GB"/>
          </a:p>
          <a:p>
            <a:r>
              <a:rPr lang="en-GB">
                <a:cs typeface="Calibri"/>
              </a:rPr>
              <a:t>Assignment section: Digital skills Repot Proposal</a:t>
            </a:r>
          </a:p>
          <a:p>
            <a:r>
              <a:rPr lang="en-GB">
                <a:cs typeface="Calibri"/>
              </a:rPr>
              <a:t>Lecturer name: Zeno Leung</a:t>
            </a:r>
          </a:p>
          <a:p>
            <a:r>
              <a:rPr lang="en-GB">
                <a:cs typeface="Calibri"/>
              </a:rPr>
              <a:t>Feb 21.2023</a:t>
            </a:r>
          </a:p>
          <a:p>
            <a:endParaRPr lang="en-GB">
              <a:cs typeface="Calibri"/>
            </a:endParaRPr>
          </a:p>
          <a:p>
            <a:endParaRPr lang="en-GB">
              <a:cs typeface="Calibri"/>
            </a:endParaRPr>
          </a:p>
        </p:txBody>
      </p:sp>
      <p:sp>
        <p:nvSpPr>
          <p:cNvPr id="6" name="Slide Number Placeholder 5">
            <a:extLst>
              <a:ext uri="{FF2B5EF4-FFF2-40B4-BE49-F238E27FC236}">
                <a16:creationId xmlns:a16="http://schemas.microsoft.com/office/drawing/2014/main" id="{4A5636AF-DC69-5ABA-2B5D-53C4F0075628}"/>
              </a:ext>
            </a:extLst>
          </p:cNvPr>
          <p:cNvSpPr>
            <a:spLocks noGrp="1"/>
          </p:cNvSpPr>
          <p:nvPr>
            <p:ph type="sldNum" sz="quarter" idx="12"/>
          </p:nvPr>
        </p:nvSpPr>
        <p:spPr/>
        <p:txBody>
          <a:bodyPr/>
          <a:lstStyle/>
          <a:p>
            <a:fld id="{D57F1E4F-1CFF-5643-939E-217C01CDF565}" type="slidenum">
              <a:rPr lang="en-US" dirty="0"/>
              <a:pPr/>
              <a:t>1</a:t>
            </a:fld>
            <a:endParaRPr lang="en-GB"/>
          </a:p>
        </p:txBody>
      </p:sp>
      <p:sp>
        <p:nvSpPr>
          <p:cNvPr id="5" name="Footer Placeholder 4">
            <a:extLst>
              <a:ext uri="{FF2B5EF4-FFF2-40B4-BE49-F238E27FC236}">
                <a16:creationId xmlns:a16="http://schemas.microsoft.com/office/drawing/2014/main" id="{77FB5F7E-7639-1AD1-64A2-3096BCE01DC3}"/>
              </a:ext>
            </a:extLst>
          </p:cNvPr>
          <p:cNvSpPr>
            <a:spLocks noGrp="1"/>
          </p:cNvSpPr>
          <p:nvPr>
            <p:ph type="ftr" sz="quarter" idx="11"/>
          </p:nvPr>
        </p:nvSpPr>
        <p:spPr>
          <a:xfrm>
            <a:off x="744908" y="6123313"/>
            <a:ext cx="6297612" cy="365125"/>
          </a:xfrm>
        </p:spPr>
        <p:txBody>
          <a:bodyPr/>
          <a:lstStyle/>
          <a:p>
            <a:r>
              <a:rPr lang="en-GB"/>
              <a:t>Simona and Natesha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CB8F6E7-8396-4CA6-7F82-E230AEDDD7CC}"/>
              </a:ext>
            </a:extLst>
          </p:cNvPr>
          <p:cNvSpPr>
            <a:spLocks noGrp="1"/>
          </p:cNvSpPr>
          <p:nvPr>
            <p:ph type="title"/>
          </p:nvPr>
        </p:nvSpPr>
        <p:spPr>
          <a:xfrm>
            <a:off x="643467" y="816638"/>
            <a:ext cx="3367359" cy="5224724"/>
          </a:xfrm>
        </p:spPr>
        <p:txBody>
          <a:bodyPr anchor="ctr">
            <a:normAutofit/>
          </a:bodyPr>
          <a:lstStyle/>
          <a:p>
            <a:r>
              <a:rPr lang="en-GB">
                <a:cs typeface="Calibri Light"/>
              </a:rPr>
              <a:t>Content</a:t>
            </a:r>
          </a:p>
        </p:txBody>
      </p:sp>
      <p:sp>
        <p:nvSpPr>
          <p:cNvPr id="3" name="Content Placeholder 2">
            <a:extLst>
              <a:ext uri="{FF2B5EF4-FFF2-40B4-BE49-F238E27FC236}">
                <a16:creationId xmlns:a16="http://schemas.microsoft.com/office/drawing/2014/main" id="{9DCEEB89-B616-5171-3479-9B62D2C84C32}"/>
              </a:ext>
            </a:extLst>
          </p:cNvPr>
          <p:cNvSpPr>
            <a:spLocks noGrp="1"/>
          </p:cNvSpPr>
          <p:nvPr>
            <p:ph idx="1"/>
          </p:nvPr>
        </p:nvSpPr>
        <p:spPr>
          <a:xfrm>
            <a:off x="4654295" y="816638"/>
            <a:ext cx="4619706" cy="5224724"/>
          </a:xfrm>
        </p:spPr>
        <p:txBody>
          <a:bodyPr vert="horz" lIns="91440" tIns="45720" rIns="91440" bIns="45720" rtlCol="0" anchor="ctr">
            <a:normAutofit/>
          </a:bodyPr>
          <a:lstStyle/>
          <a:p>
            <a:r>
              <a:rPr lang="en-GB">
                <a:cs typeface="Calibri" panose="020F0502020204030204"/>
              </a:rPr>
              <a:t>Introduction and Research Question</a:t>
            </a:r>
          </a:p>
          <a:p>
            <a:r>
              <a:rPr lang="en-GB">
                <a:cs typeface="Calibri" panose="020F0502020204030204"/>
              </a:rPr>
              <a:t>Rationale</a:t>
            </a:r>
          </a:p>
          <a:p>
            <a:r>
              <a:rPr lang="en-GB">
                <a:cs typeface="Calibri" panose="020F0502020204030204"/>
              </a:rPr>
              <a:t>Proposed method</a:t>
            </a:r>
          </a:p>
          <a:p>
            <a:r>
              <a:rPr lang="en-GB">
                <a:cs typeface="Calibri" panose="020F0502020204030204"/>
              </a:rPr>
              <a:t>Ethical consideration</a:t>
            </a:r>
          </a:p>
          <a:p>
            <a:r>
              <a:rPr lang="en-GB">
                <a:cs typeface="Calibri" panose="020F0502020204030204"/>
              </a:rPr>
              <a:t>Hypothesis</a:t>
            </a:r>
          </a:p>
          <a:p>
            <a:r>
              <a:rPr lang="en-GB">
                <a:cs typeface="Calibri" panose="020F0502020204030204"/>
              </a:rPr>
              <a:t>Timeline</a:t>
            </a:r>
          </a:p>
          <a:p>
            <a:r>
              <a:rPr lang="en-GB">
                <a:cs typeface="Calibri" panose="020F0502020204030204"/>
              </a:rPr>
              <a:t>Reference</a:t>
            </a:r>
          </a:p>
        </p:txBody>
      </p:sp>
      <p:sp>
        <p:nvSpPr>
          <p:cNvPr id="4" name="Slide Number Placeholder 3">
            <a:extLst>
              <a:ext uri="{FF2B5EF4-FFF2-40B4-BE49-F238E27FC236}">
                <a16:creationId xmlns:a16="http://schemas.microsoft.com/office/drawing/2014/main" id="{BB34C3A5-9B52-7D84-3094-B0FE20516746}"/>
              </a:ext>
            </a:extLst>
          </p:cNvPr>
          <p:cNvSpPr>
            <a:spLocks noGrp="1"/>
          </p:cNvSpPr>
          <p:nvPr>
            <p:ph type="sldNum" sz="quarter" idx="12"/>
          </p:nvPr>
        </p:nvSpPr>
        <p:spPr/>
        <p:txBody>
          <a:bodyPr/>
          <a:lstStyle/>
          <a:p>
            <a:fld id="{D57F1E4F-1CFF-5643-939E-217C01CDF565}" type="slidenum">
              <a:rPr lang="en-US" dirty="0"/>
              <a:pPr/>
              <a:t>2</a:t>
            </a:fld>
            <a:endParaRPr lang="en-GB"/>
          </a:p>
        </p:txBody>
      </p:sp>
      <p:sp>
        <p:nvSpPr>
          <p:cNvPr id="5" name="Footer Placeholder 4">
            <a:extLst>
              <a:ext uri="{FF2B5EF4-FFF2-40B4-BE49-F238E27FC236}">
                <a16:creationId xmlns:a16="http://schemas.microsoft.com/office/drawing/2014/main" id="{D00841A9-0133-CD4A-F06F-8FF237D9F0F7}"/>
              </a:ext>
            </a:extLst>
          </p:cNvPr>
          <p:cNvSpPr>
            <a:spLocks noGrp="1"/>
          </p:cNvSpPr>
          <p:nvPr>
            <p:ph type="ftr" sz="quarter" idx="11"/>
          </p:nvPr>
        </p:nvSpPr>
        <p:spPr/>
        <p:txBody>
          <a:bodyPr/>
          <a:lstStyle/>
          <a:p>
            <a:r>
              <a:rPr lang="en-GB"/>
              <a:t>Simona</a:t>
            </a:r>
          </a:p>
        </p:txBody>
      </p:sp>
    </p:spTree>
    <p:extLst>
      <p:ext uri="{BB962C8B-B14F-4D97-AF65-F5344CB8AC3E}">
        <p14:creationId xmlns:p14="http://schemas.microsoft.com/office/powerpoint/2010/main" val="3361015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BBBF0-3EB8-38E1-F664-90BA744EA00A}"/>
              </a:ext>
            </a:extLst>
          </p:cNvPr>
          <p:cNvSpPr>
            <a:spLocks noGrp="1"/>
          </p:cNvSpPr>
          <p:nvPr>
            <p:ph type="title"/>
          </p:nvPr>
        </p:nvSpPr>
        <p:spPr/>
        <p:txBody>
          <a:bodyPr/>
          <a:lstStyle/>
          <a:p>
            <a:r>
              <a:rPr lang="en-GB"/>
              <a:t>Introduction and Research Question</a:t>
            </a:r>
          </a:p>
        </p:txBody>
      </p:sp>
      <p:sp>
        <p:nvSpPr>
          <p:cNvPr id="3" name="Content Placeholder 2">
            <a:extLst>
              <a:ext uri="{FF2B5EF4-FFF2-40B4-BE49-F238E27FC236}">
                <a16:creationId xmlns:a16="http://schemas.microsoft.com/office/drawing/2014/main" id="{D0A0EEE2-A7E2-B73D-5F46-1690344D7D06}"/>
              </a:ext>
            </a:extLst>
          </p:cNvPr>
          <p:cNvSpPr>
            <a:spLocks noGrp="1"/>
          </p:cNvSpPr>
          <p:nvPr>
            <p:ph idx="1"/>
          </p:nvPr>
        </p:nvSpPr>
        <p:spPr>
          <a:xfrm>
            <a:off x="677334" y="1594532"/>
            <a:ext cx="8596668" cy="4555687"/>
          </a:xfrm>
        </p:spPr>
        <p:txBody>
          <a:bodyPr vert="horz" lIns="91440" tIns="45720" rIns="91440" bIns="45720" rtlCol="0" anchor="t">
            <a:normAutofit fontScale="92500" lnSpcReduction="10000"/>
          </a:bodyPr>
          <a:lstStyle/>
          <a:p>
            <a:r>
              <a:rPr lang="en-GB" sz="2000" b="1"/>
              <a:t>Introduction</a:t>
            </a:r>
          </a:p>
          <a:p>
            <a:endParaRPr lang="en-GB"/>
          </a:p>
          <a:p>
            <a:r>
              <a:rPr lang="en-GB"/>
              <a:t>This study is about the importance of the digital skills for study and work with the purpose to find out what is the level of knowledge of the students and finding ways to help them improve their digital skills.</a:t>
            </a:r>
          </a:p>
          <a:p>
            <a:r>
              <a:rPr lang="en-GB"/>
              <a:t>To be conducted by Simona Dinu and Natesha Samuels, in Feb 2023.</a:t>
            </a:r>
          </a:p>
          <a:p>
            <a:r>
              <a:rPr lang="en-GB"/>
              <a:t>Target participants are the student of UWTSD.</a:t>
            </a:r>
          </a:p>
          <a:p>
            <a:endParaRPr lang="en-GB"/>
          </a:p>
          <a:p>
            <a:endParaRPr lang="en-GB"/>
          </a:p>
          <a:p>
            <a:endParaRPr lang="en-GB"/>
          </a:p>
          <a:p>
            <a:endParaRPr lang="en-GB"/>
          </a:p>
          <a:p>
            <a:r>
              <a:rPr lang="en-GB" sz="2000" b="1"/>
              <a:t>Research Question:</a:t>
            </a:r>
          </a:p>
          <a:p>
            <a:pPr marL="0" indent="0">
              <a:buNone/>
            </a:pPr>
            <a:r>
              <a:rPr lang="en-GB"/>
              <a:t>     Are UWTSD students confident in using their digital skills?</a:t>
            </a:r>
          </a:p>
        </p:txBody>
      </p:sp>
      <p:sp>
        <p:nvSpPr>
          <p:cNvPr id="5" name="Slide Number Placeholder 4">
            <a:extLst>
              <a:ext uri="{FF2B5EF4-FFF2-40B4-BE49-F238E27FC236}">
                <a16:creationId xmlns:a16="http://schemas.microsoft.com/office/drawing/2014/main" id="{CBD31489-53AB-4801-C1AC-5EA325D4DCBF}"/>
              </a:ext>
            </a:extLst>
          </p:cNvPr>
          <p:cNvSpPr>
            <a:spLocks noGrp="1"/>
          </p:cNvSpPr>
          <p:nvPr>
            <p:ph type="sldNum" sz="quarter" idx="12"/>
          </p:nvPr>
        </p:nvSpPr>
        <p:spPr/>
        <p:txBody>
          <a:bodyPr/>
          <a:lstStyle/>
          <a:p>
            <a:fld id="{D57F1E4F-1CFF-5643-939E-217C01CDF565}" type="slidenum">
              <a:rPr lang="en-US" dirty="0"/>
              <a:pPr/>
              <a:t>3</a:t>
            </a:fld>
            <a:endParaRPr lang="en-GB"/>
          </a:p>
        </p:txBody>
      </p:sp>
      <p:sp>
        <p:nvSpPr>
          <p:cNvPr id="4" name="Footer Placeholder 3">
            <a:extLst>
              <a:ext uri="{FF2B5EF4-FFF2-40B4-BE49-F238E27FC236}">
                <a16:creationId xmlns:a16="http://schemas.microsoft.com/office/drawing/2014/main" id="{A21E6911-38FC-1C5A-8100-75D7942E5962}"/>
              </a:ext>
            </a:extLst>
          </p:cNvPr>
          <p:cNvSpPr>
            <a:spLocks noGrp="1"/>
          </p:cNvSpPr>
          <p:nvPr>
            <p:ph type="ftr" sz="quarter" idx="11"/>
          </p:nvPr>
        </p:nvSpPr>
        <p:spPr>
          <a:xfrm>
            <a:off x="763598" y="6156381"/>
            <a:ext cx="6297612" cy="365125"/>
          </a:xfrm>
        </p:spPr>
        <p:txBody>
          <a:bodyPr/>
          <a:lstStyle/>
          <a:p>
            <a:r>
              <a:rPr lang="en-GB"/>
              <a:t>Natesha</a:t>
            </a:r>
          </a:p>
        </p:txBody>
      </p:sp>
    </p:spTree>
    <p:extLst>
      <p:ext uri="{BB962C8B-B14F-4D97-AF65-F5344CB8AC3E}">
        <p14:creationId xmlns:p14="http://schemas.microsoft.com/office/powerpoint/2010/main" val="1009840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6AD4B06-AC4E-4AEC-F1BA-A269148AB0EE}"/>
              </a:ext>
            </a:extLst>
          </p:cNvPr>
          <p:cNvSpPr>
            <a:spLocks noGrp="1"/>
          </p:cNvSpPr>
          <p:nvPr>
            <p:ph type="title"/>
          </p:nvPr>
        </p:nvSpPr>
        <p:spPr>
          <a:xfrm>
            <a:off x="643467" y="816638"/>
            <a:ext cx="3367359" cy="5224724"/>
          </a:xfrm>
        </p:spPr>
        <p:txBody>
          <a:bodyPr anchor="ctr">
            <a:normAutofit/>
          </a:bodyPr>
          <a:lstStyle/>
          <a:p>
            <a:r>
              <a:rPr lang="en-GB"/>
              <a:t>Rationale</a:t>
            </a:r>
          </a:p>
        </p:txBody>
      </p:sp>
      <p:sp>
        <p:nvSpPr>
          <p:cNvPr id="3" name="Content Placeholder 2">
            <a:extLst>
              <a:ext uri="{FF2B5EF4-FFF2-40B4-BE49-F238E27FC236}">
                <a16:creationId xmlns:a16="http://schemas.microsoft.com/office/drawing/2014/main" id="{6F6FEDCB-655C-EABF-26B9-D58CD38062FD}"/>
              </a:ext>
            </a:extLst>
          </p:cNvPr>
          <p:cNvSpPr>
            <a:spLocks noGrp="1"/>
          </p:cNvSpPr>
          <p:nvPr>
            <p:ph idx="1"/>
          </p:nvPr>
        </p:nvSpPr>
        <p:spPr>
          <a:xfrm>
            <a:off x="4295067" y="816638"/>
            <a:ext cx="5577647" cy="5224724"/>
          </a:xfrm>
        </p:spPr>
        <p:txBody>
          <a:bodyPr anchor="ctr">
            <a:normAutofit/>
          </a:bodyPr>
          <a:lstStyle/>
          <a:p>
            <a:r>
              <a:rPr lang="en-GB">
                <a:ea typeface="+mn-lt"/>
                <a:cs typeface="+mn-lt"/>
              </a:rPr>
              <a:t>By comparison, 49 per cent of students said they were ‘very confident’ that they had the skills to benefit from online learning with 42 per cent somewhat confident. Office for Students (2021).</a:t>
            </a:r>
          </a:p>
          <a:p>
            <a:r>
              <a:rPr lang="en-GB">
                <a:ea typeface="+mn-lt"/>
                <a:cs typeface="+mn-lt"/>
              </a:rPr>
              <a:t>For every student that is just starting their academic life, you will need digital skills both in school and for business. </a:t>
            </a:r>
            <a:r>
              <a:rPr lang="en-GB" err="1">
                <a:ea typeface="+mn-lt"/>
                <a:cs typeface="+mn-lt"/>
              </a:rPr>
              <a:t>Azuonwu</a:t>
            </a:r>
            <a:r>
              <a:rPr lang="en-GB">
                <a:ea typeface="+mn-lt"/>
                <a:cs typeface="+mn-lt"/>
              </a:rPr>
              <a:t>, P. (2022).</a:t>
            </a:r>
          </a:p>
          <a:p>
            <a:r>
              <a:rPr lang="en-GB">
                <a:ea typeface="+mn-lt"/>
                <a:cs typeface="+mn-lt"/>
              </a:rPr>
              <a:t>Schools with higher levels of internet connectivity tend to get higher  average  and performance levels in digital  skills by expanding  Internet in schools equal opportunities for students. The Economist (2023).</a:t>
            </a:r>
            <a:endParaRPr lang="en-GB"/>
          </a:p>
          <a:p>
            <a:endParaRPr lang="en-GB"/>
          </a:p>
        </p:txBody>
      </p:sp>
      <p:sp>
        <p:nvSpPr>
          <p:cNvPr id="5" name="Slide Number Placeholder 4">
            <a:extLst>
              <a:ext uri="{FF2B5EF4-FFF2-40B4-BE49-F238E27FC236}">
                <a16:creationId xmlns:a16="http://schemas.microsoft.com/office/drawing/2014/main" id="{62BC67A9-B40E-FC5E-1EB5-4E68C0F8A644}"/>
              </a:ext>
            </a:extLst>
          </p:cNvPr>
          <p:cNvSpPr>
            <a:spLocks noGrp="1"/>
          </p:cNvSpPr>
          <p:nvPr>
            <p:ph type="sldNum" sz="quarter" idx="12"/>
          </p:nvPr>
        </p:nvSpPr>
        <p:spPr/>
        <p:txBody>
          <a:bodyPr/>
          <a:lstStyle/>
          <a:p>
            <a:fld id="{D57F1E4F-1CFF-5643-939E-217C01CDF565}" type="slidenum">
              <a:rPr lang="en-US" dirty="0"/>
              <a:pPr/>
              <a:t>4</a:t>
            </a:fld>
            <a:endParaRPr lang="en-GB"/>
          </a:p>
        </p:txBody>
      </p:sp>
      <p:sp>
        <p:nvSpPr>
          <p:cNvPr id="4" name="Footer Placeholder 3">
            <a:extLst>
              <a:ext uri="{FF2B5EF4-FFF2-40B4-BE49-F238E27FC236}">
                <a16:creationId xmlns:a16="http://schemas.microsoft.com/office/drawing/2014/main" id="{EF94F986-18AA-A50B-4B35-59D60023AA34}"/>
              </a:ext>
            </a:extLst>
          </p:cNvPr>
          <p:cNvSpPr>
            <a:spLocks noGrp="1"/>
          </p:cNvSpPr>
          <p:nvPr>
            <p:ph type="ftr" sz="quarter" idx="11"/>
          </p:nvPr>
        </p:nvSpPr>
        <p:spPr/>
        <p:txBody>
          <a:bodyPr/>
          <a:lstStyle/>
          <a:p>
            <a:r>
              <a:rPr lang="en-GB"/>
              <a:t>Simona</a:t>
            </a:r>
          </a:p>
        </p:txBody>
      </p:sp>
    </p:spTree>
    <p:extLst>
      <p:ext uri="{BB962C8B-B14F-4D97-AF65-F5344CB8AC3E}">
        <p14:creationId xmlns:p14="http://schemas.microsoft.com/office/powerpoint/2010/main" val="35332826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F49736-A5B6-3583-990E-C85C6A0C6359}"/>
              </a:ext>
            </a:extLst>
          </p:cNvPr>
          <p:cNvSpPr>
            <a:spLocks noGrp="1"/>
          </p:cNvSpPr>
          <p:nvPr>
            <p:ph type="title"/>
          </p:nvPr>
        </p:nvSpPr>
        <p:spPr>
          <a:xfrm>
            <a:off x="643467" y="816638"/>
            <a:ext cx="3367359" cy="5224724"/>
          </a:xfrm>
        </p:spPr>
        <p:txBody>
          <a:bodyPr anchor="ctr">
            <a:normAutofit/>
          </a:bodyPr>
          <a:lstStyle/>
          <a:p>
            <a:r>
              <a:rPr lang="en-GB"/>
              <a:t>Proposed method</a:t>
            </a:r>
          </a:p>
        </p:txBody>
      </p:sp>
      <p:sp>
        <p:nvSpPr>
          <p:cNvPr id="3" name="Content Placeholder 2">
            <a:extLst>
              <a:ext uri="{FF2B5EF4-FFF2-40B4-BE49-F238E27FC236}">
                <a16:creationId xmlns:a16="http://schemas.microsoft.com/office/drawing/2014/main" id="{45736901-FEB1-50BD-09DD-410931482EC8}"/>
              </a:ext>
            </a:extLst>
          </p:cNvPr>
          <p:cNvSpPr>
            <a:spLocks noGrp="1"/>
          </p:cNvSpPr>
          <p:nvPr>
            <p:ph idx="1"/>
          </p:nvPr>
        </p:nvSpPr>
        <p:spPr>
          <a:xfrm>
            <a:off x="4473279" y="120385"/>
            <a:ext cx="7767059" cy="6389408"/>
          </a:xfrm>
        </p:spPr>
        <p:txBody>
          <a:bodyPr anchor="ctr">
            <a:normAutofit fontScale="47500" lnSpcReduction="20000"/>
          </a:bodyPr>
          <a:lstStyle/>
          <a:p>
            <a:endParaRPr lang="en-GB"/>
          </a:p>
          <a:p>
            <a:endParaRPr lang="en-GB"/>
          </a:p>
          <a:p>
            <a:endParaRPr lang="en-GB"/>
          </a:p>
          <a:p>
            <a:endParaRPr lang="en-GB"/>
          </a:p>
          <a:p>
            <a:endParaRPr lang="en-GB"/>
          </a:p>
          <a:p>
            <a:endParaRPr lang="en-GB"/>
          </a:p>
          <a:p>
            <a:r>
              <a:rPr lang="en-GB" dirty="0"/>
              <a:t>Quantitative method: Questionnaire Survey</a:t>
            </a:r>
            <a:endParaRPr lang="en-US" dirty="0"/>
          </a:p>
          <a:p>
            <a:r>
              <a:rPr lang="en-GB" dirty="0"/>
              <a:t>Questions:</a:t>
            </a:r>
          </a:p>
          <a:p>
            <a:endParaRPr lang="en-GB"/>
          </a:p>
          <a:p>
            <a:r>
              <a:rPr lang="en-GB" dirty="0"/>
              <a:t>Do you give consent to participate in this survey?* (Y/N)</a:t>
            </a:r>
          </a:p>
          <a:p>
            <a:pPr marL="285750" indent="-285750"/>
            <a:r>
              <a:rPr lang="en-GB" dirty="0"/>
              <a:t>What digital skills do you feel comfortable using ?</a:t>
            </a:r>
          </a:p>
          <a:p>
            <a:pPr marL="0" indent="0">
              <a:buNone/>
            </a:pPr>
            <a:r>
              <a:rPr lang="en-GB" dirty="0"/>
              <a:t>Do you agree with these statements ?</a:t>
            </a:r>
          </a:p>
          <a:p>
            <a:pPr marL="285750" indent="-285750"/>
            <a:r>
              <a:rPr lang="en-GB" dirty="0"/>
              <a:t> I feel confident in using MS word (SA, A, N, D, SD)</a:t>
            </a:r>
          </a:p>
          <a:p>
            <a:r>
              <a:rPr lang="en-GB" dirty="0"/>
              <a:t>I feel confident in using MS Forms (SA, A, N, D, SD)</a:t>
            </a:r>
          </a:p>
          <a:p>
            <a:r>
              <a:rPr lang="en-GB" dirty="0"/>
              <a:t>I have difficulty in using PC in general (SA, A, N, D, SD)</a:t>
            </a:r>
          </a:p>
          <a:p>
            <a:r>
              <a:rPr lang="en-GB" dirty="0"/>
              <a:t>I am confident in working with others using technology to complete tasks (SA, A, N, D, SD)</a:t>
            </a:r>
          </a:p>
          <a:p>
            <a:r>
              <a:rPr lang="en-GB" dirty="0"/>
              <a:t>How confident are you in understanding about new computer software programming? </a:t>
            </a:r>
          </a:p>
          <a:p>
            <a:pPr marL="0" indent="0">
              <a:buNone/>
            </a:pPr>
            <a:r>
              <a:rPr lang="en-GB" dirty="0"/>
              <a:t>Which Digital tool do you have most experience using? (multiples  choice)</a:t>
            </a:r>
          </a:p>
          <a:p>
            <a:r>
              <a:rPr lang="en-GB" dirty="0"/>
              <a:t>laptop </a:t>
            </a:r>
          </a:p>
          <a:p>
            <a:r>
              <a:rPr lang="en-GB" dirty="0"/>
              <a:t>Smartphone</a:t>
            </a:r>
          </a:p>
          <a:p>
            <a:r>
              <a:rPr lang="en-GB" dirty="0"/>
              <a:t> Tablet?</a:t>
            </a:r>
            <a:endParaRPr lang="en-GB"/>
          </a:p>
          <a:p>
            <a:r>
              <a:rPr lang="en-GB" dirty="0"/>
              <a:t>How good are you using  photos and video software?</a:t>
            </a:r>
          </a:p>
          <a:p>
            <a:pPr marL="0" indent="0">
              <a:buNone/>
            </a:pPr>
            <a:endParaRPr lang="en-GB" dirty="0"/>
          </a:p>
          <a:p>
            <a:endParaRPr lang="en-GB" dirty="0"/>
          </a:p>
          <a:p>
            <a:endParaRPr lang="en-GB"/>
          </a:p>
          <a:p>
            <a:r>
              <a:rPr lang="en-GB" dirty="0"/>
              <a:t>Online Survey completed by 10 UWTSD students. </a:t>
            </a:r>
          </a:p>
          <a:p>
            <a:endParaRPr lang="en-GB"/>
          </a:p>
          <a:p>
            <a:endParaRPr lang="en-GB"/>
          </a:p>
          <a:p>
            <a:endParaRPr lang="en-GB"/>
          </a:p>
          <a:p>
            <a:endParaRPr lang="en-GB"/>
          </a:p>
          <a:p>
            <a:endParaRPr lang="en-GB"/>
          </a:p>
          <a:p>
            <a:endParaRPr lang="en-GB"/>
          </a:p>
        </p:txBody>
      </p:sp>
      <p:sp>
        <p:nvSpPr>
          <p:cNvPr id="5" name="Slide Number Placeholder 4">
            <a:extLst>
              <a:ext uri="{FF2B5EF4-FFF2-40B4-BE49-F238E27FC236}">
                <a16:creationId xmlns:a16="http://schemas.microsoft.com/office/drawing/2014/main" id="{831FA8A3-9D63-C40B-BE8F-1040D471B26B}"/>
              </a:ext>
            </a:extLst>
          </p:cNvPr>
          <p:cNvSpPr>
            <a:spLocks noGrp="1"/>
          </p:cNvSpPr>
          <p:nvPr>
            <p:ph type="sldNum" sz="quarter" idx="12"/>
          </p:nvPr>
        </p:nvSpPr>
        <p:spPr/>
        <p:txBody>
          <a:bodyPr/>
          <a:lstStyle/>
          <a:p>
            <a:fld id="{D57F1E4F-1CFF-5643-939E-217C01CDF565}" type="slidenum">
              <a:rPr lang="en-US" dirty="0"/>
              <a:pPr/>
              <a:t>5</a:t>
            </a:fld>
            <a:endParaRPr lang="en-GB"/>
          </a:p>
        </p:txBody>
      </p:sp>
      <p:sp>
        <p:nvSpPr>
          <p:cNvPr id="4" name="Footer Placeholder 3">
            <a:extLst>
              <a:ext uri="{FF2B5EF4-FFF2-40B4-BE49-F238E27FC236}">
                <a16:creationId xmlns:a16="http://schemas.microsoft.com/office/drawing/2014/main" id="{C0850061-41D4-C0A9-23A4-27B547B08D99}"/>
              </a:ext>
            </a:extLst>
          </p:cNvPr>
          <p:cNvSpPr>
            <a:spLocks noGrp="1"/>
          </p:cNvSpPr>
          <p:nvPr>
            <p:ph type="ftr" sz="quarter" idx="11"/>
          </p:nvPr>
        </p:nvSpPr>
        <p:spPr>
          <a:xfrm>
            <a:off x="864240" y="5322494"/>
            <a:ext cx="6297612" cy="365125"/>
          </a:xfrm>
        </p:spPr>
        <p:txBody>
          <a:bodyPr/>
          <a:lstStyle/>
          <a:p>
            <a:r>
              <a:rPr lang="en-GB"/>
              <a:t> Natesha</a:t>
            </a:r>
          </a:p>
        </p:txBody>
      </p:sp>
    </p:spTree>
    <p:extLst>
      <p:ext uri="{BB962C8B-B14F-4D97-AF65-F5344CB8AC3E}">
        <p14:creationId xmlns:p14="http://schemas.microsoft.com/office/powerpoint/2010/main" val="2903184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A5760F9-705A-2A32-DE85-7DDF0FC07B26}"/>
              </a:ext>
            </a:extLst>
          </p:cNvPr>
          <p:cNvSpPr>
            <a:spLocks noGrp="1"/>
          </p:cNvSpPr>
          <p:nvPr>
            <p:ph type="title"/>
          </p:nvPr>
        </p:nvSpPr>
        <p:spPr>
          <a:xfrm>
            <a:off x="643467" y="816638"/>
            <a:ext cx="3367359" cy="5224724"/>
          </a:xfrm>
        </p:spPr>
        <p:txBody>
          <a:bodyPr anchor="ctr">
            <a:normAutofit/>
          </a:bodyPr>
          <a:lstStyle/>
          <a:p>
            <a:r>
              <a:rPr lang="en-GB"/>
              <a:t>Ethical consideration</a:t>
            </a:r>
          </a:p>
        </p:txBody>
      </p:sp>
      <p:sp>
        <p:nvSpPr>
          <p:cNvPr id="3" name="Content Placeholder 2">
            <a:extLst>
              <a:ext uri="{FF2B5EF4-FFF2-40B4-BE49-F238E27FC236}">
                <a16:creationId xmlns:a16="http://schemas.microsoft.com/office/drawing/2014/main" id="{3CCFAA29-2BDC-C858-1129-C2B3DBE134BD}"/>
              </a:ext>
            </a:extLst>
          </p:cNvPr>
          <p:cNvSpPr>
            <a:spLocks noGrp="1"/>
          </p:cNvSpPr>
          <p:nvPr>
            <p:ph idx="1"/>
          </p:nvPr>
        </p:nvSpPr>
        <p:spPr>
          <a:xfrm>
            <a:off x="4654295" y="816638"/>
            <a:ext cx="5381706" cy="5224724"/>
          </a:xfrm>
        </p:spPr>
        <p:txBody>
          <a:bodyPr anchor="ctr">
            <a:normAutofit/>
          </a:bodyPr>
          <a:lstStyle/>
          <a:p>
            <a:r>
              <a:rPr lang="en-GB">
                <a:ea typeface="+mn-lt"/>
                <a:cs typeface="+mn-lt"/>
              </a:rPr>
              <a:t>Explicit consent to be obtain</a:t>
            </a:r>
            <a:endParaRPr lang="en-GB"/>
          </a:p>
          <a:p>
            <a:r>
              <a:rPr lang="en-GB"/>
              <a:t>Non-offensive/ non-intrusive questions</a:t>
            </a:r>
          </a:p>
          <a:p>
            <a:r>
              <a:rPr lang="en-GB"/>
              <a:t>Data to be handled by research team only</a:t>
            </a:r>
          </a:p>
          <a:p>
            <a:r>
              <a:rPr lang="en-GB"/>
              <a:t>Anonymous record with no personal details</a:t>
            </a:r>
          </a:p>
          <a:p>
            <a:r>
              <a:rPr lang="en-GB"/>
              <a:t>Private corner to protect confidentiality</a:t>
            </a:r>
          </a:p>
        </p:txBody>
      </p:sp>
      <p:sp>
        <p:nvSpPr>
          <p:cNvPr id="5" name="Slide Number Placeholder 4">
            <a:extLst>
              <a:ext uri="{FF2B5EF4-FFF2-40B4-BE49-F238E27FC236}">
                <a16:creationId xmlns:a16="http://schemas.microsoft.com/office/drawing/2014/main" id="{C6DF8E06-8804-B277-8C6E-DD2B21DA7A52}"/>
              </a:ext>
            </a:extLst>
          </p:cNvPr>
          <p:cNvSpPr>
            <a:spLocks noGrp="1"/>
          </p:cNvSpPr>
          <p:nvPr>
            <p:ph type="sldNum" sz="quarter" idx="12"/>
          </p:nvPr>
        </p:nvSpPr>
        <p:spPr/>
        <p:txBody>
          <a:bodyPr/>
          <a:lstStyle/>
          <a:p>
            <a:fld id="{D57F1E4F-1CFF-5643-939E-217C01CDF565}" type="slidenum">
              <a:rPr lang="en-US" dirty="0"/>
              <a:pPr/>
              <a:t>6</a:t>
            </a:fld>
            <a:endParaRPr lang="en-GB"/>
          </a:p>
        </p:txBody>
      </p:sp>
      <p:sp>
        <p:nvSpPr>
          <p:cNvPr id="4" name="Footer Placeholder 3">
            <a:extLst>
              <a:ext uri="{FF2B5EF4-FFF2-40B4-BE49-F238E27FC236}">
                <a16:creationId xmlns:a16="http://schemas.microsoft.com/office/drawing/2014/main" id="{7858AFBD-23F4-B948-C18F-8D907B7FD76F}"/>
              </a:ext>
            </a:extLst>
          </p:cNvPr>
          <p:cNvSpPr>
            <a:spLocks noGrp="1"/>
          </p:cNvSpPr>
          <p:nvPr>
            <p:ph type="ftr" sz="quarter" idx="11"/>
          </p:nvPr>
        </p:nvSpPr>
        <p:spPr>
          <a:xfrm>
            <a:off x="721493" y="6131323"/>
            <a:ext cx="6297612" cy="365125"/>
          </a:xfrm>
        </p:spPr>
        <p:txBody>
          <a:bodyPr/>
          <a:lstStyle/>
          <a:p>
            <a:r>
              <a:rPr lang="en-GB"/>
              <a:t>Simona </a:t>
            </a:r>
          </a:p>
        </p:txBody>
      </p:sp>
    </p:spTree>
    <p:extLst>
      <p:ext uri="{BB962C8B-B14F-4D97-AF65-F5344CB8AC3E}">
        <p14:creationId xmlns:p14="http://schemas.microsoft.com/office/powerpoint/2010/main" val="1371334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5E4D3B6-8B58-9F1D-EE1E-2078146F1059}"/>
              </a:ext>
            </a:extLst>
          </p:cNvPr>
          <p:cNvSpPr>
            <a:spLocks noGrp="1"/>
          </p:cNvSpPr>
          <p:nvPr>
            <p:ph type="title"/>
          </p:nvPr>
        </p:nvSpPr>
        <p:spPr>
          <a:xfrm>
            <a:off x="643467" y="816638"/>
            <a:ext cx="3367359" cy="5224724"/>
          </a:xfrm>
        </p:spPr>
        <p:txBody>
          <a:bodyPr anchor="ctr">
            <a:normAutofit/>
          </a:bodyPr>
          <a:lstStyle/>
          <a:p>
            <a:r>
              <a:rPr lang="en-GB"/>
              <a:t>Hypotheses</a:t>
            </a:r>
          </a:p>
        </p:txBody>
      </p:sp>
      <p:sp>
        <p:nvSpPr>
          <p:cNvPr id="3" name="Content Placeholder 2">
            <a:extLst>
              <a:ext uri="{FF2B5EF4-FFF2-40B4-BE49-F238E27FC236}">
                <a16:creationId xmlns:a16="http://schemas.microsoft.com/office/drawing/2014/main" id="{75F07C04-CB21-9950-11FB-344B992183D3}"/>
              </a:ext>
            </a:extLst>
          </p:cNvPr>
          <p:cNvSpPr>
            <a:spLocks noGrp="1"/>
          </p:cNvSpPr>
          <p:nvPr>
            <p:ph idx="1"/>
          </p:nvPr>
        </p:nvSpPr>
        <p:spPr>
          <a:xfrm>
            <a:off x="4463796" y="1668876"/>
            <a:ext cx="5662442" cy="6608354"/>
          </a:xfrm>
        </p:spPr>
        <p:txBody>
          <a:bodyPr anchor="ctr">
            <a:normAutofit/>
          </a:bodyPr>
          <a:lstStyle/>
          <a:p>
            <a:r>
              <a:rPr lang="en-GB"/>
              <a:t>We will surely find out that independently of the age about 50% of the students interviewed, feel less confident in using their digital skills.</a:t>
            </a:r>
          </a:p>
          <a:p>
            <a:endParaRPr lang="en-GB"/>
          </a:p>
          <a:p>
            <a:r>
              <a:rPr lang="en-GB"/>
              <a:t>UWTSD could be encouraged to provide  more resources to help the students to improve their digital skills and boost up their confidence, their academic results will be better. </a:t>
            </a:r>
          </a:p>
          <a:p>
            <a:endParaRPr lang="en-GB"/>
          </a:p>
          <a:p>
            <a:endParaRPr lang="en-GB"/>
          </a:p>
          <a:p>
            <a:endParaRPr lang="en-GB"/>
          </a:p>
          <a:p>
            <a:endParaRPr lang="en-GB"/>
          </a:p>
          <a:p>
            <a:endParaRPr lang="en-GB"/>
          </a:p>
          <a:p>
            <a:endParaRPr lang="en-GB"/>
          </a:p>
        </p:txBody>
      </p:sp>
      <p:sp>
        <p:nvSpPr>
          <p:cNvPr id="5" name="Slide Number Placeholder 4">
            <a:extLst>
              <a:ext uri="{FF2B5EF4-FFF2-40B4-BE49-F238E27FC236}">
                <a16:creationId xmlns:a16="http://schemas.microsoft.com/office/drawing/2014/main" id="{D89FE0AF-7892-998E-8D01-5BC819E84137}"/>
              </a:ext>
            </a:extLst>
          </p:cNvPr>
          <p:cNvSpPr>
            <a:spLocks noGrp="1"/>
          </p:cNvSpPr>
          <p:nvPr>
            <p:ph type="sldNum" sz="quarter" idx="12"/>
          </p:nvPr>
        </p:nvSpPr>
        <p:spPr/>
        <p:txBody>
          <a:bodyPr/>
          <a:lstStyle/>
          <a:p>
            <a:fld id="{D57F1E4F-1CFF-5643-939E-217C01CDF565}" type="slidenum">
              <a:rPr lang="en-US" dirty="0"/>
              <a:pPr/>
              <a:t>7</a:t>
            </a:fld>
            <a:endParaRPr lang="en-GB"/>
          </a:p>
        </p:txBody>
      </p:sp>
      <p:sp>
        <p:nvSpPr>
          <p:cNvPr id="4" name="Footer Placeholder 3">
            <a:extLst>
              <a:ext uri="{FF2B5EF4-FFF2-40B4-BE49-F238E27FC236}">
                <a16:creationId xmlns:a16="http://schemas.microsoft.com/office/drawing/2014/main" id="{E2D77088-9E93-5819-D7AF-3F662187219A}"/>
              </a:ext>
            </a:extLst>
          </p:cNvPr>
          <p:cNvSpPr>
            <a:spLocks noGrp="1"/>
          </p:cNvSpPr>
          <p:nvPr>
            <p:ph type="ftr" sz="quarter" idx="11"/>
          </p:nvPr>
        </p:nvSpPr>
        <p:spPr>
          <a:xfrm>
            <a:off x="647255" y="5860888"/>
            <a:ext cx="6297612" cy="365125"/>
          </a:xfrm>
        </p:spPr>
        <p:txBody>
          <a:bodyPr/>
          <a:lstStyle/>
          <a:p>
            <a:r>
              <a:rPr lang="en-GB"/>
              <a:t>Natesha</a:t>
            </a:r>
          </a:p>
        </p:txBody>
      </p:sp>
    </p:spTree>
    <p:extLst>
      <p:ext uri="{BB962C8B-B14F-4D97-AF65-F5344CB8AC3E}">
        <p14:creationId xmlns:p14="http://schemas.microsoft.com/office/powerpoint/2010/main" val="3386802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9BEEE2-9582-67D9-0B77-5D73C3D7C269}"/>
              </a:ext>
            </a:extLst>
          </p:cNvPr>
          <p:cNvSpPr>
            <a:spLocks noGrp="1"/>
          </p:cNvSpPr>
          <p:nvPr>
            <p:ph type="title"/>
          </p:nvPr>
        </p:nvSpPr>
        <p:spPr>
          <a:xfrm>
            <a:off x="1286933" y="609600"/>
            <a:ext cx="10197494" cy="1099457"/>
          </a:xfrm>
        </p:spPr>
        <p:txBody>
          <a:bodyPr>
            <a:normAutofit/>
          </a:bodyPr>
          <a:lstStyle/>
          <a:p>
            <a:r>
              <a:rPr lang="en-GB">
                <a:cs typeface="Calibri Light"/>
              </a:rPr>
              <a:t>                 Research Timeline</a:t>
            </a:r>
            <a:endParaRPr lang="en-GB"/>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 name="Diagram 4">
            <a:extLst>
              <a:ext uri="{FF2B5EF4-FFF2-40B4-BE49-F238E27FC236}">
                <a16:creationId xmlns:a16="http://schemas.microsoft.com/office/drawing/2014/main" id="{80DCEE2B-B429-A288-557C-14B8A4C3DCFA}"/>
              </a:ext>
            </a:extLst>
          </p:cNvPr>
          <p:cNvGraphicFramePr>
            <a:graphicFrameLocks noGrp="1"/>
          </p:cNvGraphicFramePr>
          <p:nvPr>
            <p:ph idx="1"/>
            <p:extLst>
              <p:ext uri="{D42A27DB-BD31-4B8C-83A1-F6EECF244321}">
                <p14:modId xmlns:p14="http://schemas.microsoft.com/office/powerpoint/2010/main" val="677410073"/>
              </p:ext>
            </p:extLst>
          </p:nvPr>
        </p:nvGraphicFramePr>
        <p:xfrm>
          <a:off x="1430707" y="1157788"/>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8" name="Slide Number Placeholder 27">
            <a:extLst>
              <a:ext uri="{FF2B5EF4-FFF2-40B4-BE49-F238E27FC236}">
                <a16:creationId xmlns:a16="http://schemas.microsoft.com/office/drawing/2014/main" id="{B405EDDD-A245-3129-99A7-D6D147D3F43E}"/>
              </a:ext>
            </a:extLst>
          </p:cNvPr>
          <p:cNvSpPr>
            <a:spLocks noGrp="1"/>
          </p:cNvSpPr>
          <p:nvPr>
            <p:ph type="sldNum" sz="quarter" idx="12"/>
          </p:nvPr>
        </p:nvSpPr>
        <p:spPr/>
        <p:txBody>
          <a:bodyPr/>
          <a:lstStyle/>
          <a:p>
            <a:fld id="{D57F1E4F-1CFF-5643-939E-217C01CDF565}" type="slidenum">
              <a:rPr lang="en-US" dirty="0"/>
              <a:pPr/>
              <a:t>8</a:t>
            </a:fld>
            <a:endParaRPr lang="en-GB"/>
          </a:p>
        </p:txBody>
      </p:sp>
      <p:sp>
        <p:nvSpPr>
          <p:cNvPr id="27" name="Footer Placeholder 26">
            <a:extLst>
              <a:ext uri="{FF2B5EF4-FFF2-40B4-BE49-F238E27FC236}">
                <a16:creationId xmlns:a16="http://schemas.microsoft.com/office/drawing/2014/main" id="{B46B67B9-B72C-78F6-610E-6E684AE2BF2C}"/>
              </a:ext>
            </a:extLst>
          </p:cNvPr>
          <p:cNvSpPr>
            <a:spLocks noGrp="1"/>
          </p:cNvSpPr>
          <p:nvPr>
            <p:ph type="ftr" sz="quarter" idx="11"/>
          </p:nvPr>
        </p:nvSpPr>
        <p:spPr/>
        <p:txBody>
          <a:bodyPr/>
          <a:lstStyle/>
          <a:p>
            <a:r>
              <a:rPr lang="en-GB"/>
              <a:t>Simona </a:t>
            </a:r>
          </a:p>
        </p:txBody>
      </p:sp>
    </p:spTree>
    <p:extLst>
      <p:ext uri="{BB962C8B-B14F-4D97-AF65-F5344CB8AC3E}">
        <p14:creationId xmlns:p14="http://schemas.microsoft.com/office/powerpoint/2010/main" val="4045295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20C97-ED50-F9F6-D532-A53B5C1FCFEE}"/>
              </a:ext>
            </a:extLst>
          </p:cNvPr>
          <p:cNvSpPr>
            <a:spLocks noGrp="1"/>
          </p:cNvSpPr>
          <p:nvPr>
            <p:ph type="title"/>
          </p:nvPr>
        </p:nvSpPr>
        <p:spPr>
          <a:xfrm>
            <a:off x="677334" y="609600"/>
            <a:ext cx="8596668" cy="79829"/>
          </a:xfrm>
        </p:spPr>
        <p:txBody>
          <a:bodyPr>
            <a:normAutofit fontScale="90000"/>
          </a:bodyPr>
          <a:lstStyle/>
          <a:p>
            <a:r>
              <a:rPr lang="en-GB"/>
              <a:t>References</a:t>
            </a:r>
          </a:p>
        </p:txBody>
      </p:sp>
      <p:sp>
        <p:nvSpPr>
          <p:cNvPr id="3" name="Content Placeholder 2">
            <a:extLst>
              <a:ext uri="{FF2B5EF4-FFF2-40B4-BE49-F238E27FC236}">
                <a16:creationId xmlns:a16="http://schemas.microsoft.com/office/drawing/2014/main" id="{8EE68D14-B654-BAEF-E4CA-F41FA3C7ACF7}"/>
              </a:ext>
            </a:extLst>
          </p:cNvPr>
          <p:cNvSpPr>
            <a:spLocks noGrp="1"/>
          </p:cNvSpPr>
          <p:nvPr>
            <p:ph idx="1"/>
          </p:nvPr>
        </p:nvSpPr>
        <p:spPr>
          <a:xfrm>
            <a:off x="1051146" y="1376818"/>
            <a:ext cx="8596668" cy="4795172"/>
          </a:xfrm>
        </p:spPr>
        <p:txBody>
          <a:bodyPr vert="horz" lIns="91440" tIns="45720" rIns="91440" bIns="45720" rtlCol="0" anchor="t">
            <a:normAutofit lnSpcReduction="10000"/>
          </a:bodyPr>
          <a:lstStyle/>
          <a:p>
            <a:r>
              <a:rPr lang="en-GB" dirty="0" err="1"/>
              <a:t>Azuonwu</a:t>
            </a:r>
            <a:r>
              <a:rPr lang="en-GB" dirty="0"/>
              <a:t>, P. (24 Jul 2022)</a:t>
            </a:r>
            <a:r>
              <a:rPr lang="en-GB" b="1" dirty="0"/>
              <a:t> </a:t>
            </a:r>
            <a:r>
              <a:rPr lang="en-GB" i="1" dirty="0"/>
              <a:t>WHY DIGITAL SKILLS ARE IMPORTANT FOR UNIVERSITY STUDENTS. Available at: </a:t>
            </a:r>
            <a:r>
              <a:rPr lang="en-GB" dirty="0">
                <a:hlinkClick r:id="rId3"/>
              </a:rPr>
              <a:t>https://www.linkedin.com/pulse/why-digital-skills-important-university-students-precious-azuonwu/?trk=pulse-article_more-articles_related-content-card</a:t>
            </a:r>
            <a:r>
              <a:rPr lang="en-GB" i="1" dirty="0"/>
              <a:t> </a:t>
            </a:r>
            <a:r>
              <a:rPr lang="en-GB" dirty="0"/>
              <a:t>( Accessed: 17 Feb 2023)</a:t>
            </a:r>
            <a:endParaRPr lang="en-US" dirty="0"/>
          </a:p>
          <a:p>
            <a:r>
              <a:rPr lang="en-GB" dirty="0">
                <a:ea typeface="+mn-lt"/>
                <a:cs typeface="+mn-lt"/>
              </a:rPr>
              <a:t>The Economist (2023) Why digital skills are imperative for all of today's students. Available at: </a:t>
            </a:r>
            <a:r>
              <a:rPr lang="en-GB" dirty="0">
                <a:ea typeface="+mn-lt"/>
                <a:cs typeface="+mn-lt"/>
                <a:hlinkClick r:id="rId4"/>
              </a:rPr>
              <a:t>https://connectinglearners.economist.com/skills/?utm_medium=cpc.adword.pd&amp;utm_source=google&amp;ppccampaignID=18156330227&amp;ppcadID=&amp;utm_campaign=a.22brand_pmax&amp;utm_content=conversion.direct-response.anonymous&amp;gclid=Cj0KCQiA6LyfBhC3ARIsAG4gkF_84QO0qNyUgZn1kh4R4gzmFKdXKXdOmDCfs0zIPT4u1u2ka91cjbEaApD0EALw_wcB&amp;gclsrc=aw.ds</a:t>
            </a:r>
            <a:endParaRPr lang="en-US" dirty="0">
              <a:ea typeface="+mn-lt"/>
              <a:cs typeface="+mn-lt"/>
            </a:endParaRPr>
          </a:p>
          <a:p>
            <a:r>
              <a:rPr lang="en-GB" dirty="0">
                <a:ea typeface="+mn-lt"/>
                <a:cs typeface="+mn-lt"/>
              </a:rPr>
              <a:t>     (Accessed:17 Feb 2023)</a:t>
            </a:r>
            <a:endParaRPr lang="en-US" dirty="0">
              <a:ea typeface="+mn-lt"/>
              <a:cs typeface="+mn-lt"/>
            </a:endParaRPr>
          </a:p>
          <a:p>
            <a:r>
              <a:rPr lang="en-GB" dirty="0">
                <a:ea typeface="+mn-lt"/>
                <a:cs typeface="+mn-lt"/>
              </a:rPr>
              <a:t>Office for Students</a:t>
            </a:r>
            <a:r>
              <a:rPr lang="en-GB" i="1" dirty="0">
                <a:ea typeface="+mn-lt"/>
                <a:cs typeface="+mn-lt"/>
              </a:rPr>
              <a:t> </a:t>
            </a:r>
            <a:r>
              <a:rPr lang="en-GB" dirty="0">
                <a:ea typeface="+mn-lt"/>
                <a:cs typeface="+mn-lt"/>
              </a:rPr>
              <a:t>( 25 Feb 2021) Students more confident with online   learning than lecturers are about teaching digitally. Available at: </a:t>
            </a:r>
            <a:r>
              <a:rPr lang="en-GB" dirty="0">
                <a:ea typeface="+mn-lt"/>
                <a:cs typeface="+mn-lt"/>
                <a:hlinkClick r:id="rId5"/>
              </a:rPr>
              <a:t>https://www.officeforstudents.org.uk/news-blog-and-events/press-and-media/students-more-confident-with-online-learning-than-lecturers-are-about-teaching-digitally/</a:t>
            </a:r>
            <a:r>
              <a:rPr lang="en-GB" dirty="0">
                <a:ea typeface="+mn-lt"/>
                <a:cs typeface="+mn-lt"/>
              </a:rPr>
              <a:t> (Accessed: 17 Feb 2023)</a:t>
            </a:r>
            <a:endParaRPr lang="en-US" dirty="0">
              <a:ea typeface="+mn-lt"/>
              <a:cs typeface="+mn-lt"/>
            </a:endParaRPr>
          </a:p>
          <a:p>
            <a:endParaRPr lang="en-GB" dirty="0"/>
          </a:p>
          <a:p>
            <a:endParaRPr lang="en-GB" dirty="0"/>
          </a:p>
          <a:p>
            <a:endParaRPr lang="en-GB"/>
          </a:p>
          <a:p>
            <a:endParaRPr lang="en-GB"/>
          </a:p>
          <a:p>
            <a:endParaRPr lang="en-GB" i="1"/>
          </a:p>
          <a:p>
            <a:pPr marL="0" indent="0">
              <a:buNone/>
            </a:pPr>
            <a:endParaRPr lang="en-GB" b="1"/>
          </a:p>
          <a:p>
            <a:endParaRPr lang="en-GB"/>
          </a:p>
        </p:txBody>
      </p:sp>
      <p:sp>
        <p:nvSpPr>
          <p:cNvPr id="5" name="Slide Number Placeholder 4">
            <a:extLst>
              <a:ext uri="{FF2B5EF4-FFF2-40B4-BE49-F238E27FC236}">
                <a16:creationId xmlns:a16="http://schemas.microsoft.com/office/drawing/2014/main" id="{B6091069-FB65-2530-2AD3-2091B22C2BDB}"/>
              </a:ext>
            </a:extLst>
          </p:cNvPr>
          <p:cNvSpPr>
            <a:spLocks noGrp="1"/>
          </p:cNvSpPr>
          <p:nvPr>
            <p:ph type="sldNum" sz="quarter" idx="12"/>
          </p:nvPr>
        </p:nvSpPr>
        <p:spPr/>
        <p:txBody>
          <a:bodyPr/>
          <a:lstStyle/>
          <a:p>
            <a:fld id="{D57F1E4F-1CFF-5643-939E-217C01CDF565}" type="slidenum">
              <a:rPr lang="en-US" dirty="0"/>
              <a:pPr/>
              <a:t>9</a:t>
            </a:fld>
            <a:endParaRPr lang="en-GB"/>
          </a:p>
        </p:txBody>
      </p:sp>
      <p:sp>
        <p:nvSpPr>
          <p:cNvPr id="4" name="Footer Placeholder 3">
            <a:extLst>
              <a:ext uri="{FF2B5EF4-FFF2-40B4-BE49-F238E27FC236}">
                <a16:creationId xmlns:a16="http://schemas.microsoft.com/office/drawing/2014/main" id="{775C842D-9D72-A56D-7247-4615526C098F}"/>
              </a:ext>
            </a:extLst>
          </p:cNvPr>
          <p:cNvSpPr>
            <a:spLocks noGrp="1"/>
          </p:cNvSpPr>
          <p:nvPr>
            <p:ph type="ftr" sz="quarter" idx="11"/>
          </p:nvPr>
        </p:nvSpPr>
        <p:spPr/>
        <p:txBody>
          <a:bodyPr/>
          <a:lstStyle/>
          <a:p>
            <a:r>
              <a:rPr lang="en-GB"/>
              <a:t>Simona and Natesha</a:t>
            </a:r>
          </a:p>
        </p:txBody>
      </p:sp>
    </p:spTree>
    <p:extLst>
      <p:ext uri="{BB962C8B-B14F-4D97-AF65-F5344CB8AC3E}">
        <p14:creationId xmlns:p14="http://schemas.microsoft.com/office/powerpoint/2010/main" val="82426205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8</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Facet</vt:lpstr>
      <vt:lpstr>Are digital skills important for study and work?</vt:lpstr>
      <vt:lpstr>Content</vt:lpstr>
      <vt:lpstr>Introduction and Research Question</vt:lpstr>
      <vt:lpstr>Rationale</vt:lpstr>
      <vt:lpstr>Proposed method</vt:lpstr>
      <vt:lpstr>Ethical consideration</vt:lpstr>
      <vt:lpstr>Hypotheses</vt:lpstr>
      <vt:lpstr>                 Research Timeline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138</cp:revision>
  <dcterms:created xsi:type="dcterms:W3CDTF">2023-02-14T16:52:13Z</dcterms:created>
  <dcterms:modified xsi:type="dcterms:W3CDTF">2023-02-18T22:34:08Z</dcterms:modified>
</cp:coreProperties>
</file>