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4"/>
  </p:sldMasterIdLst>
  <p:notesMasterIdLst>
    <p:notesMasterId r:id="rId20"/>
  </p:notesMasterIdLst>
  <p:handoutMasterIdLst>
    <p:handoutMasterId r:id="rId21"/>
  </p:handoutMasterIdLst>
  <p:sldIdLst>
    <p:sldId id="256" r:id="rId5"/>
    <p:sldId id="287" r:id="rId6"/>
    <p:sldId id="288" r:id="rId7"/>
    <p:sldId id="285" r:id="rId8"/>
    <p:sldId id="269" r:id="rId9"/>
    <p:sldId id="270" r:id="rId10"/>
    <p:sldId id="284" r:id="rId11"/>
    <p:sldId id="282" r:id="rId12"/>
    <p:sldId id="271" r:id="rId13"/>
    <p:sldId id="272" r:id="rId14"/>
    <p:sldId id="273" r:id="rId15"/>
    <p:sldId id="275" r:id="rId16"/>
    <p:sldId id="286" r:id="rId17"/>
    <p:sldId id="291" r:id="rId18"/>
    <p:sldId id="29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7109" autoAdjust="0"/>
  </p:normalViewPr>
  <p:slideViewPr>
    <p:cSldViewPr snapToGrid="0" showGuides="1">
      <p:cViewPr varScale="1">
        <p:scale>
          <a:sx n="78" d="100"/>
          <a:sy n="78" d="100"/>
        </p:scale>
        <p:origin x="1872" y="84"/>
      </p:cViewPr>
      <p:guideLst>
        <p:guide orient="horz" pos="2160"/>
        <p:guide pos="3840"/>
      </p:guideLst>
    </p:cSldViewPr>
  </p:slideViewPr>
  <p:notesTextViewPr>
    <p:cViewPr>
      <p:scale>
        <a:sx n="1" d="1"/>
        <a:sy n="1" d="1"/>
      </p:scale>
      <p:origin x="0" y="0"/>
    </p:cViewPr>
  </p:notesTextViewPr>
  <p:notesViewPr>
    <p:cSldViewPr snapToGrid="0" showGuides="1">
      <p:cViewPr varScale="1">
        <p:scale>
          <a:sx n="58" d="100"/>
          <a:sy n="58" d="100"/>
        </p:scale>
        <p:origin x="197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CEAAF3-9831-450B-8D59-2C09DB96C8FC}" type="datetimeFigureOut">
              <a:rPr lang="en-US"/>
              <a:t>11/6/2017</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834459-7356-44BF-850D-8B30C4FB3B6B}" type="slidenum">
              <a:rPr/>
              <a:t>‹#›</a:t>
            </a:fld>
            <a:endParaRPr/>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0CD79-FC16-4410-AB61-17F26E6D3BC8}" type="datetimeFigureOut">
              <a:rPr lang="en-US"/>
              <a:t>11/6/2017</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C37BE-C303-496D-B5CD-85F2937540FC}" type="slidenum">
              <a:rPr/>
              <a:t>‹#›</a:t>
            </a:fld>
            <a:endParaRPr/>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t>1</a:t>
            </a:fld>
            <a:endParaRPr lang="en-US"/>
          </a:p>
        </p:txBody>
      </p:sp>
    </p:spTree>
    <p:extLst>
      <p:ext uri="{BB962C8B-B14F-4D97-AF65-F5344CB8AC3E}">
        <p14:creationId xmlns:p14="http://schemas.microsoft.com/office/powerpoint/2010/main" val="2406150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had</a:t>
            </a:r>
            <a:r>
              <a:rPr lang="en-GB" baseline="0" dirty="0"/>
              <a:t> been a history of inspecting since 1839 where HMI would advise on any publicly funded schools. </a:t>
            </a:r>
          </a:p>
          <a:p>
            <a:endParaRPr lang="en-GB" baseline="0" dirty="0"/>
          </a:p>
          <a:p>
            <a:r>
              <a:rPr lang="en-GB" baseline="0" dirty="0"/>
              <a:t>1967 </a:t>
            </a:r>
            <a:r>
              <a:rPr lang="en-GB" baseline="0" dirty="0" err="1"/>
              <a:t>Plowden</a:t>
            </a:r>
            <a:r>
              <a:rPr lang="en-GB" baseline="0" dirty="0"/>
              <a:t> recommended inspection of primary schools every 10 years. </a:t>
            </a:r>
          </a:p>
          <a:p>
            <a:endParaRPr lang="en-GB" baseline="0" dirty="0"/>
          </a:p>
          <a:p>
            <a:r>
              <a:rPr lang="en-GB" baseline="0" dirty="0"/>
              <a:t>Would be teams of up to 15, short inspections were linked to specific problems that a school may have</a:t>
            </a:r>
          </a:p>
          <a:p>
            <a:endParaRPr lang="en-GB" baseline="0" dirty="0"/>
          </a:p>
          <a:p>
            <a:r>
              <a:rPr lang="en-GB" baseline="0" dirty="0"/>
              <a:t>Generally widely respected in schools, felt to be part of the problem under Thatcher and annual report may have been too critical and not fair on the government.</a:t>
            </a:r>
          </a:p>
          <a:p>
            <a:endParaRPr lang="en-GB" baseline="0" dirty="0"/>
          </a:p>
          <a:p>
            <a:r>
              <a:rPr lang="en-GB" baseline="0" dirty="0"/>
              <a:t>Not enough inspectors available to help with this, increase in HMI or handing over to the LEAs was rejected by the government. </a:t>
            </a:r>
          </a:p>
          <a:p>
            <a:endParaRPr lang="en-GB" baseline="0" dirty="0"/>
          </a:p>
          <a:p>
            <a:r>
              <a:rPr lang="en-GB" baseline="0" dirty="0"/>
              <a:t>Kenneth Clarke education minister from 1990-1992</a:t>
            </a:r>
            <a:endParaRPr lang="en-GB" dirty="0"/>
          </a:p>
        </p:txBody>
      </p:sp>
      <p:sp>
        <p:nvSpPr>
          <p:cNvPr id="4" name="Slide Number Placeholder 3"/>
          <p:cNvSpPr>
            <a:spLocks noGrp="1"/>
          </p:cNvSpPr>
          <p:nvPr>
            <p:ph type="sldNum" sz="quarter" idx="10"/>
          </p:nvPr>
        </p:nvSpPr>
        <p:spPr/>
        <p:txBody>
          <a:bodyPr/>
          <a:lstStyle/>
          <a:p>
            <a:fld id="{0A3C37BE-C303-496D-B5CD-85F2937540FC}" type="slidenum">
              <a:rPr lang="en-GB" smtClean="0"/>
              <a:t>5</a:t>
            </a:fld>
            <a:endParaRPr lang="en-GB"/>
          </a:p>
        </p:txBody>
      </p:sp>
    </p:spTree>
    <p:extLst>
      <p:ext uri="{BB962C8B-B14F-4D97-AF65-F5344CB8AC3E}">
        <p14:creationId xmlns:p14="http://schemas.microsoft.com/office/powerpoint/2010/main" val="35862098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least one person of the inspecting team</a:t>
            </a:r>
            <a:r>
              <a:rPr lang="en-GB" baseline="0" dirty="0"/>
              <a:t> was to be a ‘lay’ inspector without any experience of managing or the provision of education in any school</a:t>
            </a:r>
          </a:p>
          <a:p>
            <a:endParaRPr lang="en-GB" baseline="0" dirty="0"/>
          </a:p>
          <a:p>
            <a:r>
              <a:rPr lang="en-GB" baseline="0" dirty="0"/>
              <a:t>1 excellent – 7 very poor</a:t>
            </a:r>
          </a:p>
          <a:p>
            <a:endParaRPr lang="en-GB" baseline="0" dirty="0"/>
          </a:p>
          <a:p>
            <a:r>
              <a:rPr lang="en-GB" baseline="0" dirty="0"/>
              <a:t>Woodhead appointed as HM Chief Inspector of Schools and Head of Ofsted in 1994 took over from Stewart Sutherland who set up the initial system extremely quickly</a:t>
            </a:r>
          </a:p>
          <a:p>
            <a:endParaRPr lang="en-GB" baseline="0" dirty="0"/>
          </a:p>
          <a:p>
            <a:r>
              <a:rPr lang="en-GB" baseline="0" dirty="0"/>
              <a:t>Delighted in criticising teachers </a:t>
            </a:r>
          </a:p>
          <a:p>
            <a:endParaRPr lang="en-GB" baseline="0" dirty="0"/>
          </a:p>
          <a:p>
            <a:r>
              <a:rPr lang="en-GB" baseline="0" dirty="0"/>
              <a:t>Naming and shaming schools that were deemed to be failing</a:t>
            </a:r>
            <a:endParaRPr lang="en-GB" dirty="0"/>
          </a:p>
        </p:txBody>
      </p:sp>
      <p:sp>
        <p:nvSpPr>
          <p:cNvPr id="4" name="Slide Number Placeholder 3"/>
          <p:cNvSpPr>
            <a:spLocks noGrp="1"/>
          </p:cNvSpPr>
          <p:nvPr>
            <p:ph type="sldNum" sz="quarter" idx="10"/>
          </p:nvPr>
        </p:nvSpPr>
        <p:spPr/>
        <p:txBody>
          <a:bodyPr/>
          <a:lstStyle/>
          <a:p>
            <a:fld id="{0A3C37BE-C303-496D-B5CD-85F2937540FC}" type="slidenum">
              <a:rPr lang="en-GB" smtClean="0"/>
              <a:t>6</a:t>
            </a:fld>
            <a:endParaRPr lang="en-GB"/>
          </a:p>
        </p:txBody>
      </p:sp>
    </p:spTree>
    <p:extLst>
      <p:ext uri="{BB962C8B-B14F-4D97-AF65-F5344CB8AC3E}">
        <p14:creationId xmlns:p14="http://schemas.microsoft.com/office/powerpoint/2010/main" val="2757411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3C37BE-C303-496D-B5CD-85F2937540FC}" type="slidenum">
              <a:rPr lang="en-GB" smtClean="0"/>
              <a:t>7</a:t>
            </a:fld>
            <a:endParaRPr lang="en-GB"/>
          </a:p>
        </p:txBody>
      </p:sp>
    </p:spTree>
    <p:extLst>
      <p:ext uri="{BB962C8B-B14F-4D97-AF65-F5344CB8AC3E}">
        <p14:creationId xmlns:p14="http://schemas.microsoft.com/office/powerpoint/2010/main" val="22021825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Main elements of the reporting system have stayed over time although the</a:t>
            </a:r>
            <a:r>
              <a:rPr lang="en-GB" baseline="0" dirty="0"/>
              <a:t> individual subject area elements have largely been dropped. </a:t>
            </a:r>
            <a:endParaRPr lang="en-GB" dirty="0"/>
          </a:p>
        </p:txBody>
      </p:sp>
      <p:sp>
        <p:nvSpPr>
          <p:cNvPr id="4" name="Slide Number Placeholder 3"/>
          <p:cNvSpPr>
            <a:spLocks noGrp="1"/>
          </p:cNvSpPr>
          <p:nvPr>
            <p:ph type="sldNum" sz="quarter" idx="10"/>
          </p:nvPr>
        </p:nvSpPr>
        <p:spPr/>
        <p:txBody>
          <a:bodyPr/>
          <a:lstStyle/>
          <a:p>
            <a:fld id="{0A3C37BE-C303-496D-B5CD-85F2937540FC}" type="slidenum">
              <a:rPr lang="en-GB" smtClean="0"/>
              <a:t>8</a:t>
            </a:fld>
            <a:endParaRPr lang="en-GB"/>
          </a:p>
        </p:txBody>
      </p:sp>
    </p:spTree>
    <p:extLst>
      <p:ext uri="{BB962C8B-B14F-4D97-AF65-F5344CB8AC3E}">
        <p14:creationId xmlns:p14="http://schemas.microsoft.com/office/powerpoint/2010/main" val="2310451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followed in 1993 after the general election another Education Act which gave more powers to grammar</a:t>
            </a:r>
            <a:r>
              <a:rPr lang="en-GB" baseline="0" dirty="0"/>
              <a:t> schools to select their pupils. Very large education act and covered a range of matters including schools that were deemed to be failing</a:t>
            </a:r>
          </a:p>
          <a:p>
            <a:endParaRPr lang="en-GB" baseline="0" dirty="0"/>
          </a:p>
          <a:p>
            <a:r>
              <a:rPr lang="en-GB" baseline="0" dirty="0"/>
              <a:t>Interesting this was that a survey at the time showed that the entirely comprehensive Scottish education system was performing significantly better than England</a:t>
            </a:r>
            <a:endParaRPr lang="en-GB" dirty="0"/>
          </a:p>
        </p:txBody>
      </p:sp>
      <p:sp>
        <p:nvSpPr>
          <p:cNvPr id="4" name="Slide Number Placeholder 3"/>
          <p:cNvSpPr>
            <a:spLocks noGrp="1"/>
          </p:cNvSpPr>
          <p:nvPr>
            <p:ph type="sldNum" sz="quarter" idx="10"/>
          </p:nvPr>
        </p:nvSpPr>
        <p:spPr/>
        <p:txBody>
          <a:bodyPr/>
          <a:lstStyle/>
          <a:p>
            <a:fld id="{0A3C37BE-C303-496D-B5CD-85F2937540FC}" type="slidenum">
              <a:rPr lang="en-GB" smtClean="0"/>
              <a:t>10</a:t>
            </a:fld>
            <a:endParaRPr lang="en-GB"/>
          </a:p>
        </p:txBody>
      </p:sp>
    </p:spTree>
    <p:extLst>
      <p:ext uri="{BB962C8B-B14F-4D97-AF65-F5344CB8AC3E}">
        <p14:creationId xmlns:p14="http://schemas.microsoft.com/office/powerpoint/2010/main" val="21762220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Inspections became proportionate. Outstanding and good schools were now inspected only every six years and satisfactory schools every three, whilst inadequate schools received regular monitoring visits. Inspections in primary and secondary were shortened and the size of inspection teams reduced. </a:t>
            </a:r>
          </a:p>
          <a:p>
            <a:endParaRPr lang="en-GB" dirty="0"/>
          </a:p>
          <a:p>
            <a:r>
              <a:rPr lang="en-GB" dirty="0"/>
              <a:t>Teams of up to 15 inspectors (in large secondary schools) covering every national curriculum subject and cross-curricular aspects were replaced by three or four inspectors, often led by an HMI. </a:t>
            </a:r>
          </a:p>
          <a:p>
            <a:endParaRPr lang="en-GB" dirty="0"/>
          </a:p>
          <a:p>
            <a:r>
              <a:rPr lang="en-GB" dirty="0"/>
              <a:t>The already smaller teams in primary schools shrank to just two inspectors. </a:t>
            </a:r>
          </a:p>
          <a:p>
            <a:endParaRPr lang="en-GB" dirty="0"/>
          </a:p>
          <a:p>
            <a:r>
              <a:rPr lang="en-GB" dirty="0"/>
              <a:t>The length of secondary inspections was reduced from four or five days to two or three. The long notice given to schools of up to six weeks was replaced by 48 hours.</a:t>
            </a:r>
          </a:p>
          <a:p>
            <a:endParaRPr lang="en-GB" dirty="0"/>
          </a:p>
          <a:p>
            <a:r>
              <a:rPr lang="en-GB" dirty="0"/>
              <a:t>Ofsted heavily criticised for the</a:t>
            </a:r>
            <a:r>
              <a:rPr lang="en-GB" baseline="0" dirty="0"/>
              <a:t> Baby P case due to issues with the social services involved. </a:t>
            </a:r>
            <a:endParaRPr lang="en-GB" dirty="0"/>
          </a:p>
        </p:txBody>
      </p:sp>
      <p:sp>
        <p:nvSpPr>
          <p:cNvPr id="4" name="Slide Number Placeholder 3"/>
          <p:cNvSpPr>
            <a:spLocks noGrp="1"/>
          </p:cNvSpPr>
          <p:nvPr>
            <p:ph type="sldNum" sz="quarter" idx="10"/>
          </p:nvPr>
        </p:nvSpPr>
        <p:spPr/>
        <p:txBody>
          <a:bodyPr/>
          <a:lstStyle/>
          <a:p>
            <a:fld id="{0A3C37BE-C303-496D-B5CD-85F2937540FC}" type="slidenum">
              <a:rPr lang="en-GB" smtClean="0"/>
              <a:t>11</a:t>
            </a:fld>
            <a:endParaRPr lang="en-GB"/>
          </a:p>
        </p:txBody>
      </p:sp>
    </p:spTree>
    <p:extLst>
      <p:ext uri="{BB962C8B-B14F-4D97-AF65-F5344CB8AC3E}">
        <p14:creationId xmlns:p14="http://schemas.microsoft.com/office/powerpoint/2010/main" val="1373016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3C37BE-C303-496D-B5CD-85F2937540FC}" type="slidenum">
              <a:rPr lang="en-GB" smtClean="0"/>
              <a:t>12</a:t>
            </a:fld>
            <a:endParaRPr lang="en-GB"/>
          </a:p>
        </p:txBody>
      </p:sp>
    </p:spTree>
    <p:extLst>
      <p:ext uri="{BB962C8B-B14F-4D97-AF65-F5344CB8AC3E}">
        <p14:creationId xmlns:p14="http://schemas.microsoft.com/office/powerpoint/2010/main" val="37646500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02B9795-92DC-40DC-A1CA-9A4B349D7824}" type="datetimeFigureOut">
              <a:rPr lang="en-US" smtClean="0"/>
              <a:pPr/>
              <a:t>11/6/2017</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0FF54DE5-C571-48E8-A5BC-B369434E2F44}" type="slidenum">
              <a:rPr lang="en-US" smtClean="0"/>
              <a:pPr/>
              <a:t>‹#›</a:t>
            </a:fld>
            <a:endParaRPr lang="en-US"/>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8879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2B9795-92DC-40DC-A1CA-9A4B349D7824}" type="datetimeFigureOut">
              <a:rPr lang="en-US" smtClean="0"/>
              <a:t>11/6/2017</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F54DE5-C571-48E8-A5BC-B369434E2F44}" type="slidenum">
              <a:rPr lang="en-GB" smtClean="0"/>
              <a:t>‹#›</a:t>
            </a:fld>
            <a:endParaRPr lang="en-GB"/>
          </a:p>
        </p:txBody>
      </p:sp>
    </p:spTree>
    <p:extLst>
      <p:ext uri="{BB962C8B-B14F-4D97-AF65-F5344CB8AC3E}">
        <p14:creationId xmlns:p14="http://schemas.microsoft.com/office/powerpoint/2010/main" val="1236067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2B9795-92DC-40DC-A1CA-9A4B349D7824}" type="datetimeFigureOut">
              <a:rPr lang="en-US" smtClean="0"/>
              <a:t>11/6/2017</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F54DE5-C571-48E8-A5BC-B369434E2F44}" type="slidenum">
              <a:rPr lang="en-GB" smtClean="0"/>
              <a:t>‹#›</a:t>
            </a:fld>
            <a:endParaRPr lang="en-GB"/>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26032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02B9795-92DC-40DC-A1CA-9A4B349D7824}" type="datetimeFigureOut">
              <a:rPr lang="en-US" smtClean="0"/>
              <a:t>11/6/2017</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F54DE5-C571-48E8-A5BC-B369434E2F44}" type="slidenum">
              <a:rPr lang="en-GB" smtClean="0"/>
              <a:t>‹#›</a:t>
            </a:fld>
            <a:endParaRPr lang="en-GB"/>
          </a:p>
        </p:txBody>
      </p:sp>
    </p:spTree>
    <p:extLst>
      <p:ext uri="{BB962C8B-B14F-4D97-AF65-F5344CB8AC3E}">
        <p14:creationId xmlns:p14="http://schemas.microsoft.com/office/powerpoint/2010/main" val="2219138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02B9795-92DC-40DC-A1CA-9A4B349D7824}" type="datetimeFigureOut">
              <a:rPr lang="en-US" smtClean="0"/>
              <a:t>11/6/2017</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F54DE5-C571-48E8-A5BC-B369434E2F44}" type="slidenum">
              <a:rPr lang="en-GB" smtClean="0"/>
              <a:t>‹#›</a:t>
            </a:fld>
            <a:endParaRPr lang="en-GB"/>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93853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02B9795-92DC-40DC-A1CA-9A4B349D7824}" type="datetimeFigureOut">
              <a:rPr lang="en-US" smtClean="0"/>
              <a:t>11/6/2017</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F54DE5-C571-48E8-A5BC-B369434E2F44}" type="slidenum">
              <a:rPr lang="en-GB" smtClean="0"/>
              <a:t>‹#›</a:t>
            </a:fld>
            <a:endParaRPr lang="en-GB"/>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63582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2B9795-92DC-40DC-A1CA-9A4B349D7824}" type="datetimeFigureOut">
              <a:rPr lang="en-US" smtClean="0"/>
              <a:t>11/6/2017</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F54DE5-C571-48E8-A5BC-B369434E2F44}" type="slidenum">
              <a:rPr lang="en-GB" smtClean="0"/>
              <a:t>‹#›</a:t>
            </a:fld>
            <a:endParaRPr lang="en-GB"/>
          </a:p>
        </p:txBody>
      </p:sp>
    </p:spTree>
    <p:extLst>
      <p:ext uri="{BB962C8B-B14F-4D97-AF65-F5344CB8AC3E}">
        <p14:creationId xmlns:p14="http://schemas.microsoft.com/office/powerpoint/2010/main" val="4223985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2B9795-92DC-40DC-A1CA-9A4B349D7824}" type="datetimeFigureOut">
              <a:rPr lang="en-US" smtClean="0"/>
              <a:t>11/6/2017</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F54DE5-C571-48E8-A5BC-B369434E2F44}" type="slidenum">
              <a:rPr lang="en-GB" smtClean="0"/>
              <a:t>‹#›</a:t>
            </a:fld>
            <a:endParaRPr lang="en-GB"/>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6854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2B9795-92DC-40DC-A1CA-9A4B349D7824}" type="datetimeFigureOut">
              <a:rPr lang="en-US" smtClean="0"/>
              <a:t>11/6/2017</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F54DE5-C571-48E8-A5BC-B369434E2F44}" type="slidenum">
              <a:rPr lang="en-GB" smtClean="0"/>
              <a:t>‹#›</a:t>
            </a:fld>
            <a:endParaRPr lang="en-GB"/>
          </a:p>
        </p:txBody>
      </p:sp>
    </p:spTree>
    <p:extLst>
      <p:ext uri="{BB962C8B-B14F-4D97-AF65-F5344CB8AC3E}">
        <p14:creationId xmlns:p14="http://schemas.microsoft.com/office/powerpoint/2010/main" val="2976429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2B9795-92DC-40DC-A1CA-9A4B349D7824}" type="datetimeFigureOut">
              <a:rPr lang="en-US" smtClean="0"/>
              <a:pPr/>
              <a:t>11/6/2017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F54DE5-C571-48E8-A5BC-B369434E2F44}" type="slidenum">
              <a:rPr lang="en-US" smtClean="0"/>
              <a:pPr/>
              <a:t>‹#›</a:t>
            </a:fld>
            <a:endParaRPr lang="en-US"/>
          </a:p>
        </p:txBody>
      </p:sp>
    </p:spTree>
    <p:extLst>
      <p:ext uri="{BB962C8B-B14F-4D97-AF65-F5344CB8AC3E}">
        <p14:creationId xmlns:p14="http://schemas.microsoft.com/office/powerpoint/2010/main" val="2420447709"/>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2B9795-92DC-40DC-A1CA-9A4B349D7824}" type="datetimeFigureOut">
              <a:rPr lang="en-US" smtClean="0"/>
              <a:pPr/>
              <a:t>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F54DE5-C571-48E8-A5BC-B369434E2F44}" type="slidenum">
              <a:rPr lang="en-US" smtClean="0"/>
              <a:pPr/>
              <a:t>‹#›</a:t>
            </a:fld>
            <a:endParaRPr lang="en-US"/>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7438603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2B9795-92DC-40DC-A1CA-9A4B349D7824}" type="datetimeFigureOut">
              <a:rPr lang="en-US" smtClean="0"/>
              <a:pPr/>
              <a:t>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F54DE5-C571-48E8-A5BC-B369434E2F44}" type="slidenum">
              <a:rPr lang="en-US" smtClean="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472978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2B9795-92DC-40DC-A1CA-9A4B349D7824}" type="datetimeFigureOut">
              <a:rPr lang="en-US" smtClean="0"/>
              <a:pPr/>
              <a:t>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F54DE5-C571-48E8-A5BC-B369434E2F44}" type="slidenum">
              <a:rPr lang="en-US" smtClean="0"/>
              <a:pPr/>
              <a:t>‹#›</a:t>
            </a:fld>
            <a:endParaRPr lang="en-US"/>
          </a:p>
        </p:txBody>
      </p:sp>
    </p:spTree>
    <p:extLst>
      <p:ext uri="{BB962C8B-B14F-4D97-AF65-F5344CB8AC3E}">
        <p14:creationId xmlns:p14="http://schemas.microsoft.com/office/powerpoint/2010/main" val="2901250386"/>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2B9795-92DC-40DC-A1CA-9A4B349D7824}" type="datetimeFigureOut">
              <a:rPr lang="en-US" smtClean="0"/>
              <a:pPr/>
              <a:t>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F54DE5-C571-48E8-A5BC-B369434E2F44}" type="slidenum">
              <a:rPr lang="en-US" smtClean="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2474173"/>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2B9795-92DC-40DC-A1CA-9A4B349D7824}" type="datetimeFigureOut">
              <a:rPr lang="en-US" smtClean="0"/>
              <a:pPr/>
              <a:t>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F54DE5-C571-48E8-A5BC-B369434E2F44}" type="slidenum">
              <a:rPr lang="en-US" smtClean="0"/>
              <a:pPr/>
              <a:t>‹#›</a:t>
            </a:fld>
            <a:endParaRPr lang="en-US"/>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3533457"/>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2B9795-92DC-40DC-A1CA-9A4B349D7824}" type="datetimeFigureOut">
              <a:rPr lang="en-US" smtClean="0"/>
              <a:t>11/6/2017</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F54DE5-C571-48E8-A5BC-B369434E2F44}" type="slidenum">
              <a:rPr lang="en-GB" smtClean="0"/>
              <a:t>‹#›</a:t>
            </a:fld>
            <a:endParaRPr lang="en-GB"/>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01591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2B9795-92DC-40DC-A1CA-9A4B349D7824}" type="datetimeFigureOut">
              <a:rPr lang="en-US" smtClean="0"/>
              <a:t>11/6/2017</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F54DE5-C571-48E8-A5BC-B369434E2F44}" type="slidenum">
              <a:rPr lang="en-GB" smtClean="0"/>
              <a:t>‹#›</a:t>
            </a:fld>
            <a:endParaRPr lang="en-GB"/>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64459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1104900" y="2292094"/>
            <a:ext cx="5734050" cy="2219691"/>
          </a:xfrm>
        </p:spPr>
        <p:txBody>
          <a:bodyPr anchor="ctr">
            <a:normAutofit/>
          </a:bodyPr>
          <a:lstStyle>
            <a:lvl1pPr algn="l">
              <a:defRPr sz="4400" cap="all" baseline="0"/>
            </a:lvl1pPr>
          </a:lstStyle>
          <a:p>
            <a:r>
              <a:rPr lang="en-US"/>
              <a:t>Click to edit Master title style</a:t>
            </a:r>
            <a:endParaRPr/>
          </a:p>
        </p:txBody>
      </p:sp>
      <p:sp>
        <p:nvSpPr>
          <p:cNvPr id="3" name="Subtitle 2"/>
          <p:cNvSpPr>
            <a:spLocks noGrp="1"/>
          </p:cNvSpPr>
          <p:nvPr>
            <p:ph type="subTitle" idx="1"/>
          </p:nvPr>
        </p:nvSpPr>
        <p:spPr>
          <a:xfrm>
            <a:off x="1104900" y="4511784"/>
            <a:ext cx="5734050"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11" name="Picture Placeholder 10" descr="An empty placeholder to add an image. Click on the placeholder and select the image that you wish to add."/>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a:buNone/>
              <a:defRPr/>
            </a:lvl1pPr>
          </a:lstStyle>
          <a:p>
            <a:r>
              <a:rPr lang="en-US"/>
              <a:t>Click icon to add picture</a:t>
            </a:r>
            <a:endParaRPr/>
          </a:p>
        </p:txBody>
      </p:sp>
    </p:spTree>
    <p:extLst>
      <p:ext uri="{BB962C8B-B14F-4D97-AF65-F5344CB8AC3E}">
        <p14:creationId xmlns:p14="http://schemas.microsoft.com/office/powerpoint/2010/main" val="4019197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02B9795-92DC-40DC-A1CA-9A4B349D7824}" type="datetimeFigureOut">
              <a:rPr lang="en-US" smtClean="0"/>
              <a:pPr/>
              <a:t>11/6/2017</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FF54DE5-C571-48E8-A5BC-B369434E2F44}" type="slidenum">
              <a:rPr lang="en-US" smtClean="0"/>
              <a:pPr/>
              <a:t>‹#›</a:t>
            </a:fld>
            <a:endParaRPr lang="en-US"/>
          </a:p>
        </p:txBody>
      </p:sp>
    </p:spTree>
    <p:extLst>
      <p:ext uri="{BB962C8B-B14F-4D97-AF65-F5344CB8AC3E}">
        <p14:creationId xmlns:p14="http://schemas.microsoft.com/office/powerpoint/2010/main" val="417348149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archive.teachfind.com/ttv/www.teachers.tv/videos/chris-woodhead-1.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nchor="ctr">
            <a:normAutofit/>
          </a:bodyPr>
          <a:lstStyle/>
          <a:p>
            <a:r>
              <a:rPr lang="en-US" dirty="0" smtClean="0"/>
              <a:t>The 1990s</a:t>
            </a:r>
            <a:endParaRPr lang="en-US" dirty="0"/>
          </a:p>
        </p:txBody>
      </p:sp>
      <p:sp>
        <p:nvSpPr>
          <p:cNvPr id="7" name="Subtitle 6"/>
          <p:cNvSpPr>
            <a:spLocks noGrp="1"/>
          </p:cNvSpPr>
          <p:nvPr>
            <p:ph type="subTitle" idx="1"/>
          </p:nvPr>
        </p:nvSpPr>
        <p:spPr/>
        <p:txBody>
          <a:bodyPr/>
          <a:lstStyle/>
          <a:p>
            <a:r>
              <a:rPr lang="en-US" dirty="0"/>
              <a:t>The role of inspection</a:t>
            </a:r>
          </a:p>
        </p:txBody>
      </p:sp>
      <p:pic>
        <p:nvPicPr>
          <p:cNvPr id="4" name="Picture Placeholder 3" descr="Open book on table, blurred shelves of books in background"/>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8895" r="8895"/>
          <a:stretch>
            <a:fillRect/>
          </a:stretch>
        </p:blipFill>
        <p:spPr/>
      </p:pic>
    </p:spTree>
    <p:extLst>
      <p:ext uri="{BB962C8B-B14F-4D97-AF65-F5344CB8AC3E}">
        <p14:creationId xmlns:p14="http://schemas.microsoft.com/office/powerpoint/2010/main" val="165213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lstStyle/>
          <a:p>
            <a:r>
              <a:rPr lang="en-GB" dirty="0" smtClean="0"/>
              <a:t>At the end of this session you will be able to recall the key education changes in the 1990s</a:t>
            </a:r>
          </a:p>
          <a:p>
            <a:endParaRPr lang="en-GB" dirty="0" smtClean="0"/>
          </a:p>
          <a:p>
            <a:r>
              <a:rPr lang="en-GB" dirty="0" smtClean="0"/>
              <a:t>At the end of this session you will be able to critically evaluate the inspection process for compulsory education</a:t>
            </a:r>
            <a:endParaRPr lang="en-GB" dirty="0"/>
          </a:p>
        </p:txBody>
      </p:sp>
    </p:spTree>
    <p:extLst>
      <p:ext uri="{BB962C8B-B14F-4D97-AF65-F5344CB8AC3E}">
        <p14:creationId xmlns:p14="http://schemas.microsoft.com/office/powerpoint/2010/main" val="1397924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Recap</a:t>
            </a:r>
            <a:endParaRPr lang="en-GB" dirty="0"/>
          </a:p>
        </p:txBody>
      </p:sp>
      <p:sp>
        <p:nvSpPr>
          <p:cNvPr id="3" name="Content Placeholder 2"/>
          <p:cNvSpPr>
            <a:spLocks noGrp="1"/>
          </p:cNvSpPr>
          <p:nvPr>
            <p:ph type="body" idx="1"/>
          </p:nvPr>
        </p:nvSpPr>
        <p:spPr/>
        <p:txBody>
          <a:bodyPr/>
          <a:lstStyle/>
          <a:p>
            <a:r>
              <a:rPr lang="en-GB" smtClean="0"/>
              <a:t>What can you remember so far?</a:t>
            </a:r>
            <a:endParaRPr lang="en-GB" dirty="0"/>
          </a:p>
        </p:txBody>
      </p:sp>
    </p:spTree>
    <p:extLst>
      <p:ext uri="{BB962C8B-B14F-4D97-AF65-F5344CB8AC3E}">
        <p14:creationId xmlns:p14="http://schemas.microsoft.com/office/powerpoint/2010/main" val="2320884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More of the same</a:t>
            </a:r>
            <a:endParaRPr lang="en-GB" dirty="0"/>
          </a:p>
        </p:txBody>
      </p:sp>
      <p:sp>
        <p:nvSpPr>
          <p:cNvPr id="3" name="Content Placeholder 2"/>
          <p:cNvSpPr>
            <a:spLocks noGrp="1"/>
          </p:cNvSpPr>
          <p:nvPr>
            <p:ph idx="1"/>
          </p:nvPr>
        </p:nvSpPr>
        <p:spPr/>
        <p:txBody>
          <a:bodyPr>
            <a:normAutofit lnSpcReduction="10000"/>
          </a:bodyPr>
          <a:lstStyle/>
          <a:p>
            <a:r>
              <a:rPr lang="en-GB" dirty="0" smtClean="0"/>
              <a:t>Little curriculum change</a:t>
            </a:r>
          </a:p>
          <a:p>
            <a:endParaRPr lang="en-GB" dirty="0"/>
          </a:p>
          <a:p>
            <a:r>
              <a:rPr lang="en-GB" dirty="0" smtClean="0"/>
              <a:t>Capital spending on schools remained low</a:t>
            </a:r>
          </a:p>
          <a:p>
            <a:endParaRPr lang="en-GB" dirty="0"/>
          </a:p>
          <a:p>
            <a:r>
              <a:rPr lang="en-GB" dirty="0" smtClean="0"/>
              <a:t>Increasing polarisation of performing and underperforming schools</a:t>
            </a:r>
          </a:p>
          <a:p>
            <a:endParaRPr lang="en-GB" dirty="0"/>
          </a:p>
          <a:p>
            <a:r>
              <a:rPr lang="en-GB" dirty="0" smtClean="0"/>
              <a:t>Inspection seen as the way to improve standards </a:t>
            </a:r>
            <a:endParaRPr lang="en-GB" dirty="0"/>
          </a:p>
        </p:txBody>
      </p:sp>
    </p:spTree>
    <p:extLst>
      <p:ext uri="{BB962C8B-B14F-4D97-AF65-F5344CB8AC3E}">
        <p14:creationId xmlns:p14="http://schemas.microsoft.com/office/powerpoint/2010/main" val="1399785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Prior to 1992</a:t>
            </a:r>
          </a:p>
        </p:txBody>
      </p:sp>
      <p:sp>
        <p:nvSpPr>
          <p:cNvPr id="3" name="Content Placeholder 2"/>
          <p:cNvSpPr>
            <a:spLocks noGrp="1"/>
          </p:cNvSpPr>
          <p:nvPr>
            <p:ph idx="1"/>
          </p:nvPr>
        </p:nvSpPr>
        <p:spPr/>
        <p:txBody>
          <a:bodyPr>
            <a:normAutofit fontScale="77500" lnSpcReduction="20000"/>
          </a:bodyPr>
          <a:lstStyle/>
          <a:p>
            <a:r>
              <a:rPr lang="en-GB" dirty="0"/>
              <a:t>Carried out by teams of inspectors ‘Her Majesty’s Inspectors’ on a national basis with LEA responsible for management of inspections at a local level</a:t>
            </a:r>
          </a:p>
          <a:p>
            <a:endParaRPr lang="en-GB" dirty="0"/>
          </a:p>
          <a:p>
            <a:r>
              <a:rPr lang="en-GB" dirty="0"/>
              <a:t>Both full and short inspections undertaken</a:t>
            </a:r>
          </a:p>
          <a:p>
            <a:endParaRPr lang="en-GB" dirty="0"/>
          </a:p>
          <a:p>
            <a:r>
              <a:rPr lang="en-GB" dirty="0"/>
              <a:t>Published reports from 1983 onwards, annual report published annually by the Chief Inspector</a:t>
            </a:r>
          </a:p>
          <a:p>
            <a:endParaRPr lang="en-GB" dirty="0"/>
          </a:p>
          <a:p>
            <a:r>
              <a:rPr lang="en-GB" dirty="0"/>
              <a:t>Conservative government under John Major wanted 4 yearly inspection system, not possible under current system </a:t>
            </a:r>
          </a:p>
          <a:p>
            <a:endParaRPr lang="en-GB" dirty="0"/>
          </a:p>
          <a:p>
            <a:pPr marL="0" indent="0">
              <a:buNone/>
            </a:pPr>
            <a:endParaRPr lang="en-GB" dirty="0"/>
          </a:p>
        </p:txBody>
      </p:sp>
    </p:spTree>
    <p:extLst>
      <p:ext uri="{BB962C8B-B14F-4D97-AF65-F5344CB8AC3E}">
        <p14:creationId xmlns:p14="http://schemas.microsoft.com/office/powerpoint/2010/main" val="3780801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2473" y="553508"/>
            <a:ext cx="9601196" cy="1303867"/>
          </a:xfrm>
        </p:spPr>
        <p:txBody>
          <a:bodyPr/>
          <a:lstStyle/>
          <a:p>
            <a:r>
              <a:rPr lang="en-GB" dirty="0"/>
              <a:t>1992 Education (Schools) Act</a:t>
            </a:r>
          </a:p>
        </p:txBody>
      </p:sp>
      <p:sp>
        <p:nvSpPr>
          <p:cNvPr id="3" name="Content Placeholder 2"/>
          <p:cNvSpPr>
            <a:spLocks noGrp="1"/>
          </p:cNvSpPr>
          <p:nvPr>
            <p:ph sz="half" idx="1"/>
          </p:nvPr>
        </p:nvSpPr>
        <p:spPr>
          <a:xfrm>
            <a:off x="1104898" y="2607276"/>
            <a:ext cx="6324601" cy="3583459"/>
          </a:xfrm>
        </p:spPr>
        <p:txBody>
          <a:bodyPr>
            <a:normAutofit fontScale="92500" lnSpcReduction="10000"/>
          </a:bodyPr>
          <a:lstStyle/>
          <a:p>
            <a:r>
              <a:rPr lang="en-GB" dirty="0"/>
              <a:t>Made provisions for the establishment of Ofsted (the Office for Standards in Education</a:t>
            </a:r>
            <a:r>
              <a:rPr lang="en-GB" dirty="0" smtClean="0"/>
              <a:t>)</a:t>
            </a:r>
            <a:endParaRPr lang="en-GB" dirty="0"/>
          </a:p>
          <a:p>
            <a:r>
              <a:rPr lang="en-GB" dirty="0"/>
              <a:t>Private contractors to be responsible for inspection of schools with individual school reports to be </a:t>
            </a:r>
            <a:r>
              <a:rPr lang="en-GB" dirty="0" smtClean="0"/>
              <a:t>established</a:t>
            </a:r>
            <a:endParaRPr lang="en-GB" dirty="0"/>
          </a:p>
          <a:p>
            <a:r>
              <a:rPr lang="en-GB" dirty="0"/>
              <a:t>Schools to be graded on a 7 point scale </a:t>
            </a:r>
          </a:p>
          <a:p>
            <a:r>
              <a:rPr lang="en-GB" dirty="0"/>
              <a:t>Schools inspected every 4 years, extended to 6 years in </a:t>
            </a:r>
            <a:r>
              <a:rPr lang="en-GB" dirty="0" smtClean="0"/>
              <a:t>1997</a:t>
            </a:r>
          </a:p>
          <a:p>
            <a:r>
              <a:rPr lang="en-GB" dirty="0" smtClean="0"/>
              <a:t>Impact </a:t>
            </a:r>
            <a:r>
              <a:rPr lang="en-GB" dirty="0"/>
              <a:t>on the morale of teachers was significant</a:t>
            </a:r>
          </a:p>
          <a:p>
            <a:pPr marL="0" indent="0">
              <a:buNone/>
            </a:pPr>
            <a:endParaRPr lang="en-GB" dirty="0"/>
          </a:p>
          <a:p>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586663" y="1857375"/>
            <a:ext cx="4414838" cy="2708910"/>
          </a:xfrm>
        </p:spPr>
      </p:pic>
      <p:sp>
        <p:nvSpPr>
          <p:cNvPr id="6" name="TextBox 5"/>
          <p:cNvSpPr txBox="1"/>
          <p:nvPr/>
        </p:nvSpPr>
        <p:spPr>
          <a:xfrm>
            <a:off x="8420100" y="4881166"/>
            <a:ext cx="3771900" cy="369332"/>
          </a:xfrm>
          <a:prstGeom prst="rect">
            <a:avLst/>
          </a:prstGeom>
          <a:noFill/>
        </p:spPr>
        <p:txBody>
          <a:bodyPr wrap="square" rtlCol="0">
            <a:spAutoFit/>
          </a:bodyPr>
          <a:lstStyle/>
          <a:p>
            <a:r>
              <a:rPr lang="en-GB" dirty="0"/>
              <a:t>Chris Woodhead 1946-2015</a:t>
            </a:r>
          </a:p>
        </p:txBody>
      </p:sp>
    </p:spTree>
    <p:extLst>
      <p:ext uri="{BB962C8B-B14F-4D97-AF65-F5344CB8AC3E}">
        <p14:creationId xmlns:p14="http://schemas.microsoft.com/office/powerpoint/2010/main" val="3850813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p>
        </p:txBody>
      </p:sp>
      <p:sp>
        <p:nvSpPr>
          <p:cNvPr id="3" name="Content Placeholder 2"/>
          <p:cNvSpPr>
            <a:spLocks noGrp="1"/>
          </p:cNvSpPr>
          <p:nvPr>
            <p:ph idx="1"/>
          </p:nvPr>
        </p:nvSpPr>
        <p:spPr/>
        <p:txBody>
          <a:bodyPr/>
          <a:lstStyle/>
          <a:p>
            <a:r>
              <a:rPr lang="en-GB" dirty="0"/>
              <a:t>In groups discuss and compare the inspection reports you have looked at.</a:t>
            </a:r>
          </a:p>
          <a:p>
            <a:endParaRPr lang="en-GB" dirty="0"/>
          </a:p>
          <a:p>
            <a:r>
              <a:rPr lang="en-GB" dirty="0"/>
              <a:t>Are they positive or negative in nature?</a:t>
            </a:r>
          </a:p>
          <a:p>
            <a:endParaRPr lang="en-GB" dirty="0"/>
          </a:p>
          <a:p>
            <a:r>
              <a:rPr lang="en-GB" dirty="0"/>
              <a:t>What are the key areas they are considering?</a:t>
            </a:r>
          </a:p>
          <a:p>
            <a:endParaRPr lang="en-GB" dirty="0"/>
          </a:p>
          <a:p>
            <a:endParaRPr lang="en-GB" dirty="0"/>
          </a:p>
        </p:txBody>
      </p:sp>
    </p:spTree>
    <p:extLst>
      <p:ext uri="{BB962C8B-B14F-4D97-AF65-F5344CB8AC3E}">
        <p14:creationId xmlns:p14="http://schemas.microsoft.com/office/powerpoint/2010/main" val="283641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Ofsted Key Points </a:t>
            </a:r>
          </a:p>
        </p:txBody>
      </p:sp>
      <p:sp>
        <p:nvSpPr>
          <p:cNvPr id="6" name="Content Placeholder 5"/>
          <p:cNvSpPr>
            <a:spLocks noGrp="1"/>
          </p:cNvSpPr>
          <p:nvPr>
            <p:ph idx="1"/>
          </p:nvPr>
        </p:nvSpPr>
        <p:spPr/>
        <p:txBody>
          <a:bodyPr>
            <a:normAutofit fontScale="92500" lnSpcReduction="20000"/>
          </a:bodyPr>
          <a:lstStyle/>
          <a:p>
            <a:pPr marL="0" indent="0">
              <a:buNone/>
            </a:pPr>
            <a:r>
              <a:rPr lang="en-GB" dirty="0"/>
              <a:t>Reports were to be structured around the following:</a:t>
            </a:r>
          </a:p>
          <a:p>
            <a:r>
              <a:rPr lang="en-GB" dirty="0"/>
              <a:t>Basic information about the school and its pupils. </a:t>
            </a:r>
          </a:p>
          <a:p>
            <a:r>
              <a:rPr lang="en-GB" dirty="0"/>
              <a:t>The inspection’s main findings and key issues for action. </a:t>
            </a:r>
          </a:p>
          <a:p>
            <a:r>
              <a:rPr lang="en-GB" dirty="0"/>
              <a:t>Standards of achievement (progress) and quality of learning. </a:t>
            </a:r>
          </a:p>
          <a:p>
            <a:r>
              <a:rPr lang="en-GB" dirty="0"/>
              <a:t>Efficiency of the school. </a:t>
            </a:r>
          </a:p>
          <a:p>
            <a:r>
              <a:rPr lang="en-GB" dirty="0"/>
              <a:t>Pupils’ personal development, behaviour and attendance. </a:t>
            </a:r>
          </a:p>
          <a:p>
            <a:r>
              <a:rPr lang="en-GB" dirty="0"/>
              <a:t> Subjects of the curriculum.</a:t>
            </a:r>
          </a:p>
          <a:p>
            <a:r>
              <a:rPr lang="en-GB" dirty="0"/>
              <a:t> The factors contributing to the findings,</a:t>
            </a:r>
          </a:p>
        </p:txBody>
      </p:sp>
    </p:spTree>
    <p:extLst>
      <p:ext uri="{BB962C8B-B14F-4D97-AF65-F5344CB8AC3E}">
        <p14:creationId xmlns:p14="http://schemas.microsoft.com/office/powerpoint/2010/main" val="388027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p>
        </p:txBody>
      </p:sp>
      <p:sp>
        <p:nvSpPr>
          <p:cNvPr id="3" name="Content Placeholder 2"/>
          <p:cNvSpPr>
            <a:spLocks noGrp="1"/>
          </p:cNvSpPr>
          <p:nvPr>
            <p:ph idx="1"/>
          </p:nvPr>
        </p:nvSpPr>
        <p:spPr/>
        <p:txBody>
          <a:bodyPr>
            <a:normAutofit fontScale="92500" lnSpcReduction="20000"/>
          </a:bodyPr>
          <a:lstStyle/>
          <a:p>
            <a:r>
              <a:rPr lang="en-GB" dirty="0">
                <a:hlinkClick r:id="rId2"/>
              </a:rPr>
              <a:t>http://archive.teachfind.com/ttv/www.teachers.tv/videos/chris-woodhead-1.html</a:t>
            </a:r>
            <a:endParaRPr lang="en-GB" dirty="0"/>
          </a:p>
          <a:p>
            <a:endParaRPr lang="en-GB" dirty="0"/>
          </a:p>
          <a:p>
            <a:r>
              <a:rPr lang="en-GB" dirty="0"/>
              <a:t>Watch the video then discuss the following points</a:t>
            </a:r>
          </a:p>
          <a:p>
            <a:pPr marL="0" indent="0">
              <a:buNone/>
            </a:pPr>
            <a:endParaRPr lang="en-GB" dirty="0"/>
          </a:p>
          <a:p>
            <a:r>
              <a:rPr lang="en-GB" dirty="0"/>
              <a:t>To what extent to you agree/disagree with his views on education?</a:t>
            </a:r>
          </a:p>
          <a:p>
            <a:endParaRPr lang="en-GB" dirty="0"/>
          </a:p>
          <a:p>
            <a:r>
              <a:rPr lang="en-GB" dirty="0"/>
              <a:t>How does his vision of education compare to other points of view we have considered such as </a:t>
            </a:r>
            <a:r>
              <a:rPr lang="en-GB" dirty="0" err="1"/>
              <a:t>Plowden</a:t>
            </a:r>
            <a:r>
              <a:rPr lang="en-GB" dirty="0"/>
              <a:t>?</a:t>
            </a:r>
          </a:p>
          <a:p>
            <a:endParaRPr lang="en-GB" dirty="0"/>
          </a:p>
          <a:p>
            <a:endParaRPr lang="en-GB" dirty="0"/>
          </a:p>
        </p:txBody>
      </p:sp>
    </p:spTree>
    <p:extLst>
      <p:ext uri="{BB962C8B-B14F-4D97-AF65-F5344CB8AC3E}">
        <p14:creationId xmlns:p14="http://schemas.microsoft.com/office/powerpoint/2010/main" val="2888493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Curriculum Organisation and Classroom Practice in Primary Schools (1992)</a:t>
            </a:r>
          </a:p>
        </p:txBody>
      </p:sp>
      <p:sp>
        <p:nvSpPr>
          <p:cNvPr id="3" name="Content Placeholder 2"/>
          <p:cNvSpPr>
            <a:spLocks noGrp="1"/>
          </p:cNvSpPr>
          <p:nvPr>
            <p:ph idx="1"/>
          </p:nvPr>
        </p:nvSpPr>
        <p:spPr/>
        <p:txBody>
          <a:bodyPr>
            <a:normAutofit fontScale="70000" lnSpcReduction="20000"/>
          </a:bodyPr>
          <a:lstStyle/>
          <a:p>
            <a:r>
              <a:rPr lang="en-GB" dirty="0"/>
              <a:t>Written by Chris Woodhead, Jim Rose and Robin Alexander and was also known as the ‘Three Wise Men Report’</a:t>
            </a:r>
          </a:p>
          <a:p>
            <a:endParaRPr lang="en-GB" dirty="0"/>
          </a:p>
          <a:p>
            <a:r>
              <a:rPr lang="en-GB" dirty="0"/>
              <a:t>Key failings in literacy and numeracy ability</a:t>
            </a:r>
          </a:p>
          <a:p>
            <a:endParaRPr lang="en-GB" dirty="0"/>
          </a:p>
          <a:p>
            <a:r>
              <a:rPr lang="en-GB" dirty="0"/>
              <a:t>Teacher should be an instructor and not a facilitator</a:t>
            </a:r>
          </a:p>
          <a:p>
            <a:endParaRPr lang="en-GB" dirty="0"/>
          </a:p>
          <a:p>
            <a:r>
              <a:rPr lang="en-GB" dirty="0"/>
              <a:t>More emphasis should be put on the National Curriculum subjects</a:t>
            </a:r>
          </a:p>
          <a:p>
            <a:endParaRPr lang="en-GB" dirty="0"/>
          </a:p>
          <a:p>
            <a:r>
              <a:rPr lang="en-GB" dirty="0"/>
              <a:t>Shortage of specialist expertise due to inadequacies of primary school teachers</a:t>
            </a:r>
          </a:p>
          <a:p>
            <a:endParaRPr lang="en-GB" dirty="0"/>
          </a:p>
        </p:txBody>
      </p:sp>
    </p:spTree>
    <p:extLst>
      <p:ext uri="{BB962C8B-B14F-4D97-AF65-F5344CB8AC3E}">
        <p14:creationId xmlns:p14="http://schemas.microsoft.com/office/powerpoint/2010/main" val="4284134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Changes to the system</a:t>
            </a:r>
          </a:p>
        </p:txBody>
      </p:sp>
      <p:sp>
        <p:nvSpPr>
          <p:cNvPr id="3" name="Content Placeholder 2"/>
          <p:cNvSpPr>
            <a:spLocks noGrp="1"/>
          </p:cNvSpPr>
          <p:nvPr>
            <p:ph idx="1"/>
          </p:nvPr>
        </p:nvSpPr>
        <p:spPr/>
        <p:txBody>
          <a:bodyPr>
            <a:normAutofit lnSpcReduction="10000"/>
          </a:bodyPr>
          <a:lstStyle/>
          <a:p>
            <a:r>
              <a:rPr lang="en-GB" dirty="0"/>
              <a:t>1997 cycle of inspection was changed to six years from four</a:t>
            </a:r>
          </a:p>
          <a:p>
            <a:r>
              <a:rPr lang="en-GB" dirty="0"/>
              <a:t>1998 remit was changed to include inspection of local authorities and teacher training providers</a:t>
            </a:r>
          </a:p>
          <a:p>
            <a:r>
              <a:rPr lang="en-GB" dirty="0"/>
              <a:t>Woodhead left in 2000 claiming system was too bureaucratic</a:t>
            </a:r>
          </a:p>
          <a:p>
            <a:r>
              <a:rPr lang="en-GB" dirty="0"/>
              <a:t>By 2005 greater emphasis placed on self evaluation of a school</a:t>
            </a:r>
          </a:p>
          <a:p>
            <a:r>
              <a:rPr lang="en-GB" dirty="0"/>
              <a:t>2005 the remit of Ofsted was significantly increased</a:t>
            </a:r>
          </a:p>
          <a:p>
            <a:r>
              <a:rPr lang="en-GB" dirty="0"/>
              <a:t>By 2006 significant changes had taken place to streamline the system</a:t>
            </a:r>
          </a:p>
        </p:txBody>
      </p:sp>
    </p:spTree>
    <p:extLst>
      <p:ext uri="{BB962C8B-B14F-4D97-AF65-F5344CB8AC3E}">
        <p14:creationId xmlns:p14="http://schemas.microsoft.com/office/powerpoint/2010/main" val="3945582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 </a:t>
            </a:r>
          </a:p>
        </p:txBody>
      </p:sp>
      <p:sp>
        <p:nvSpPr>
          <p:cNvPr id="3" name="Content Placeholder 2"/>
          <p:cNvSpPr>
            <a:spLocks noGrp="1"/>
          </p:cNvSpPr>
          <p:nvPr>
            <p:ph idx="1"/>
          </p:nvPr>
        </p:nvSpPr>
        <p:spPr/>
        <p:txBody>
          <a:bodyPr>
            <a:normAutofit fontScale="85000" lnSpcReduction="10000"/>
          </a:bodyPr>
          <a:lstStyle/>
          <a:p>
            <a:pPr marL="0" indent="0">
              <a:buNone/>
            </a:pPr>
            <a:r>
              <a:rPr lang="en-GB" dirty="0"/>
              <a:t>In groups research and feedback on the inspection  system in the following regions:</a:t>
            </a:r>
          </a:p>
          <a:p>
            <a:r>
              <a:rPr lang="en-GB" dirty="0"/>
              <a:t>Wales</a:t>
            </a:r>
          </a:p>
          <a:p>
            <a:r>
              <a:rPr lang="en-GB" dirty="0"/>
              <a:t>Scotland</a:t>
            </a:r>
          </a:p>
          <a:p>
            <a:r>
              <a:rPr lang="en-GB" dirty="0"/>
              <a:t>Northern Ireland</a:t>
            </a:r>
          </a:p>
          <a:p>
            <a:endParaRPr lang="en-GB" dirty="0"/>
          </a:p>
          <a:p>
            <a:pPr marL="0" indent="0">
              <a:buNone/>
            </a:pPr>
            <a:r>
              <a:rPr lang="en-GB" dirty="0"/>
              <a:t>Note down the key features of each of them, are there similarities/differences in relation to Ofsted?</a:t>
            </a:r>
          </a:p>
          <a:p>
            <a:pPr marL="0" indent="0">
              <a:buNone/>
            </a:pPr>
            <a:r>
              <a:rPr lang="en-GB" dirty="0"/>
              <a:t>Consider how each area represents and maintains issues specific to their locality/culture.</a:t>
            </a:r>
          </a:p>
        </p:txBody>
      </p:sp>
    </p:spTree>
    <p:extLst>
      <p:ext uri="{BB962C8B-B14F-4D97-AF65-F5344CB8AC3E}">
        <p14:creationId xmlns:p14="http://schemas.microsoft.com/office/powerpoint/2010/main" val="2001798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Feedback</a:t>
            </a:r>
            <a:endParaRPr lang="en-GB" dirty="0"/>
          </a:p>
        </p:txBody>
      </p:sp>
      <p:sp>
        <p:nvSpPr>
          <p:cNvPr id="3" name="Content Placeholder 2"/>
          <p:cNvSpPr>
            <a:spLocks noGrp="1"/>
          </p:cNvSpPr>
          <p:nvPr>
            <p:ph idx="1"/>
          </p:nvPr>
        </p:nvSpPr>
        <p:spPr/>
        <p:txBody>
          <a:bodyPr/>
          <a:lstStyle/>
          <a:p>
            <a:r>
              <a:rPr lang="en-GB" dirty="0" smtClean="0"/>
              <a:t>Wales</a:t>
            </a:r>
          </a:p>
          <a:p>
            <a:endParaRPr lang="en-GB" dirty="0"/>
          </a:p>
          <a:p>
            <a:r>
              <a:rPr lang="en-GB" dirty="0" smtClean="0"/>
              <a:t>Scotland</a:t>
            </a:r>
          </a:p>
          <a:p>
            <a:endParaRPr lang="en-GB" dirty="0"/>
          </a:p>
          <a:p>
            <a:r>
              <a:rPr lang="en-GB" dirty="0" smtClean="0"/>
              <a:t>Northern Ireland</a:t>
            </a:r>
            <a:endParaRPr lang="en-GB" dirty="0"/>
          </a:p>
        </p:txBody>
      </p:sp>
    </p:spTree>
    <p:extLst>
      <p:ext uri="{BB962C8B-B14F-4D97-AF65-F5344CB8AC3E}">
        <p14:creationId xmlns:p14="http://schemas.microsoft.com/office/powerpoint/2010/main" val="1413840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997262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Did we meet our objectives?</a:t>
            </a:r>
            <a:endParaRPr lang="en-GB" dirty="0"/>
          </a:p>
        </p:txBody>
      </p:sp>
      <p:sp>
        <p:nvSpPr>
          <p:cNvPr id="3" name="Content Placeholder 2"/>
          <p:cNvSpPr>
            <a:spLocks noGrp="1"/>
          </p:cNvSpPr>
          <p:nvPr>
            <p:ph idx="1"/>
          </p:nvPr>
        </p:nvSpPr>
        <p:spPr/>
        <p:txBody>
          <a:bodyPr/>
          <a:lstStyle/>
          <a:p>
            <a:r>
              <a:rPr lang="en-GB" dirty="0" smtClean="0"/>
              <a:t>Can you:</a:t>
            </a:r>
          </a:p>
          <a:p>
            <a:endParaRPr lang="en-GB" dirty="0"/>
          </a:p>
          <a:p>
            <a:r>
              <a:rPr lang="en-GB" dirty="0" smtClean="0"/>
              <a:t>Recall </a:t>
            </a:r>
            <a:r>
              <a:rPr lang="en-GB" dirty="0"/>
              <a:t>the key education changes in the </a:t>
            </a:r>
            <a:r>
              <a:rPr lang="en-GB" dirty="0" smtClean="0"/>
              <a:t>1990s</a:t>
            </a:r>
          </a:p>
          <a:p>
            <a:endParaRPr lang="en-GB" dirty="0"/>
          </a:p>
          <a:p>
            <a:r>
              <a:rPr lang="en-GB" dirty="0" smtClean="0"/>
              <a:t>Critically </a:t>
            </a:r>
            <a:r>
              <a:rPr lang="en-GB" dirty="0"/>
              <a:t>evaluate the inspection process for compulsory education</a:t>
            </a:r>
          </a:p>
          <a:p>
            <a:endParaRPr lang="en-GB" dirty="0"/>
          </a:p>
        </p:txBody>
      </p:sp>
    </p:spTree>
    <p:extLst>
      <p:ext uri="{BB962C8B-B14F-4D97-AF65-F5344CB8AC3E}">
        <p14:creationId xmlns:p14="http://schemas.microsoft.com/office/powerpoint/2010/main" val="1165089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customXml/itemProps2.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CDDBB83-77C1-4099-A0AA-289882E745E2}">
  <ds:schemaRefs>
    <ds:schemaRef ds:uri="4873beb7-5857-4685-be1f-d57550cc96cc"/>
    <ds:schemaRef ds:uri="http://purl.org/dc/dcmitype/"/>
    <ds:schemaRef ds:uri="http://purl.org/dc/terms/"/>
    <ds:schemaRef ds:uri="http://schemas.microsoft.com/office/2006/documentManagement/types"/>
    <ds:schemaRef ds:uri="http://schemas.microsoft.com/office/2006/metadata/properties"/>
    <ds:schemaRef ds:uri="http://purl.org/dc/elements/1.1/"/>
    <ds:schemaRef ds:uri="http://www.w3.org/XML/1998/namespace"/>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Organic</Template>
  <TotalTime>978</TotalTime>
  <Words>1000</Words>
  <Application>Microsoft Office PowerPoint</Application>
  <PresentationFormat>Widescreen</PresentationFormat>
  <Paragraphs>133</Paragraphs>
  <Slides>15</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Euphemia</vt:lpstr>
      <vt:lpstr>Garamond</vt:lpstr>
      <vt:lpstr>Organic</vt:lpstr>
      <vt:lpstr>The 1990s</vt:lpstr>
      <vt:lpstr>Objectives</vt:lpstr>
      <vt:lpstr>Recap</vt:lpstr>
      <vt:lpstr>More of the same</vt:lpstr>
      <vt:lpstr>Prior to 1992</vt:lpstr>
      <vt:lpstr>1992 Education (Schools) Act</vt:lpstr>
      <vt:lpstr>TASK</vt:lpstr>
      <vt:lpstr>Ofsted Key Points </vt:lpstr>
      <vt:lpstr>TASK</vt:lpstr>
      <vt:lpstr>Curriculum Organisation and Classroom Practice in Primary Schools (1992)</vt:lpstr>
      <vt:lpstr>Changes to the system</vt:lpstr>
      <vt:lpstr>TASK </vt:lpstr>
      <vt:lpstr>Feedback</vt:lpstr>
      <vt:lpstr>Questions?</vt:lpstr>
      <vt:lpstr>Did we meet our objectives?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Historical &amp; Contemporary Issues in Education</dc:title>
  <dc:creator>Caroline Lewis</dc:creator>
  <cp:lastModifiedBy>Ross Phillips</cp:lastModifiedBy>
  <cp:revision>22</cp:revision>
  <dcterms:created xsi:type="dcterms:W3CDTF">2016-11-13T14:40:27Z</dcterms:created>
  <dcterms:modified xsi:type="dcterms:W3CDTF">2017-11-06T13:29:28Z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