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8"/>
  </p:notesMasterIdLst>
  <p:handoutMasterIdLst>
    <p:handoutMasterId r:id="rId39"/>
  </p:handoutMasterIdLst>
  <p:sldIdLst>
    <p:sldId id="256" r:id="rId5"/>
    <p:sldId id="301" r:id="rId6"/>
    <p:sldId id="258" r:id="rId7"/>
    <p:sldId id="302" r:id="rId8"/>
    <p:sldId id="265" r:id="rId9"/>
    <p:sldId id="451" r:id="rId10"/>
    <p:sldId id="444" r:id="rId11"/>
    <p:sldId id="448" r:id="rId12"/>
    <p:sldId id="564" r:id="rId13"/>
    <p:sldId id="565" r:id="rId14"/>
    <p:sldId id="566" r:id="rId15"/>
    <p:sldId id="567" r:id="rId16"/>
    <p:sldId id="257" r:id="rId17"/>
    <p:sldId id="447" r:id="rId18"/>
    <p:sldId id="551" r:id="rId19"/>
    <p:sldId id="439" r:id="rId20"/>
    <p:sldId id="419" r:id="rId21"/>
    <p:sldId id="568" r:id="rId22"/>
    <p:sldId id="570" r:id="rId23"/>
    <p:sldId id="569" r:id="rId24"/>
    <p:sldId id="571" r:id="rId25"/>
    <p:sldId id="572" r:id="rId26"/>
    <p:sldId id="573" r:id="rId27"/>
    <p:sldId id="574" r:id="rId28"/>
    <p:sldId id="575" r:id="rId29"/>
    <p:sldId id="576" r:id="rId30"/>
    <p:sldId id="579" r:id="rId31"/>
    <p:sldId id="577" r:id="rId32"/>
    <p:sldId id="578" r:id="rId33"/>
    <p:sldId id="580" r:id="rId34"/>
    <p:sldId id="581" r:id="rId35"/>
    <p:sldId id="582" r:id="rId36"/>
    <p:sldId id="583" r:id="rId37"/>
  </p:sldIdLst>
  <p:sldSz cx="9144000" cy="6858000" type="screen4x3"/>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51">
          <p15:clr>
            <a:srgbClr val="A4A3A4"/>
          </p15:clr>
        </p15:guide>
        <p15:guide id="4" pos="216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559" autoAdjust="0"/>
  </p:normalViewPr>
  <p:slideViewPr>
    <p:cSldViewPr>
      <p:cViewPr varScale="1">
        <p:scale>
          <a:sx n="74" d="100"/>
          <a:sy n="74" d="100"/>
        </p:scale>
        <p:origin x="1038" y="60"/>
      </p:cViewPr>
      <p:guideLst>
        <p:guide orient="horz" pos="2160"/>
        <p:guide pos="2880"/>
      </p:guideLst>
    </p:cSldViewPr>
  </p:slideViewPr>
  <p:notesTextViewPr>
    <p:cViewPr>
      <p:scale>
        <a:sx n="3" d="2"/>
        <a:sy n="3" d="2"/>
      </p:scale>
      <p:origin x="0" y="0"/>
    </p:cViewPr>
  </p:notesTextViewPr>
  <p:sorterViewPr>
    <p:cViewPr>
      <p:scale>
        <a:sx n="80" d="100"/>
        <a:sy n="80" d="100"/>
      </p:scale>
      <p:origin x="0" y="0"/>
    </p:cViewPr>
  </p:sorterViewPr>
  <p:notesViewPr>
    <p:cSldViewPr>
      <p:cViewPr varScale="1">
        <p:scale>
          <a:sx n="83" d="100"/>
          <a:sy n="83" d="100"/>
        </p:scale>
        <p:origin x="-2166" y="-78"/>
      </p:cViewPr>
      <p:guideLst>
        <p:guide orient="horz" pos="2880"/>
        <p:guide pos="2160"/>
        <p:guide orient="horz" pos="3151"/>
        <p:guide pos="216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dirty="0"/>
          </a:p>
        </p:txBody>
      </p:sp>
      <p:sp>
        <p:nvSpPr>
          <p:cNvPr id="3" name="Date Placeholder 2"/>
          <p:cNvSpPr>
            <a:spLocks noGrp="1"/>
          </p:cNvSpPr>
          <p:nvPr>
            <p:ph type="dt" sz="quarter" idx="1"/>
          </p:nvPr>
        </p:nvSpPr>
        <p:spPr>
          <a:xfrm>
            <a:off x="3898102" y="0"/>
            <a:ext cx="2982119" cy="500142"/>
          </a:xfrm>
          <a:prstGeom prst="rect">
            <a:avLst/>
          </a:prstGeom>
        </p:spPr>
        <p:txBody>
          <a:bodyPr vert="horz" lIns="96478" tIns="48239" rIns="96478" bIns="48239" rtlCol="0"/>
          <a:lstStyle>
            <a:lvl1pPr algn="r">
              <a:defRPr sz="1300"/>
            </a:lvl1pPr>
          </a:lstStyle>
          <a:p>
            <a:fld id="{96D292DE-8B7A-4254-AA83-74C1F4DD4AF0}" type="datetimeFigureOut">
              <a:rPr lang="en-GB" smtClean="0"/>
              <a:t>03/12/2018</a:t>
            </a:fld>
            <a:endParaRPr lang="en-GB" dirty="0"/>
          </a:p>
        </p:txBody>
      </p:sp>
      <p:sp>
        <p:nvSpPr>
          <p:cNvPr id="4" name="Footer Placeholder 3"/>
          <p:cNvSpPr>
            <a:spLocks noGrp="1"/>
          </p:cNvSpPr>
          <p:nvPr>
            <p:ph type="ftr" sz="quarter" idx="2"/>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dirty="0"/>
          </a:p>
        </p:txBody>
      </p:sp>
      <p:sp>
        <p:nvSpPr>
          <p:cNvPr id="5" name="Slide Number Placeholder 4"/>
          <p:cNvSpPr>
            <a:spLocks noGrp="1"/>
          </p:cNvSpPr>
          <p:nvPr>
            <p:ph type="sldNum" sz="quarter" idx="3"/>
          </p:nvPr>
        </p:nvSpPr>
        <p:spPr>
          <a:xfrm>
            <a:off x="3898102" y="9500960"/>
            <a:ext cx="2982119" cy="500142"/>
          </a:xfrm>
          <a:prstGeom prst="rect">
            <a:avLst/>
          </a:prstGeom>
        </p:spPr>
        <p:txBody>
          <a:bodyPr vert="horz" lIns="96478" tIns="48239" rIns="96478" bIns="48239" rtlCol="0" anchor="b"/>
          <a:lstStyle>
            <a:lvl1pPr algn="r">
              <a:defRPr sz="13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dirty="0"/>
          </a:p>
        </p:txBody>
      </p:sp>
      <p:sp>
        <p:nvSpPr>
          <p:cNvPr id="3" name="Date Placeholder 2"/>
          <p:cNvSpPr>
            <a:spLocks noGrp="1"/>
          </p:cNvSpPr>
          <p:nvPr>
            <p:ph type="dt" idx="1"/>
          </p:nvPr>
        </p:nvSpPr>
        <p:spPr>
          <a:xfrm>
            <a:off x="3898102" y="0"/>
            <a:ext cx="2982119" cy="500142"/>
          </a:xfrm>
          <a:prstGeom prst="rect">
            <a:avLst/>
          </a:prstGeom>
        </p:spPr>
        <p:txBody>
          <a:bodyPr vert="horz" lIns="96478" tIns="48239" rIns="96478" bIns="48239" rtlCol="0"/>
          <a:lstStyle>
            <a:lvl1pPr algn="r">
              <a:defRPr sz="1300"/>
            </a:lvl1pPr>
          </a:lstStyle>
          <a:p>
            <a:fld id="{E196B571-223F-4B8C-B57B-105DE7ACA4A8}" type="datetimeFigureOut">
              <a:rPr lang="en-GB" smtClean="0"/>
              <a:t>03/12/2018</a:t>
            </a:fld>
            <a:endParaRPr lang="en-GB" dirty="0"/>
          </a:p>
        </p:txBody>
      </p:sp>
      <p:sp>
        <p:nvSpPr>
          <p:cNvPr id="4" name="Slide Image Placeholder 3"/>
          <p:cNvSpPr>
            <a:spLocks noGrp="1" noRot="1" noChangeAspect="1"/>
          </p:cNvSpPr>
          <p:nvPr>
            <p:ph type="sldImg" idx="2"/>
          </p:nvPr>
        </p:nvSpPr>
        <p:spPr>
          <a:xfrm>
            <a:off x="942975" y="750888"/>
            <a:ext cx="4997450" cy="3749675"/>
          </a:xfrm>
          <a:prstGeom prst="rect">
            <a:avLst/>
          </a:prstGeom>
          <a:noFill/>
          <a:ln w="12700">
            <a:solidFill>
              <a:prstClr val="black"/>
            </a:solidFill>
          </a:ln>
        </p:spPr>
        <p:txBody>
          <a:bodyPr vert="horz" lIns="96478" tIns="48239" rIns="96478" bIns="48239" rtlCol="0" anchor="ctr"/>
          <a:lstStyle/>
          <a:p>
            <a:endParaRPr lang="en-GB" dirty="0"/>
          </a:p>
        </p:txBody>
      </p:sp>
      <p:sp>
        <p:nvSpPr>
          <p:cNvPr id="5" name="Notes Placeholder 4"/>
          <p:cNvSpPr>
            <a:spLocks noGrp="1"/>
          </p:cNvSpPr>
          <p:nvPr>
            <p:ph type="body" sz="quarter" idx="3"/>
          </p:nvPr>
        </p:nvSpPr>
        <p:spPr>
          <a:xfrm>
            <a:off x="688182" y="4751348"/>
            <a:ext cx="5505450" cy="4501277"/>
          </a:xfrm>
          <a:prstGeom prst="rect">
            <a:avLst/>
          </a:prstGeom>
        </p:spPr>
        <p:txBody>
          <a:bodyPr vert="horz" lIns="96478" tIns="48239" rIns="96478" bIns="4823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98102" y="9500960"/>
            <a:ext cx="2982119" cy="500142"/>
          </a:xfrm>
          <a:prstGeom prst="rect">
            <a:avLst/>
          </a:prstGeom>
        </p:spPr>
        <p:txBody>
          <a:bodyPr vert="horz" lIns="96478" tIns="48239" rIns="96478" bIns="48239" rtlCol="0" anchor="b"/>
          <a:lstStyle>
            <a:lvl1pPr algn="r">
              <a:defRPr sz="1300"/>
            </a:lvl1pPr>
          </a:lstStyle>
          <a:p>
            <a:fld id="{CB24FB40-D716-49CE-A91C-561D7E9FB285}" type="slidenum">
              <a:rPr lang="en-GB" smtClean="0"/>
              <a:t>‹#›</a:t>
            </a:fld>
            <a:endParaRPr lang="en-GB" dirty="0"/>
          </a:p>
        </p:txBody>
      </p:sp>
    </p:spTree>
    <p:extLst>
      <p:ext uri="{BB962C8B-B14F-4D97-AF65-F5344CB8AC3E}">
        <p14:creationId xmlns:p14="http://schemas.microsoft.com/office/powerpoint/2010/main" val="59908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698500" y="814388"/>
            <a:ext cx="5426075" cy="407035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19222" indent="-315086">
              <a:defRPr sz="2600">
                <a:solidFill>
                  <a:schemeClr val="tx1"/>
                </a:solidFill>
                <a:latin typeface="Times" charset="0"/>
                <a:ea typeface="MS PGothic" pitchFamily="34" charset="-128"/>
              </a:defRPr>
            </a:lvl2pPr>
            <a:lvl3pPr marL="1260340" indent="-252069">
              <a:defRPr sz="2600">
                <a:solidFill>
                  <a:schemeClr val="tx1"/>
                </a:solidFill>
                <a:latin typeface="Times" charset="0"/>
                <a:ea typeface="MS PGothic" pitchFamily="34" charset="-128"/>
              </a:defRPr>
            </a:lvl3pPr>
            <a:lvl4pPr marL="1764476" indent="-252069">
              <a:defRPr sz="2600">
                <a:solidFill>
                  <a:schemeClr val="tx1"/>
                </a:solidFill>
                <a:latin typeface="Times" charset="0"/>
                <a:ea typeface="MS PGothic" pitchFamily="34" charset="-128"/>
              </a:defRPr>
            </a:lvl4pPr>
            <a:lvl5pPr marL="2268614" indent="-252069">
              <a:defRPr sz="2600">
                <a:solidFill>
                  <a:schemeClr val="tx1"/>
                </a:solidFill>
                <a:latin typeface="Times" charset="0"/>
                <a:ea typeface="MS PGothic" pitchFamily="34" charset="-128"/>
              </a:defRPr>
            </a:lvl5pPr>
            <a:lvl6pPr marL="2772749" indent="-252069" eaLnBrk="0" fontAlgn="base" hangingPunct="0">
              <a:spcBef>
                <a:spcPct val="0"/>
              </a:spcBef>
              <a:spcAft>
                <a:spcPct val="0"/>
              </a:spcAft>
              <a:defRPr sz="2600">
                <a:solidFill>
                  <a:schemeClr val="tx1"/>
                </a:solidFill>
                <a:latin typeface="Times" charset="0"/>
                <a:ea typeface="MS PGothic" pitchFamily="34" charset="-128"/>
              </a:defRPr>
            </a:lvl6pPr>
            <a:lvl7pPr marL="3276885" indent="-252069" eaLnBrk="0" fontAlgn="base" hangingPunct="0">
              <a:spcBef>
                <a:spcPct val="0"/>
              </a:spcBef>
              <a:spcAft>
                <a:spcPct val="0"/>
              </a:spcAft>
              <a:defRPr sz="2600">
                <a:solidFill>
                  <a:schemeClr val="tx1"/>
                </a:solidFill>
                <a:latin typeface="Times" charset="0"/>
                <a:ea typeface="MS PGothic" pitchFamily="34" charset="-128"/>
              </a:defRPr>
            </a:lvl7pPr>
            <a:lvl8pPr marL="3781023" indent="-252069" eaLnBrk="0" fontAlgn="base" hangingPunct="0">
              <a:spcBef>
                <a:spcPct val="0"/>
              </a:spcBef>
              <a:spcAft>
                <a:spcPct val="0"/>
              </a:spcAft>
              <a:defRPr sz="2600">
                <a:solidFill>
                  <a:schemeClr val="tx1"/>
                </a:solidFill>
                <a:latin typeface="Times" charset="0"/>
                <a:ea typeface="MS PGothic" pitchFamily="34" charset="-128"/>
              </a:defRPr>
            </a:lvl8pPr>
            <a:lvl9pPr marL="4285159" indent="-252069" eaLnBrk="0" fontAlgn="base" hangingPunct="0">
              <a:spcBef>
                <a:spcPct val="0"/>
              </a:spcBef>
              <a:spcAft>
                <a:spcPct val="0"/>
              </a:spcAft>
              <a:defRPr sz="2600">
                <a:solidFill>
                  <a:schemeClr val="tx1"/>
                </a:solidFill>
                <a:latin typeface="Times" charset="0"/>
                <a:ea typeface="MS PGothic" pitchFamily="34" charset="-128"/>
              </a:defRPr>
            </a:lvl9pPr>
          </a:lstStyle>
          <a:p>
            <a:fld id="{403B6AD5-D6EC-4C35-A0E9-9989BF600D42}" type="slidenum">
              <a:rPr lang="cy-GB" altLang="en-US" sz="1400">
                <a:latin typeface="Arial" pitchFamily="34" charset="0"/>
              </a:rPr>
              <a:pPr/>
              <a:t>3</a:t>
            </a:fld>
            <a:endParaRPr lang="cy-GB" altLang="en-US" sz="1400">
              <a:latin typeface="Arial" pitchFamily="34" charset="0"/>
            </a:endParaRPr>
          </a:p>
        </p:txBody>
      </p:sp>
    </p:spTree>
    <p:extLst>
      <p:ext uri="{BB962C8B-B14F-4D97-AF65-F5344CB8AC3E}">
        <p14:creationId xmlns:p14="http://schemas.microsoft.com/office/powerpoint/2010/main" val="1038214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42975" y="750888"/>
            <a:ext cx="4997450" cy="3749675"/>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83887" indent="-301495">
              <a:defRPr sz="2500">
                <a:solidFill>
                  <a:schemeClr val="tx1"/>
                </a:solidFill>
                <a:latin typeface="Times" charset="0"/>
                <a:ea typeface="MS PGothic" pitchFamily="34" charset="-128"/>
              </a:defRPr>
            </a:lvl2pPr>
            <a:lvl3pPr marL="1205979" indent="-241196">
              <a:defRPr sz="2500">
                <a:solidFill>
                  <a:schemeClr val="tx1"/>
                </a:solidFill>
                <a:latin typeface="Times" charset="0"/>
                <a:ea typeface="MS PGothic" pitchFamily="34" charset="-128"/>
              </a:defRPr>
            </a:lvl3pPr>
            <a:lvl4pPr marL="1688371" indent="-241196">
              <a:defRPr sz="2500">
                <a:solidFill>
                  <a:schemeClr val="tx1"/>
                </a:solidFill>
                <a:latin typeface="Times" charset="0"/>
                <a:ea typeface="MS PGothic" pitchFamily="34" charset="-128"/>
              </a:defRPr>
            </a:lvl4pPr>
            <a:lvl5pPr marL="2170763" indent="-241196">
              <a:defRPr sz="2500">
                <a:solidFill>
                  <a:schemeClr val="tx1"/>
                </a:solidFill>
                <a:latin typeface="Times" charset="0"/>
                <a:ea typeface="MS PGothic" pitchFamily="34" charset="-128"/>
              </a:defRPr>
            </a:lvl5pPr>
            <a:lvl6pPr marL="2653154" indent="-241196" eaLnBrk="0" fontAlgn="base" hangingPunct="0">
              <a:spcBef>
                <a:spcPct val="0"/>
              </a:spcBef>
              <a:spcAft>
                <a:spcPct val="0"/>
              </a:spcAft>
              <a:defRPr sz="2500">
                <a:solidFill>
                  <a:schemeClr val="tx1"/>
                </a:solidFill>
                <a:latin typeface="Times" charset="0"/>
                <a:ea typeface="MS PGothic" pitchFamily="34" charset="-128"/>
              </a:defRPr>
            </a:lvl6pPr>
            <a:lvl7pPr marL="3135546" indent="-241196" eaLnBrk="0" fontAlgn="base" hangingPunct="0">
              <a:spcBef>
                <a:spcPct val="0"/>
              </a:spcBef>
              <a:spcAft>
                <a:spcPct val="0"/>
              </a:spcAft>
              <a:defRPr sz="2500">
                <a:solidFill>
                  <a:schemeClr val="tx1"/>
                </a:solidFill>
                <a:latin typeface="Times" charset="0"/>
                <a:ea typeface="MS PGothic" pitchFamily="34" charset="-128"/>
              </a:defRPr>
            </a:lvl7pPr>
            <a:lvl8pPr marL="3617938" indent="-241196" eaLnBrk="0" fontAlgn="base" hangingPunct="0">
              <a:spcBef>
                <a:spcPct val="0"/>
              </a:spcBef>
              <a:spcAft>
                <a:spcPct val="0"/>
              </a:spcAft>
              <a:defRPr sz="2500">
                <a:solidFill>
                  <a:schemeClr val="tx1"/>
                </a:solidFill>
                <a:latin typeface="Times" charset="0"/>
                <a:ea typeface="MS PGothic" pitchFamily="34" charset="-128"/>
              </a:defRPr>
            </a:lvl8pPr>
            <a:lvl9pPr marL="4100330" indent="-241196" eaLnBrk="0" fontAlgn="base" hangingPunct="0">
              <a:spcBef>
                <a:spcPct val="0"/>
              </a:spcBef>
              <a:spcAft>
                <a:spcPct val="0"/>
              </a:spcAft>
              <a:defRPr sz="2500">
                <a:solidFill>
                  <a:schemeClr val="tx1"/>
                </a:solidFill>
                <a:latin typeface="Times" charset="0"/>
                <a:ea typeface="MS PGothic" pitchFamily="34" charset="-128"/>
              </a:defRPr>
            </a:lvl9pPr>
          </a:lstStyle>
          <a:p>
            <a:fld id="{2CDF48A1-DC9C-423A-82E9-3A2CC18A291E}" type="slidenum">
              <a:rPr lang="cy-GB" altLang="en-US" sz="1300">
                <a:latin typeface="Arial" pitchFamily="34" charset="0"/>
              </a:rPr>
              <a:pPr/>
              <a:t>5</a:t>
            </a:fld>
            <a:endParaRPr lang="cy-GB" altLang="en-US" sz="1300">
              <a:latin typeface="Arial" pitchFamily="34" charset="0"/>
            </a:endParaRPr>
          </a:p>
        </p:txBody>
      </p:sp>
    </p:spTree>
    <p:extLst>
      <p:ext uri="{BB962C8B-B14F-4D97-AF65-F5344CB8AC3E}">
        <p14:creationId xmlns:p14="http://schemas.microsoft.com/office/powerpoint/2010/main" val="2554438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E14AB8-2646-45EB-95C0-C8B120A2B2B7}" type="slidenum">
              <a:rPr lang="en-GB" smtClean="0"/>
              <a:t>6</a:t>
            </a:fld>
            <a:endParaRPr lang="en-GB" dirty="0"/>
          </a:p>
        </p:txBody>
      </p:sp>
    </p:spTree>
    <p:extLst>
      <p:ext uri="{BB962C8B-B14F-4D97-AF65-F5344CB8AC3E}">
        <p14:creationId xmlns:p14="http://schemas.microsoft.com/office/powerpoint/2010/main" val="4271450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44563" y="750888"/>
            <a:ext cx="4997450" cy="3749675"/>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en-GB" altLang="en-US" dirty="0">
                <a:latin typeface="Arial" pitchFamily="34" charset="0"/>
              </a:rPr>
              <a:t>To find out...</a:t>
            </a:r>
          </a:p>
          <a:p>
            <a:pPr lvl="2"/>
            <a:r>
              <a:rPr lang="en-GB" altLang="en-US" dirty="0">
                <a:latin typeface="Arial" pitchFamily="34" charset="0"/>
              </a:rPr>
              <a:t>How, why, what, who, when? </a:t>
            </a:r>
          </a:p>
          <a:p>
            <a:pPr lvl="2"/>
            <a:r>
              <a:rPr lang="en-GB" altLang="en-US" dirty="0">
                <a:latin typeface="Arial" pitchFamily="34" charset="0"/>
              </a:rPr>
              <a:t>How Mrs Briggs consistently achieves such high literacy scores?</a:t>
            </a:r>
          </a:p>
          <a:p>
            <a:pPr lvl="2"/>
            <a:r>
              <a:rPr lang="en-GB" altLang="en-US" dirty="0">
                <a:latin typeface="Arial" pitchFamily="34" charset="0"/>
              </a:rPr>
              <a:t>Why Finland achieves higher PISA scores? </a:t>
            </a:r>
          </a:p>
          <a:p>
            <a:pPr lvl="1"/>
            <a:r>
              <a:rPr lang="en-GB" altLang="en-US" dirty="0">
                <a:latin typeface="Arial" pitchFamily="34" charset="0"/>
              </a:rPr>
              <a:t>	What teaching approaches best serve children with poor oracy at age 11?</a:t>
            </a:r>
          </a:p>
          <a:p>
            <a:pPr lvl="1"/>
            <a:r>
              <a:rPr lang="en-GB" altLang="en-US" dirty="0">
                <a:latin typeface="Arial" pitchFamily="34" charset="0"/>
              </a:rPr>
              <a:t>	Who engages most with online resources at age 16;</a:t>
            </a:r>
          </a:p>
          <a:p>
            <a:pPr lvl="1"/>
            <a:r>
              <a:rPr lang="en-GB" altLang="en-US" dirty="0">
                <a:latin typeface="Arial" pitchFamily="34" charset="0"/>
              </a:rPr>
              <a:t>	When do KS3 children prefer to have to hand in their homework? </a:t>
            </a:r>
          </a:p>
          <a:p>
            <a:pPr lvl="1"/>
            <a:r>
              <a:rPr lang="en-GB" altLang="en-US" dirty="0">
                <a:latin typeface="Arial" pitchFamily="34" charset="0"/>
              </a:rPr>
              <a:t>To improve...</a:t>
            </a:r>
          </a:p>
          <a:p>
            <a:pPr lvl="2"/>
            <a:r>
              <a:rPr lang="en-GB" altLang="en-US" dirty="0">
                <a:latin typeface="Arial" pitchFamily="34" charset="0"/>
              </a:rPr>
              <a:t>Outcomes, teaching, learning?</a:t>
            </a:r>
          </a:p>
          <a:p>
            <a:pPr lvl="1"/>
            <a:r>
              <a:rPr lang="en-GB" altLang="en-US" dirty="0">
                <a:latin typeface="Arial" pitchFamily="34" charset="0"/>
              </a:rPr>
              <a:t>To explain...</a:t>
            </a:r>
          </a:p>
          <a:p>
            <a:pPr lvl="1"/>
            <a:r>
              <a:rPr lang="en-GB" altLang="en-US" dirty="0">
                <a:latin typeface="Arial" pitchFamily="34" charset="0"/>
              </a:rPr>
              <a:t>     the boys are reading better than the girls,  in</a:t>
            </a:r>
            <a:r>
              <a:rPr lang="en-GB" altLang="en-US" baseline="0" dirty="0">
                <a:latin typeface="Arial" pitchFamily="34" charset="0"/>
              </a:rPr>
              <a:t> this class the children’s attitudes to each other have changed for no apparent reason, </a:t>
            </a:r>
            <a:r>
              <a:rPr lang="en-GB" altLang="en-US" dirty="0">
                <a:latin typeface="Arial" pitchFamily="34" charset="0"/>
              </a:rPr>
              <a:t>we put in a strategy that is not working</a:t>
            </a:r>
          </a:p>
          <a:p>
            <a:pPr lvl="1"/>
            <a:endParaRPr lang="en-GB" altLang="en-US" dirty="0">
              <a:latin typeface="Arial" pitchFamily="34" charset="0"/>
            </a:endParaRPr>
          </a:p>
          <a:p>
            <a:endParaRPr lang="en-GB" altLang="en-US" dirty="0">
              <a:latin typeface="Arial"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83759" indent="-301446">
              <a:defRPr sz="2500">
                <a:solidFill>
                  <a:schemeClr val="tx1"/>
                </a:solidFill>
                <a:latin typeface="Times" charset="0"/>
                <a:ea typeface="MS PGothic" pitchFamily="34" charset="-128"/>
              </a:defRPr>
            </a:lvl2pPr>
            <a:lvl3pPr marL="1205781" indent="-241156">
              <a:defRPr sz="2500">
                <a:solidFill>
                  <a:schemeClr val="tx1"/>
                </a:solidFill>
                <a:latin typeface="Times" charset="0"/>
                <a:ea typeface="MS PGothic" pitchFamily="34" charset="-128"/>
              </a:defRPr>
            </a:lvl3pPr>
            <a:lvl4pPr marL="1688095" indent="-241156">
              <a:defRPr sz="2500">
                <a:solidFill>
                  <a:schemeClr val="tx1"/>
                </a:solidFill>
                <a:latin typeface="Times" charset="0"/>
                <a:ea typeface="MS PGothic" pitchFamily="34" charset="-128"/>
              </a:defRPr>
            </a:lvl4pPr>
            <a:lvl5pPr marL="2170407" indent="-241156">
              <a:defRPr sz="2500">
                <a:solidFill>
                  <a:schemeClr val="tx1"/>
                </a:solidFill>
                <a:latin typeface="Times" charset="0"/>
                <a:ea typeface="MS PGothic" pitchFamily="34" charset="-128"/>
              </a:defRPr>
            </a:lvl5pPr>
            <a:lvl6pPr marL="2652720" indent="-241156" eaLnBrk="0" fontAlgn="base" hangingPunct="0">
              <a:spcBef>
                <a:spcPct val="0"/>
              </a:spcBef>
              <a:spcAft>
                <a:spcPct val="0"/>
              </a:spcAft>
              <a:defRPr sz="2500">
                <a:solidFill>
                  <a:schemeClr val="tx1"/>
                </a:solidFill>
                <a:latin typeface="Times" charset="0"/>
                <a:ea typeface="MS PGothic" pitchFamily="34" charset="-128"/>
              </a:defRPr>
            </a:lvl6pPr>
            <a:lvl7pPr marL="3135033" indent="-241156" eaLnBrk="0" fontAlgn="base" hangingPunct="0">
              <a:spcBef>
                <a:spcPct val="0"/>
              </a:spcBef>
              <a:spcAft>
                <a:spcPct val="0"/>
              </a:spcAft>
              <a:defRPr sz="2500">
                <a:solidFill>
                  <a:schemeClr val="tx1"/>
                </a:solidFill>
                <a:latin typeface="Times" charset="0"/>
                <a:ea typeface="MS PGothic" pitchFamily="34" charset="-128"/>
              </a:defRPr>
            </a:lvl7pPr>
            <a:lvl8pPr marL="3617346" indent="-241156" eaLnBrk="0" fontAlgn="base" hangingPunct="0">
              <a:spcBef>
                <a:spcPct val="0"/>
              </a:spcBef>
              <a:spcAft>
                <a:spcPct val="0"/>
              </a:spcAft>
              <a:defRPr sz="2500">
                <a:solidFill>
                  <a:schemeClr val="tx1"/>
                </a:solidFill>
                <a:latin typeface="Times" charset="0"/>
                <a:ea typeface="MS PGothic" pitchFamily="34" charset="-128"/>
              </a:defRPr>
            </a:lvl8pPr>
            <a:lvl9pPr marL="4099660" indent="-241156" eaLnBrk="0" fontAlgn="base" hangingPunct="0">
              <a:spcBef>
                <a:spcPct val="0"/>
              </a:spcBef>
              <a:spcAft>
                <a:spcPct val="0"/>
              </a:spcAft>
              <a:defRPr sz="2500">
                <a:solidFill>
                  <a:schemeClr val="tx1"/>
                </a:solidFill>
                <a:latin typeface="Times" charset="0"/>
                <a:ea typeface="MS PGothic" pitchFamily="34" charset="-128"/>
              </a:defRPr>
            </a:lvl9pPr>
          </a:lstStyle>
          <a:p>
            <a:fld id="{DCEE0110-8E85-4725-910C-E187486C63CE}" type="slidenum">
              <a:rPr lang="cy-GB" altLang="en-US" sz="1300">
                <a:latin typeface="Arial" pitchFamily="34" charset="0"/>
              </a:rPr>
              <a:pPr/>
              <a:t>7</a:t>
            </a:fld>
            <a:endParaRPr lang="cy-GB" altLang="en-US" sz="1300">
              <a:latin typeface="Arial" pitchFamily="34" charset="0"/>
            </a:endParaRPr>
          </a:p>
        </p:txBody>
      </p:sp>
    </p:spTree>
    <p:extLst>
      <p:ext uri="{BB962C8B-B14F-4D97-AF65-F5344CB8AC3E}">
        <p14:creationId xmlns:p14="http://schemas.microsoft.com/office/powerpoint/2010/main" val="214450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5EDE87-D63A-413E-B0EF-2BB04A9FC952}" type="slidenum">
              <a:rPr lang="en-GB" smtClean="0"/>
              <a:t>8</a:t>
            </a:fld>
            <a:endParaRPr lang="en-GB" dirty="0"/>
          </a:p>
        </p:txBody>
      </p:sp>
    </p:spTree>
    <p:extLst>
      <p:ext uri="{BB962C8B-B14F-4D97-AF65-F5344CB8AC3E}">
        <p14:creationId xmlns:p14="http://schemas.microsoft.com/office/powerpoint/2010/main" val="3617193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24FB40-D716-49CE-A91C-561D7E9FB285}" type="slidenum">
              <a:rPr lang="en-GB" smtClean="0"/>
              <a:t>10</a:t>
            </a:fld>
            <a:endParaRPr lang="en-GB" dirty="0"/>
          </a:p>
        </p:txBody>
      </p:sp>
    </p:spTree>
    <p:extLst>
      <p:ext uri="{BB962C8B-B14F-4D97-AF65-F5344CB8AC3E}">
        <p14:creationId xmlns:p14="http://schemas.microsoft.com/office/powerpoint/2010/main" val="3414749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13</a:t>
            </a:fld>
            <a:endParaRPr lang="en-GB" dirty="0"/>
          </a:p>
        </p:txBody>
      </p:sp>
    </p:spTree>
    <p:extLst>
      <p:ext uri="{BB962C8B-B14F-4D97-AF65-F5344CB8AC3E}">
        <p14:creationId xmlns:p14="http://schemas.microsoft.com/office/powerpoint/2010/main" val="185810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14</a:t>
            </a:fld>
            <a:endParaRPr lang="en-GB" dirty="0"/>
          </a:p>
        </p:txBody>
      </p:sp>
    </p:spTree>
    <p:extLst>
      <p:ext uri="{BB962C8B-B14F-4D97-AF65-F5344CB8AC3E}">
        <p14:creationId xmlns:p14="http://schemas.microsoft.com/office/powerpoint/2010/main" val="340212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16</a:t>
            </a:fld>
            <a:endParaRPr lang="en-GB" dirty="0"/>
          </a:p>
        </p:txBody>
      </p:sp>
    </p:spTree>
    <p:extLst>
      <p:ext uri="{BB962C8B-B14F-4D97-AF65-F5344CB8AC3E}">
        <p14:creationId xmlns:p14="http://schemas.microsoft.com/office/powerpoint/2010/main" val="2651479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24FB40-D716-49CE-A91C-561D7E9FB285}" type="slidenum">
              <a:rPr lang="en-GB" smtClean="0"/>
              <a:t>23</a:t>
            </a:fld>
            <a:endParaRPr lang="en-GB" dirty="0"/>
          </a:p>
        </p:txBody>
      </p:sp>
    </p:spTree>
    <p:extLst>
      <p:ext uri="{BB962C8B-B14F-4D97-AF65-F5344CB8AC3E}">
        <p14:creationId xmlns:p14="http://schemas.microsoft.com/office/powerpoint/2010/main" val="338300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F622EAA-3B31-4001-80DC-3EF351C83433}" type="datetime1">
              <a:rPr lang="en-GB" smtClean="0"/>
              <a:t>03/12/2018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7C9A9-1A76-4F3A-82DD-841F170ED4B4}" type="datetime1">
              <a:rPr lang="en-GB" smtClean="0"/>
              <a:t>03/12/2018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915F0-68E5-4D4B-9D44-037EBC73D2F7}" type="datetime1">
              <a:rPr lang="en-GB" smtClean="0"/>
              <a:t>03/12/2018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6E7B56-0FA7-44DB-ACF7-2B5D4EB6CD48}" type="datetime1">
              <a:rPr lang="en-GB" smtClean="0"/>
              <a:t>03/12/2018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3B2F5E-1B3A-449B-9E39-C1753B49B8A1}" type="datetime1">
              <a:rPr lang="en-GB" smtClean="0"/>
              <a:t>03/12/2018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0CFCEE-5899-43A4-8561-BC7DC2037DE1}" type="datetime1">
              <a:rPr lang="en-GB" smtClean="0"/>
              <a:t>03/12/2018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2C509-13D6-4180-9624-B2FFF2F99AF4}" type="datetime1">
              <a:rPr lang="en-GB" smtClean="0"/>
              <a:t>03/12/2018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232370-06E3-4CEB-8F50-19A531F72AC6}" type="datetime1">
              <a:rPr lang="en-GB" smtClean="0"/>
              <a:t>03/12/2018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55E1F5-9036-4DDA-B079-BC5609550EEA}" type="datetime1">
              <a:rPr lang="en-GB" smtClean="0"/>
              <a:t>03/12/2018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66A63F-A2EC-4694-9F68-14B5E00298E9}" type="datetime1">
              <a:rPr lang="en-GB" smtClean="0"/>
              <a:t>03/12/2018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5B1B7B-59A6-4B2D-817C-9BAEA4671AB0}" type="datetime1">
              <a:rPr lang="en-GB" smtClean="0"/>
              <a:t>03/12/2018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BB90B1-769C-4E4E-A63A-85558D118FB4}" type="datetime1">
              <a:rPr lang="en-GB" smtClean="0"/>
              <a:t>03/12/2018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uefap.com/writing/genre/casestud.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268760"/>
            <a:ext cx="8352928" cy="1470025"/>
          </a:xfrm>
        </p:spPr>
        <p:txBody>
          <a:bodyPr>
            <a:normAutofit/>
          </a:bodyPr>
          <a:lstStyle/>
          <a:p>
            <a:r>
              <a:rPr lang="en-GB" dirty="0"/>
              <a:t>Research Methods in Education (Teach First)</a:t>
            </a:r>
          </a:p>
        </p:txBody>
      </p:sp>
      <p:sp>
        <p:nvSpPr>
          <p:cNvPr id="3" name="Subtitle 2"/>
          <p:cNvSpPr>
            <a:spLocks noGrp="1"/>
          </p:cNvSpPr>
          <p:nvPr>
            <p:ph type="subTitle" idx="1"/>
          </p:nvPr>
        </p:nvSpPr>
        <p:spPr>
          <a:xfrm>
            <a:off x="107504" y="4437112"/>
            <a:ext cx="4392488" cy="1296144"/>
          </a:xfrm>
        </p:spPr>
        <p:txBody>
          <a:bodyPr>
            <a:normAutofit/>
          </a:bodyPr>
          <a:lstStyle/>
          <a:p>
            <a:r>
              <a:rPr lang="en-GB" dirty="0"/>
              <a:t>Day 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305B3-9C06-47BE-910A-D674B6B36F13}"/>
              </a:ext>
            </a:extLst>
          </p:cNvPr>
          <p:cNvSpPr>
            <a:spLocks noGrp="1"/>
          </p:cNvSpPr>
          <p:nvPr>
            <p:ph type="title"/>
          </p:nvPr>
        </p:nvSpPr>
        <p:spPr/>
        <p:txBody>
          <a:bodyPr/>
          <a:lstStyle/>
          <a:p>
            <a:r>
              <a:rPr lang="en-GB" dirty="0"/>
              <a:t>Welcome    Croeso  </a:t>
            </a:r>
          </a:p>
        </p:txBody>
      </p:sp>
      <p:sp>
        <p:nvSpPr>
          <p:cNvPr id="3" name="Content Placeholder 2">
            <a:extLst>
              <a:ext uri="{FF2B5EF4-FFF2-40B4-BE49-F238E27FC236}">
                <a16:creationId xmlns:a16="http://schemas.microsoft.com/office/drawing/2014/main" id="{63680BF0-6848-44FF-8D5F-38C682EEDF5A}"/>
              </a:ext>
            </a:extLst>
          </p:cNvPr>
          <p:cNvSpPr>
            <a:spLocks noGrp="1"/>
          </p:cNvSpPr>
          <p:nvPr>
            <p:ph idx="1"/>
          </p:nvPr>
        </p:nvSpPr>
        <p:spPr/>
        <p:txBody>
          <a:bodyPr>
            <a:normAutofit lnSpcReduction="10000"/>
          </a:bodyPr>
          <a:lstStyle/>
          <a:p>
            <a:endParaRPr lang="en-GB" dirty="0"/>
          </a:p>
          <a:p>
            <a:r>
              <a:rPr lang="en-GB" dirty="0"/>
              <a:t>Register</a:t>
            </a:r>
          </a:p>
          <a:p>
            <a:r>
              <a:rPr lang="en-GB" dirty="0"/>
              <a:t>Download E1 form and research preparation form for this session</a:t>
            </a:r>
          </a:p>
          <a:p>
            <a:r>
              <a:rPr lang="en-GB" dirty="0"/>
              <a:t>Assignment folders</a:t>
            </a:r>
          </a:p>
          <a:p>
            <a:r>
              <a:rPr lang="en-GB" dirty="0"/>
              <a:t>Next meeting: Sat Feb 16</a:t>
            </a:r>
            <a:r>
              <a:rPr lang="en-GB" baseline="30000" dirty="0"/>
              <a:t>th</a:t>
            </a:r>
            <a:r>
              <a:rPr lang="en-GB" dirty="0"/>
              <a:t> 2019?</a:t>
            </a:r>
          </a:p>
          <a:p>
            <a:r>
              <a:rPr lang="en-GB" dirty="0"/>
              <a:t>Apology</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69CBC56A-A902-4234-BC1F-ECA91B620BBC}"/>
              </a:ext>
            </a:extLst>
          </p:cNvPr>
          <p:cNvSpPr>
            <a:spLocks noGrp="1"/>
          </p:cNvSpPr>
          <p:nvPr>
            <p:ph type="sldNum" sz="quarter" idx="12"/>
          </p:nvPr>
        </p:nvSpPr>
        <p:spPr/>
        <p:txBody>
          <a:bodyPr/>
          <a:lstStyle/>
          <a:p>
            <a:fld id="{AC82685A-BD3A-4230-8D85-804689F67293}" type="slidenum">
              <a:rPr lang="en-GB" smtClean="0"/>
              <a:t>2</a:t>
            </a:fld>
            <a:endParaRPr lang="en-GB" dirty="0"/>
          </a:p>
        </p:txBody>
      </p:sp>
    </p:spTree>
    <p:extLst>
      <p:ext uri="{BB962C8B-B14F-4D97-AF65-F5344CB8AC3E}">
        <p14:creationId xmlns:p14="http://schemas.microsoft.com/office/powerpoint/2010/main" val="1731310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301970" y="1052736"/>
            <a:ext cx="3726414" cy="2592288"/>
          </a:xfrm>
        </p:spPr>
        <p:txBody>
          <a:bodyPr>
            <a:normAutofit fontScale="90000"/>
          </a:bodyPr>
          <a:lstStyle/>
          <a:p>
            <a:pPr>
              <a:defRPr/>
            </a:pPr>
            <a:br>
              <a:rPr lang="en-GB" altLang="en-US" dirty="0"/>
            </a:br>
            <a:r>
              <a:rPr lang="en-US" altLang="en-US" b="1" dirty="0">
                <a:solidFill>
                  <a:schemeClr val="tx1"/>
                </a:solidFill>
              </a:rPr>
              <a:t>PARADIGMS OF </a:t>
            </a:r>
            <a:br>
              <a:rPr lang="en-US" altLang="en-US" b="1" dirty="0">
                <a:solidFill>
                  <a:schemeClr val="tx1"/>
                </a:solidFill>
              </a:rPr>
            </a:br>
            <a:r>
              <a:rPr lang="en-US" altLang="en-US" b="1" dirty="0">
                <a:solidFill>
                  <a:schemeClr val="tx1"/>
                </a:solidFill>
              </a:rPr>
              <a:t>SOCIAL RESEARCH</a:t>
            </a:r>
            <a:br>
              <a:rPr lang="en-US" altLang="en-US" dirty="0">
                <a:solidFill>
                  <a:schemeClr val="tx1"/>
                </a:solidFill>
              </a:rPr>
            </a:br>
            <a:endParaRPr lang="en-AU" altLang="en-US" sz="2400" dirty="0"/>
          </a:p>
        </p:txBody>
      </p:sp>
      <p:sp>
        <p:nvSpPr>
          <p:cNvPr id="11267" name="Rectangle 6"/>
          <p:cNvSpPr>
            <a:spLocks noChangeArrowheads="1"/>
          </p:cNvSpPr>
          <p:nvPr/>
        </p:nvSpPr>
        <p:spPr bwMode="auto">
          <a:xfrm>
            <a:off x="4572000" y="4300092"/>
            <a:ext cx="4125548" cy="112028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85000"/>
              <a:buFont typeface="Arial" pitchFamily="34" charset="0"/>
              <a:buChar char="•"/>
              <a:defRPr sz="2400">
                <a:solidFill>
                  <a:schemeClr val="tx1"/>
                </a:solidFill>
                <a:latin typeface="Arial" pitchFamily="34" charset="0"/>
              </a:defRPr>
            </a:lvl1pPr>
            <a:lvl2pPr marL="742950" indent="-285750">
              <a:spcBef>
                <a:spcPct val="20000"/>
              </a:spcBef>
              <a:buClr>
                <a:schemeClr val="accent1"/>
              </a:buClr>
              <a:buSzPct val="85000"/>
              <a:buFont typeface="Arial" pitchFamily="34" charset="0"/>
              <a:buChar char="•"/>
              <a:defRPr sz="2000">
                <a:solidFill>
                  <a:schemeClr val="tx1"/>
                </a:solidFill>
                <a:latin typeface="Arial" pitchFamily="34" charset="0"/>
              </a:defRPr>
            </a:lvl2pPr>
            <a:lvl3pPr marL="1143000" indent="-228600">
              <a:spcBef>
                <a:spcPct val="20000"/>
              </a:spcBef>
              <a:buClr>
                <a:schemeClr val="accent1"/>
              </a:buClr>
              <a:buSzPct val="90000"/>
              <a:buFont typeface="Arial" pitchFamily="34" charset="0"/>
              <a:buChar char="•"/>
              <a:defRPr>
                <a:solidFill>
                  <a:schemeClr val="tx1"/>
                </a:solidFill>
                <a:latin typeface="Arial" pitchFamily="34" charset="0"/>
              </a:defRPr>
            </a:lvl3pPr>
            <a:lvl4pPr marL="1600200" indent="-228600">
              <a:spcBef>
                <a:spcPct val="20000"/>
              </a:spcBef>
              <a:buClr>
                <a:schemeClr val="accent1"/>
              </a:buClr>
              <a:buFont typeface="Arial" pitchFamily="34" charset="0"/>
              <a:buChar char="•"/>
              <a:defRPr sz="1600">
                <a:solidFill>
                  <a:schemeClr val="tx1"/>
                </a:solidFill>
                <a:latin typeface="Arial" pitchFamily="34" charset="0"/>
              </a:defRPr>
            </a:lvl4pPr>
            <a:lvl5pPr marL="2057400" indent="-228600">
              <a:spcBef>
                <a:spcPct val="20000"/>
              </a:spcBef>
              <a:buClr>
                <a:schemeClr val="accent1"/>
              </a:buClr>
              <a:buSzPct val="100000"/>
              <a:buFont typeface="Arial" pitchFamily="34" charset="0"/>
              <a:buChar char="•"/>
              <a:defRPr sz="1400">
                <a:solidFill>
                  <a:schemeClr val="tx1"/>
                </a:solidFill>
                <a:latin typeface="Arial" pitchFamily="34" charset="0"/>
              </a:defRPr>
            </a:lvl5pPr>
            <a:lvl6pPr marL="25146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6pPr>
            <a:lvl7pPr marL="29718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7pPr>
            <a:lvl8pPr marL="34290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8pPr>
            <a:lvl9pPr marL="38862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9pPr>
          </a:lstStyle>
          <a:p>
            <a:pPr algn="ctr">
              <a:buClrTx/>
              <a:buSzTx/>
              <a:buFontTx/>
              <a:buNone/>
            </a:pPr>
            <a:r>
              <a:rPr lang="en-US" altLang="en-US" b="1" dirty="0">
                <a:latin typeface="Verdana" pitchFamily="34" charset="0"/>
              </a:rPr>
              <a:t>© </a:t>
            </a:r>
            <a:r>
              <a:rPr lang="en-US" altLang="en-US" b="1" dirty="0"/>
              <a:t>LOUIS COHEN, LAWRENCE MANION &amp; KEITH MORRISON </a:t>
            </a:r>
          </a:p>
          <a:p>
            <a:pPr algn="ctr">
              <a:buClrTx/>
              <a:buSzTx/>
              <a:buFontTx/>
              <a:buNone/>
            </a:pPr>
            <a:endParaRPr lang="en-US" altLang="en-US" b="1" dirty="0">
              <a:solidFill>
                <a:srgbClr val="FFFFFF"/>
              </a:solidFill>
            </a:endParaRPr>
          </a:p>
          <a:p>
            <a:pPr algn="ctr">
              <a:buClrTx/>
              <a:buSzTx/>
              <a:buFontTx/>
              <a:buNone/>
            </a:pPr>
            <a:endParaRPr lang="en-AU" altLang="en-US" b="1" dirty="0">
              <a:solidFill>
                <a:srgbClr val="FFFFFF"/>
              </a:solidFill>
            </a:endParaRPr>
          </a:p>
        </p:txBody>
      </p:sp>
      <p:pic>
        <p:nvPicPr>
          <p:cNvPr id="11268" name="Picture 7" descr="C:\Users\Jane Waters\Desktop\CMH IMAGE.jpg"/>
          <p:cNvPicPr>
            <a:picLocks noChangeAspect="1" noChangeArrowheads="1"/>
          </p:cNvPicPr>
          <p:nvPr/>
        </p:nvPicPr>
        <p:blipFill>
          <a:blip r:embed="rId3">
            <a:extLst>
              <a:ext uri="{28A0092B-C50C-407E-A947-70E740481C1C}">
                <a14:useLocalDpi xmlns:a14="http://schemas.microsoft.com/office/drawing/2010/main" val="0"/>
              </a:ext>
            </a:extLst>
          </a:blip>
          <a:srcRect t="15120" r="9674"/>
          <a:stretch>
            <a:fillRect/>
          </a:stretch>
        </p:blipFill>
        <p:spPr bwMode="auto">
          <a:xfrm>
            <a:off x="1493659" y="1268761"/>
            <a:ext cx="2483644" cy="3031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9272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7B631-C991-45AD-9795-A241B0572CFD}"/>
              </a:ext>
            </a:extLst>
          </p:cNvPr>
          <p:cNvSpPr>
            <a:spLocks noGrp="1"/>
          </p:cNvSpPr>
          <p:nvPr>
            <p:ph type="title"/>
          </p:nvPr>
        </p:nvSpPr>
        <p:spPr>
          <a:solidFill>
            <a:schemeClr val="tx2">
              <a:lumMod val="20000"/>
              <a:lumOff val="80000"/>
            </a:schemeClr>
          </a:solidFill>
        </p:spPr>
        <p:txBody>
          <a:bodyPr/>
          <a:lstStyle/>
          <a:p>
            <a:r>
              <a:rPr lang="en-GB" dirty="0"/>
              <a:t>Task: briefing</a:t>
            </a:r>
          </a:p>
        </p:txBody>
      </p:sp>
      <p:sp>
        <p:nvSpPr>
          <p:cNvPr id="6" name="Content Placeholder 5">
            <a:extLst>
              <a:ext uri="{FF2B5EF4-FFF2-40B4-BE49-F238E27FC236}">
                <a16:creationId xmlns:a16="http://schemas.microsoft.com/office/drawing/2014/main" id="{26FD02C8-07F2-4BCD-9A48-F7CD6FF7BA9F}"/>
              </a:ext>
            </a:extLst>
          </p:cNvPr>
          <p:cNvSpPr>
            <a:spLocks noGrp="1"/>
          </p:cNvSpPr>
          <p:nvPr>
            <p:ph idx="1"/>
          </p:nvPr>
        </p:nvSpPr>
        <p:spPr/>
        <p:txBody>
          <a:bodyPr/>
          <a:lstStyle/>
          <a:p>
            <a:r>
              <a:rPr lang="en-GB" dirty="0"/>
              <a:t>What was the content of the four chapters that you read?</a:t>
            </a:r>
          </a:p>
          <a:p>
            <a:r>
              <a:rPr lang="en-GB" sz="1100" dirty="0"/>
              <a:t>10.45 am</a:t>
            </a:r>
          </a:p>
        </p:txBody>
      </p:sp>
      <p:sp>
        <p:nvSpPr>
          <p:cNvPr id="4" name="Slide Number Placeholder 3">
            <a:extLst>
              <a:ext uri="{FF2B5EF4-FFF2-40B4-BE49-F238E27FC236}">
                <a16:creationId xmlns:a16="http://schemas.microsoft.com/office/drawing/2014/main" id="{43604451-357F-4892-87EB-61C762B164F0}"/>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extLst>
      <p:ext uri="{BB962C8B-B14F-4D97-AF65-F5344CB8AC3E}">
        <p14:creationId xmlns:p14="http://schemas.microsoft.com/office/powerpoint/2010/main" val="94446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US" altLang="en-US" dirty="0"/>
              <a:t>Begin a research diary…..</a:t>
            </a:r>
          </a:p>
        </p:txBody>
      </p:sp>
      <p:sp>
        <p:nvSpPr>
          <p:cNvPr id="14339" name="Content Placeholder 2"/>
          <p:cNvSpPr>
            <a:spLocks noGrp="1"/>
          </p:cNvSpPr>
          <p:nvPr>
            <p:ph idx="1"/>
          </p:nvPr>
        </p:nvSpPr>
        <p:spPr>
          <a:xfrm>
            <a:off x="611560" y="1268760"/>
            <a:ext cx="7772400" cy="4395787"/>
          </a:xfrm>
          <a:solidFill>
            <a:schemeClr val="bg1"/>
          </a:solidFill>
        </p:spPr>
        <p:txBody>
          <a:bodyPr>
            <a:normAutofit/>
          </a:bodyPr>
          <a:lstStyle/>
          <a:p>
            <a:pPr lvl="1"/>
            <a:r>
              <a:rPr lang="en-US" altLang="en-US" dirty="0"/>
              <a:t>scribbling ideas as they come to you</a:t>
            </a:r>
          </a:p>
          <a:p>
            <a:pPr lvl="2"/>
            <a:r>
              <a:rPr lang="en-US" altLang="en-US" dirty="0"/>
              <a:t>support your thinking</a:t>
            </a:r>
          </a:p>
          <a:p>
            <a:pPr lvl="2"/>
            <a:r>
              <a:rPr lang="en-US" altLang="en-US" dirty="0"/>
              <a:t>develop your questions and beliefs</a:t>
            </a:r>
          </a:p>
          <a:p>
            <a:pPr lvl="2"/>
            <a:endParaRPr lang="en-US" altLang="en-US" dirty="0"/>
          </a:p>
          <a:p>
            <a:pPr marL="914400" lvl="2" indent="0" algn="just">
              <a:buNone/>
            </a:pPr>
            <a:endParaRPr lang="en-US" altLang="en-US" dirty="0"/>
          </a:p>
          <a:p>
            <a:pPr marL="914400" lvl="2" indent="0" algn="ctr">
              <a:buNone/>
            </a:pPr>
            <a:r>
              <a:rPr lang="en-US" altLang="en-US" dirty="0"/>
              <a:t>Identify some sources about this area of practice</a:t>
            </a:r>
          </a:p>
          <a:p>
            <a:pPr lvl="2"/>
            <a:endParaRPr lang="en-GB" altLang="en-US" dirty="0"/>
          </a:p>
        </p:txBody>
      </p:sp>
      <p:sp>
        <p:nvSpPr>
          <p:cNvPr id="2" name="Slide Number Placeholder 1"/>
          <p:cNvSpPr>
            <a:spLocks noGrp="1"/>
          </p:cNvSpPr>
          <p:nvPr>
            <p:ph type="sldNum" sz="quarter" idx="12"/>
          </p:nvPr>
        </p:nvSpPr>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36835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Field notes in your research diary</a:t>
            </a:r>
          </a:p>
        </p:txBody>
      </p:sp>
      <p:sp>
        <p:nvSpPr>
          <p:cNvPr id="4" name="Date Placeholder 3"/>
          <p:cNvSpPr>
            <a:spLocks noGrp="1"/>
          </p:cNvSpPr>
          <p:nvPr>
            <p:ph type="dt" sz="half" idx="10"/>
          </p:nvPr>
        </p:nvSpPr>
        <p:spPr/>
        <p:txBody>
          <a:bodyPr/>
          <a:lstStyle/>
          <a:p>
            <a:fld id="{2F19EAE6-7ABA-428D-8F6A-21625924719E}" type="datetime1">
              <a:rPr lang="en-GB" smtClean="0"/>
              <a:t>03/12/2018</a:t>
            </a:fld>
            <a:endParaRPr lang="en-GB" dirty="0"/>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6</a:t>
            </a:fld>
            <a:endParaRPr lang="en-GB" dirty="0"/>
          </a:p>
        </p:txBody>
      </p:sp>
      <p:sp>
        <p:nvSpPr>
          <p:cNvPr id="3" name="Content Placeholder 2"/>
          <p:cNvSpPr>
            <a:spLocks noGrp="1"/>
          </p:cNvSpPr>
          <p:nvPr>
            <p:ph sz="quarter" idx="1"/>
          </p:nvPr>
        </p:nvSpPr>
        <p:spPr/>
        <p:txBody>
          <a:bodyPr>
            <a:normAutofit lnSpcReduction="10000"/>
          </a:bodyPr>
          <a:lstStyle/>
          <a:p>
            <a:r>
              <a:rPr lang="en-GB" dirty="0"/>
              <a:t>The principal method employed by all ethnographers is the collection of field notes. Can include direct observation and reflections on what has been observed</a:t>
            </a:r>
          </a:p>
          <a:p>
            <a:r>
              <a:rPr lang="en-GB" dirty="0"/>
              <a:t>Record of things observed, including records taken at the same time as the events where possible, and comments written about their significance  - DATED</a:t>
            </a:r>
          </a:p>
        </p:txBody>
      </p:sp>
    </p:spTree>
    <p:extLst>
      <p:ext uri="{BB962C8B-B14F-4D97-AF65-F5344CB8AC3E}">
        <p14:creationId xmlns:p14="http://schemas.microsoft.com/office/powerpoint/2010/main" val="563181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04800" y="228601"/>
            <a:ext cx="8382000" cy="762000"/>
          </a:xfrm>
        </p:spPr>
        <p:txBody>
          <a:bodyPr/>
          <a:lstStyle/>
          <a:p>
            <a:pPr algn="ctr" fontAlgn="auto">
              <a:spcAft>
                <a:spcPts val="0"/>
              </a:spcAft>
              <a:defRPr/>
            </a:pPr>
            <a:r>
              <a:rPr lang="en-US" altLang="en-US" sz="3200" dirty="0"/>
              <a:t>Why do we research?</a:t>
            </a:r>
            <a:endParaRPr lang="en-GB" altLang="en-US" sz="3200" dirty="0"/>
          </a:p>
        </p:txBody>
      </p:sp>
      <p:sp>
        <p:nvSpPr>
          <p:cNvPr id="10243" name="Content Placeholder 2"/>
          <p:cNvSpPr>
            <a:spLocks noGrp="1"/>
          </p:cNvSpPr>
          <p:nvPr>
            <p:ph idx="1"/>
          </p:nvPr>
        </p:nvSpPr>
        <p:spPr>
          <a:xfrm>
            <a:off x="685800" y="1219200"/>
            <a:ext cx="8153400" cy="4572000"/>
          </a:xfrm>
          <a:solidFill>
            <a:srgbClr val="F8F8F8"/>
          </a:solidFill>
        </p:spPr>
        <p:txBody>
          <a:bodyPr>
            <a:normAutofit/>
          </a:bodyPr>
          <a:lstStyle/>
          <a:p>
            <a:pPr marL="457200" lvl="1" indent="0">
              <a:buNone/>
            </a:pPr>
            <a:r>
              <a:rPr lang="en-GB" altLang="en-US" sz="3200" dirty="0"/>
              <a:t>To find out...</a:t>
            </a:r>
          </a:p>
          <a:p>
            <a:pPr marL="914400" lvl="2" indent="0">
              <a:buNone/>
            </a:pPr>
            <a:r>
              <a:rPr lang="en-GB" altLang="en-US" sz="3200" dirty="0"/>
              <a:t>       How, why, what, who, when </a:t>
            </a:r>
          </a:p>
          <a:p>
            <a:pPr marL="457200" lvl="1" indent="0">
              <a:buNone/>
            </a:pPr>
            <a:r>
              <a:rPr lang="en-GB" altLang="en-US" sz="3200" dirty="0"/>
              <a:t>To improve...</a:t>
            </a:r>
          </a:p>
          <a:p>
            <a:pPr marL="914400" lvl="2" indent="0">
              <a:buNone/>
            </a:pPr>
            <a:r>
              <a:rPr lang="en-GB" altLang="en-US" sz="3200" dirty="0"/>
              <a:t>       Outcomes, teaching, learning</a:t>
            </a:r>
          </a:p>
          <a:p>
            <a:pPr marL="457200" lvl="1" indent="0">
              <a:buNone/>
            </a:pPr>
            <a:r>
              <a:rPr lang="en-GB" altLang="en-US" sz="3200" dirty="0"/>
              <a:t>To explain…</a:t>
            </a:r>
          </a:p>
          <a:p>
            <a:pPr marL="457200" lvl="1" indent="0">
              <a:buNone/>
            </a:pPr>
            <a:r>
              <a:rPr lang="en-GB" altLang="en-US" sz="3200" dirty="0"/>
              <a:t>		Situation, change, no change</a:t>
            </a:r>
          </a:p>
          <a:p>
            <a:pPr marL="457200" lvl="1" indent="0">
              <a:buNone/>
            </a:pPr>
            <a:endParaRPr lang="en-GB" altLang="en-US" sz="3200" dirty="0"/>
          </a:p>
        </p:txBody>
      </p:sp>
      <p:sp>
        <p:nvSpPr>
          <p:cNvPr id="2" name="Date Placeholder 1"/>
          <p:cNvSpPr>
            <a:spLocks noGrp="1"/>
          </p:cNvSpPr>
          <p:nvPr>
            <p:ph type="dt" sz="half" idx="10"/>
          </p:nvPr>
        </p:nvSpPr>
        <p:spPr/>
        <p:txBody>
          <a:bodyPr/>
          <a:lstStyle/>
          <a:p>
            <a:fld id="{33AFFC49-7733-424C-A0A3-3F55B1E6B291}" type="datetime1">
              <a:rPr lang="en-GB" smtClean="0"/>
              <a:t>03/12/2018</a:t>
            </a:fld>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7</a:t>
            </a:fld>
            <a:endParaRPr lang="en-GB" dirty="0"/>
          </a:p>
        </p:txBody>
      </p:sp>
    </p:spTree>
    <p:extLst>
      <p:ext uri="{BB962C8B-B14F-4D97-AF65-F5344CB8AC3E}">
        <p14:creationId xmlns:p14="http://schemas.microsoft.com/office/powerpoint/2010/main" val="1580258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a:solidFill>
            <a:schemeClr val="tx2">
              <a:lumMod val="20000"/>
              <a:lumOff val="80000"/>
            </a:schemeClr>
          </a:solidFill>
        </p:spPr>
        <p:txBody>
          <a:bodyPr/>
          <a:lstStyle/>
          <a:p>
            <a:r>
              <a:rPr lang="en-GB" dirty="0"/>
              <a:t>Task: discussion</a:t>
            </a:r>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marL="0" indent="0" algn="ctr">
              <a:buNone/>
            </a:pPr>
            <a:r>
              <a:rPr lang="en-GB" dirty="0"/>
              <a:t>Share:</a:t>
            </a:r>
          </a:p>
          <a:p>
            <a:pPr marL="0" indent="0">
              <a:buNone/>
            </a:pPr>
            <a:r>
              <a:rPr lang="en-GB" dirty="0"/>
              <a:t>Your field of interest</a:t>
            </a:r>
          </a:p>
          <a:p>
            <a:pPr marL="0" indent="0">
              <a:buNone/>
            </a:pPr>
            <a:endParaRPr lang="en-GB" dirty="0"/>
          </a:p>
          <a:p>
            <a:pPr marL="0" indent="0">
              <a:buNone/>
            </a:pPr>
            <a:r>
              <a:rPr lang="en-GB" dirty="0"/>
              <a:t>Your research question</a:t>
            </a:r>
          </a:p>
          <a:p>
            <a:pPr marL="0" indent="0">
              <a:buNone/>
            </a:pPr>
            <a:endParaRPr lang="en-GB" dirty="0"/>
          </a:p>
          <a:p>
            <a:pPr marL="0" indent="0">
              <a:buNone/>
            </a:pPr>
            <a:r>
              <a:rPr lang="en-GB" dirty="0"/>
              <a:t>Your project description</a:t>
            </a:r>
          </a:p>
          <a:p>
            <a:pPr marL="0" indent="0">
              <a:buNone/>
            </a:pPr>
            <a:endParaRPr lang="en-GB" dirty="0"/>
          </a:p>
          <a:p>
            <a:pPr marL="0" indent="0">
              <a:buNone/>
            </a:pPr>
            <a:r>
              <a:rPr lang="en-GB" dirty="0"/>
              <a:t>How you will collect data</a:t>
            </a:r>
          </a:p>
          <a:p>
            <a:pPr marL="0" indent="0">
              <a:buNone/>
            </a:pPr>
            <a:r>
              <a:rPr lang="en-GB" sz="1200" dirty="0"/>
              <a:t>11.00 am</a:t>
            </a:r>
          </a:p>
        </p:txBody>
      </p:sp>
      <p:sp>
        <p:nvSpPr>
          <p:cNvPr id="4" name="Date Placeholder 3"/>
          <p:cNvSpPr>
            <a:spLocks noGrp="1"/>
          </p:cNvSpPr>
          <p:nvPr>
            <p:ph type="dt" sz="half" idx="10"/>
          </p:nvPr>
        </p:nvSpPr>
        <p:spPr/>
        <p:txBody>
          <a:bodyPr/>
          <a:lstStyle/>
          <a:p>
            <a:fld id="{99A5A773-377D-4110-B887-124614A5AEA2}" type="datetime1">
              <a:rPr lang="en-GB" smtClean="0"/>
              <a:t>03/12/2018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dirty="0"/>
          </a:p>
        </p:txBody>
      </p:sp>
    </p:spTree>
    <p:extLst>
      <p:ext uri="{BB962C8B-B14F-4D97-AF65-F5344CB8AC3E}">
        <p14:creationId xmlns:p14="http://schemas.microsoft.com/office/powerpoint/2010/main" val="1528015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CA2A-1DD1-4FD7-BAD9-A849D99984D7}"/>
              </a:ext>
            </a:extLst>
          </p:cNvPr>
          <p:cNvSpPr>
            <a:spLocks noGrp="1"/>
          </p:cNvSpPr>
          <p:nvPr>
            <p:ph type="title"/>
          </p:nvPr>
        </p:nvSpPr>
        <p:spPr/>
        <p:txBody>
          <a:bodyPr>
            <a:normAutofit fontScale="90000"/>
          </a:bodyPr>
          <a:lstStyle/>
          <a:p>
            <a:r>
              <a:rPr lang="en-GB" dirty="0"/>
              <a:t>All research questions come into these 3 categories</a:t>
            </a:r>
          </a:p>
        </p:txBody>
      </p:sp>
      <p:sp>
        <p:nvSpPr>
          <p:cNvPr id="3" name="Content Placeholder 2">
            <a:extLst>
              <a:ext uri="{FF2B5EF4-FFF2-40B4-BE49-F238E27FC236}">
                <a16:creationId xmlns:a16="http://schemas.microsoft.com/office/drawing/2014/main" id="{96B976F2-0D42-42A0-AEB6-41E39EE6FA2E}"/>
              </a:ext>
            </a:extLst>
          </p:cNvPr>
          <p:cNvSpPr>
            <a:spLocks noGrp="1"/>
          </p:cNvSpPr>
          <p:nvPr>
            <p:ph idx="1"/>
          </p:nvPr>
        </p:nvSpPr>
        <p:spPr/>
        <p:txBody>
          <a:bodyPr>
            <a:normAutofit fontScale="62500" lnSpcReduction="20000"/>
          </a:bodyPr>
          <a:lstStyle/>
          <a:p>
            <a:r>
              <a:rPr lang="en-GB" sz="4000" b="1" dirty="0"/>
              <a:t>Descriptive</a:t>
            </a:r>
          </a:p>
          <a:p>
            <a:r>
              <a:rPr lang="en-GB" sz="4000" b="1" dirty="0"/>
              <a:t>Relational.</a:t>
            </a:r>
          </a:p>
          <a:p>
            <a:r>
              <a:rPr lang="en-GB" sz="4000" b="1" dirty="0"/>
              <a:t>Causal.</a:t>
            </a:r>
          </a:p>
          <a:p>
            <a:pPr marL="0" indent="0">
              <a:buNone/>
            </a:pPr>
            <a:r>
              <a:rPr lang="en-GB" sz="4000" dirty="0"/>
              <a:t>The three question types can be viewed as cumulative. That is, a relational study assumes that you can first describe (by measuring or observing) each of the variables you are trying to relate. And, a causal study assumes that you can describe both the cause and effect variables and that you can show that they are related to each other. Causal studies are probably the most demanding of the three.</a:t>
            </a:r>
            <a:br>
              <a:rPr lang="en-GB" dirty="0"/>
            </a:br>
            <a:endParaRPr lang="en-GB" dirty="0"/>
          </a:p>
        </p:txBody>
      </p:sp>
      <p:sp>
        <p:nvSpPr>
          <p:cNvPr id="4" name="Slide Number Placeholder 3">
            <a:extLst>
              <a:ext uri="{FF2B5EF4-FFF2-40B4-BE49-F238E27FC236}">
                <a16:creationId xmlns:a16="http://schemas.microsoft.com/office/drawing/2014/main" id="{86A33E11-0947-4D00-9077-567BC33A5F5C}"/>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extLst>
      <p:ext uri="{BB962C8B-B14F-4D97-AF65-F5344CB8AC3E}">
        <p14:creationId xmlns:p14="http://schemas.microsoft.com/office/powerpoint/2010/main" val="1894839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3E6C-C15A-4692-BD13-258E86A730DE}"/>
              </a:ext>
            </a:extLst>
          </p:cNvPr>
          <p:cNvSpPr>
            <a:spLocks noGrp="1"/>
          </p:cNvSpPr>
          <p:nvPr>
            <p:ph type="title"/>
          </p:nvPr>
        </p:nvSpPr>
        <p:spPr>
          <a:xfrm>
            <a:off x="457200" y="274638"/>
            <a:ext cx="8229600" cy="994122"/>
          </a:xfrm>
        </p:spPr>
        <p:txBody>
          <a:bodyPr/>
          <a:lstStyle/>
          <a:p>
            <a:r>
              <a:rPr lang="en-GB" dirty="0"/>
              <a:t>Descriptional</a:t>
            </a:r>
          </a:p>
        </p:txBody>
      </p:sp>
      <p:sp>
        <p:nvSpPr>
          <p:cNvPr id="3" name="Content Placeholder 2">
            <a:extLst>
              <a:ext uri="{FF2B5EF4-FFF2-40B4-BE49-F238E27FC236}">
                <a16:creationId xmlns:a16="http://schemas.microsoft.com/office/drawing/2014/main" id="{F9EE1A83-5087-49AC-93C7-B39DB99F63E2}"/>
              </a:ext>
            </a:extLst>
          </p:cNvPr>
          <p:cNvSpPr>
            <a:spLocks noGrp="1"/>
          </p:cNvSpPr>
          <p:nvPr>
            <p:ph idx="1"/>
          </p:nvPr>
        </p:nvSpPr>
        <p:spPr>
          <a:xfrm>
            <a:off x="457200" y="1268760"/>
            <a:ext cx="8229600" cy="4248473"/>
          </a:xfrm>
        </p:spPr>
        <p:txBody>
          <a:bodyPr>
            <a:noAutofit/>
          </a:bodyPr>
          <a:lstStyle/>
          <a:p>
            <a:pPr marL="0" lvl="0" indent="0">
              <a:buNone/>
            </a:pPr>
            <a:r>
              <a:rPr lang="en-GB" sz="2800" dirty="0">
                <a:solidFill>
                  <a:prstClr val="black"/>
                </a:solidFill>
              </a:rPr>
              <a:t>When a study is designed primarily to describe what is going on or what exists. </a:t>
            </a:r>
          </a:p>
          <a:p>
            <a:pPr lvl="0"/>
            <a:r>
              <a:rPr lang="en-GB" sz="2800" dirty="0">
                <a:solidFill>
                  <a:prstClr val="black"/>
                </a:solidFill>
              </a:rPr>
              <a:t>Public opinion polls that seek only to describe the proportion of people who hold various opinions are primarily descriptive in nature. </a:t>
            </a:r>
          </a:p>
          <a:p>
            <a:pPr lvl="0"/>
            <a:r>
              <a:rPr lang="en-GB" sz="2800" dirty="0">
                <a:solidFill>
                  <a:prstClr val="black"/>
                </a:solidFill>
              </a:rPr>
              <a:t>For instance, if we want to know what percent of the population would vote for Brexit or to Remain, we are simply interested in describing something.</a:t>
            </a:r>
          </a:p>
        </p:txBody>
      </p:sp>
      <p:sp>
        <p:nvSpPr>
          <p:cNvPr id="4" name="Slide Number Placeholder 3">
            <a:extLst>
              <a:ext uri="{FF2B5EF4-FFF2-40B4-BE49-F238E27FC236}">
                <a16:creationId xmlns:a16="http://schemas.microsoft.com/office/drawing/2014/main" id="{E31AD3F4-61EB-4D45-AAF3-835BB4ECBCAE}"/>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extLst>
      <p:ext uri="{BB962C8B-B14F-4D97-AF65-F5344CB8AC3E}">
        <p14:creationId xmlns:p14="http://schemas.microsoft.com/office/powerpoint/2010/main" val="2235624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6C92-1635-44DC-8F77-9C2A6302A530}"/>
              </a:ext>
            </a:extLst>
          </p:cNvPr>
          <p:cNvSpPr>
            <a:spLocks noGrp="1"/>
          </p:cNvSpPr>
          <p:nvPr>
            <p:ph type="title"/>
          </p:nvPr>
        </p:nvSpPr>
        <p:spPr/>
        <p:txBody>
          <a:bodyPr/>
          <a:lstStyle/>
          <a:p>
            <a:r>
              <a:rPr lang="en-GB" dirty="0"/>
              <a:t>Relational</a:t>
            </a:r>
          </a:p>
        </p:txBody>
      </p:sp>
      <p:sp>
        <p:nvSpPr>
          <p:cNvPr id="3" name="Content Placeholder 2">
            <a:extLst>
              <a:ext uri="{FF2B5EF4-FFF2-40B4-BE49-F238E27FC236}">
                <a16:creationId xmlns:a16="http://schemas.microsoft.com/office/drawing/2014/main" id="{97DBF070-55F7-4559-B993-3DD5E1C7A3EC}"/>
              </a:ext>
            </a:extLst>
          </p:cNvPr>
          <p:cNvSpPr>
            <a:spLocks noGrp="1"/>
          </p:cNvSpPr>
          <p:nvPr>
            <p:ph idx="1"/>
          </p:nvPr>
        </p:nvSpPr>
        <p:spPr/>
        <p:txBody>
          <a:bodyPr/>
          <a:lstStyle/>
          <a:p>
            <a:pPr marL="0" lvl="0" indent="0">
              <a:buNone/>
            </a:pPr>
            <a:r>
              <a:rPr lang="en-GB" sz="2800" dirty="0">
                <a:solidFill>
                  <a:prstClr val="black"/>
                </a:solidFill>
              </a:rPr>
              <a:t>When a study is designed to look at the relationships between two or more variables. </a:t>
            </a:r>
          </a:p>
          <a:p>
            <a:pPr marL="0" lvl="0" indent="0">
              <a:buNone/>
            </a:pPr>
            <a:r>
              <a:rPr lang="en-GB" sz="2800" dirty="0">
                <a:solidFill>
                  <a:prstClr val="black"/>
                </a:solidFill>
              </a:rPr>
              <a:t>A public opinion poll that compares what proportion of males and females say they would vote for Brexit or to Remain is essentially studying the relationship between gender and voting preference.</a:t>
            </a:r>
          </a:p>
          <a:p>
            <a:endParaRPr lang="en-GB" dirty="0"/>
          </a:p>
        </p:txBody>
      </p:sp>
      <p:sp>
        <p:nvSpPr>
          <p:cNvPr id="4" name="Slide Number Placeholder 3">
            <a:extLst>
              <a:ext uri="{FF2B5EF4-FFF2-40B4-BE49-F238E27FC236}">
                <a16:creationId xmlns:a16="http://schemas.microsoft.com/office/drawing/2014/main" id="{7188EB40-04C0-41DB-A853-E81F155A8DD7}"/>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extLst>
      <p:ext uri="{BB962C8B-B14F-4D97-AF65-F5344CB8AC3E}">
        <p14:creationId xmlns:p14="http://schemas.microsoft.com/office/powerpoint/2010/main" val="3401171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27084-75FD-4A7F-86DE-A27510DA9785}"/>
              </a:ext>
            </a:extLst>
          </p:cNvPr>
          <p:cNvSpPr>
            <a:spLocks noGrp="1"/>
          </p:cNvSpPr>
          <p:nvPr>
            <p:ph type="title"/>
          </p:nvPr>
        </p:nvSpPr>
        <p:spPr/>
        <p:txBody>
          <a:bodyPr/>
          <a:lstStyle/>
          <a:p>
            <a:r>
              <a:rPr lang="en-GB" dirty="0"/>
              <a:t>Causal</a:t>
            </a:r>
          </a:p>
        </p:txBody>
      </p:sp>
      <p:sp>
        <p:nvSpPr>
          <p:cNvPr id="3" name="Content Placeholder 2">
            <a:extLst>
              <a:ext uri="{FF2B5EF4-FFF2-40B4-BE49-F238E27FC236}">
                <a16:creationId xmlns:a16="http://schemas.microsoft.com/office/drawing/2014/main" id="{D479C445-AD11-40F1-826A-5B259308B228}"/>
              </a:ext>
            </a:extLst>
          </p:cNvPr>
          <p:cNvSpPr>
            <a:spLocks noGrp="1"/>
          </p:cNvSpPr>
          <p:nvPr>
            <p:ph idx="1"/>
          </p:nvPr>
        </p:nvSpPr>
        <p:spPr/>
        <p:txBody>
          <a:bodyPr>
            <a:normAutofit fontScale="92500"/>
          </a:bodyPr>
          <a:lstStyle/>
          <a:p>
            <a:pPr marL="0" lvl="0" indent="0">
              <a:buNone/>
            </a:pPr>
            <a:r>
              <a:rPr lang="en-GB" sz="2800" dirty="0">
                <a:solidFill>
                  <a:prstClr val="black"/>
                </a:solidFill>
              </a:rPr>
              <a:t>When a study is designed to determine whether one or more variables (e.g., a program or treatment variable) causes or affects one or more outcome variables. </a:t>
            </a:r>
          </a:p>
          <a:p>
            <a:pPr marL="0" lvl="0" indent="0">
              <a:buNone/>
            </a:pPr>
            <a:r>
              <a:rPr lang="en-GB" sz="2800" dirty="0">
                <a:solidFill>
                  <a:prstClr val="black"/>
                </a:solidFill>
              </a:rPr>
              <a:t>If we did a public opinion poll to try to determine whether a recent political advertising campaign changed voter preferences, we would essentially be studying whether the campaign (cause) changed the proportion of voters who would vote for Brexit or to Remain (effect).</a:t>
            </a:r>
          </a:p>
          <a:p>
            <a:endParaRPr lang="en-GB" dirty="0"/>
          </a:p>
        </p:txBody>
      </p:sp>
      <p:sp>
        <p:nvSpPr>
          <p:cNvPr id="4" name="Slide Number Placeholder 3">
            <a:extLst>
              <a:ext uri="{FF2B5EF4-FFF2-40B4-BE49-F238E27FC236}">
                <a16:creationId xmlns:a16="http://schemas.microsoft.com/office/drawing/2014/main" id="{A80CBF17-BB8F-4AF6-B08F-4B80445AAED8}"/>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extLst>
      <p:ext uri="{BB962C8B-B14F-4D97-AF65-F5344CB8AC3E}">
        <p14:creationId xmlns:p14="http://schemas.microsoft.com/office/powerpoint/2010/main" val="202584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lstStyle/>
          <a:p>
            <a:r>
              <a:rPr lang="en-GB" dirty="0"/>
              <a:t>Task: Big picture  </a:t>
            </a:r>
          </a:p>
        </p:txBody>
      </p:sp>
      <p:sp>
        <p:nvSpPr>
          <p:cNvPr id="3" name="Content Placeholder 2"/>
          <p:cNvSpPr>
            <a:spLocks noGrp="1"/>
          </p:cNvSpPr>
          <p:nvPr>
            <p:ph idx="1"/>
          </p:nvPr>
        </p:nvSpPr>
        <p:spPr/>
        <p:txBody>
          <a:bodyPr/>
          <a:lstStyle/>
          <a:p>
            <a:r>
              <a:rPr lang="en-GB" dirty="0"/>
              <a:t>Download and fill in the preparation for research sheet</a:t>
            </a:r>
          </a:p>
          <a:p>
            <a:r>
              <a:rPr lang="en-GB" sz="1100" dirty="0"/>
              <a:t>11.30 am</a:t>
            </a:r>
          </a:p>
        </p:txBody>
      </p:sp>
    </p:spTree>
    <p:extLst>
      <p:ext uri="{BB962C8B-B14F-4D97-AF65-F5344CB8AC3E}">
        <p14:creationId xmlns:p14="http://schemas.microsoft.com/office/powerpoint/2010/main" val="2941163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A5D080-FBCF-45C8-87BF-C2071C5B7E3C}" type="datetime1">
              <a:rPr lang="en-GB" smtClean="0"/>
              <a:t>03/12/2018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14</a:t>
            </a:fld>
            <a:endParaRPr lang="en-GB" dirty="0"/>
          </a:p>
        </p:txBody>
      </p:sp>
      <p:pic>
        <p:nvPicPr>
          <p:cNvPr id="2" name="Picture 1">
            <a:extLst>
              <a:ext uri="{FF2B5EF4-FFF2-40B4-BE49-F238E27FC236}">
                <a16:creationId xmlns:a16="http://schemas.microsoft.com/office/drawing/2014/main" id="{5271E808-8D62-487D-9ED7-22E0DFCC7EDC}"/>
              </a:ext>
            </a:extLst>
          </p:cNvPr>
          <p:cNvPicPr>
            <a:picLocks noChangeAspect="1"/>
          </p:cNvPicPr>
          <p:nvPr/>
        </p:nvPicPr>
        <p:blipFill>
          <a:blip r:embed="rId3"/>
          <a:stretch>
            <a:fillRect/>
          </a:stretch>
        </p:blipFill>
        <p:spPr>
          <a:xfrm>
            <a:off x="237430" y="110802"/>
            <a:ext cx="8623501" cy="5334422"/>
          </a:xfrm>
          <a:prstGeom prst="rect">
            <a:avLst/>
          </a:prstGeom>
        </p:spPr>
      </p:pic>
    </p:spTree>
    <p:extLst>
      <p:ext uri="{BB962C8B-B14F-4D97-AF65-F5344CB8AC3E}">
        <p14:creationId xmlns:p14="http://schemas.microsoft.com/office/powerpoint/2010/main" val="2453907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200" b="1" dirty="0"/>
              <a:t>What is the purpose of your case study?</a:t>
            </a:r>
          </a:p>
        </p:txBody>
      </p:sp>
      <p:sp>
        <p:nvSpPr>
          <p:cNvPr id="3" name="Content Placeholder 2"/>
          <p:cNvSpPr>
            <a:spLocks noGrp="1"/>
          </p:cNvSpPr>
          <p:nvPr>
            <p:ph idx="1"/>
          </p:nvPr>
        </p:nvSpPr>
        <p:spPr>
          <a:xfrm>
            <a:off x="457200" y="1196752"/>
            <a:ext cx="8229600" cy="4320481"/>
          </a:xfrm>
        </p:spPr>
        <p:txBody>
          <a:bodyPr>
            <a:normAutofit lnSpcReduction="10000"/>
          </a:bodyPr>
          <a:lstStyle/>
          <a:p>
            <a:pPr marL="0" indent="0">
              <a:buNone/>
            </a:pPr>
            <a:r>
              <a:rPr lang="en-GB" dirty="0"/>
              <a:t>Yin (1994, pp. 4-6) identified three different types of case studies:</a:t>
            </a:r>
          </a:p>
          <a:p>
            <a:pPr marL="0" indent="0">
              <a:buNone/>
            </a:pPr>
            <a:endParaRPr lang="en-GB" dirty="0"/>
          </a:p>
          <a:p>
            <a:r>
              <a:rPr lang="en-GB" dirty="0"/>
              <a:t>Descriptive</a:t>
            </a:r>
          </a:p>
          <a:p>
            <a:r>
              <a:rPr lang="en-GB" dirty="0"/>
              <a:t>Exploratory</a:t>
            </a:r>
          </a:p>
          <a:p>
            <a:r>
              <a:rPr lang="en-GB" dirty="0"/>
              <a:t>Explanatory</a:t>
            </a:r>
          </a:p>
          <a:p>
            <a:endParaRPr lang="en-GB" dirty="0"/>
          </a:p>
          <a:p>
            <a:pPr marL="0" indent="0">
              <a:buNone/>
            </a:pPr>
            <a:r>
              <a:rPr lang="en-GB" sz="2600" dirty="0">
                <a:hlinkClick r:id="rId2"/>
              </a:rPr>
              <a:t>http://www.uefap.com/writing/genre/casestud.htm</a:t>
            </a:r>
            <a:endParaRPr lang="en-GB" sz="2600" dirty="0"/>
          </a:p>
          <a:p>
            <a:pPr marL="0" indent="0">
              <a:buNone/>
            </a:pPr>
            <a:endParaRPr lang="en-GB" sz="2600" dirty="0"/>
          </a:p>
        </p:txBody>
      </p:sp>
      <p:sp>
        <p:nvSpPr>
          <p:cNvPr id="4" name="Date Placeholder 3"/>
          <p:cNvSpPr>
            <a:spLocks noGrp="1"/>
          </p:cNvSpPr>
          <p:nvPr>
            <p:ph type="dt" sz="half" idx="10"/>
          </p:nvPr>
        </p:nvSpPr>
        <p:spPr/>
        <p:txBody>
          <a:bodyPr/>
          <a:lstStyle/>
          <a:p>
            <a:fld id="{DAF8F2EC-4564-4EB3-AB94-36FABE656695}" type="datetime1">
              <a:rPr lang="en-GB" smtClean="0"/>
              <a:t>03/12/2018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15</a:t>
            </a:fld>
            <a:endParaRPr lang="en-GB" dirty="0"/>
          </a:p>
        </p:txBody>
      </p:sp>
    </p:spTree>
    <p:extLst>
      <p:ext uri="{BB962C8B-B14F-4D97-AF65-F5344CB8AC3E}">
        <p14:creationId xmlns:p14="http://schemas.microsoft.com/office/powerpoint/2010/main" val="3329658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382000" cy="1457876"/>
          </a:xfrm>
        </p:spPr>
        <p:txBody>
          <a:bodyPr>
            <a:noAutofit/>
          </a:bodyPr>
          <a:lstStyle/>
          <a:p>
            <a:pPr algn="ctr"/>
            <a:r>
              <a:rPr lang="en-GB" sz="3200" dirty="0"/>
              <a:t>Action research: </a:t>
            </a:r>
            <a:br>
              <a:rPr lang="en-GB" sz="3200" dirty="0"/>
            </a:br>
            <a:r>
              <a:rPr lang="en-GB" sz="3200" dirty="0"/>
              <a:t>the responsibility of school communities to improve the school learning environment</a:t>
            </a:r>
          </a:p>
        </p:txBody>
      </p:sp>
      <p:sp>
        <p:nvSpPr>
          <p:cNvPr id="3" name="Content Placeholder 2"/>
          <p:cNvSpPr>
            <a:spLocks noGrp="1"/>
          </p:cNvSpPr>
          <p:nvPr>
            <p:ph idx="1"/>
          </p:nvPr>
        </p:nvSpPr>
        <p:spPr>
          <a:xfrm>
            <a:off x="1115616" y="2276872"/>
            <a:ext cx="6858000" cy="3352801"/>
          </a:xfrm>
        </p:spPr>
        <p:txBody>
          <a:bodyPr>
            <a:normAutofit fontScale="70000" lnSpcReduction="20000"/>
          </a:bodyPr>
          <a:lstStyle/>
          <a:p>
            <a:pPr marL="0" indent="0">
              <a:buNone/>
            </a:pPr>
            <a:r>
              <a:rPr lang="en-GB" dirty="0"/>
              <a:t>You could choose:</a:t>
            </a:r>
          </a:p>
          <a:p>
            <a:pPr marL="0" indent="0">
              <a:buNone/>
            </a:pPr>
            <a:r>
              <a:rPr lang="en-GB" dirty="0"/>
              <a:t>a strategy you are already using</a:t>
            </a:r>
            <a:r>
              <a:rPr lang="en-GB" b="1" dirty="0"/>
              <a:t> to evaluate its effectiveness</a:t>
            </a:r>
          </a:p>
          <a:p>
            <a:pPr marL="0" indent="0">
              <a:buNone/>
            </a:pPr>
            <a:r>
              <a:rPr lang="en-GB" b="1" dirty="0"/>
              <a:t>Or </a:t>
            </a:r>
          </a:p>
          <a:p>
            <a:pPr marL="0" indent="0">
              <a:buNone/>
            </a:pPr>
            <a:r>
              <a:rPr lang="en-GB" dirty="0"/>
              <a:t> a new strategy to promote pupil learning </a:t>
            </a:r>
            <a:r>
              <a:rPr lang="en-GB" b="1" dirty="0"/>
              <a:t>and observe its introduction</a:t>
            </a:r>
          </a:p>
          <a:p>
            <a:pPr marL="0" indent="0">
              <a:buNone/>
            </a:pPr>
            <a:r>
              <a:rPr lang="en-GB" b="1" dirty="0"/>
              <a:t>Or</a:t>
            </a:r>
          </a:p>
          <a:p>
            <a:pPr marL="0" indent="0">
              <a:buNone/>
            </a:pPr>
            <a:r>
              <a:rPr lang="en-GB" b="1" dirty="0"/>
              <a:t>Chart the value </a:t>
            </a:r>
            <a:r>
              <a:rPr lang="en-GB" dirty="0"/>
              <a:t>of a professional development strategy for promoting teacher learning</a:t>
            </a:r>
          </a:p>
          <a:p>
            <a:pPr marL="0" indent="0">
              <a:buNone/>
            </a:pPr>
            <a:r>
              <a:rPr lang="en-GB" b="1" dirty="0"/>
              <a:t>Or…</a:t>
            </a:r>
          </a:p>
        </p:txBody>
      </p:sp>
      <p:sp>
        <p:nvSpPr>
          <p:cNvPr id="4" name="Date Placeholder 3"/>
          <p:cNvSpPr>
            <a:spLocks noGrp="1"/>
          </p:cNvSpPr>
          <p:nvPr>
            <p:ph type="dt" sz="half" idx="10"/>
          </p:nvPr>
        </p:nvSpPr>
        <p:spPr/>
        <p:txBody>
          <a:bodyPr/>
          <a:lstStyle/>
          <a:p>
            <a:fld id="{2C4D60A9-E320-4FEB-ADFA-95E36EB9651D}" type="datetime1">
              <a:rPr lang="en-GB" smtClean="0"/>
              <a:t>03/12/2018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16</a:t>
            </a:fld>
            <a:endParaRPr lang="en-GB" dirty="0"/>
          </a:p>
        </p:txBody>
      </p:sp>
    </p:spTree>
    <p:extLst>
      <p:ext uri="{BB962C8B-B14F-4D97-AF65-F5344CB8AC3E}">
        <p14:creationId xmlns:p14="http://schemas.microsoft.com/office/powerpoint/2010/main" val="2746938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DC2BC7-68C7-4A62-80F5-1028669C7504}"/>
              </a:ext>
            </a:extLst>
          </p:cNvPr>
          <p:cNvSpPr>
            <a:spLocks noGrp="1"/>
          </p:cNvSpPr>
          <p:nvPr>
            <p:ph type="title"/>
          </p:nvPr>
        </p:nvSpPr>
        <p:spPr>
          <a:solidFill>
            <a:schemeClr val="tx2">
              <a:lumMod val="20000"/>
              <a:lumOff val="80000"/>
            </a:schemeClr>
          </a:solidFill>
        </p:spPr>
        <p:txBody>
          <a:bodyPr/>
          <a:lstStyle/>
          <a:p>
            <a:r>
              <a:rPr lang="en-GB" dirty="0"/>
              <a:t>Task: Handbook check</a:t>
            </a:r>
          </a:p>
        </p:txBody>
      </p:sp>
      <p:sp>
        <p:nvSpPr>
          <p:cNvPr id="7" name="Content Placeholder 6">
            <a:extLst>
              <a:ext uri="{FF2B5EF4-FFF2-40B4-BE49-F238E27FC236}">
                <a16:creationId xmlns:a16="http://schemas.microsoft.com/office/drawing/2014/main" id="{08CBEC3F-F23E-48F0-8BC8-4B86A47ECFB7}"/>
              </a:ext>
            </a:extLst>
          </p:cNvPr>
          <p:cNvSpPr>
            <a:spLocks noGrp="1"/>
          </p:cNvSpPr>
          <p:nvPr>
            <p:ph idx="1"/>
          </p:nvPr>
        </p:nvSpPr>
        <p:spPr/>
        <p:txBody>
          <a:bodyPr>
            <a:normAutofit/>
          </a:bodyPr>
          <a:lstStyle/>
          <a:p>
            <a:r>
              <a:rPr lang="en-GB" dirty="0"/>
              <a:t>Assessment criteria </a:t>
            </a:r>
          </a:p>
          <a:p>
            <a:r>
              <a:rPr lang="en-GB" dirty="0"/>
              <a:t>Assignment briefing</a:t>
            </a:r>
          </a:p>
          <a:p>
            <a:r>
              <a:rPr lang="en-GB" dirty="0"/>
              <a:t>Structure of research report</a:t>
            </a:r>
          </a:p>
          <a:p>
            <a:pPr marL="0" indent="0" algn="ctr">
              <a:buNone/>
            </a:pPr>
            <a:r>
              <a:rPr lang="en-GB" dirty="0"/>
              <a:t>Timings</a:t>
            </a:r>
          </a:p>
          <a:p>
            <a:pPr marL="0" indent="0">
              <a:buNone/>
            </a:pPr>
            <a:r>
              <a:rPr lang="en-GB" sz="1100" dirty="0"/>
              <a:t>12.30 pm</a:t>
            </a:r>
          </a:p>
        </p:txBody>
      </p:sp>
      <p:sp>
        <p:nvSpPr>
          <p:cNvPr id="5" name="Slide Number Placeholder 4">
            <a:extLst>
              <a:ext uri="{FF2B5EF4-FFF2-40B4-BE49-F238E27FC236}">
                <a16:creationId xmlns:a16="http://schemas.microsoft.com/office/drawing/2014/main" id="{EB931C37-7B81-4531-A997-CEC2F8EEA096}"/>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extLst>
      <p:ext uri="{BB962C8B-B14F-4D97-AF65-F5344CB8AC3E}">
        <p14:creationId xmlns:p14="http://schemas.microsoft.com/office/powerpoint/2010/main" val="3227979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D880F2B-D621-45CD-A08C-6CA110073749}"/>
              </a:ext>
            </a:extLst>
          </p:cNvPr>
          <p:cNvSpPr>
            <a:spLocks noGrp="1"/>
          </p:cNvSpPr>
          <p:nvPr>
            <p:ph type="sldNum" sz="quarter" idx="12"/>
          </p:nvPr>
        </p:nvSpPr>
        <p:spPr/>
        <p:txBody>
          <a:bodyPr/>
          <a:lstStyle/>
          <a:p>
            <a:fld id="{AC82685A-BD3A-4230-8D85-804689F67293}" type="slidenum">
              <a:rPr lang="en-GB" smtClean="0"/>
              <a:t>18</a:t>
            </a:fld>
            <a:endParaRPr lang="en-GB" dirty="0"/>
          </a:p>
        </p:txBody>
      </p:sp>
      <p:pic>
        <p:nvPicPr>
          <p:cNvPr id="5" name="Picture 4">
            <a:extLst>
              <a:ext uri="{FF2B5EF4-FFF2-40B4-BE49-F238E27FC236}">
                <a16:creationId xmlns:a16="http://schemas.microsoft.com/office/drawing/2014/main" id="{BB1F1445-9FC9-429C-9D81-FB020174425B}"/>
              </a:ext>
            </a:extLst>
          </p:cNvPr>
          <p:cNvPicPr>
            <a:picLocks noChangeAspect="1"/>
          </p:cNvPicPr>
          <p:nvPr/>
        </p:nvPicPr>
        <p:blipFill>
          <a:blip r:embed="rId2"/>
          <a:stretch>
            <a:fillRect/>
          </a:stretch>
        </p:blipFill>
        <p:spPr>
          <a:xfrm>
            <a:off x="395536" y="620688"/>
            <a:ext cx="8208912" cy="3744416"/>
          </a:xfrm>
          <a:prstGeom prst="rect">
            <a:avLst/>
          </a:prstGeom>
        </p:spPr>
      </p:pic>
    </p:spTree>
    <p:extLst>
      <p:ext uri="{BB962C8B-B14F-4D97-AF65-F5344CB8AC3E}">
        <p14:creationId xmlns:p14="http://schemas.microsoft.com/office/powerpoint/2010/main" val="3810489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A2BC4ED-864B-48DF-8061-A35AC60F9A47}"/>
              </a:ext>
            </a:extLst>
          </p:cNvPr>
          <p:cNvSpPr>
            <a:spLocks noGrp="1"/>
          </p:cNvSpPr>
          <p:nvPr>
            <p:ph type="sldNum" sz="quarter" idx="12"/>
          </p:nvPr>
        </p:nvSpPr>
        <p:spPr/>
        <p:txBody>
          <a:bodyPr/>
          <a:lstStyle/>
          <a:p>
            <a:fld id="{AC82685A-BD3A-4230-8D85-804689F67293}" type="slidenum">
              <a:rPr lang="en-GB" smtClean="0"/>
              <a:t>19</a:t>
            </a:fld>
            <a:endParaRPr lang="en-GB" dirty="0"/>
          </a:p>
        </p:txBody>
      </p:sp>
      <p:sp>
        <p:nvSpPr>
          <p:cNvPr id="4" name="Rectangle 3">
            <a:extLst>
              <a:ext uri="{FF2B5EF4-FFF2-40B4-BE49-F238E27FC236}">
                <a16:creationId xmlns:a16="http://schemas.microsoft.com/office/drawing/2014/main" id="{1722E117-CEAB-47FF-BA06-541AF213042A}"/>
              </a:ext>
            </a:extLst>
          </p:cNvPr>
          <p:cNvSpPr/>
          <p:nvPr/>
        </p:nvSpPr>
        <p:spPr>
          <a:xfrm>
            <a:off x="539552" y="403528"/>
            <a:ext cx="7560840" cy="1995354"/>
          </a:xfrm>
          <a:prstGeom prst="rect">
            <a:avLst/>
          </a:prstGeom>
        </p:spPr>
        <p:txBody>
          <a:bodyPr wrap="square">
            <a:spAutoFit/>
          </a:bodyPr>
          <a:lstStyle/>
          <a:p>
            <a:pPr marL="24765" marR="62865" indent="-1905">
              <a:lnSpc>
                <a:spcPct val="103000"/>
              </a:lnSpc>
              <a:spcBef>
                <a:spcPts val="105"/>
              </a:spcBef>
              <a:spcAft>
                <a:spcPts val="0"/>
              </a:spcAft>
            </a:pPr>
            <a:r>
              <a:rPr lang="en-US" sz="850" dirty="0">
                <a:latin typeface="Arial" panose="020B0604020202020204" pitchFamily="34" charset="0"/>
                <a:ea typeface="Arial" panose="020B0604020202020204" pitchFamily="34" charset="0"/>
              </a:rPr>
              <a:t>EAL learners can find </a:t>
            </a:r>
            <a:r>
              <a:rPr lang="en-US" sz="900" dirty="0">
                <a:latin typeface="Arial" panose="020B0604020202020204" pitchFamily="34" charset="0"/>
                <a:ea typeface="Arial" panose="020B0604020202020204" pitchFamily="34" charset="0"/>
              </a:rPr>
              <a:t>it </a:t>
            </a:r>
            <a:r>
              <a:rPr lang="en-US" sz="850" dirty="0">
                <a:latin typeface="Arial" panose="020B0604020202020204" pitchFamily="34" charset="0"/>
                <a:ea typeface="Arial" panose="020B0604020202020204" pitchFamily="34" charset="0"/>
              </a:rPr>
              <a:t>hard to access the curriculum because of poor language skills. Within my school there is a high percentage of EAL learners, and the biggest challenge is the acquisition and development of vocabulary. This can result in lower attainmernt and therefore developing the vocabulary of learners is important across the school. The attaiinment of Yemeni Arabic learners is lower than all other </a:t>
            </a:r>
            <a:r>
              <a:rPr lang="en-US" sz="850" spc="-20" dirty="0">
                <a:latin typeface="Arial" panose="020B0604020202020204" pitchFamily="34" charset="0"/>
                <a:ea typeface="Arial" panose="020B0604020202020204" pitchFamily="34" charset="0"/>
              </a:rPr>
              <a:t>groups </a:t>
            </a:r>
            <a:r>
              <a:rPr lang="en-US" sz="850" dirty="0">
                <a:latin typeface="Arial" panose="020B0604020202020204" pitchFamily="34" charset="0"/>
                <a:ea typeface="Arial" panose="020B0604020202020204" pitchFamily="34" charset="0"/>
              </a:rPr>
              <a:t>of EAL </a:t>
            </a:r>
            <a:r>
              <a:rPr lang="en-US" sz="850" spc="-40" dirty="0">
                <a:latin typeface="Arial" panose="020B0604020202020204" pitchFamily="34" charset="0"/>
                <a:ea typeface="Arial" panose="020B0604020202020204" pitchFamily="34" charset="0"/>
              </a:rPr>
              <a:t>learners </a:t>
            </a:r>
            <a:r>
              <a:rPr lang="en-US" sz="850" spc="-20" dirty="0">
                <a:latin typeface="Arial" panose="020B0604020202020204" pitchFamily="34" charset="0"/>
                <a:ea typeface="Arial" panose="020B0604020202020204" pitchFamily="34" charset="0"/>
              </a:rPr>
              <a:t>in </a:t>
            </a:r>
            <a:r>
              <a:rPr lang="en-US" sz="850" spc="-5" dirty="0">
                <a:latin typeface="Arial" panose="020B0604020202020204" pitchFamily="34" charset="0"/>
                <a:ea typeface="Arial" panose="020B0604020202020204" pitchFamily="34" charset="0"/>
              </a:rPr>
              <a:t>Schoo</a:t>
            </a:r>
            <a:r>
              <a:rPr lang="en-US" sz="850" dirty="0">
                <a:latin typeface="Arial" panose="020B0604020202020204" pitchFamily="34" charset="0"/>
                <a:ea typeface="Arial" panose="020B0604020202020204" pitchFamily="34" charset="0"/>
              </a:rPr>
              <a:t>l</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X</a:t>
            </a:r>
            <a:r>
              <a:rPr lang="en-US" sz="850" dirty="0">
                <a:latin typeface="Arial" panose="020B0604020202020204" pitchFamily="34" charset="0"/>
                <a:ea typeface="Arial" panose="020B0604020202020204" pitchFamily="34" charset="0"/>
              </a:rPr>
              <a:t>,</a:t>
            </a:r>
            <a:r>
              <a:rPr lang="en-US" sz="850" spc="-8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an</a:t>
            </a:r>
            <a:r>
              <a:rPr lang="en-US" sz="850" dirty="0">
                <a:latin typeface="Arial" panose="020B0604020202020204" pitchFamily="34" charset="0"/>
                <a:ea typeface="Arial" panose="020B0604020202020204" pitchFamily="34" charset="0"/>
              </a:rPr>
              <a:t>d</a:t>
            </a:r>
            <a:r>
              <a:rPr lang="en-US" sz="850" spc="5" dirty="0">
                <a:latin typeface="Arial" panose="020B0604020202020204" pitchFamily="34" charset="0"/>
                <a:ea typeface="Arial" panose="020B0604020202020204" pitchFamily="34" charset="0"/>
              </a:rPr>
              <a:t> </a:t>
            </a:r>
            <a:r>
              <a:rPr lang="en-US" sz="850" spc="10" dirty="0">
                <a:latin typeface="Arial" panose="020B0604020202020204" pitchFamily="34" charset="0"/>
                <a:ea typeface="Arial" panose="020B0604020202020204" pitchFamily="34" charset="0"/>
              </a:rPr>
              <a:t>t</a:t>
            </a:r>
            <a:r>
              <a:rPr lang="en-US" sz="850" spc="-5" dirty="0">
                <a:latin typeface="Arial" panose="020B0604020202020204" pitchFamily="34" charset="0"/>
                <a:ea typeface="Arial" panose="020B0604020202020204" pitchFamily="34" charset="0"/>
              </a:rPr>
              <a:t>h</a:t>
            </a:r>
            <a:r>
              <a:rPr lang="en-US" sz="850" dirty="0">
                <a:latin typeface="Arial" panose="020B0604020202020204" pitchFamily="34" charset="0"/>
                <a:ea typeface="Arial" panose="020B0604020202020204" pitchFamily="34" charset="0"/>
              </a:rPr>
              <a:t>e</a:t>
            </a:r>
            <a:r>
              <a:rPr lang="en-US" sz="850" spc="-85" dirty="0">
                <a:latin typeface="Arial" panose="020B0604020202020204" pitchFamily="34" charset="0"/>
                <a:ea typeface="Arial" panose="020B0604020202020204" pitchFamily="34" charset="0"/>
              </a:rPr>
              <a:t>r</a:t>
            </a:r>
            <a:r>
              <a:rPr lang="en-US" sz="850" dirty="0">
                <a:latin typeface="Arial" panose="020B0604020202020204" pitchFamily="34" charset="0"/>
                <a:ea typeface="Arial" panose="020B0604020202020204" pitchFamily="34" charset="0"/>
              </a:rPr>
              <a:t>e</a:t>
            </a:r>
            <a:r>
              <a:rPr lang="en-US" sz="850" spc="-5" dirty="0">
                <a:latin typeface="Arial" panose="020B0604020202020204" pitchFamily="34" charset="0"/>
                <a:ea typeface="Arial" panose="020B0604020202020204" pitchFamily="34" charset="0"/>
              </a:rPr>
              <a:t>fo</a:t>
            </a:r>
            <a:r>
              <a:rPr lang="en-US" sz="850" spc="-135" dirty="0">
                <a:latin typeface="Arial" panose="020B0604020202020204" pitchFamily="34" charset="0"/>
                <a:ea typeface="Arial" panose="020B0604020202020204" pitchFamily="34" charset="0"/>
              </a:rPr>
              <a:t>r</a:t>
            </a:r>
            <a:r>
              <a:rPr lang="en-US" sz="850" dirty="0">
                <a:latin typeface="Arial" panose="020B0604020202020204" pitchFamily="34" charset="0"/>
                <a:ea typeface="Arial" panose="020B0604020202020204" pitchFamily="34" charset="0"/>
              </a:rPr>
              <a:t>e</a:t>
            </a:r>
            <a:r>
              <a:rPr lang="en-US" sz="850" spc="-1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rem</a:t>
            </a:r>
            <a:r>
              <a:rPr lang="en-US" sz="850" spc="-60"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ving</a:t>
            </a:r>
            <a:r>
              <a:rPr lang="en-US" sz="850" spc="-8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thi</a:t>
            </a:r>
            <a:r>
              <a:rPr lang="en-US" sz="850" dirty="0">
                <a:latin typeface="Arial" panose="020B0604020202020204" pitchFamily="34" charset="0"/>
                <a:ea typeface="Arial" panose="020B0604020202020204" pitchFamily="34" charset="0"/>
              </a:rPr>
              <a:t>s</a:t>
            </a:r>
            <a:r>
              <a:rPr lang="en-US" sz="850" spc="-1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attainmen</a:t>
            </a:r>
            <a:r>
              <a:rPr lang="en-US" sz="850" dirty="0">
                <a:latin typeface="Arial" panose="020B0604020202020204" pitchFamily="34" charset="0"/>
                <a:ea typeface="Arial" panose="020B0604020202020204" pitchFamily="34" charset="0"/>
              </a:rPr>
              <a:t>t</a:t>
            </a:r>
            <a:r>
              <a:rPr lang="en-US" sz="850" spc="8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ga</a:t>
            </a:r>
            <a:r>
              <a:rPr lang="en-US" sz="850" dirty="0">
                <a:latin typeface="Arial" panose="020B0604020202020204" pitchFamily="34" charset="0"/>
                <a:ea typeface="Arial" panose="020B0604020202020204" pitchFamily="34" charset="0"/>
              </a:rPr>
              <a:t>p is a</a:t>
            </a:r>
            <a:r>
              <a:rPr lang="en-US" sz="850" spc="-1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school</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priority</a:t>
            </a:r>
            <a:r>
              <a:rPr lang="en-US" sz="850" dirty="0">
                <a:latin typeface="Arial" panose="020B0604020202020204" pitchFamily="34" charset="0"/>
                <a:ea typeface="Arial" panose="020B0604020202020204" pitchFamily="34" charset="0"/>
              </a:rPr>
              <a:t>. T</a:t>
            </a:r>
            <a:r>
              <a:rPr lang="en-US" sz="850" spc="-5" dirty="0">
                <a:latin typeface="Arial" panose="020B0604020202020204" pitchFamily="34" charset="0"/>
                <a:ea typeface="Arial" panose="020B0604020202020204" pitchFamily="34" charset="0"/>
              </a:rPr>
              <a:t>her</a:t>
            </a:r>
            <a:r>
              <a:rPr lang="en-US" sz="850" dirty="0">
                <a:latin typeface="Arial" panose="020B0604020202020204" pitchFamily="34" charset="0"/>
                <a:ea typeface="Arial" panose="020B0604020202020204" pitchFamily="34" charset="0"/>
              </a:rPr>
              <a:t>e</a:t>
            </a:r>
            <a:r>
              <a:rPr lang="en-US" sz="850" spc="-5" dirty="0">
                <a:latin typeface="Arial" panose="020B0604020202020204" pitchFamily="34" charset="0"/>
                <a:ea typeface="Arial" panose="020B0604020202020204" pitchFamily="34" charset="0"/>
              </a:rPr>
              <a:t>fore</a:t>
            </a:r>
            <a:r>
              <a:rPr lang="en-US" sz="850" dirty="0">
                <a:latin typeface="Arial" panose="020B0604020202020204" pitchFamily="34" charset="0"/>
                <a:ea typeface="Arial" panose="020B0604020202020204" pitchFamily="34" charset="0"/>
              </a:rPr>
              <a:t>,</a:t>
            </a:r>
            <a:r>
              <a:rPr lang="en-US" sz="850" spc="-3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it</a:t>
            </a:r>
            <a:r>
              <a:rPr lang="en-US" sz="850" spc="-5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i</a:t>
            </a:r>
            <a:r>
              <a:rPr lang="en-US" sz="850" dirty="0">
                <a:latin typeface="Arial" panose="020B0604020202020204" pitchFamily="34" charset="0"/>
                <a:ea typeface="Arial" panose="020B0604020202020204" pitchFamily="34" charset="0"/>
              </a:rPr>
              <a:t>s</a:t>
            </a:r>
            <a:r>
              <a:rPr lang="en-US" sz="850" spc="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important</a:t>
            </a:r>
            <a:r>
              <a:rPr lang="en-US" sz="850" dirty="0">
                <a:latin typeface="Arial" panose="020B0604020202020204" pitchFamily="34" charset="0"/>
                <a:ea typeface="Arial" panose="020B0604020202020204" pitchFamily="34" charset="0"/>
              </a:rPr>
              <a:t>,</a:t>
            </a:r>
            <a:r>
              <a:rPr lang="en-US" sz="850" spc="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a:t>
            </a:r>
            <a:r>
              <a:rPr lang="en-US" sz="850" dirty="0">
                <a:latin typeface="Arial" panose="020B0604020202020204" pitchFamily="34" charset="0"/>
                <a:ea typeface="Arial" panose="020B0604020202020204" pitchFamily="34" charset="0"/>
              </a:rPr>
              <a:t>s</a:t>
            </a:r>
            <a:r>
              <a:rPr lang="en-US" sz="850" spc="-7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a </a:t>
            </a:r>
            <a:r>
              <a:rPr lang="en-US" sz="850" spc="-5" dirty="0">
                <a:latin typeface="Arial" panose="020B0604020202020204" pitchFamily="34" charset="0"/>
                <a:ea typeface="Arial" panose="020B0604020202020204" pitchFamily="34" charset="0"/>
              </a:rPr>
              <a:t> teache</a:t>
            </a:r>
            <a:r>
              <a:rPr lang="en-US" sz="850" dirty="0">
                <a:latin typeface="Arial" panose="020B0604020202020204" pitchFamily="34" charset="0"/>
                <a:ea typeface="Arial" panose="020B0604020202020204" pitchFamily="34" charset="0"/>
              </a:rPr>
              <a:t>r,</a:t>
            </a:r>
            <a:r>
              <a:rPr lang="en-US" sz="850" spc="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I</a:t>
            </a:r>
            <a:r>
              <a:rPr lang="en-US" sz="850" spc="15" dirty="0">
                <a:latin typeface="Arial" panose="020B0604020202020204" pitchFamily="34" charset="0"/>
                <a:ea typeface="Arial" panose="020B0604020202020204" pitchFamily="34" charset="0"/>
              </a:rPr>
              <a:t> </a:t>
            </a:r>
            <a:r>
              <a:rPr lang="en-US" sz="850" spc="-35" dirty="0">
                <a:latin typeface="Arial" panose="020B0604020202020204" pitchFamily="34" charset="0"/>
                <a:ea typeface="Arial" panose="020B0604020202020204" pitchFamily="34" charset="0"/>
              </a:rPr>
              <a:t>l</a:t>
            </a:r>
            <a:r>
              <a:rPr lang="en-US" sz="850" spc="-5" dirty="0">
                <a:latin typeface="Arial" panose="020B0604020202020204" pitchFamily="34" charset="0"/>
                <a:ea typeface="Arial" panose="020B0604020202020204" pitchFamily="34" charset="0"/>
              </a:rPr>
              <a:t>e</a:t>
            </a:r>
            <a:r>
              <a:rPr lang="en-US" sz="850" spc="-60" dirty="0">
                <a:latin typeface="Arial" panose="020B0604020202020204" pitchFamily="34" charset="0"/>
                <a:ea typeface="Arial" panose="020B0604020202020204" pitchFamily="34" charset="0"/>
              </a:rPr>
              <a:t>a</a:t>
            </a:r>
            <a:r>
              <a:rPr lang="en-US" sz="850" dirty="0">
                <a:latin typeface="Arial" panose="020B0604020202020204" pitchFamily="34" charset="0"/>
                <a:ea typeface="Arial" panose="020B0604020202020204" pitchFamily="34" charset="0"/>
              </a:rPr>
              <a:t>rn </a:t>
            </a:r>
            <a:r>
              <a:rPr lang="en-US" sz="850" spc="-7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a:t>
            </a:r>
            <a:r>
              <a:rPr lang="en-US" sz="850" dirty="0">
                <a:latin typeface="Arial" panose="020B0604020202020204" pitchFamily="34" charset="0"/>
                <a:ea typeface="Arial" panose="020B0604020202020204" pitchFamily="34" charset="0"/>
              </a:rPr>
              <a:t>o</a:t>
            </a:r>
            <a:r>
              <a:rPr lang="en-US" sz="850" spc="-5" dirty="0">
                <a:latin typeface="Arial" panose="020B0604020202020204" pitchFamily="34" charset="0"/>
                <a:ea typeface="Arial" panose="020B0604020202020204" pitchFamily="34" charset="0"/>
              </a:rPr>
              <a:t> provid</a:t>
            </a:r>
            <a:r>
              <a:rPr lang="en-US" sz="850" dirty="0">
                <a:latin typeface="Arial" panose="020B0604020202020204" pitchFamily="34" charset="0"/>
                <a:ea typeface="Arial" panose="020B0604020202020204" pitchFamily="34" charset="0"/>
              </a:rPr>
              <a:t>e</a:t>
            </a:r>
            <a:r>
              <a:rPr lang="en-US" sz="850" spc="-3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appropriate</a:t>
            </a:r>
            <a:r>
              <a:rPr lang="en-US" sz="850" spc="5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vis</a:t>
            </a:r>
            <a:r>
              <a:rPr lang="en-US" sz="850" spc="-165" dirty="0">
                <a:latin typeface="Arial" panose="020B0604020202020204" pitchFamily="34" charset="0"/>
                <a:ea typeface="Arial" panose="020B0604020202020204" pitchFamily="34" charset="0"/>
              </a:rPr>
              <a:t> </a:t>
            </a:r>
            <a:r>
              <a:rPr lang="en-US" sz="150" dirty="0">
                <a:latin typeface="Arial" panose="020B0604020202020204" pitchFamily="34" charset="0"/>
                <a:ea typeface="Arial" panose="020B0604020202020204" pitchFamily="34" charset="0"/>
              </a:rPr>
              <a:t>1</a:t>
            </a:r>
            <a:r>
              <a:rPr lang="en-US" sz="850" spc="50" dirty="0">
                <a:latin typeface="Arial" panose="020B0604020202020204" pitchFamily="34" charset="0"/>
                <a:ea typeface="Arial" panose="020B0604020202020204" pitchFamily="34" charset="0"/>
              </a:rPr>
              <a:t>i</a:t>
            </a:r>
            <a:r>
              <a:rPr lang="en-US" sz="850" spc="-5"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n</a:t>
            </a:r>
            <a:r>
              <a:rPr lang="en-US" sz="850" spc="-65" dirty="0">
                <a:latin typeface="Arial" panose="020B0604020202020204" pitchFamily="34" charset="0"/>
                <a:ea typeface="Arial" panose="020B0604020202020204" pitchFamily="34" charset="0"/>
              </a:rPr>
              <a:t> </a:t>
            </a:r>
            <a:r>
              <a:rPr lang="en-US" sz="900" dirty="0">
                <a:latin typeface="Times New Roman" panose="02020603050405020304" pitchFamily="18" charset="0"/>
                <a:ea typeface="Arial" panose="020B0604020202020204" pitchFamily="34" charset="0"/>
                <a:cs typeface="Arial" panose="020B0604020202020204" pitchFamily="34" charset="0"/>
              </a:rPr>
              <a:t>for</a:t>
            </a:r>
            <a:r>
              <a:rPr lang="en-US" sz="900" spc="-10" dirty="0">
                <a:latin typeface="Times New Roman" panose="02020603050405020304" pitchFamily="18" charset="0"/>
                <a:ea typeface="Arial" panose="020B0604020202020204" pitchFamily="34" charset="0"/>
                <a:cs typeface="Arial" panose="020B0604020202020204" pitchFamily="34" charset="0"/>
              </a:rPr>
              <a:t> </a:t>
            </a:r>
            <a:r>
              <a:rPr lang="en-US" sz="850" spc="25" dirty="0">
                <a:latin typeface="Arial" panose="020B0604020202020204" pitchFamily="34" charset="0"/>
                <a:ea typeface="Arial" panose="020B0604020202020204" pitchFamily="34" charset="0"/>
              </a:rPr>
              <a:t>t</a:t>
            </a:r>
            <a:r>
              <a:rPr lang="en-US" sz="850" dirty="0">
                <a:latin typeface="Arial" panose="020B0604020202020204" pitchFamily="34" charset="0"/>
                <a:ea typeface="Arial" panose="020B0604020202020204" pitchFamily="34" charset="0"/>
              </a:rPr>
              <a:t>h</a:t>
            </a:r>
            <a:r>
              <a:rPr lang="en-US" sz="850" spc="-5" dirty="0">
                <a:latin typeface="Arial" panose="020B0604020202020204" pitchFamily="34" charset="0"/>
                <a:ea typeface="Arial" panose="020B0604020202020204" pitchFamily="34" charset="0"/>
              </a:rPr>
              <a:t>es</a:t>
            </a:r>
            <a:r>
              <a:rPr lang="en-US" sz="850" dirty="0">
                <a:latin typeface="Arial" panose="020B0604020202020204" pitchFamily="34" charset="0"/>
                <a:ea typeface="Arial" panose="020B0604020202020204" pitchFamily="34" charset="0"/>
              </a:rPr>
              <a:t>e</a:t>
            </a:r>
            <a:r>
              <a:rPr lang="en-US" sz="850" spc="-11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ch</a:t>
            </a:r>
            <a:r>
              <a:rPr lang="en-US" sz="850" spc="-20" dirty="0">
                <a:latin typeface="Arial" panose="020B0604020202020204" pitchFamily="34" charset="0"/>
                <a:ea typeface="Arial" panose="020B0604020202020204" pitchFamily="34" charset="0"/>
              </a:rPr>
              <a:t>i</a:t>
            </a:r>
            <a:r>
              <a:rPr lang="en-US" sz="850" spc="-55" dirty="0">
                <a:latin typeface="Arial" panose="020B0604020202020204" pitchFamily="34" charset="0"/>
                <a:ea typeface="Arial" panose="020B0604020202020204" pitchFamily="34" charset="0"/>
              </a:rPr>
              <a:t>l</a:t>
            </a:r>
            <a:r>
              <a:rPr lang="en-US" sz="850" spc="-5" dirty="0">
                <a:latin typeface="Arial" panose="020B0604020202020204" pitchFamily="34" charset="0"/>
                <a:ea typeface="Arial" panose="020B0604020202020204" pitchFamily="34" charset="0"/>
              </a:rPr>
              <a:t>dre</a:t>
            </a:r>
            <a:r>
              <a:rPr lang="en-US" sz="850" spc="30" dirty="0">
                <a:latin typeface="Arial" panose="020B0604020202020204" pitchFamily="34" charset="0"/>
                <a:ea typeface="Arial" panose="020B0604020202020204" pitchFamily="34" charset="0"/>
              </a:rPr>
              <a:t>n</a:t>
            </a:r>
            <a:r>
              <a:rPr lang="en-US" sz="850" dirty="0">
                <a:latin typeface="Arial" panose="020B0604020202020204" pitchFamily="34" charset="0"/>
                <a:ea typeface="Arial" panose="020B0604020202020204" pitchFamily="34" charset="0"/>
              </a:rPr>
              <a:t>.</a:t>
            </a:r>
            <a:r>
              <a:rPr lang="en-US" sz="850" spc="1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a:t>
            </a:r>
            <a:r>
              <a:rPr lang="en-US" sz="850" spc="-5" dirty="0">
                <a:latin typeface="Arial" panose="020B0604020202020204" pitchFamily="34" charset="0"/>
                <a:ea typeface="Arial" panose="020B0604020202020204" pitchFamily="34" charset="0"/>
              </a:rPr>
              <a:t>Furthe</a:t>
            </a:r>
            <a:r>
              <a:rPr lang="en-US" sz="850" dirty="0">
                <a:latin typeface="Arial" panose="020B0604020202020204" pitchFamily="34" charset="0"/>
                <a:ea typeface="Arial" panose="020B0604020202020204" pitchFamily="34" charset="0"/>
              </a:rPr>
              <a:t>r</a:t>
            </a:r>
            <a:r>
              <a:rPr lang="en-US" sz="850" spc="2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ration</a:t>
            </a:r>
            <a:r>
              <a:rPr lang="en-US" sz="850" spc="30" dirty="0">
                <a:latin typeface="Arial" panose="020B0604020202020204" pitchFamily="34" charset="0"/>
                <a:ea typeface="Arial" panose="020B0604020202020204" pitchFamily="34" charset="0"/>
              </a:rPr>
              <a:t>a</a:t>
            </a:r>
            <a:r>
              <a:rPr lang="en-US" sz="850" spc="10" dirty="0">
                <a:latin typeface="Arial" panose="020B0604020202020204" pitchFamily="34" charset="0"/>
                <a:ea typeface="Arial" panose="020B0604020202020204" pitchFamily="34" charset="0"/>
              </a:rPr>
              <a:t>l</a:t>
            </a:r>
            <a:r>
              <a:rPr lang="en-US" sz="850" dirty="0">
                <a:latin typeface="Arial" panose="020B0604020202020204" pitchFamily="34" charset="0"/>
                <a:ea typeface="Arial" panose="020B0604020202020204" pitchFamily="34" charset="0"/>
              </a:rPr>
              <a:t>e</a:t>
            </a:r>
            <a:r>
              <a:rPr lang="en-US" sz="850" spc="-1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an</a:t>
            </a:r>
            <a:r>
              <a:rPr lang="en-US" sz="850" dirty="0">
                <a:latin typeface="Arial" panose="020B0604020202020204" pitchFamily="34" charset="0"/>
                <a:ea typeface="Arial" panose="020B0604020202020204" pitchFamily="34" charset="0"/>
              </a:rPr>
              <a:t>d</a:t>
            </a:r>
            <a:r>
              <a:rPr lang="en-US" sz="850" spc="2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conte</a:t>
            </a:r>
            <a:r>
              <a:rPr lang="en-US" sz="850" spc="-15" dirty="0">
                <a:latin typeface="Arial" panose="020B0604020202020204" pitchFamily="34" charset="0"/>
                <a:ea typeface="Arial" panose="020B0604020202020204" pitchFamily="34" charset="0"/>
              </a:rPr>
              <a:t>x</a:t>
            </a:r>
            <a:r>
              <a:rPr lang="en-US" sz="850" dirty="0">
                <a:latin typeface="Arial" panose="020B0604020202020204" pitchFamily="34" charset="0"/>
                <a:ea typeface="Arial" panose="020B0604020202020204" pitchFamily="34" charset="0"/>
              </a:rPr>
              <a:t>t</a:t>
            </a:r>
            <a:r>
              <a:rPr lang="en-US" sz="850" spc="3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f</a:t>
            </a:r>
            <a:r>
              <a:rPr lang="en-US" sz="850" spc="25" dirty="0">
                <a:latin typeface="Arial" panose="020B0604020202020204" pitchFamily="34" charset="0"/>
                <a:ea typeface="Arial" panose="020B0604020202020204" pitchFamily="34" charset="0"/>
              </a:rPr>
              <a:t> </a:t>
            </a:r>
            <a:r>
              <a:rPr lang="en-US" sz="850" spc="-45" dirty="0">
                <a:latin typeface="Arial" panose="020B0604020202020204" pitchFamily="34" charset="0"/>
                <a:ea typeface="Arial" panose="020B0604020202020204" pitchFamily="34" charset="0"/>
              </a:rPr>
              <a:t>r</a:t>
            </a:r>
            <a:r>
              <a:rPr lang="en-US" sz="850" spc="-5" dirty="0">
                <a:latin typeface="Arial" panose="020B0604020202020204" pitchFamily="34" charset="0"/>
                <a:ea typeface="Arial" panose="020B0604020202020204" pitchFamily="34" charset="0"/>
              </a:rPr>
              <a:t>esearch </a:t>
            </a:r>
            <a:r>
              <a:rPr lang="en-US" sz="850" dirty="0">
                <a:latin typeface="Arial" panose="020B0604020202020204" pitchFamily="34" charset="0"/>
                <a:ea typeface="Arial" panose="020B0604020202020204" pitchFamily="34" charset="0"/>
              </a:rPr>
              <a:t>can </a:t>
            </a:r>
            <a:r>
              <a:rPr lang="en-US" sz="850" spc="-5" dirty="0">
                <a:latin typeface="Arial" panose="020B0604020202020204" pitchFamily="34" charset="0"/>
                <a:ea typeface="Arial" panose="020B0604020202020204" pitchFamily="34" charset="0"/>
              </a:rPr>
              <a:t>b</a:t>
            </a:r>
            <a:r>
              <a:rPr lang="en-US" sz="850" dirty="0">
                <a:latin typeface="Arial" panose="020B0604020202020204" pitchFamily="34" charset="0"/>
                <a:ea typeface="Arial" panose="020B0604020202020204" pitchFamily="34" charset="0"/>
              </a:rPr>
              <a:t>e</a:t>
            </a:r>
            <a:r>
              <a:rPr lang="en-US" sz="850" spc="-1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found in Appendix</a:t>
            </a:r>
            <a:r>
              <a:rPr lang="en-US" sz="850" spc="75" dirty="0">
                <a:latin typeface="Arial" panose="020B0604020202020204" pitchFamily="34" charset="0"/>
                <a:ea typeface="Arial" panose="020B0604020202020204" pitchFamily="34" charset="0"/>
              </a:rPr>
              <a:t> </a:t>
            </a:r>
            <a:r>
              <a:rPr lang="en-US" sz="850" spc="-15" dirty="0">
                <a:latin typeface="Arial" panose="020B0604020202020204" pitchFamily="34" charset="0"/>
                <a:ea typeface="Arial" panose="020B0604020202020204" pitchFamily="34" charset="0"/>
              </a:rPr>
              <a:t>One).</a:t>
            </a:r>
            <a:endParaRPr lang="en-GB" sz="1100" dirty="0">
              <a:latin typeface="Arial" panose="020B0604020202020204" pitchFamily="34" charset="0"/>
              <a:ea typeface="Arial" panose="020B0604020202020204" pitchFamily="34" charset="0"/>
            </a:endParaRPr>
          </a:p>
          <a:p>
            <a:pPr>
              <a:spcBef>
                <a:spcPts val="20"/>
              </a:spcBef>
              <a:spcAft>
                <a:spcPts val="0"/>
              </a:spcAft>
            </a:pPr>
            <a:r>
              <a:rPr lang="en-US" sz="900" b="1" dirty="0">
                <a:latin typeface="Arial" panose="020B0604020202020204" pitchFamily="34" charset="0"/>
                <a:ea typeface="Arial" panose="020B0604020202020204" pitchFamily="34" charset="0"/>
              </a:rPr>
              <a:t> </a:t>
            </a:r>
            <a:endParaRPr lang="en-GB" sz="1100" dirty="0">
              <a:latin typeface="Arial" panose="020B0604020202020204" pitchFamily="34" charset="0"/>
              <a:ea typeface="Arial" panose="020B0604020202020204" pitchFamily="34" charset="0"/>
            </a:endParaRPr>
          </a:p>
          <a:p>
            <a:pPr marL="25400">
              <a:spcAft>
                <a:spcPts val="0"/>
              </a:spcAft>
            </a:pPr>
            <a:r>
              <a:rPr lang="en-US" sz="850" b="1" dirty="0">
                <a:latin typeface="Arial" panose="020B0604020202020204" pitchFamily="34" charset="0"/>
                <a:ea typeface="Arial" panose="020B0604020202020204" pitchFamily="34" charset="0"/>
              </a:rPr>
              <a:t>Aims</a:t>
            </a:r>
            <a:endParaRPr lang="en-GB" sz="1100" dirty="0">
              <a:latin typeface="Arial" panose="020B0604020202020204" pitchFamily="34" charset="0"/>
              <a:ea typeface="Arial" panose="020B0604020202020204" pitchFamily="34" charset="0"/>
            </a:endParaRPr>
          </a:p>
          <a:p>
            <a:pPr marL="24765" marR="62865" indent="1270">
              <a:lnSpc>
                <a:spcPct val="105000"/>
              </a:lnSpc>
              <a:spcBef>
                <a:spcPts val="30"/>
              </a:spcBef>
              <a:spcAft>
                <a:spcPts val="0"/>
              </a:spcAft>
            </a:pPr>
            <a:r>
              <a:rPr lang="en-US" sz="850" spc="-5" dirty="0">
                <a:latin typeface="Arial" panose="020B0604020202020204" pitchFamily="34" charset="0"/>
                <a:ea typeface="Arial" panose="020B0604020202020204" pitchFamily="34" charset="0"/>
              </a:rPr>
              <a:t>T</a:t>
            </a:r>
            <a:r>
              <a:rPr lang="en-US" sz="850" dirty="0">
                <a:latin typeface="Arial" panose="020B0604020202020204" pitchFamily="34" charset="0"/>
                <a:ea typeface="Arial" panose="020B0604020202020204" pitchFamily="34" charset="0"/>
              </a:rPr>
              <a:t>o </a:t>
            </a:r>
            <a:r>
              <a:rPr lang="en-US" sz="850" spc="-5" dirty="0">
                <a:latin typeface="Arial" panose="020B0604020202020204" pitchFamily="34" charset="0"/>
                <a:ea typeface="Arial" panose="020B0604020202020204" pitchFamily="34" charset="0"/>
              </a:rPr>
              <a:t>explor</a:t>
            </a:r>
            <a:r>
              <a:rPr lang="en-US" sz="850" dirty="0">
                <a:latin typeface="Arial" panose="020B0604020202020204" pitchFamily="34" charset="0"/>
                <a:ea typeface="Arial" panose="020B0604020202020204" pitchFamily="34" charset="0"/>
              </a:rPr>
              <a:t>e</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an</a:t>
            </a:r>
            <a:r>
              <a:rPr lang="en-US" sz="850" dirty="0">
                <a:latin typeface="Arial" panose="020B0604020202020204" pitchFamily="34" charset="0"/>
                <a:ea typeface="Arial" panose="020B0604020202020204" pitchFamily="34" charset="0"/>
              </a:rPr>
              <a:t>d</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de</a:t>
            </a:r>
            <a:r>
              <a:rPr lang="en-US" sz="850" spc="-115" dirty="0">
                <a:latin typeface="Arial" panose="020B0604020202020204" pitchFamily="34" charset="0"/>
                <a:ea typeface="Arial" panose="020B0604020202020204" pitchFamily="34" charset="0"/>
              </a:rPr>
              <a:t>v</a:t>
            </a:r>
            <a:r>
              <a:rPr lang="en-US" sz="850" spc="-5" dirty="0">
                <a:latin typeface="Arial" panose="020B0604020202020204" pitchFamily="34" charset="0"/>
                <a:ea typeface="Arial" panose="020B0604020202020204" pitchFamily="34" charset="0"/>
              </a:rPr>
              <a:t>elo</a:t>
            </a:r>
            <a:r>
              <a:rPr lang="en-US" sz="850" dirty="0">
                <a:latin typeface="Arial" panose="020B0604020202020204" pitchFamily="34" charset="0"/>
                <a:ea typeface="Arial" panose="020B0604020202020204" pitchFamily="34" charset="0"/>
              </a:rPr>
              <a:t>p</a:t>
            </a:r>
            <a:r>
              <a:rPr lang="en-US" sz="850" spc="-6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differen</a:t>
            </a:r>
            <a:r>
              <a:rPr lang="en-US" sz="850" dirty="0">
                <a:latin typeface="Arial" panose="020B0604020202020204" pitchFamily="34" charset="0"/>
                <a:ea typeface="Arial" panose="020B0604020202020204" pitchFamily="34" charset="0"/>
              </a:rPr>
              <a:t>t</a:t>
            </a:r>
            <a:r>
              <a:rPr lang="en-US" sz="850" spc="5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strategies</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a:t>
            </a:r>
            <a:r>
              <a:rPr lang="en-US" sz="850" dirty="0">
                <a:latin typeface="Arial" panose="020B0604020202020204" pitchFamily="34" charset="0"/>
                <a:ea typeface="Arial" panose="020B0604020202020204" pitchFamily="34" charset="0"/>
              </a:rPr>
              <a:t>o</a:t>
            </a:r>
            <a:r>
              <a:rPr lang="en-US" sz="850" spc="1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h</a:t>
            </a:r>
            <a:r>
              <a:rPr lang="en-US" sz="850" spc="-35" dirty="0">
                <a:latin typeface="Arial" panose="020B0604020202020204" pitchFamily="34" charset="0"/>
                <a:ea typeface="Arial" panose="020B0604020202020204" pitchFamily="34" charset="0"/>
              </a:rPr>
              <a:t>e</a:t>
            </a:r>
            <a:r>
              <a:rPr lang="en-US" sz="850" spc="-10" dirty="0">
                <a:latin typeface="Arial" panose="020B0604020202020204" pitchFamily="34" charset="0"/>
                <a:ea typeface="Arial" panose="020B0604020202020204" pitchFamily="34" charset="0"/>
              </a:rPr>
              <a:t>l</a:t>
            </a:r>
            <a:r>
              <a:rPr lang="en-US" sz="850" dirty="0">
                <a:latin typeface="Arial" panose="020B0604020202020204" pitchFamily="34" charset="0"/>
                <a:ea typeface="Arial" panose="020B0604020202020204" pitchFamily="34" charset="0"/>
              </a:rPr>
              <a:t>p</a:t>
            </a:r>
            <a:r>
              <a:rPr lang="en-US" sz="850" spc="1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support</a:t>
            </a:r>
            <a:r>
              <a:rPr lang="en-US" sz="850" spc="2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students</a:t>
            </a:r>
            <a:r>
              <a:rPr lang="en-US" sz="850" spc="-1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wit</a:t>
            </a:r>
            <a:r>
              <a:rPr lang="en-US" sz="850" dirty="0">
                <a:latin typeface="Arial" panose="020B0604020202020204" pitchFamily="34" charset="0"/>
                <a:ea typeface="Arial" panose="020B0604020202020204" pitchFamily="34" charset="0"/>
              </a:rPr>
              <a:t>h</a:t>
            </a:r>
            <a:r>
              <a:rPr lang="en-US" sz="850" spc="-4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th</a:t>
            </a:r>
            <a:r>
              <a:rPr lang="en-US" sz="850" dirty="0">
                <a:latin typeface="Arial" panose="020B0604020202020204" pitchFamily="34" charset="0"/>
                <a:ea typeface="Arial" panose="020B0604020202020204" pitchFamily="34" charset="0"/>
              </a:rPr>
              <a:t>e</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developmen</a:t>
            </a:r>
            <a:r>
              <a:rPr lang="en-US" sz="850" dirty="0">
                <a:latin typeface="Arial" panose="020B0604020202020204" pitchFamily="34" charset="0"/>
                <a:ea typeface="Arial" panose="020B0604020202020204" pitchFamily="34" charset="0"/>
              </a:rPr>
              <a:t>t</a:t>
            </a:r>
            <a:r>
              <a:rPr lang="en-US" sz="850" spc="10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f</a:t>
            </a:r>
            <a:r>
              <a:rPr lang="en-US" sz="850" spc="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vocabulary </a:t>
            </a:r>
            <a:r>
              <a:rPr lang="en-US" sz="850" spc="-10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a:t>
            </a:r>
            <a:r>
              <a:rPr lang="en-US" sz="850" spc="-5" dirty="0">
                <a:latin typeface="Arial" panose="020B0604020202020204" pitchFamily="34" charset="0"/>
                <a:ea typeface="Arial" panose="020B0604020202020204" pitchFamily="34" charset="0"/>
              </a:rPr>
              <a:t>b</a:t>
            </a:r>
            <a:r>
              <a:rPr lang="en-US" sz="850" spc="-90" dirty="0">
                <a:latin typeface="Arial" panose="020B0604020202020204" pitchFamily="34" charset="0"/>
                <a:ea typeface="Arial" panose="020B0604020202020204" pitchFamily="34" charset="0"/>
              </a:rPr>
              <a:t>o</a:t>
            </a:r>
            <a:r>
              <a:rPr lang="en-US" sz="850" spc="-75" dirty="0">
                <a:latin typeface="Arial" panose="020B0604020202020204" pitchFamily="34" charset="0"/>
                <a:ea typeface="Arial" panose="020B0604020202020204" pitchFamily="34" charset="0"/>
              </a:rPr>
              <a:t>·</a:t>
            </a:r>
            <a:r>
              <a:rPr lang="en-US" sz="850" spc="-5" dirty="0">
                <a:latin typeface="Arial" panose="020B0604020202020204" pitchFamily="34" charset="0"/>
                <a:ea typeface="Arial" panose="020B0604020202020204" pitchFamily="34" charset="0"/>
              </a:rPr>
              <a:t>th acquisitio</a:t>
            </a:r>
            <a:r>
              <a:rPr lang="en-US" sz="850" dirty="0">
                <a:latin typeface="Arial" panose="020B0604020202020204" pitchFamily="34" charset="0"/>
                <a:ea typeface="Arial" panose="020B0604020202020204" pitchFamily="34" charset="0"/>
              </a:rPr>
              <a:t>n</a:t>
            </a:r>
            <a:r>
              <a:rPr lang="en-US" sz="850" spc="3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an</a:t>
            </a:r>
            <a:r>
              <a:rPr lang="en-US" sz="850" dirty="0">
                <a:latin typeface="Arial" panose="020B0604020202020204" pitchFamily="34" charset="0"/>
                <a:ea typeface="Arial" panose="020B0604020202020204" pitchFamily="34" charset="0"/>
              </a:rPr>
              <a:t>d</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use</a:t>
            </a:r>
            <a:r>
              <a:rPr lang="en-US" sz="850" spc="-55" dirty="0">
                <a:latin typeface="Arial" panose="020B0604020202020204" pitchFamily="34" charset="0"/>
                <a:ea typeface="Arial" panose="020B0604020202020204" pitchFamily="34" charset="0"/>
              </a:rPr>
              <a:t>)</a:t>
            </a:r>
            <a:r>
              <a:rPr lang="en-US" sz="850" dirty="0">
                <a:latin typeface="Arial" panose="020B0604020202020204" pitchFamily="34" charset="0"/>
                <a:ea typeface="Arial" panose="020B0604020202020204" pitchFamily="34" charset="0"/>
              </a:rPr>
              <a:t>.</a:t>
            </a:r>
            <a:r>
              <a:rPr lang="en-US" sz="850" spc="35" dirty="0">
                <a:latin typeface="Arial" panose="020B0604020202020204" pitchFamily="34" charset="0"/>
                <a:ea typeface="Arial" panose="020B0604020202020204" pitchFamily="34" charset="0"/>
              </a:rPr>
              <a:t> </a:t>
            </a:r>
            <a:r>
              <a:rPr lang="en-US" sz="800" dirty="0">
                <a:latin typeface="Times New Roman" panose="02020603050405020304" pitchFamily="18" charset="0"/>
                <a:ea typeface="Arial" panose="020B0604020202020204" pitchFamily="34" charset="0"/>
                <a:cs typeface="Arial" panose="020B0604020202020204" pitchFamily="34" charset="0"/>
              </a:rPr>
              <a:t>I</a:t>
            </a:r>
            <a:r>
              <a:rPr lang="en-US" sz="800" spc="-40" dirty="0">
                <a:latin typeface="Times New Roman" panose="02020603050405020304" pitchFamily="18" charset="0"/>
                <a:ea typeface="Arial" panose="020B0604020202020204" pitchFamily="34" charset="0"/>
                <a:cs typeface="Arial" panose="020B0604020202020204" pitchFamily="34" charset="0"/>
              </a:rPr>
              <a:t> </a:t>
            </a:r>
            <a:r>
              <a:rPr lang="en-US" sz="850" spc="-5" dirty="0">
                <a:latin typeface="Arial" panose="020B0604020202020204" pitchFamily="34" charset="0"/>
                <a:ea typeface="Arial" panose="020B0604020202020204" pitchFamily="34" charset="0"/>
              </a:rPr>
              <a:t>wil</a:t>
            </a:r>
            <a:r>
              <a:rPr lang="en-US" sz="850" dirty="0">
                <a:latin typeface="Arial" panose="020B0604020202020204" pitchFamily="34" charset="0"/>
                <a:ea typeface="Arial" panose="020B0604020202020204" pitchFamily="34" charset="0"/>
              </a:rPr>
              <a:t>l </a:t>
            </a:r>
            <a:r>
              <a:rPr lang="en-US" sz="850" spc="-5" dirty="0">
                <a:latin typeface="Arial" panose="020B0604020202020204" pitchFamily="34" charset="0"/>
                <a:ea typeface="Arial" panose="020B0604020202020204" pitchFamily="34" charset="0"/>
              </a:rPr>
              <a:t>the</a:t>
            </a:r>
            <a:r>
              <a:rPr lang="en-US" sz="850" dirty="0">
                <a:latin typeface="Arial" panose="020B0604020202020204" pitchFamily="34" charset="0"/>
                <a:ea typeface="Arial" panose="020B0604020202020204" pitchFamily="34" charset="0"/>
              </a:rPr>
              <a:t>n</a:t>
            </a:r>
            <a:r>
              <a:rPr lang="en-US" sz="850" spc="5"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measure</a:t>
            </a:r>
            <a:r>
              <a:rPr lang="en-US" sz="850" spc="1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an</a:t>
            </a:r>
            <a:r>
              <a:rPr lang="en-US" sz="850" dirty="0">
                <a:latin typeface="Arial" panose="020B0604020202020204" pitchFamily="34" charset="0"/>
                <a:ea typeface="Arial" panose="020B0604020202020204" pitchFamily="34" charset="0"/>
              </a:rPr>
              <a:t>d</a:t>
            </a:r>
            <a:r>
              <a:rPr lang="en-US" sz="850" spc="-35" dirty="0">
                <a:latin typeface="Arial" panose="020B0604020202020204" pitchFamily="34" charset="0"/>
                <a:ea typeface="Arial" panose="020B0604020202020204" pitchFamily="34" charset="0"/>
              </a:rPr>
              <a:t> </a:t>
            </a:r>
            <a:r>
              <a:rPr lang="en-US" sz="850" spc="30" dirty="0">
                <a:latin typeface="Arial" panose="020B0604020202020204" pitchFamily="34" charset="0"/>
                <a:ea typeface="Arial" panose="020B0604020202020204" pitchFamily="34" charset="0"/>
              </a:rPr>
              <a:t>reflect</a:t>
            </a:r>
            <a:r>
              <a:rPr lang="en-US" sz="850" spc="-3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n</a:t>
            </a:r>
            <a:r>
              <a:rPr lang="en-US" sz="850" spc="-3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th</a:t>
            </a:r>
            <a:r>
              <a:rPr lang="en-US" sz="850" dirty="0">
                <a:latin typeface="Arial" panose="020B0604020202020204" pitchFamily="34" charset="0"/>
                <a:ea typeface="Arial" panose="020B0604020202020204" pitchFamily="34" charset="0"/>
              </a:rPr>
              <a:t>e</a:t>
            </a:r>
            <a:r>
              <a:rPr lang="en-US" sz="850" spc="2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impac</a:t>
            </a:r>
            <a:r>
              <a:rPr lang="en-US" sz="850" dirty="0">
                <a:latin typeface="Arial" panose="020B0604020202020204" pitchFamily="34" charset="0"/>
                <a:ea typeface="Arial" panose="020B0604020202020204" pitchFamily="34" charset="0"/>
              </a:rPr>
              <a:t>t</a:t>
            </a:r>
            <a:r>
              <a:rPr lang="en-US" sz="850" spc="3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o</a:t>
            </a:r>
            <a:r>
              <a:rPr lang="en-US" sz="850" dirty="0">
                <a:latin typeface="Arial" panose="020B0604020202020204" pitchFamily="34" charset="0"/>
                <a:ea typeface="Arial" panose="020B0604020202020204" pitchFamily="34" charset="0"/>
              </a:rPr>
              <a:t>f</a:t>
            </a:r>
            <a:r>
              <a:rPr lang="en-US" sz="850" spc="-65"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thes</a:t>
            </a:r>
            <a:r>
              <a:rPr lang="en-US" sz="850" dirty="0">
                <a:latin typeface="Arial" panose="020B0604020202020204" pitchFamily="34" charset="0"/>
                <a:ea typeface="Arial" panose="020B0604020202020204" pitchFamily="34" charset="0"/>
              </a:rPr>
              <a:t>e</a:t>
            </a:r>
            <a:r>
              <a:rPr lang="en-US" sz="850" spc="-10" dirty="0">
                <a:latin typeface="Arial" panose="020B0604020202020204" pitchFamily="34" charset="0"/>
                <a:ea typeface="Arial" panose="020B0604020202020204" pitchFamily="34" charset="0"/>
              </a:rPr>
              <a:t> </a:t>
            </a:r>
            <a:r>
              <a:rPr lang="en-US" sz="850" spc="-5" dirty="0">
                <a:latin typeface="Arial" panose="020B0604020202020204" pitchFamily="34" charset="0"/>
                <a:ea typeface="Arial" panose="020B0604020202020204" pitchFamily="34" charset="0"/>
              </a:rPr>
              <a:t>interventions</a:t>
            </a:r>
            <a:r>
              <a:rPr lang="en-US" sz="850" dirty="0">
                <a:latin typeface="Arial" panose="020B0604020202020204" pitchFamily="34" charset="0"/>
                <a:ea typeface="Arial" panose="020B0604020202020204" pitchFamily="34" charset="0"/>
              </a:rPr>
              <a:t> as student engage and progress.</a:t>
            </a:r>
            <a:endParaRPr lang="en-GB" sz="1100" dirty="0">
              <a:latin typeface="Arial" panose="020B0604020202020204" pitchFamily="34" charset="0"/>
              <a:ea typeface="Arial" panose="020B0604020202020204" pitchFamily="34" charset="0"/>
            </a:endParaRPr>
          </a:p>
          <a:p>
            <a:pPr>
              <a:spcBef>
                <a:spcPts val="30"/>
              </a:spcBef>
              <a:spcAft>
                <a:spcPts val="0"/>
              </a:spcAft>
            </a:pPr>
            <a:r>
              <a:rPr lang="en-US" sz="800" b="1" dirty="0">
                <a:latin typeface="Arial" panose="020B0604020202020204" pitchFamily="34" charset="0"/>
                <a:ea typeface="Arial" panose="020B0604020202020204" pitchFamily="34" charset="0"/>
              </a:rPr>
              <a:t> </a:t>
            </a:r>
            <a:endParaRPr lang="en-GB" sz="1100" dirty="0">
              <a:latin typeface="Arial" panose="020B0604020202020204" pitchFamily="34" charset="0"/>
              <a:ea typeface="Arial" panose="020B0604020202020204" pitchFamily="34" charset="0"/>
            </a:endParaRPr>
          </a:p>
          <a:p>
            <a:pPr marL="22860">
              <a:spcAft>
                <a:spcPts val="0"/>
              </a:spcAft>
              <a:tabLst>
                <a:tab pos="762635" algn="l"/>
              </a:tabLst>
            </a:pPr>
            <a:r>
              <a:rPr lang="en-US" sz="950" b="1" spc="-15" dirty="0">
                <a:latin typeface="Arial" panose="020B0604020202020204" pitchFamily="34" charset="0"/>
                <a:ea typeface="Arial" panose="020B0604020202020204" pitchFamily="34" charset="0"/>
              </a:rPr>
              <a:t>Key </a:t>
            </a:r>
            <a:r>
              <a:rPr lang="en-US" sz="850" b="1" spc="-155" dirty="0">
                <a:latin typeface="Arial" panose="020B0604020202020204" pitchFamily="34" charset="0"/>
                <a:ea typeface="Arial" panose="020B0604020202020204" pitchFamily="34" charset="0"/>
              </a:rPr>
              <a:t>R</a:t>
            </a:r>
            <a:r>
              <a:rPr lang="en-US" sz="850" b="1" spc="-5" dirty="0">
                <a:latin typeface="Arial" panose="020B0604020202020204" pitchFamily="34" charset="0"/>
                <a:ea typeface="Arial" panose="020B0604020202020204" pitchFamily="34" charset="0"/>
              </a:rPr>
              <a:t>ese</a:t>
            </a:r>
            <a:r>
              <a:rPr lang="en-US" sz="850" b="1" spc="-145" dirty="0">
                <a:latin typeface="Arial" panose="020B0604020202020204" pitchFamily="34" charset="0"/>
                <a:ea typeface="Arial" panose="020B0604020202020204" pitchFamily="34" charset="0"/>
              </a:rPr>
              <a:t>a</a:t>
            </a:r>
            <a:r>
              <a:rPr lang="en-US" sz="850" b="1" dirty="0">
                <a:latin typeface="Arial" panose="020B0604020202020204" pitchFamily="34" charset="0"/>
                <a:ea typeface="Arial" panose="020B0604020202020204" pitchFamily="34" charset="0"/>
              </a:rPr>
              <a:t>rch </a:t>
            </a:r>
            <a:r>
              <a:rPr lang="en-US" sz="850" b="1" spc="-5" dirty="0">
                <a:latin typeface="Arial" panose="020B0604020202020204" pitchFamily="34" charset="0"/>
                <a:ea typeface="Arial" panose="020B0604020202020204" pitchFamily="34" charset="0"/>
              </a:rPr>
              <a:t>q</a:t>
            </a:r>
            <a:r>
              <a:rPr lang="en-US" sz="850" b="1" dirty="0">
                <a:latin typeface="Arial" panose="020B0604020202020204" pitchFamily="34" charset="0"/>
                <a:ea typeface="Arial" panose="020B0604020202020204" pitchFamily="34" charset="0"/>
              </a:rPr>
              <a:t>u</a:t>
            </a:r>
            <a:r>
              <a:rPr lang="en-US" sz="850" b="1" spc="-5" dirty="0">
                <a:latin typeface="Arial" panose="020B0604020202020204" pitchFamily="34" charset="0"/>
                <a:ea typeface="Arial" panose="020B0604020202020204" pitchFamily="34" charset="0"/>
              </a:rPr>
              <a:t>estions</a:t>
            </a:r>
            <a:r>
              <a:rPr lang="en-US" sz="850" b="1" dirty="0">
                <a:latin typeface="Arial" panose="020B0604020202020204" pitchFamily="34" charset="0"/>
                <a:ea typeface="Arial" panose="020B0604020202020204" pitchFamily="34" charset="0"/>
              </a:rPr>
              <a:t>:</a:t>
            </a:r>
            <a:endParaRPr lang="en-GB" sz="1100" b="1" dirty="0">
              <a:latin typeface="Arial" panose="020B0604020202020204" pitchFamily="34" charset="0"/>
              <a:ea typeface="Arial" panose="020B0604020202020204" pitchFamily="34" charset="0"/>
            </a:endParaRPr>
          </a:p>
          <a:p>
            <a:pPr marL="131445" marR="406400" indent="-55880">
              <a:lnSpc>
                <a:spcPct val="101000"/>
              </a:lnSpc>
              <a:spcBef>
                <a:spcPts val="35"/>
              </a:spcBef>
              <a:spcAft>
                <a:spcPts val="0"/>
              </a:spcAft>
            </a:pPr>
            <a:r>
              <a:rPr lang="en-US" sz="900" dirty="0">
                <a:latin typeface="Arial" panose="020B0604020202020204" pitchFamily="34" charset="0"/>
                <a:ea typeface="Arial" panose="020B0604020202020204" pitchFamily="34" charset="0"/>
              </a:rPr>
              <a:t>D</a:t>
            </a:r>
            <a:r>
              <a:rPr lang="en-US" sz="850" dirty="0">
                <a:latin typeface="Arial" panose="020B0604020202020204" pitchFamily="34" charset="0"/>
                <a:ea typeface="Arial" panose="020B0604020202020204" pitchFamily="34" charset="0"/>
              </a:rPr>
              <a:t>o Year Six Arabic Yemeni learners experience a range of vocabul</a:t>
            </a:r>
            <a:r>
              <a:rPr lang="en-US" sz="850" spc="-25" dirty="0">
                <a:latin typeface="Arial" panose="020B0604020202020204" pitchFamily="34" charset="0"/>
                <a:ea typeface="Arial" panose="020B0604020202020204" pitchFamily="34" charset="0"/>
              </a:rPr>
              <a:t>ary </a:t>
            </a:r>
            <a:r>
              <a:rPr lang="en-US" sz="850" dirty="0">
                <a:latin typeface="Arial" panose="020B0604020202020204" pitchFamily="34" charset="0"/>
                <a:ea typeface="Arial" panose="020B0604020202020204" pitchFamily="34" charset="0"/>
              </a:rPr>
              <a:t>development interventions? What do Year Six Arabic Yemeni learners do most when </a:t>
            </a:r>
            <a:r>
              <a:rPr lang="en-US" sz="850" spc="-25" dirty="0">
                <a:latin typeface="Arial" panose="020B0604020202020204" pitchFamily="34" charset="0"/>
                <a:ea typeface="Arial" panose="020B0604020202020204" pitchFamily="34" charset="0"/>
              </a:rPr>
              <a:t>learning </a:t>
            </a:r>
            <a:r>
              <a:rPr lang="en-US" sz="850" dirty="0">
                <a:latin typeface="Arial" panose="020B0604020202020204" pitchFamily="34" charset="0"/>
                <a:ea typeface="Arial" panose="020B0604020202020204" pitchFamily="34" charset="0"/>
              </a:rPr>
              <a:t>and applying new</a:t>
            </a:r>
            <a:r>
              <a:rPr lang="en-US" sz="850" spc="180" dirty="0">
                <a:latin typeface="Arial" panose="020B0604020202020204" pitchFamily="34" charset="0"/>
                <a:ea typeface="Arial" panose="020B0604020202020204" pitchFamily="34" charset="0"/>
              </a:rPr>
              <a:t> </a:t>
            </a:r>
            <a:r>
              <a:rPr lang="en-US" sz="850" dirty="0">
                <a:latin typeface="Arial" panose="020B0604020202020204" pitchFamily="34" charset="0"/>
                <a:ea typeface="Arial" panose="020B0604020202020204" pitchFamily="34" charset="0"/>
              </a:rPr>
              <a:t>vocabulary?</a:t>
            </a:r>
            <a:endParaRPr lang="en-GB" sz="1100" dirty="0">
              <a:latin typeface="Arial" panose="020B0604020202020204" pitchFamily="34" charset="0"/>
              <a:ea typeface="Arial" panose="020B0604020202020204" pitchFamily="34" charset="0"/>
            </a:endParaRPr>
          </a:p>
          <a:p>
            <a:pPr marL="22860">
              <a:lnSpc>
                <a:spcPts val="965"/>
              </a:lnSpc>
              <a:spcAft>
                <a:spcPts val="0"/>
              </a:spcAft>
            </a:pPr>
            <a:r>
              <a:rPr lang="en-US" sz="850" dirty="0">
                <a:latin typeface="Arial" panose="020B0604020202020204" pitchFamily="34" charset="0"/>
                <a:ea typeface="Arial" panose="020B0604020202020204" pitchFamily="34" charset="0"/>
              </a:rPr>
              <a:t>How does a range of vocabulary development interventions impact on the academic progress of learners?</a:t>
            </a:r>
            <a:endParaRPr lang="en-GB" sz="1100" dirty="0">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97B3E3BE-9BA5-45CC-AA5D-777636615185}"/>
              </a:ext>
            </a:extLst>
          </p:cNvPr>
          <p:cNvPicPr>
            <a:picLocks noChangeAspect="1"/>
          </p:cNvPicPr>
          <p:nvPr/>
        </p:nvPicPr>
        <p:blipFill>
          <a:blip r:embed="rId2"/>
          <a:stretch>
            <a:fillRect/>
          </a:stretch>
        </p:blipFill>
        <p:spPr>
          <a:xfrm>
            <a:off x="539552" y="2492896"/>
            <a:ext cx="8282929" cy="2160240"/>
          </a:xfrm>
          <a:prstGeom prst="rect">
            <a:avLst/>
          </a:prstGeom>
        </p:spPr>
      </p:pic>
    </p:spTree>
    <p:extLst>
      <p:ext uri="{BB962C8B-B14F-4D97-AF65-F5344CB8AC3E}">
        <p14:creationId xmlns:p14="http://schemas.microsoft.com/office/powerpoint/2010/main" val="2549868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0D340F-5A9B-4017-B283-C95A6E509C19}"/>
              </a:ext>
            </a:extLst>
          </p:cNvPr>
          <p:cNvSpPr>
            <a:spLocks noGrp="1"/>
          </p:cNvSpPr>
          <p:nvPr>
            <p:ph type="sldNum" sz="quarter" idx="12"/>
          </p:nvPr>
        </p:nvSpPr>
        <p:spPr/>
        <p:txBody>
          <a:bodyPr/>
          <a:lstStyle/>
          <a:p>
            <a:fld id="{AC82685A-BD3A-4230-8D85-804689F67293}" type="slidenum">
              <a:rPr lang="en-GB" smtClean="0"/>
              <a:t>20</a:t>
            </a:fld>
            <a:endParaRPr lang="en-GB" dirty="0"/>
          </a:p>
        </p:txBody>
      </p:sp>
      <p:pic>
        <p:nvPicPr>
          <p:cNvPr id="3" name="Picture 2">
            <a:extLst>
              <a:ext uri="{FF2B5EF4-FFF2-40B4-BE49-F238E27FC236}">
                <a16:creationId xmlns:a16="http://schemas.microsoft.com/office/drawing/2014/main" id="{D797DB19-00C5-45CA-8E03-34D8A9EF1674}"/>
              </a:ext>
            </a:extLst>
          </p:cNvPr>
          <p:cNvPicPr>
            <a:picLocks noChangeAspect="1"/>
          </p:cNvPicPr>
          <p:nvPr/>
        </p:nvPicPr>
        <p:blipFill>
          <a:blip r:embed="rId2"/>
          <a:stretch>
            <a:fillRect/>
          </a:stretch>
        </p:blipFill>
        <p:spPr>
          <a:xfrm>
            <a:off x="395536" y="953297"/>
            <a:ext cx="8291264" cy="4059879"/>
          </a:xfrm>
          <a:prstGeom prst="rect">
            <a:avLst/>
          </a:prstGeom>
        </p:spPr>
      </p:pic>
    </p:spTree>
    <p:extLst>
      <p:ext uri="{BB962C8B-B14F-4D97-AF65-F5344CB8AC3E}">
        <p14:creationId xmlns:p14="http://schemas.microsoft.com/office/powerpoint/2010/main" val="611496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221CD7-5953-4228-B7C0-2996B945C164}"/>
              </a:ext>
            </a:extLst>
          </p:cNvPr>
          <p:cNvSpPr>
            <a:spLocks noGrp="1"/>
          </p:cNvSpPr>
          <p:nvPr>
            <p:ph type="sldNum" sz="quarter" idx="12"/>
          </p:nvPr>
        </p:nvSpPr>
        <p:spPr/>
        <p:txBody>
          <a:bodyPr/>
          <a:lstStyle/>
          <a:p>
            <a:fld id="{AC82685A-BD3A-4230-8D85-804689F67293}" type="slidenum">
              <a:rPr lang="en-GB" smtClean="0"/>
              <a:t>21</a:t>
            </a:fld>
            <a:endParaRPr lang="en-GB" dirty="0"/>
          </a:p>
        </p:txBody>
      </p:sp>
      <p:pic>
        <p:nvPicPr>
          <p:cNvPr id="3" name="Picture 2">
            <a:extLst>
              <a:ext uri="{FF2B5EF4-FFF2-40B4-BE49-F238E27FC236}">
                <a16:creationId xmlns:a16="http://schemas.microsoft.com/office/drawing/2014/main" id="{B725E8EB-113F-4119-9E2F-6E5B26C55524}"/>
              </a:ext>
            </a:extLst>
          </p:cNvPr>
          <p:cNvPicPr>
            <a:picLocks noChangeAspect="1"/>
          </p:cNvPicPr>
          <p:nvPr/>
        </p:nvPicPr>
        <p:blipFill>
          <a:blip r:embed="rId2"/>
          <a:stretch>
            <a:fillRect/>
          </a:stretch>
        </p:blipFill>
        <p:spPr>
          <a:xfrm>
            <a:off x="0" y="188640"/>
            <a:ext cx="8686800" cy="5328592"/>
          </a:xfrm>
          <a:prstGeom prst="rect">
            <a:avLst/>
          </a:prstGeom>
        </p:spPr>
      </p:pic>
    </p:spTree>
    <p:extLst>
      <p:ext uri="{BB962C8B-B14F-4D97-AF65-F5344CB8AC3E}">
        <p14:creationId xmlns:p14="http://schemas.microsoft.com/office/powerpoint/2010/main" val="27157007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6E5300-571F-4E95-902B-28359889B00E}"/>
              </a:ext>
            </a:extLst>
          </p:cNvPr>
          <p:cNvSpPr>
            <a:spLocks noGrp="1"/>
          </p:cNvSpPr>
          <p:nvPr>
            <p:ph type="sldNum" sz="quarter" idx="12"/>
          </p:nvPr>
        </p:nvSpPr>
        <p:spPr/>
        <p:txBody>
          <a:bodyPr/>
          <a:lstStyle/>
          <a:p>
            <a:fld id="{AC82685A-BD3A-4230-8D85-804689F67293}" type="slidenum">
              <a:rPr lang="en-GB" smtClean="0"/>
              <a:t>22</a:t>
            </a:fld>
            <a:endParaRPr lang="en-GB" dirty="0"/>
          </a:p>
        </p:txBody>
      </p:sp>
      <p:pic>
        <p:nvPicPr>
          <p:cNvPr id="3" name="Picture 2">
            <a:extLst>
              <a:ext uri="{FF2B5EF4-FFF2-40B4-BE49-F238E27FC236}">
                <a16:creationId xmlns:a16="http://schemas.microsoft.com/office/drawing/2014/main" id="{93A8907B-9AF5-4E1A-9B8B-EE651EB8E80E}"/>
              </a:ext>
            </a:extLst>
          </p:cNvPr>
          <p:cNvPicPr>
            <a:picLocks noChangeAspect="1"/>
          </p:cNvPicPr>
          <p:nvPr/>
        </p:nvPicPr>
        <p:blipFill>
          <a:blip r:embed="rId2"/>
          <a:stretch>
            <a:fillRect/>
          </a:stretch>
        </p:blipFill>
        <p:spPr>
          <a:xfrm>
            <a:off x="457200" y="332656"/>
            <a:ext cx="8229600" cy="5184576"/>
          </a:xfrm>
          <a:prstGeom prst="rect">
            <a:avLst/>
          </a:prstGeom>
        </p:spPr>
      </p:pic>
    </p:spTree>
    <p:extLst>
      <p:ext uri="{BB962C8B-B14F-4D97-AF65-F5344CB8AC3E}">
        <p14:creationId xmlns:p14="http://schemas.microsoft.com/office/powerpoint/2010/main" val="979047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0BD4C2C-3F7A-4AEB-AF6B-D89C490A8023}"/>
              </a:ext>
            </a:extLst>
          </p:cNvPr>
          <p:cNvSpPr>
            <a:spLocks noGrp="1"/>
          </p:cNvSpPr>
          <p:nvPr>
            <p:ph type="sldNum" sz="quarter" idx="12"/>
          </p:nvPr>
        </p:nvSpPr>
        <p:spPr/>
        <p:txBody>
          <a:bodyPr/>
          <a:lstStyle/>
          <a:p>
            <a:fld id="{AC82685A-BD3A-4230-8D85-804689F67293}" type="slidenum">
              <a:rPr lang="en-GB" smtClean="0"/>
              <a:t>23</a:t>
            </a:fld>
            <a:endParaRPr lang="en-GB" dirty="0"/>
          </a:p>
        </p:txBody>
      </p:sp>
      <p:pic>
        <p:nvPicPr>
          <p:cNvPr id="3" name="Picture 2">
            <a:extLst>
              <a:ext uri="{FF2B5EF4-FFF2-40B4-BE49-F238E27FC236}">
                <a16:creationId xmlns:a16="http://schemas.microsoft.com/office/drawing/2014/main" id="{1CCCAC2C-238B-4BDB-BD6D-14F84FCD62E1}"/>
              </a:ext>
            </a:extLst>
          </p:cNvPr>
          <p:cNvPicPr>
            <a:picLocks noChangeAspect="1"/>
          </p:cNvPicPr>
          <p:nvPr/>
        </p:nvPicPr>
        <p:blipFill>
          <a:blip r:embed="rId3"/>
          <a:stretch>
            <a:fillRect/>
          </a:stretch>
        </p:blipFill>
        <p:spPr>
          <a:xfrm>
            <a:off x="611560" y="404665"/>
            <a:ext cx="8208912" cy="5290778"/>
          </a:xfrm>
          <a:prstGeom prst="rect">
            <a:avLst/>
          </a:prstGeom>
        </p:spPr>
      </p:pic>
    </p:spTree>
    <p:extLst>
      <p:ext uri="{BB962C8B-B14F-4D97-AF65-F5344CB8AC3E}">
        <p14:creationId xmlns:p14="http://schemas.microsoft.com/office/powerpoint/2010/main" val="1673694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9CA2704-72BF-4E83-AB91-4F5F2F54D269}"/>
              </a:ext>
            </a:extLst>
          </p:cNvPr>
          <p:cNvSpPr>
            <a:spLocks noGrp="1"/>
          </p:cNvSpPr>
          <p:nvPr>
            <p:ph type="title"/>
          </p:nvPr>
        </p:nvSpPr>
        <p:spPr/>
        <p:txBody>
          <a:bodyPr/>
          <a:lstStyle/>
          <a:p>
            <a:r>
              <a:rPr lang="en-GB" dirty="0"/>
              <a:t>Ethics form versus assignment</a:t>
            </a:r>
          </a:p>
        </p:txBody>
      </p:sp>
      <p:sp>
        <p:nvSpPr>
          <p:cNvPr id="5" name="Content Placeholder 4">
            <a:extLst>
              <a:ext uri="{FF2B5EF4-FFF2-40B4-BE49-F238E27FC236}">
                <a16:creationId xmlns:a16="http://schemas.microsoft.com/office/drawing/2014/main" id="{59A281AA-8BD0-4F13-934B-AD946F4B8B4E}"/>
              </a:ext>
            </a:extLst>
          </p:cNvPr>
          <p:cNvSpPr>
            <a:spLocks noGrp="1"/>
          </p:cNvSpPr>
          <p:nvPr>
            <p:ph sz="half" idx="1"/>
          </p:nvPr>
        </p:nvSpPr>
        <p:spPr/>
        <p:txBody>
          <a:bodyPr>
            <a:normAutofit fontScale="92500"/>
          </a:bodyPr>
          <a:lstStyle/>
          <a:p>
            <a:pPr marL="0" indent="0">
              <a:buNone/>
            </a:pPr>
            <a:r>
              <a:rPr lang="en-GB" dirty="0"/>
              <a:t>E1 and appendices</a:t>
            </a:r>
          </a:p>
          <a:p>
            <a:endParaRPr lang="en-GB" dirty="0"/>
          </a:p>
          <a:p>
            <a:r>
              <a:rPr lang="en-GB" dirty="0"/>
              <a:t>Meet the requirements of the ethics committee </a:t>
            </a:r>
          </a:p>
          <a:p>
            <a:r>
              <a:rPr lang="en-GB" dirty="0"/>
              <a:t>Accept the need to change/ improve</a:t>
            </a:r>
          </a:p>
          <a:p>
            <a:r>
              <a:rPr lang="en-GB" dirty="0"/>
              <a:t>Will need refinement</a:t>
            </a:r>
          </a:p>
          <a:p>
            <a:endParaRPr lang="en-GB" dirty="0"/>
          </a:p>
          <a:p>
            <a:r>
              <a:rPr lang="en-GB" sz="1200" dirty="0"/>
              <a:t>2.00 pm</a:t>
            </a:r>
          </a:p>
        </p:txBody>
      </p:sp>
      <p:sp>
        <p:nvSpPr>
          <p:cNvPr id="6" name="Content Placeholder 5">
            <a:extLst>
              <a:ext uri="{FF2B5EF4-FFF2-40B4-BE49-F238E27FC236}">
                <a16:creationId xmlns:a16="http://schemas.microsoft.com/office/drawing/2014/main" id="{F34E6021-F333-4D76-91C0-DA7A830ADB3D}"/>
              </a:ext>
            </a:extLst>
          </p:cNvPr>
          <p:cNvSpPr>
            <a:spLocks noGrp="1"/>
          </p:cNvSpPr>
          <p:nvPr>
            <p:ph sz="half" idx="2"/>
          </p:nvPr>
        </p:nvSpPr>
        <p:spPr/>
        <p:txBody>
          <a:bodyPr>
            <a:normAutofit fontScale="92500"/>
          </a:bodyPr>
          <a:lstStyle/>
          <a:p>
            <a:pPr marL="0" indent="0">
              <a:buNone/>
            </a:pPr>
            <a:r>
              <a:rPr lang="en-GB" dirty="0"/>
              <a:t>E1 as part of proposal</a:t>
            </a:r>
          </a:p>
          <a:p>
            <a:pPr marL="0" indent="0">
              <a:buNone/>
            </a:pPr>
            <a:endParaRPr lang="en-GB" dirty="0"/>
          </a:p>
          <a:p>
            <a:r>
              <a:rPr lang="en-GB" dirty="0"/>
              <a:t>Set out as assignment brief</a:t>
            </a:r>
          </a:p>
          <a:p>
            <a:r>
              <a:rPr lang="en-GB" dirty="0"/>
              <a:t>Includes</a:t>
            </a:r>
            <a:r>
              <a:rPr lang="en-GB" dirty="0">
                <a:solidFill>
                  <a:srgbClr val="00B050"/>
                </a:solidFill>
              </a:rPr>
              <a:t> accepted with changes </a:t>
            </a:r>
            <a:r>
              <a:rPr lang="en-GB" dirty="0"/>
              <a:t>ethics form</a:t>
            </a:r>
          </a:p>
          <a:p>
            <a:r>
              <a:rPr lang="en-GB" dirty="0"/>
              <a:t>Will be completed before beginning research</a:t>
            </a:r>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E40DA76D-AE87-4A1F-A054-5570A87DC8A4}"/>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extLst>
      <p:ext uri="{BB962C8B-B14F-4D97-AF65-F5344CB8AC3E}">
        <p14:creationId xmlns:p14="http://schemas.microsoft.com/office/powerpoint/2010/main" val="2255153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9F54B6-E7B8-4B73-AF23-13E232ABF6AE}"/>
              </a:ext>
            </a:extLst>
          </p:cNvPr>
          <p:cNvSpPr>
            <a:spLocks noGrp="1"/>
          </p:cNvSpPr>
          <p:nvPr>
            <p:ph type="title"/>
          </p:nvPr>
        </p:nvSpPr>
        <p:spPr/>
        <p:txBody>
          <a:bodyPr/>
          <a:lstStyle/>
          <a:p>
            <a:r>
              <a:rPr lang="en-GB" dirty="0"/>
              <a:t>Assignment brief setting out</a:t>
            </a:r>
          </a:p>
        </p:txBody>
      </p:sp>
      <p:sp>
        <p:nvSpPr>
          <p:cNvPr id="7" name="Content Placeholder 6">
            <a:extLst>
              <a:ext uri="{FF2B5EF4-FFF2-40B4-BE49-F238E27FC236}">
                <a16:creationId xmlns:a16="http://schemas.microsoft.com/office/drawing/2014/main" id="{078EDA9F-CC62-42E7-AA4B-35EF2182F140}"/>
              </a:ext>
            </a:extLst>
          </p:cNvPr>
          <p:cNvSpPr>
            <a:spLocks noGrp="1"/>
          </p:cNvSpPr>
          <p:nvPr>
            <p:ph idx="1"/>
          </p:nvPr>
        </p:nvSpPr>
        <p:spPr/>
        <p:txBody>
          <a:bodyPr>
            <a:normAutofit lnSpcReduction="10000"/>
          </a:bodyPr>
          <a:lstStyle/>
          <a:p>
            <a:r>
              <a:rPr lang="en-GB" dirty="0"/>
              <a:t>Front page with name/ student number *</a:t>
            </a:r>
          </a:p>
          <a:p>
            <a:r>
              <a:rPr lang="en-GB" dirty="0"/>
              <a:t>E1 form</a:t>
            </a:r>
          </a:p>
          <a:p>
            <a:r>
              <a:rPr lang="en-GB" dirty="0"/>
              <a:t>Appendices relating to E1 form (collated numerically as appendix 1etc)</a:t>
            </a:r>
          </a:p>
          <a:p>
            <a:r>
              <a:rPr lang="en-GB" dirty="0"/>
              <a:t>Appendices expanding for proposal (collated alphabetically as appendix A (background and context); appendix B (expanded methodology)</a:t>
            </a:r>
          </a:p>
          <a:p>
            <a:endParaRPr lang="en-GB" dirty="0"/>
          </a:p>
        </p:txBody>
      </p:sp>
      <p:sp>
        <p:nvSpPr>
          <p:cNvPr id="5" name="Slide Number Placeholder 4">
            <a:extLst>
              <a:ext uri="{FF2B5EF4-FFF2-40B4-BE49-F238E27FC236}">
                <a16:creationId xmlns:a16="http://schemas.microsoft.com/office/drawing/2014/main" id="{2695A933-FBEB-4FD5-90B5-3FCCCD657CFB}"/>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extLst>
      <p:ext uri="{BB962C8B-B14F-4D97-AF65-F5344CB8AC3E}">
        <p14:creationId xmlns:p14="http://schemas.microsoft.com/office/powerpoint/2010/main" val="1628631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9EB833-AD99-4AE0-A248-57BB32DA4506}"/>
              </a:ext>
            </a:extLst>
          </p:cNvPr>
          <p:cNvSpPr>
            <a:spLocks noGrp="1"/>
          </p:cNvSpPr>
          <p:nvPr>
            <p:ph type="title"/>
          </p:nvPr>
        </p:nvSpPr>
        <p:spPr/>
        <p:txBody>
          <a:bodyPr/>
          <a:lstStyle/>
          <a:p>
            <a:r>
              <a:rPr lang="en-GB" dirty="0"/>
              <a:t>Front page</a:t>
            </a:r>
          </a:p>
        </p:txBody>
      </p:sp>
      <p:sp>
        <p:nvSpPr>
          <p:cNvPr id="6" name="Text Placeholder 5">
            <a:extLst>
              <a:ext uri="{FF2B5EF4-FFF2-40B4-BE49-F238E27FC236}">
                <a16:creationId xmlns:a16="http://schemas.microsoft.com/office/drawing/2014/main" id="{559D5772-E47C-4BC9-907D-18B659AE2C70}"/>
              </a:ext>
            </a:extLst>
          </p:cNvPr>
          <p:cNvSpPr>
            <a:spLocks noGrp="1"/>
          </p:cNvSpPr>
          <p:nvPr>
            <p:ph type="body" idx="1"/>
          </p:nvPr>
        </p:nvSpPr>
        <p:spPr/>
        <p:txBody>
          <a:bodyPr/>
          <a:lstStyle/>
          <a:p>
            <a:r>
              <a:rPr lang="en-GB" dirty="0"/>
              <a:t>Turnitin (on-line)</a:t>
            </a:r>
          </a:p>
        </p:txBody>
      </p:sp>
      <p:sp>
        <p:nvSpPr>
          <p:cNvPr id="7" name="Content Placeholder 6">
            <a:extLst>
              <a:ext uri="{FF2B5EF4-FFF2-40B4-BE49-F238E27FC236}">
                <a16:creationId xmlns:a16="http://schemas.microsoft.com/office/drawing/2014/main" id="{CEE18F44-E422-4B04-BE80-2D8CC8FE6F02}"/>
              </a:ext>
            </a:extLst>
          </p:cNvPr>
          <p:cNvSpPr>
            <a:spLocks noGrp="1"/>
          </p:cNvSpPr>
          <p:nvPr>
            <p:ph sz="half" idx="2"/>
          </p:nvPr>
        </p:nvSpPr>
        <p:spPr/>
        <p:txBody>
          <a:bodyPr/>
          <a:lstStyle/>
          <a:p>
            <a:r>
              <a:rPr lang="en-GB" dirty="0"/>
              <a:t>Front page (found on Pg 18 of handbook) completed </a:t>
            </a:r>
          </a:p>
          <a:p>
            <a:endParaRPr lang="en-GB" dirty="0"/>
          </a:p>
        </p:txBody>
      </p:sp>
      <p:sp>
        <p:nvSpPr>
          <p:cNvPr id="8" name="Text Placeholder 7">
            <a:extLst>
              <a:ext uri="{FF2B5EF4-FFF2-40B4-BE49-F238E27FC236}">
                <a16:creationId xmlns:a16="http://schemas.microsoft.com/office/drawing/2014/main" id="{BD349A00-FF28-4497-9D0A-31CD0375859B}"/>
              </a:ext>
            </a:extLst>
          </p:cNvPr>
          <p:cNvSpPr>
            <a:spLocks noGrp="1"/>
          </p:cNvSpPr>
          <p:nvPr>
            <p:ph type="body" sz="quarter" idx="3"/>
          </p:nvPr>
        </p:nvSpPr>
        <p:spPr/>
        <p:txBody>
          <a:bodyPr/>
          <a:lstStyle/>
          <a:p>
            <a:r>
              <a:rPr lang="en-GB" dirty="0"/>
              <a:t>Hard copies (handed in)</a:t>
            </a:r>
          </a:p>
        </p:txBody>
      </p:sp>
      <p:sp>
        <p:nvSpPr>
          <p:cNvPr id="9" name="Content Placeholder 8">
            <a:extLst>
              <a:ext uri="{FF2B5EF4-FFF2-40B4-BE49-F238E27FC236}">
                <a16:creationId xmlns:a16="http://schemas.microsoft.com/office/drawing/2014/main" id="{5128C537-F35C-4206-BC40-0137EB98DE99}"/>
              </a:ext>
            </a:extLst>
          </p:cNvPr>
          <p:cNvSpPr>
            <a:spLocks noGrp="1"/>
          </p:cNvSpPr>
          <p:nvPr>
            <p:ph sz="quarter" idx="4"/>
          </p:nvPr>
        </p:nvSpPr>
        <p:spPr/>
        <p:txBody>
          <a:bodyPr/>
          <a:lstStyle/>
          <a:p>
            <a:r>
              <a:rPr lang="en-GB" dirty="0"/>
              <a:t>Front page (found on Pg 18 of handbook) completed </a:t>
            </a:r>
          </a:p>
        </p:txBody>
      </p:sp>
      <p:sp>
        <p:nvSpPr>
          <p:cNvPr id="4" name="Slide Number Placeholder 3">
            <a:extLst>
              <a:ext uri="{FF2B5EF4-FFF2-40B4-BE49-F238E27FC236}">
                <a16:creationId xmlns:a16="http://schemas.microsoft.com/office/drawing/2014/main" id="{76C8EDCB-D8BC-44BD-B3C9-8332B7A1C809}"/>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extLst>
      <p:ext uri="{BB962C8B-B14F-4D97-AF65-F5344CB8AC3E}">
        <p14:creationId xmlns:p14="http://schemas.microsoft.com/office/powerpoint/2010/main" val="4279467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30FE-32F6-4E42-8EBE-7ABE88635AFD}"/>
              </a:ext>
            </a:extLst>
          </p:cNvPr>
          <p:cNvSpPr>
            <a:spLocks noGrp="1"/>
          </p:cNvSpPr>
          <p:nvPr>
            <p:ph type="title"/>
          </p:nvPr>
        </p:nvSpPr>
        <p:spPr/>
        <p:txBody>
          <a:bodyPr/>
          <a:lstStyle/>
          <a:p>
            <a:r>
              <a:rPr lang="en-GB" dirty="0"/>
              <a:t>Indicative title</a:t>
            </a:r>
          </a:p>
        </p:txBody>
      </p:sp>
      <p:sp>
        <p:nvSpPr>
          <p:cNvPr id="3" name="Content Placeholder 2">
            <a:extLst>
              <a:ext uri="{FF2B5EF4-FFF2-40B4-BE49-F238E27FC236}">
                <a16:creationId xmlns:a16="http://schemas.microsoft.com/office/drawing/2014/main" id="{597A23DA-C43D-442E-8699-62B19F3A0F2A}"/>
              </a:ext>
            </a:extLst>
          </p:cNvPr>
          <p:cNvSpPr>
            <a:spLocks noGrp="1"/>
          </p:cNvSpPr>
          <p:nvPr>
            <p:ph idx="1"/>
          </p:nvPr>
        </p:nvSpPr>
        <p:spPr/>
        <p:txBody>
          <a:bodyPr>
            <a:normAutofit fontScale="77500" lnSpcReduction="20000"/>
          </a:bodyPr>
          <a:lstStyle/>
          <a:p>
            <a:r>
              <a:rPr lang="en-GB" b="1" dirty="0"/>
              <a:t>1. Answer the questions: What is my research about? What techniques/ designs will be used? Who/what is studied? What is the intended outcome?</a:t>
            </a:r>
          </a:p>
          <a:p>
            <a:pPr lvl="0"/>
            <a:r>
              <a:rPr lang="en-GB" dirty="0"/>
              <a:t>My research studies whether X therapy improves the cognitive function of patients suffering from dementia.</a:t>
            </a:r>
          </a:p>
          <a:p>
            <a:pPr lvl="0"/>
            <a:r>
              <a:rPr lang="en-GB" dirty="0"/>
              <a:t>It will be a randomized trial.</a:t>
            </a:r>
          </a:p>
          <a:p>
            <a:pPr lvl="0"/>
            <a:r>
              <a:rPr lang="en-GB" dirty="0"/>
              <a:t>I will study 40 cases from six cities in Japan.</a:t>
            </a:r>
          </a:p>
          <a:p>
            <a:pPr lvl="0"/>
            <a:r>
              <a:rPr lang="en-GB" dirty="0"/>
              <a:t>It is hoped that there will be an improvement in the cognitive function of patients.</a:t>
            </a:r>
          </a:p>
          <a:p>
            <a:endParaRPr lang="en-GB" dirty="0"/>
          </a:p>
          <a:p>
            <a:endParaRPr lang="en-GB" dirty="0"/>
          </a:p>
        </p:txBody>
      </p:sp>
      <p:sp>
        <p:nvSpPr>
          <p:cNvPr id="4" name="Slide Number Placeholder 3">
            <a:extLst>
              <a:ext uri="{FF2B5EF4-FFF2-40B4-BE49-F238E27FC236}">
                <a16:creationId xmlns:a16="http://schemas.microsoft.com/office/drawing/2014/main" id="{8D1E7E38-FD87-465D-967D-7389599E065B}"/>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extLst>
      <p:ext uri="{BB962C8B-B14F-4D97-AF65-F5344CB8AC3E}">
        <p14:creationId xmlns:p14="http://schemas.microsoft.com/office/powerpoint/2010/main" val="1958127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D28FAD-5B76-4EA1-B2AD-27FBE7B6109A}"/>
              </a:ext>
            </a:extLst>
          </p:cNvPr>
          <p:cNvSpPr>
            <a:spLocks noGrp="1"/>
          </p:cNvSpPr>
          <p:nvPr>
            <p:ph type="title"/>
          </p:nvPr>
        </p:nvSpPr>
        <p:spPr/>
        <p:txBody>
          <a:bodyPr>
            <a:normAutofit/>
          </a:bodyPr>
          <a:lstStyle/>
          <a:p>
            <a:pPr lvl="0">
              <a:spcBef>
                <a:spcPct val="20000"/>
              </a:spcBef>
            </a:pPr>
            <a:r>
              <a:rPr lang="en-GB" sz="3200" b="1" dirty="0">
                <a:solidFill>
                  <a:prstClr val="black"/>
                </a:solidFill>
                <a:ea typeface="+mn-ea"/>
                <a:cs typeface="+mn-cs"/>
              </a:rPr>
              <a:t>2. Use your answers to list key words.</a:t>
            </a:r>
            <a:endParaRPr lang="en-GB" dirty="0"/>
          </a:p>
        </p:txBody>
      </p:sp>
      <p:sp>
        <p:nvSpPr>
          <p:cNvPr id="4" name="Content Placeholder 3">
            <a:extLst>
              <a:ext uri="{FF2B5EF4-FFF2-40B4-BE49-F238E27FC236}">
                <a16:creationId xmlns:a16="http://schemas.microsoft.com/office/drawing/2014/main" id="{0510CCCD-8874-4ACC-B890-C0005F003F0F}"/>
              </a:ext>
            </a:extLst>
          </p:cNvPr>
          <p:cNvSpPr>
            <a:spLocks noGrp="1"/>
          </p:cNvSpPr>
          <p:nvPr>
            <p:ph idx="1"/>
          </p:nvPr>
        </p:nvSpPr>
        <p:spPr/>
        <p:txBody>
          <a:bodyPr>
            <a:normAutofit/>
          </a:bodyPr>
          <a:lstStyle/>
          <a:p>
            <a:r>
              <a:rPr lang="en-GB" b="1" dirty="0"/>
              <a:t>X therapy</a:t>
            </a:r>
          </a:p>
          <a:p>
            <a:r>
              <a:rPr lang="en-GB" b="1" dirty="0"/>
              <a:t>Randomised trial</a:t>
            </a:r>
          </a:p>
          <a:p>
            <a:r>
              <a:rPr lang="en-GB" b="1" dirty="0"/>
              <a:t>Dementia</a:t>
            </a:r>
          </a:p>
          <a:p>
            <a:r>
              <a:rPr lang="en-GB" b="1" dirty="0"/>
              <a:t>6 Japanese cities</a:t>
            </a:r>
          </a:p>
          <a:p>
            <a:r>
              <a:rPr lang="en-GB" b="1" dirty="0"/>
              <a:t>40 cases</a:t>
            </a:r>
          </a:p>
          <a:p>
            <a:r>
              <a:rPr lang="en-GB" b="1" dirty="0"/>
              <a:t>Improved cognitive function</a:t>
            </a:r>
            <a:endParaRPr lang="en-GB" dirty="0"/>
          </a:p>
          <a:p>
            <a:endParaRPr lang="en-GB" dirty="0"/>
          </a:p>
        </p:txBody>
      </p:sp>
      <p:sp>
        <p:nvSpPr>
          <p:cNvPr id="2" name="Slide Number Placeholder 1">
            <a:extLst>
              <a:ext uri="{FF2B5EF4-FFF2-40B4-BE49-F238E27FC236}">
                <a16:creationId xmlns:a16="http://schemas.microsoft.com/office/drawing/2014/main" id="{F991D0CE-05C9-4C96-AD94-64100B8F7E0B}"/>
              </a:ext>
            </a:extLst>
          </p:cNvPr>
          <p:cNvSpPr>
            <a:spLocks noGrp="1"/>
          </p:cNvSpPr>
          <p:nvPr>
            <p:ph type="sldNum" sz="quarter" idx="12"/>
          </p:nvPr>
        </p:nvSpPr>
        <p:spPr/>
        <p:txBody>
          <a:bodyPr/>
          <a:lstStyle/>
          <a:p>
            <a:fld id="{AC82685A-BD3A-4230-8D85-804689F67293}" type="slidenum">
              <a:rPr lang="en-GB" smtClean="0"/>
              <a:t>28</a:t>
            </a:fld>
            <a:endParaRPr lang="en-GB" dirty="0"/>
          </a:p>
        </p:txBody>
      </p:sp>
    </p:spTree>
    <p:extLst>
      <p:ext uri="{BB962C8B-B14F-4D97-AF65-F5344CB8AC3E}">
        <p14:creationId xmlns:p14="http://schemas.microsoft.com/office/powerpoint/2010/main" val="41784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43CCA-A0F8-4271-A864-7EE7F26813A8}"/>
              </a:ext>
            </a:extLst>
          </p:cNvPr>
          <p:cNvSpPr>
            <a:spLocks noGrp="1"/>
          </p:cNvSpPr>
          <p:nvPr>
            <p:ph type="title"/>
          </p:nvPr>
        </p:nvSpPr>
        <p:spPr/>
        <p:txBody>
          <a:bodyPr>
            <a:noAutofit/>
          </a:bodyPr>
          <a:lstStyle/>
          <a:p>
            <a:r>
              <a:rPr lang="en-GB" sz="3200" b="1" dirty="0"/>
              <a:t>3.</a:t>
            </a:r>
            <a:r>
              <a:rPr lang="en-GB" sz="3200" dirty="0"/>
              <a:t> </a:t>
            </a:r>
            <a:r>
              <a:rPr lang="en-GB" sz="3200" b="1" dirty="0"/>
              <a:t>Build a sentence with these key words</a:t>
            </a:r>
            <a:endParaRPr lang="en-GB" sz="3200" dirty="0"/>
          </a:p>
        </p:txBody>
      </p:sp>
      <p:sp>
        <p:nvSpPr>
          <p:cNvPr id="3" name="Content Placeholder 2">
            <a:extLst>
              <a:ext uri="{FF2B5EF4-FFF2-40B4-BE49-F238E27FC236}">
                <a16:creationId xmlns:a16="http://schemas.microsoft.com/office/drawing/2014/main" id="{6A52FA9B-E923-40B5-8098-F216DFF0CEB0}"/>
              </a:ext>
            </a:extLst>
          </p:cNvPr>
          <p:cNvSpPr>
            <a:spLocks noGrp="1"/>
          </p:cNvSpPr>
          <p:nvPr>
            <p:ph idx="1"/>
          </p:nvPr>
        </p:nvSpPr>
        <p:spPr/>
        <p:txBody>
          <a:bodyPr/>
          <a:lstStyle/>
          <a:p>
            <a:r>
              <a:rPr lang="en-GB" dirty="0"/>
              <a:t>This research will be … (max 30 words)</a:t>
            </a:r>
          </a:p>
          <a:p>
            <a:pPr marL="0" indent="0">
              <a:buNone/>
            </a:pPr>
            <a:endParaRPr lang="en-GB" dirty="0"/>
          </a:p>
          <a:p>
            <a:r>
              <a:rPr lang="en-GB" dirty="0"/>
              <a:t>This research will be a randomised trial that investigates whether X therapy will improve cognitive function in 40 dementia patients from 6 cities in Japan. </a:t>
            </a:r>
          </a:p>
        </p:txBody>
      </p:sp>
      <p:sp>
        <p:nvSpPr>
          <p:cNvPr id="4" name="Slide Number Placeholder 3">
            <a:extLst>
              <a:ext uri="{FF2B5EF4-FFF2-40B4-BE49-F238E27FC236}">
                <a16:creationId xmlns:a16="http://schemas.microsoft.com/office/drawing/2014/main" id="{ACA1B0AA-0945-4206-A84C-17D9E1A14DE6}"/>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extLst>
      <p:ext uri="{BB962C8B-B14F-4D97-AF65-F5344CB8AC3E}">
        <p14:creationId xmlns:p14="http://schemas.microsoft.com/office/powerpoint/2010/main" val="265523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E59F4-22C0-4B5F-83C7-542DA7AAEBCB}"/>
              </a:ext>
            </a:extLst>
          </p:cNvPr>
          <p:cNvSpPr>
            <a:spLocks noGrp="1"/>
          </p:cNvSpPr>
          <p:nvPr>
            <p:ph type="title"/>
          </p:nvPr>
        </p:nvSpPr>
        <p:spPr>
          <a:xfrm>
            <a:off x="457200" y="274638"/>
            <a:ext cx="8229600" cy="1570186"/>
          </a:xfrm>
        </p:spPr>
        <p:txBody>
          <a:bodyPr>
            <a:normAutofit/>
          </a:bodyPr>
          <a:lstStyle/>
          <a:p>
            <a:r>
              <a:rPr lang="en-GB" sz="3200" dirty="0"/>
              <a:t>4. Delete all unnecessary words (e.g. This research will be, investigates) and link the remaining words</a:t>
            </a:r>
          </a:p>
        </p:txBody>
      </p:sp>
      <p:sp>
        <p:nvSpPr>
          <p:cNvPr id="3" name="Content Placeholder 2">
            <a:extLst>
              <a:ext uri="{FF2B5EF4-FFF2-40B4-BE49-F238E27FC236}">
                <a16:creationId xmlns:a16="http://schemas.microsoft.com/office/drawing/2014/main" id="{9EDF8E14-AE61-49E2-8B21-82BBF0CB98AC}"/>
              </a:ext>
            </a:extLst>
          </p:cNvPr>
          <p:cNvSpPr>
            <a:spLocks noGrp="1"/>
          </p:cNvSpPr>
          <p:nvPr>
            <p:ph idx="1"/>
          </p:nvPr>
        </p:nvSpPr>
        <p:spPr>
          <a:xfrm>
            <a:off x="457200" y="2276871"/>
            <a:ext cx="8229600" cy="3240361"/>
          </a:xfrm>
        </p:spPr>
        <p:txBody>
          <a:bodyPr/>
          <a:lstStyle/>
          <a:p>
            <a:r>
              <a:rPr lang="en-GB" strike="sngStrike" dirty="0"/>
              <a:t>This research will be a </a:t>
            </a:r>
            <a:r>
              <a:rPr lang="en-GB" dirty="0"/>
              <a:t>randomised trial </a:t>
            </a:r>
            <a:r>
              <a:rPr lang="en-GB" strike="sngStrike" dirty="0"/>
              <a:t>that investigates whether </a:t>
            </a:r>
            <a:r>
              <a:rPr lang="en-GB" dirty="0"/>
              <a:t>X therapy will improve cognitive function in 40 dementia patients from 6 cities in Japan.</a:t>
            </a:r>
          </a:p>
          <a:p>
            <a:endParaRPr lang="en-GB" dirty="0"/>
          </a:p>
        </p:txBody>
      </p:sp>
      <p:sp>
        <p:nvSpPr>
          <p:cNvPr id="4" name="Slide Number Placeholder 3">
            <a:extLst>
              <a:ext uri="{FF2B5EF4-FFF2-40B4-BE49-F238E27FC236}">
                <a16:creationId xmlns:a16="http://schemas.microsoft.com/office/drawing/2014/main" id="{E51BFCDF-27B3-4C48-B9A0-A94B58CD4F91}"/>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extLst>
      <p:ext uri="{BB962C8B-B14F-4D97-AF65-F5344CB8AC3E}">
        <p14:creationId xmlns:p14="http://schemas.microsoft.com/office/powerpoint/2010/main" val="395692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DC60-81AD-4855-8044-5079E87BFE63}"/>
              </a:ext>
            </a:extLst>
          </p:cNvPr>
          <p:cNvSpPr>
            <a:spLocks noGrp="1"/>
          </p:cNvSpPr>
          <p:nvPr>
            <p:ph type="title"/>
          </p:nvPr>
        </p:nvSpPr>
        <p:spPr/>
        <p:txBody>
          <a:bodyPr>
            <a:normAutofit fontScale="90000"/>
          </a:bodyPr>
          <a:lstStyle/>
          <a:p>
            <a:r>
              <a:rPr lang="en-GB" dirty="0"/>
              <a:t>5. Delete non-essential information and re-word</a:t>
            </a:r>
          </a:p>
        </p:txBody>
      </p:sp>
      <p:sp>
        <p:nvSpPr>
          <p:cNvPr id="3" name="Content Placeholder 2">
            <a:extLst>
              <a:ext uri="{FF2B5EF4-FFF2-40B4-BE49-F238E27FC236}">
                <a16:creationId xmlns:a16="http://schemas.microsoft.com/office/drawing/2014/main" id="{648B69CD-F372-4CBE-85F5-07967DF20DE8}"/>
              </a:ext>
            </a:extLst>
          </p:cNvPr>
          <p:cNvSpPr>
            <a:spLocks noGrp="1"/>
          </p:cNvSpPr>
          <p:nvPr>
            <p:ph idx="1"/>
          </p:nvPr>
        </p:nvSpPr>
        <p:spPr/>
        <p:txBody>
          <a:bodyPr>
            <a:normAutofit fontScale="85000" lnSpcReduction="10000"/>
          </a:bodyPr>
          <a:lstStyle/>
          <a:p>
            <a:pPr marL="0" indent="0">
              <a:buNone/>
            </a:pPr>
            <a:r>
              <a:rPr lang="en-GB" dirty="0"/>
              <a:t>randomised trial X therapy </a:t>
            </a:r>
            <a:r>
              <a:rPr lang="en-GB" u="sng" dirty="0"/>
              <a:t>will improve </a:t>
            </a:r>
            <a:r>
              <a:rPr lang="en-GB" dirty="0"/>
              <a:t>cognitive function in </a:t>
            </a:r>
            <a:r>
              <a:rPr lang="en-GB" strike="sngStrike" dirty="0"/>
              <a:t>40 </a:t>
            </a:r>
            <a:r>
              <a:rPr lang="en-GB" dirty="0"/>
              <a:t>dementia patients </a:t>
            </a:r>
            <a:r>
              <a:rPr lang="en-GB" strike="sngStrike" dirty="0"/>
              <a:t>from 6 cities </a:t>
            </a:r>
            <a:r>
              <a:rPr lang="en-GB" dirty="0"/>
              <a:t>in Japan.</a:t>
            </a:r>
          </a:p>
          <a:p>
            <a:r>
              <a:rPr lang="en-GB" dirty="0"/>
              <a:t>A randomised trial of X therapy aiming to improve cognitive function in dementia patients </a:t>
            </a:r>
            <a:r>
              <a:rPr lang="en-GB" u="sng" dirty="0"/>
              <a:t>in Japan </a:t>
            </a:r>
            <a:r>
              <a:rPr lang="en-GB" dirty="0"/>
              <a:t>(16)</a:t>
            </a:r>
          </a:p>
          <a:p>
            <a:pPr marL="0" indent="0">
              <a:buNone/>
            </a:pPr>
            <a:r>
              <a:rPr lang="en-GB" dirty="0"/>
              <a:t>Or</a:t>
            </a:r>
          </a:p>
          <a:p>
            <a:r>
              <a:rPr lang="en-GB" dirty="0"/>
              <a:t>X therapy aiming to improve cognitive function in dementia patients: a randomised trial (13)</a:t>
            </a:r>
          </a:p>
        </p:txBody>
      </p:sp>
      <p:sp>
        <p:nvSpPr>
          <p:cNvPr id="4" name="Slide Number Placeholder 3">
            <a:extLst>
              <a:ext uri="{FF2B5EF4-FFF2-40B4-BE49-F238E27FC236}">
                <a16:creationId xmlns:a16="http://schemas.microsoft.com/office/drawing/2014/main" id="{D5B4BAA2-6225-4691-9785-5A2E0D2AE953}"/>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extLst>
      <p:ext uri="{BB962C8B-B14F-4D97-AF65-F5344CB8AC3E}">
        <p14:creationId xmlns:p14="http://schemas.microsoft.com/office/powerpoint/2010/main" val="1219560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DC2BC7-68C7-4A62-80F5-1028669C7504}"/>
              </a:ext>
            </a:extLst>
          </p:cNvPr>
          <p:cNvSpPr>
            <a:spLocks noGrp="1"/>
          </p:cNvSpPr>
          <p:nvPr>
            <p:ph type="title"/>
          </p:nvPr>
        </p:nvSpPr>
        <p:spPr>
          <a:solidFill>
            <a:schemeClr val="tx2">
              <a:lumMod val="20000"/>
              <a:lumOff val="80000"/>
            </a:schemeClr>
          </a:solidFill>
        </p:spPr>
        <p:txBody>
          <a:bodyPr/>
          <a:lstStyle/>
          <a:p>
            <a:r>
              <a:rPr lang="en-GB" dirty="0"/>
              <a:t>Task: create a title </a:t>
            </a:r>
          </a:p>
        </p:txBody>
      </p:sp>
      <p:sp>
        <p:nvSpPr>
          <p:cNvPr id="7" name="Content Placeholder 6">
            <a:extLst>
              <a:ext uri="{FF2B5EF4-FFF2-40B4-BE49-F238E27FC236}">
                <a16:creationId xmlns:a16="http://schemas.microsoft.com/office/drawing/2014/main" id="{08CBEC3F-F23E-48F0-8BC8-4B86A47ECFB7}"/>
              </a:ext>
            </a:extLst>
          </p:cNvPr>
          <p:cNvSpPr>
            <a:spLocks noGrp="1"/>
          </p:cNvSpPr>
          <p:nvPr>
            <p:ph idx="1"/>
          </p:nvPr>
        </p:nvSpPr>
        <p:spPr/>
        <p:txBody>
          <a:bodyPr>
            <a:normAutofit fontScale="85000" lnSpcReduction="20000"/>
          </a:bodyPr>
          <a:lstStyle/>
          <a:p>
            <a:r>
              <a:rPr lang="en-GB" dirty="0"/>
              <a:t>1. Answer the questions: What is my research about? What techniques/ designs will be used? Who/what is studied? What is the intended outcome?</a:t>
            </a:r>
          </a:p>
          <a:p>
            <a:r>
              <a:rPr lang="en-GB" dirty="0">
                <a:solidFill>
                  <a:prstClr val="black"/>
                </a:solidFill>
              </a:rPr>
              <a:t>2. Use your answers to list key words</a:t>
            </a:r>
          </a:p>
          <a:p>
            <a:r>
              <a:rPr lang="en-GB" dirty="0"/>
              <a:t>3. Build a sentence with these key words</a:t>
            </a:r>
          </a:p>
          <a:p>
            <a:r>
              <a:rPr lang="en-GB" dirty="0"/>
              <a:t>4. Delete all unnecessary words and link the remaining words</a:t>
            </a:r>
          </a:p>
          <a:p>
            <a:r>
              <a:rPr lang="en-GB" dirty="0"/>
              <a:t>5. Delete non-essential information and re-word</a:t>
            </a:r>
          </a:p>
          <a:p>
            <a:r>
              <a:rPr lang="en-GB" sz="1300" dirty="0"/>
              <a:t>3.00 pm</a:t>
            </a:r>
          </a:p>
          <a:p>
            <a:endParaRPr lang="en-GB" b="1" dirty="0"/>
          </a:p>
          <a:p>
            <a:endParaRPr lang="en-GB" b="1" dirty="0"/>
          </a:p>
          <a:p>
            <a:endParaRPr lang="en-GB" dirty="0"/>
          </a:p>
        </p:txBody>
      </p:sp>
      <p:sp>
        <p:nvSpPr>
          <p:cNvPr id="5" name="Slide Number Placeholder 4">
            <a:extLst>
              <a:ext uri="{FF2B5EF4-FFF2-40B4-BE49-F238E27FC236}">
                <a16:creationId xmlns:a16="http://schemas.microsoft.com/office/drawing/2014/main" id="{EB931C37-7B81-4531-A997-CEC2F8EEA096}"/>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extLst>
      <p:ext uri="{BB962C8B-B14F-4D97-AF65-F5344CB8AC3E}">
        <p14:creationId xmlns:p14="http://schemas.microsoft.com/office/powerpoint/2010/main" val="26922534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63B38-01DC-409A-92CE-6EF68BDF5E32}"/>
              </a:ext>
            </a:extLst>
          </p:cNvPr>
          <p:cNvSpPr>
            <a:spLocks noGrp="1"/>
          </p:cNvSpPr>
          <p:nvPr>
            <p:ph type="title"/>
          </p:nvPr>
        </p:nvSpPr>
        <p:spPr/>
        <p:txBody>
          <a:bodyPr/>
          <a:lstStyle/>
          <a:p>
            <a:r>
              <a:rPr lang="en-GB" dirty="0"/>
              <a:t>Ethics boards</a:t>
            </a:r>
          </a:p>
        </p:txBody>
      </p:sp>
      <p:sp>
        <p:nvSpPr>
          <p:cNvPr id="3" name="Content Placeholder 2">
            <a:extLst>
              <a:ext uri="{FF2B5EF4-FFF2-40B4-BE49-F238E27FC236}">
                <a16:creationId xmlns:a16="http://schemas.microsoft.com/office/drawing/2014/main" id="{7129BE96-258C-434F-B317-0E6C731F8FE8}"/>
              </a:ext>
            </a:extLst>
          </p:cNvPr>
          <p:cNvSpPr>
            <a:spLocks noGrp="1"/>
          </p:cNvSpPr>
          <p:nvPr>
            <p:ph idx="1"/>
          </p:nvPr>
        </p:nvSpPr>
        <p:spPr>
          <a:xfrm>
            <a:off x="457200" y="1268760"/>
            <a:ext cx="8229600" cy="4248473"/>
          </a:xfrm>
        </p:spPr>
        <p:txBody>
          <a:bodyPr>
            <a:normAutofit lnSpcReduction="10000"/>
          </a:bodyPr>
          <a:lstStyle/>
          <a:p>
            <a:r>
              <a:rPr lang="en-GB" dirty="0">
                <a:solidFill>
                  <a:srgbClr val="00B050"/>
                </a:solidFill>
              </a:rPr>
              <a:t>Earliest: </a:t>
            </a:r>
            <a:r>
              <a:rPr lang="en-GB" dirty="0"/>
              <a:t>submit by Thurs 3</a:t>
            </a:r>
            <a:r>
              <a:rPr lang="en-GB" baseline="30000" dirty="0"/>
              <a:t>rd</a:t>
            </a:r>
            <a:r>
              <a:rPr lang="en-GB" dirty="0"/>
              <a:t> Jan 2019 for the board on Wed 9</a:t>
            </a:r>
            <a:r>
              <a:rPr lang="en-GB" baseline="30000" dirty="0"/>
              <a:t>th</a:t>
            </a:r>
            <a:r>
              <a:rPr lang="en-GB" dirty="0"/>
              <a:t> Jan 2019</a:t>
            </a:r>
          </a:p>
          <a:p>
            <a:r>
              <a:rPr lang="en-GB" dirty="0">
                <a:solidFill>
                  <a:srgbClr val="00B050"/>
                </a:solidFill>
              </a:rPr>
              <a:t>Reasonable</a:t>
            </a:r>
            <a:r>
              <a:rPr lang="en-GB" dirty="0"/>
              <a:t>: submit by Thurs 31</a:t>
            </a:r>
            <a:r>
              <a:rPr lang="en-GB" baseline="30000" dirty="0"/>
              <a:t>st</a:t>
            </a:r>
            <a:r>
              <a:rPr lang="en-GB" dirty="0"/>
              <a:t> Jan 2019 for the board on Wed 6</a:t>
            </a:r>
            <a:r>
              <a:rPr lang="en-GB" baseline="30000" dirty="0"/>
              <a:t>th</a:t>
            </a:r>
            <a:r>
              <a:rPr lang="en-GB" dirty="0"/>
              <a:t> Feb 2019</a:t>
            </a:r>
          </a:p>
          <a:p>
            <a:r>
              <a:rPr lang="en-GB" dirty="0">
                <a:solidFill>
                  <a:srgbClr val="00B050"/>
                </a:solidFill>
              </a:rPr>
              <a:t>Last chance: </a:t>
            </a:r>
            <a:r>
              <a:rPr lang="en-GB" dirty="0"/>
              <a:t>submit by Thurs 28</a:t>
            </a:r>
            <a:r>
              <a:rPr lang="en-GB" baseline="30000" dirty="0"/>
              <a:t>th</a:t>
            </a:r>
            <a:r>
              <a:rPr lang="en-GB" dirty="0"/>
              <a:t> Feb 2019 for the board on Wed 6</a:t>
            </a:r>
            <a:r>
              <a:rPr lang="en-GB" baseline="30000" dirty="0"/>
              <a:t>th</a:t>
            </a:r>
            <a:r>
              <a:rPr lang="en-GB" dirty="0"/>
              <a:t> March 2019</a:t>
            </a:r>
          </a:p>
          <a:p>
            <a:r>
              <a:rPr lang="en-GB" dirty="0">
                <a:solidFill>
                  <a:srgbClr val="00B050"/>
                </a:solidFill>
              </a:rPr>
              <a:t>Assignment submission: 23:59 Wed 10</a:t>
            </a:r>
            <a:r>
              <a:rPr lang="en-GB" baseline="30000" dirty="0">
                <a:solidFill>
                  <a:srgbClr val="00B050"/>
                </a:solidFill>
              </a:rPr>
              <a:t>th</a:t>
            </a:r>
            <a:r>
              <a:rPr lang="en-GB" dirty="0">
                <a:solidFill>
                  <a:srgbClr val="00B050"/>
                </a:solidFill>
              </a:rPr>
              <a:t> April 2019</a:t>
            </a:r>
          </a:p>
        </p:txBody>
      </p:sp>
      <p:sp>
        <p:nvSpPr>
          <p:cNvPr id="4" name="Slide Number Placeholder 3">
            <a:extLst>
              <a:ext uri="{FF2B5EF4-FFF2-40B4-BE49-F238E27FC236}">
                <a16:creationId xmlns:a16="http://schemas.microsoft.com/office/drawing/2014/main" id="{182E3229-711E-4998-8980-59A29B5E4440}"/>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extLst>
      <p:ext uri="{BB962C8B-B14F-4D97-AF65-F5344CB8AC3E}">
        <p14:creationId xmlns:p14="http://schemas.microsoft.com/office/powerpoint/2010/main" val="18768612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820</TotalTime>
  <Words>1332</Words>
  <Application>Microsoft Office PowerPoint</Application>
  <PresentationFormat>On-screen Show (4:3)</PresentationFormat>
  <Paragraphs>208</Paragraphs>
  <Slides>33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Times New Roman</vt:lpstr>
      <vt:lpstr>Verdana</vt:lpstr>
      <vt:lpstr>20140311PresentationUWTSDTemplate</vt:lpstr>
      <vt:lpstr>Research Methods in Education (Teach First)</vt:lpstr>
      <vt:lpstr>Welcome    Croeso  </vt:lpstr>
      <vt:lpstr> PARADIGMS OF  SOCIAL RESEARCH </vt:lpstr>
      <vt:lpstr>Task: briefing</vt:lpstr>
      <vt:lpstr>Begin a research diary…..</vt:lpstr>
      <vt:lpstr>Field notes in your research diary</vt:lpstr>
      <vt:lpstr>Why do we research?</vt:lpstr>
      <vt:lpstr>Task: discussion</vt:lpstr>
      <vt:lpstr>All research questions come into these 3 categories</vt:lpstr>
      <vt:lpstr>Descriptional</vt:lpstr>
      <vt:lpstr>Relational</vt:lpstr>
      <vt:lpstr>Causal</vt:lpstr>
      <vt:lpstr>Task: Big picture  </vt:lpstr>
      <vt:lpstr>PowerPoint Presentation</vt:lpstr>
      <vt:lpstr>What is the purpose of your case study?</vt:lpstr>
      <vt:lpstr>Action research:  the responsibility of school communities to improve the school learning environment</vt:lpstr>
      <vt:lpstr>Task: Handbook check</vt:lpstr>
      <vt:lpstr>PowerPoint Presentation</vt:lpstr>
      <vt:lpstr>PowerPoint Presentation</vt:lpstr>
      <vt:lpstr>PowerPoint Presentation</vt:lpstr>
      <vt:lpstr>PowerPoint Presentation</vt:lpstr>
      <vt:lpstr>PowerPoint Presentation</vt:lpstr>
      <vt:lpstr>PowerPoint Presentation</vt:lpstr>
      <vt:lpstr>Ethics form versus assignment</vt:lpstr>
      <vt:lpstr>Assignment brief setting out</vt:lpstr>
      <vt:lpstr>Front page</vt:lpstr>
      <vt:lpstr>Indicative title</vt:lpstr>
      <vt:lpstr>2. Use your answers to list key words.</vt:lpstr>
      <vt:lpstr>3. Build a sentence with these key words</vt:lpstr>
      <vt:lpstr>4. Delete all unnecessary words (e.g. This research will be, investigates) and link the remaining words</vt:lpstr>
      <vt:lpstr>5. Delete non-essential information and re-word</vt:lpstr>
      <vt:lpstr>Task: create a title </vt:lpstr>
      <vt:lpstr>Ethics boards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James</cp:lastModifiedBy>
  <cp:revision>62</cp:revision>
  <cp:lastPrinted>2018-10-05T17:27:37Z</cp:lastPrinted>
  <dcterms:created xsi:type="dcterms:W3CDTF">2015-04-14T15:21:28Z</dcterms:created>
  <dcterms:modified xsi:type="dcterms:W3CDTF">2018-12-03T09:31:19Z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