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1" r:id="rId1"/>
  </p:sldMasterIdLst>
  <p:sldIdLst>
    <p:sldId id="256" r:id="rId2"/>
    <p:sldId id="257" r:id="rId3"/>
    <p:sldId id="258" r:id="rId4"/>
    <p:sldId id="259" r:id="rId5"/>
    <p:sldId id="260" r:id="rId6"/>
    <p:sldId id="261" r:id="rId7"/>
    <p:sldId id="262" r:id="rId8"/>
    <p:sldId id="263" r:id="rId9"/>
    <p:sldId id="265"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22"/>
    <p:restoredTop sz="94681"/>
  </p:normalViewPr>
  <p:slideViewPr>
    <p:cSldViewPr snapToGrid="0">
      <p:cViewPr varScale="1">
        <p:scale>
          <a:sx n="116" d="100"/>
          <a:sy n="116" d="100"/>
        </p:scale>
        <p:origin x="34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C128FA71-3A18-48C0-980F-4B68F7F63042}" type="datetime1">
              <a:rPr lang="en-US" smtClean="0"/>
              <a:t>7/13/26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389962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1C1210E-201E-4473-82AC-2466F5386C38}" type="datetime1">
              <a:rPr lang="en-US" smtClean="0"/>
              <a:t>7/13/26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1361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B01EA198-6CAB-4B8F-B93F-1F9C8C4B6CE7}" type="datetime1">
              <a:rPr lang="en-US" smtClean="0"/>
              <a:t>7/13/26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5368730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CA06041F-4525-44D5-AA4F-332294BF1F56}" type="datetime1">
              <a:rPr lang="en-US" smtClean="0"/>
              <a:t>7/13/26</a:t>
            </a:fld>
            <a:endParaRPr lang="en-US"/>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333156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67F45AC6-C491-4585-A584-9CE2AF7D5500}" type="datetime1">
              <a:rPr lang="en-US" smtClean="0"/>
              <a:t>7/13/26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85618529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D6B226B-77A6-410C-9796-083F278E0125}" type="datetime1">
              <a:rPr lang="en-US" smtClean="0"/>
              <a:t>7/13/26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184977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3A578B-D289-4C40-8593-3D356C49DA58}" type="datetime1">
              <a:rPr lang="en-US" smtClean="0"/>
              <a:t>7/13/26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008548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713DFAE3-14DB-48A7-A80F-80DDB072CE3D}" type="datetime1">
              <a:rPr lang="en-US" smtClean="0"/>
              <a:t>7/13/26</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520629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2C5EAEF-6478-4102-8F5D-A5FE9FC97ACB}" type="datetime1">
              <a:rPr lang="en-US" smtClean="0"/>
              <a:t>7/13/26</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094999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04EDB3-C0E8-45F8-9E1D-1B6C8D1880C0}" type="datetime1">
              <a:rPr lang="en-US" smtClean="0"/>
              <a:t>7/13/26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6615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F0EC4B-54ED-4041-B552-9BA760FA3DBA}" type="datetime1">
              <a:rPr lang="en-US" smtClean="0"/>
              <a:t>7/13/26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804320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67F45AC6-C491-4585-A584-9CE2AF7D5500}" type="datetime1">
              <a:rPr lang="en-US" smtClean="0"/>
              <a:t>7/13/26</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677471450"/>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6EC20D9-49E0-ACE7-21EA-85A1811DAF8E}"/>
              </a:ext>
            </a:extLst>
          </p:cNvPr>
          <p:cNvPicPr>
            <a:picLocks noChangeAspect="1"/>
          </p:cNvPicPr>
          <p:nvPr/>
        </p:nvPicPr>
        <p:blipFill>
          <a:blip r:embed="rId2"/>
          <a:srcRect t="2183" b="22817"/>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F7BC033D-82FC-4C0A-9D43-A8D6D3A717D5}"/>
              </a:ext>
            </a:extLst>
          </p:cNvPr>
          <p:cNvSpPr>
            <a:spLocks noGrp="1"/>
          </p:cNvSpPr>
          <p:nvPr>
            <p:ph type="ctrTitle"/>
          </p:nvPr>
        </p:nvSpPr>
        <p:spPr>
          <a:xfrm>
            <a:off x="242920" y="1552860"/>
            <a:ext cx="8768877" cy="4239052"/>
          </a:xfrm>
        </p:spPr>
        <p:txBody>
          <a:bodyPr anchor="t">
            <a:normAutofit/>
          </a:bodyPr>
          <a:lstStyle/>
          <a:p>
            <a:r>
              <a:rPr lang="en-GB" dirty="0">
                <a:solidFill>
                  <a:schemeClr val="bg1"/>
                </a:solidFill>
              </a:rPr>
              <a:t>Understanding Isaac's Development Through Bowlby's Attachment Theory</a:t>
            </a:r>
            <a:br>
              <a:rPr lang="en-GB" b="0" dirty="0">
                <a:solidFill>
                  <a:schemeClr val="bg1"/>
                </a:solidFill>
              </a:rPr>
            </a:br>
            <a:r>
              <a:rPr lang="en-GB" dirty="0">
                <a:solidFill>
                  <a:schemeClr val="bg1"/>
                </a:solidFill>
              </a:rPr>
              <a:t>Lifespan Development</a:t>
            </a:r>
            <a:br>
              <a:rPr lang="en-GB" b="0" dirty="0">
                <a:solidFill>
                  <a:schemeClr val="bg1"/>
                </a:solidFill>
              </a:rPr>
            </a:br>
            <a:endParaRPr lang="en-US" sz="4400" dirty="0">
              <a:solidFill>
                <a:schemeClr val="bg1"/>
              </a:solidFill>
            </a:endParaRPr>
          </a:p>
        </p:txBody>
      </p:sp>
      <p:sp>
        <p:nvSpPr>
          <p:cNvPr id="5" name="Rectangle 1">
            <a:extLst>
              <a:ext uri="{FF2B5EF4-FFF2-40B4-BE49-F238E27FC236}">
                <a16:creationId xmlns:a16="http://schemas.microsoft.com/office/drawing/2014/main" id="{151EED1B-6763-8D06-9B32-4C425470BE6A}"/>
              </a:ext>
            </a:extLst>
          </p:cNvPr>
          <p:cNvSpPr>
            <a:spLocks noGrp="1" noChangeArrowheads="1"/>
          </p:cNvSpPr>
          <p:nvPr>
            <p:ph type="subTitle" idx="1"/>
          </p:nvPr>
        </p:nvSpPr>
        <p:spPr bwMode="auto">
          <a:xfrm>
            <a:off x="8458200" y="-2857"/>
            <a:ext cx="3413761"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FFFFFF"/>
                </a:solidFill>
                <a:effectLst/>
                <a:latin typeface="Helvetica Neue" panose="02000503000000020004" pitchFamily="2" charset="0"/>
              </a:rPr>
              <a:t>Trinity James 2505460 </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rgbClr val="FFFFFF"/>
                </a:solidFill>
                <a:effectLst/>
                <a:latin typeface="Helvetica Neue" panose="02000503000000020004" pitchFamily="2" charset="0"/>
              </a:rPr>
              <a:t>Psychology in Health and Social Care</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7315296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5915B-6176-3A52-75F8-3719D0D1A1D1}"/>
              </a:ext>
            </a:extLst>
          </p:cNvPr>
          <p:cNvSpPr>
            <a:spLocks noGrp="1"/>
          </p:cNvSpPr>
          <p:nvPr>
            <p:ph type="title"/>
          </p:nvPr>
        </p:nvSpPr>
        <p:spPr/>
        <p:txBody>
          <a:bodyPr/>
          <a:lstStyle/>
          <a:p>
            <a:r>
              <a:rPr lang="en-GB" dirty="0"/>
              <a:t>Introduction</a:t>
            </a:r>
            <a:br>
              <a:rPr lang="en-GB" dirty="0"/>
            </a:br>
            <a:endParaRPr lang="en-US" dirty="0"/>
          </a:p>
        </p:txBody>
      </p:sp>
      <p:sp>
        <p:nvSpPr>
          <p:cNvPr id="3" name="Content Placeholder 2">
            <a:extLst>
              <a:ext uri="{FF2B5EF4-FFF2-40B4-BE49-F238E27FC236}">
                <a16:creationId xmlns:a16="http://schemas.microsoft.com/office/drawing/2014/main" id="{E0C10E33-548C-775F-65D6-0A4DED76E577}"/>
              </a:ext>
            </a:extLst>
          </p:cNvPr>
          <p:cNvSpPr>
            <a:spLocks noGrp="1"/>
          </p:cNvSpPr>
          <p:nvPr>
            <p:ph idx="1"/>
          </p:nvPr>
        </p:nvSpPr>
        <p:spPr/>
        <p:txBody>
          <a:bodyPr>
            <a:normAutofit fontScale="92500" lnSpcReduction="20000"/>
          </a:bodyPr>
          <a:lstStyle/>
          <a:p>
            <a:r>
              <a:rPr lang="en-GB" dirty="0"/>
              <a:t>Most people would probably look at Isaac's behaviour and immediately focus on the obvious concerns: his delayed language, separation anxiety or reluctance to join group activities. However, I think these behaviours are symptoms rather than the root of the issue. This presentation argues that </a:t>
            </a:r>
            <a:r>
              <a:rPr lang="en-GB" b="1" dirty="0"/>
              <a:t>Bowlby's Attachment Theory</a:t>
            </a:r>
            <a:r>
              <a:rPr lang="en-GB" dirty="0"/>
              <a:t> offers the strongest explanation for Isaac's developmental presentation because it demonstrates how early relationships influence children's emotional security, confidence and future development (Bowlby, 1969; Bowlby, 1988). At the same time, attachment alone cannot explain every aspect of child development. Isaac's experiences are likely to have been shaped by an interaction between biological characteristics, environmental influences and wider family circumstances, which reflects a biopsychosocial understanding of development (Bronfenbrenner, 1979; Shonkoff and Garner, 2012). Therefore, the most effective support should be attachment-informed whilst recognising the wider context of his life.</a:t>
            </a:r>
          </a:p>
          <a:p>
            <a:endParaRPr lang="en-US" dirty="0"/>
          </a:p>
        </p:txBody>
      </p:sp>
    </p:spTree>
    <p:extLst>
      <p:ext uri="{BB962C8B-B14F-4D97-AF65-F5344CB8AC3E}">
        <p14:creationId xmlns:p14="http://schemas.microsoft.com/office/powerpoint/2010/main" val="14776255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22A08-4940-FB8A-A039-57F98CC5D7CE}"/>
              </a:ext>
            </a:extLst>
          </p:cNvPr>
          <p:cNvSpPr>
            <a:spLocks noGrp="1"/>
          </p:cNvSpPr>
          <p:nvPr>
            <p:ph type="title"/>
          </p:nvPr>
        </p:nvSpPr>
        <p:spPr/>
        <p:txBody>
          <a:bodyPr/>
          <a:lstStyle/>
          <a:p>
            <a:r>
              <a:rPr lang="en-GB" dirty="0"/>
              <a:t>Why Bowlby?</a:t>
            </a:r>
            <a:br>
              <a:rPr lang="en-GB" dirty="0"/>
            </a:br>
            <a:endParaRPr lang="en-US" dirty="0"/>
          </a:p>
        </p:txBody>
      </p:sp>
      <p:sp>
        <p:nvSpPr>
          <p:cNvPr id="3" name="Content Placeholder 2">
            <a:extLst>
              <a:ext uri="{FF2B5EF4-FFF2-40B4-BE49-F238E27FC236}">
                <a16:creationId xmlns:a16="http://schemas.microsoft.com/office/drawing/2014/main" id="{36BFCD6E-7CC2-A13C-97C8-3ABDFC39E566}"/>
              </a:ext>
            </a:extLst>
          </p:cNvPr>
          <p:cNvSpPr>
            <a:spLocks noGrp="1"/>
          </p:cNvSpPr>
          <p:nvPr>
            <p:ph idx="1"/>
          </p:nvPr>
        </p:nvSpPr>
        <p:spPr/>
        <p:txBody>
          <a:bodyPr>
            <a:normAutofit fontScale="92500" lnSpcReduction="10000"/>
          </a:bodyPr>
          <a:lstStyle/>
          <a:p>
            <a:r>
              <a:rPr lang="en-GB" dirty="0"/>
              <a:t>Rather than beginning by explaining Bowlby's theory, I think it is more important to justify why it is the most appropriate theory for this case. Isaac's difficulties are primarily emotional and social rather than cognitive. Whilst </a:t>
            </a:r>
            <a:r>
              <a:rPr lang="en-GB" b="1" dirty="0"/>
              <a:t>Piaget's Cognitive Development Theory</a:t>
            </a:r>
            <a:r>
              <a:rPr lang="en-GB" dirty="0"/>
              <a:t> explains how children's thinking develops (Piaget, 1952), it does not fully explain why Isaac becomes distressed when separated from his mother or why he avoids social interaction. Similarly, </a:t>
            </a:r>
            <a:r>
              <a:rPr lang="en-GB" b="1" dirty="0"/>
              <a:t>Erikson's Psychosocial Theory</a:t>
            </a:r>
            <a:r>
              <a:rPr lang="en-GB" dirty="0"/>
              <a:t> identifies developmental conflicts but provides less explanation for the influence of caregiver responsiveness on emotional security (Erikson, 1963). By contrast, Bowlby's Attachment Theory places early relationships at the centre of development, making it particularly relevant to Isaac's presentation (Bowlby, 1969). Consequently, Bowlby's theory provides the strongest framework for analysing Isaac's current developmental needs.</a:t>
            </a:r>
          </a:p>
          <a:p>
            <a:endParaRPr lang="en-US" dirty="0"/>
          </a:p>
        </p:txBody>
      </p:sp>
    </p:spTree>
    <p:extLst>
      <p:ext uri="{BB962C8B-B14F-4D97-AF65-F5344CB8AC3E}">
        <p14:creationId xmlns:p14="http://schemas.microsoft.com/office/powerpoint/2010/main" val="18343042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F5EEF-563D-8739-B2AB-7DFAF8D5D9ED}"/>
              </a:ext>
            </a:extLst>
          </p:cNvPr>
          <p:cNvSpPr>
            <a:spLocks noGrp="1"/>
          </p:cNvSpPr>
          <p:nvPr>
            <p:ph type="title"/>
          </p:nvPr>
        </p:nvSpPr>
        <p:spPr/>
        <p:txBody>
          <a:bodyPr/>
          <a:lstStyle/>
          <a:p>
            <a:r>
              <a:rPr lang="en-GB" dirty="0"/>
              <a:t>Understanding Bowlby's Theory</a:t>
            </a:r>
            <a:br>
              <a:rPr lang="en-GB" dirty="0"/>
            </a:br>
            <a:endParaRPr lang="en-US" dirty="0"/>
          </a:p>
        </p:txBody>
      </p:sp>
      <p:sp>
        <p:nvSpPr>
          <p:cNvPr id="3" name="Content Placeholder 2">
            <a:extLst>
              <a:ext uri="{FF2B5EF4-FFF2-40B4-BE49-F238E27FC236}">
                <a16:creationId xmlns:a16="http://schemas.microsoft.com/office/drawing/2014/main" id="{A455683C-5815-506A-AE0F-EC05B5675EC9}"/>
              </a:ext>
            </a:extLst>
          </p:cNvPr>
          <p:cNvSpPr>
            <a:spLocks noGrp="1"/>
          </p:cNvSpPr>
          <p:nvPr>
            <p:ph idx="1"/>
          </p:nvPr>
        </p:nvSpPr>
        <p:spPr/>
        <p:txBody>
          <a:bodyPr>
            <a:normAutofit fontScale="92500" lnSpcReduction="10000"/>
          </a:bodyPr>
          <a:lstStyle/>
          <a:p>
            <a:r>
              <a:rPr lang="en-GB" dirty="0"/>
              <a:t>Bowlby (1969) proposed that children are biologically driven to form close attachments because these relationships promote survival. However, attachment extends beyond physical safety. Secure attachment enables children to regulate their emotions, develop resilience and confidently explore their environment, using their caregiver as a </a:t>
            </a:r>
            <a:r>
              <a:rPr lang="en-GB" b="1" dirty="0"/>
              <a:t>secure base</a:t>
            </a:r>
            <a:r>
              <a:rPr lang="en-GB" dirty="0"/>
              <a:t>(Bowlby, 1988). Through repeated interactions with caregivers, children also develop what Bowlby described as an </a:t>
            </a:r>
            <a:r>
              <a:rPr lang="en-GB" b="1" dirty="0"/>
              <a:t>Internal Working Model</a:t>
            </a:r>
            <a:r>
              <a:rPr lang="en-GB" dirty="0"/>
              <a:t>, influencing how they perceive themselves, trust others and approach future relationships (Bretherton, 1992). When caregiving is sensitive and consistent, children are more likely to develop secure attachment; conversely, inconsistent caregiving may contribute to insecure attachment patterns that can influence emotional and social development throughout life (Ainsworth et al., 1978).</a:t>
            </a:r>
          </a:p>
          <a:p>
            <a:endParaRPr lang="en-US" dirty="0"/>
          </a:p>
        </p:txBody>
      </p:sp>
    </p:spTree>
    <p:extLst>
      <p:ext uri="{BB962C8B-B14F-4D97-AF65-F5344CB8AC3E}">
        <p14:creationId xmlns:p14="http://schemas.microsoft.com/office/powerpoint/2010/main" val="39555424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9F525-E454-B62B-9ACC-3DA521BBBF80}"/>
              </a:ext>
            </a:extLst>
          </p:cNvPr>
          <p:cNvSpPr>
            <a:spLocks noGrp="1"/>
          </p:cNvSpPr>
          <p:nvPr>
            <p:ph type="title"/>
          </p:nvPr>
        </p:nvSpPr>
        <p:spPr/>
        <p:txBody>
          <a:bodyPr/>
          <a:lstStyle/>
          <a:p>
            <a:r>
              <a:rPr lang="en-GB" dirty="0"/>
              <a:t>Applying the Theory to Isaac</a:t>
            </a:r>
            <a:br>
              <a:rPr lang="en-GB" dirty="0"/>
            </a:br>
            <a:endParaRPr lang="en-US" dirty="0"/>
          </a:p>
        </p:txBody>
      </p:sp>
      <p:sp>
        <p:nvSpPr>
          <p:cNvPr id="3" name="Content Placeholder 2">
            <a:extLst>
              <a:ext uri="{FF2B5EF4-FFF2-40B4-BE49-F238E27FC236}">
                <a16:creationId xmlns:a16="http://schemas.microsoft.com/office/drawing/2014/main" id="{82985426-B0CD-1001-6D8E-20FC47DB5E5B}"/>
              </a:ext>
            </a:extLst>
          </p:cNvPr>
          <p:cNvSpPr>
            <a:spLocks noGrp="1"/>
          </p:cNvSpPr>
          <p:nvPr>
            <p:ph idx="1"/>
          </p:nvPr>
        </p:nvSpPr>
        <p:spPr/>
        <p:txBody>
          <a:bodyPr>
            <a:normAutofit fontScale="62500" lnSpcReduction="20000"/>
          </a:bodyPr>
          <a:lstStyle/>
          <a:p>
            <a:r>
              <a:rPr lang="en-GB" dirty="0"/>
              <a:t>Rather than viewing Isaac's behaviours separately, I think they should be understood as interconnected. His mother's postnatal depression may have reduced the emotional consistency that Bowlby believed was necessary for secure attachment. This does not suggest that she lacked care or commitment; however, research shows that postnatal depression can reduce caregiver sensitivity and emotional responsiveness, increasing the likelihood of attachment insecurity (Murray et al., 2010). Consequently, Isaac's separation anxiety may reflect uncertainty about the availability of emotional support rather than typical developmental dependence.</a:t>
            </a:r>
          </a:p>
          <a:p>
            <a:r>
              <a:rPr lang="en-GB" dirty="0"/>
              <a:t>His disrupted childcare arrangements are equally significant. Bowlby (1988) argued that secure attachment encourages children to use trusted adults as a secure base from which to confidently explore the world. Frequent changes in caregivers may therefore have reduced Isaac's opportunities to develop trusting relationships outside the home. His reluctance to participate in group activities and preference to remain close to his mother may reflect emotional insecurity rather than simple shyness.</a:t>
            </a:r>
          </a:p>
          <a:p>
            <a:r>
              <a:rPr lang="en-GB" dirty="0"/>
              <a:t>One area that particularly stands out to me is Isaac's delayed language development. Although attachment theory is not primarily a language theory, secure attachment creates the emotional conditions that encourage children to communicate, explore and interact with others (Ainsworth et al., 1978). Because Isaac avoids group activities and rarely plays independently, he may have experienced fewer opportunities to develop communication skills through social interaction. Therefore, his language delay may be an indirect consequence of his emotional experiences rather than an isolated developmental difficulty.</a:t>
            </a:r>
          </a:p>
          <a:p>
            <a:pPr marL="0" indent="0">
              <a:buNone/>
            </a:pPr>
            <a:endParaRPr lang="en-US" dirty="0"/>
          </a:p>
        </p:txBody>
      </p:sp>
    </p:spTree>
    <p:extLst>
      <p:ext uri="{BB962C8B-B14F-4D97-AF65-F5344CB8AC3E}">
        <p14:creationId xmlns:p14="http://schemas.microsoft.com/office/powerpoint/2010/main" val="19512637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38362-395D-D5F5-2012-40FA6E38A34B}"/>
              </a:ext>
            </a:extLst>
          </p:cNvPr>
          <p:cNvSpPr>
            <a:spLocks noGrp="1"/>
          </p:cNvSpPr>
          <p:nvPr>
            <p:ph type="title"/>
          </p:nvPr>
        </p:nvSpPr>
        <p:spPr/>
        <p:txBody>
          <a:bodyPr/>
          <a:lstStyle/>
          <a:p>
            <a:r>
              <a:rPr lang="en-GB" dirty="0"/>
              <a:t>Nature and Nurture</a:t>
            </a:r>
            <a:br>
              <a:rPr lang="en-GB" dirty="0"/>
            </a:br>
            <a:endParaRPr lang="en-US" dirty="0"/>
          </a:p>
        </p:txBody>
      </p:sp>
      <p:sp>
        <p:nvSpPr>
          <p:cNvPr id="3" name="Content Placeholder 2">
            <a:extLst>
              <a:ext uri="{FF2B5EF4-FFF2-40B4-BE49-F238E27FC236}">
                <a16:creationId xmlns:a16="http://schemas.microsoft.com/office/drawing/2014/main" id="{6CC57DF1-BF84-C501-4B99-377B215901FA}"/>
              </a:ext>
            </a:extLst>
          </p:cNvPr>
          <p:cNvSpPr>
            <a:spLocks noGrp="1"/>
          </p:cNvSpPr>
          <p:nvPr>
            <p:ph idx="1"/>
          </p:nvPr>
        </p:nvSpPr>
        <p:spPr/>
        <p:txBody>
          <a:bodyPr>
            <a:normAutofit fontScale="92500" lnSpcReduction="20000"/>
          </a:bodyPr>
          <a:lstStyle/>
          <a:p>
            <a:r>
              <a:rPr lang="en-GB" dirty="0"/>
              <a:t>One limitation of relying solely on Bowlby's theory is that it places greater emphasis on environmental influences than biological ones. I do not think Isaac's development can be explained by nurture alone. It is entirely possible that he has an anxious temperament or greater emotional sensitivity, making him naturally more vulnerable to stressful experiences. However, biological characteristics do not exist in isolation. Contemporary developmental psychology suggests that children's outcomes emerge through continuous interaction between genetics, brain development and environmental experiences (Shonkoff and Garner, 2012). In Isaac's case, maternal mental health, disrupted childcare, reduced opportunities for social interaction and recent family transitions appear to have amplified any existing vulnerabilities. Therefore, Isaac's development is best understood through the interaction between nature and nurture rather than either influence acting independently (Bronfenbrenner, 1979).</a:t>
            </a:r>
          </a:p>
          <a:p>
            <a:endParaRPr lang="en-US" dirty="0"/>
          </a:p>
        </p:txBody>
      </p:sp>
    </p:spTree>
    <p:extLst>
      <p:ext uri="{BB962C8B-B14F-4D97-AF65-F5344CB8AC3E}">
        <p14:creationId xmlns:p14="http://schemas.microsoft.com/office/powerpoint/2010/main" val="22028364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D9E99-EC4C-948F-0F21-936AF04EDB68}"/>
              </a:ext>
            </a:extLst>
          </p:cNvPr>
          <p:cNvSpPr>
            <a:spLocks noGrp="1"/>
          </p:cNvSpPr>
          <p:nvPr>
            <p:ph type="title"/>
          </p:nvPr>
        </p:nvSpPr>
        <p:spPr/>
        <p:txBody>
          <a:bodyPr/>
          <a:lstStyle/>
          <a:p>
            <a:r>
              <a:rPr lang="en-GB" dirty="0"/>
              <a:t> Critical Evaluation</a:t>
            </a:r>
            <a:br>
              <a:rPr lang="en-GB" dirty="0"/>
            </a:br>
            <a:endParaRPr lang="en-US" dirty="0"/>
          </a:p>
        </p:txBody>
      </p:sp>
      <p:sp>
        <p:nvSpPr>
          <p:cNvPr id="3" name="Content Placeholder 2">
            <a:extLst>
              <a:ext uri="{FF2B5EF4-FFF2-40B4-BE49-F238E27FC236}">
                <a16:creationId xmlns:a16="http://schemas.microsoft.com/office/drawing/2014/main" id="{28CE1BFF-FED4-203F-6E8C-F047A0B90DCD}"/>
              </a:ext>
            </a:extLst>
          </p:cNvPr>
          <p:cNvSpPr>
            <a:spLocks noGrp="1"/>
          </p:cNvSpPr>
          <p:nvPr>
            <p:ph idx="1"/>
          </p:nvPr>
        </p:nvSpPr>
        <p:spPr/>
        <p:txBody>
          <a:bodyPr>
            <a:normAutofit fontScale="85000" lnSpcReduction="20000"/>
          </a:bodyPr>
          <a:lstStyle/>
          <a:p>
            <a:r>
              <a:rPr lang="en-GB" dirty="0"/>
              <a:t>I think Bowlby's Attachment Theory remains one of the most influential theories in child development because it successfully explains why early relationships are so important for emotional wellbeing. Longitudinal research consistently demonstrates that secure attachment is associated with stronger emotional regulation, resilience and social competence across childhood (Groh et al., 2017). For practitioners working within early years settings, this makes the theory highly valuable because it provides a practical framework for understanding children's behaviour and informing intervention.</a:t>
            </a:r>
          </a:p>
          <a:p>
            <a:r>
              <a:rPr lang="en-GB" dirty="0"/>
              <a:t>However, Bowlby's theory is not without criticism. His concept of </a:t>
            </a:r>
            <a:r>
              <a:rPr lang="en-GB" b="1" dirty="0"/>
              <a:t>monotropy</a:t>
            </a:r>
            <a:r>
              <a:rPr lang="en-GB" dirty="0"/>
              <a:t> has been challenged because it assumes children require one primary attachment figure, traditionally the mother (Bowlby, 1969). Contemporary evidence suggests that children are capable of developing multiple secure attachments with fathers, grandparents and early years practitioners (Lamb, 2010). This criticism is particularly relevant within London's culturally diverse communities, where caregiving responsibilities are frequently shared across extended family networks. Therefore, whilst Bowlby's theory remains highly valuable, practitioners should avoid assuming that attachment difficulties always originate solely from the mother-child relationship.</a:t>
            </a:r>
          </a:p>
          <a:p>
            <a:endParaRPr lang="en-US" dirty="0"/>
          </a:p>
        </p:txBody>
      </p:sp>
    </p:spTree>
    <p:extLst>
      <p:ext uri="{BB962C8B-B14F-4D97-AF65-F5344CB8AC3E}">
        <p14:creationId xmlns:p14="http://schemas.microsoft.com/office/powerpoint/2010/main" val="12550870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9D142-0DF1-82D8-4285-26538267A367}"/>
              </a:ext>
            </a:extLst>
          </p:cNvPr>
          <p:cNvSpPr>
            <a:spLocks noGrp="1"/>
          </p:cNvSpPr>
          <p:nvPr>
            <p:ph type="title"/>
          </p:nvPr>
        </p:nvSpPr>
        <p:spPr/>
        <p:txBody>
          <a:bodyPr/>
          <a:lstStyle/>
          <a:p>
            <a:r>
              <a:rPr lang="en-GB" dirty="0"/>
              <a:t>Support Plan</a:t>
            </a:r>
            <a:br>
              <a:rPr lang="en-GB" dirty="0"/>
            </a:br>
            <a:endParaRPr lang="en-US" dirty="0"/>
          </a:p>
        </p:txBody>
      </p:sp>
      <p:sp>
        <p:nvSpPr>
          <p:cNvPr id="3" name="Content Placeholder 2">
            <a:extLst>
              <a:ext uri="{FF2B5EF4-FFF2-40B4-BE49-F238E27FC236}">
                <a16:creationId xmlns:a16="http://schemas.microsoft.com/office/drawing/2014/main" id="{F3F300B3-158F-AF2E-E41A-17356C61272F}"/>
              </a:ext>
            </a:extLst>
          </p:cNvPr>
          <p:cNvSpPr>
            <a:spLocks noGrp="1"/>
          </p:cNvSpPr>
          <p:nvPr>
            <p:ph idx="1"/>
          </p:nvPr>
        </p:nvSpPr>
        <p:spPr/>
        <p:txBody>
          <a:bodyPr>
            <a:normAutofit fontScale="70000" lnSpcReduction="20000"/>
          </a:bodyPr>
          <a:lstStyle/>
          <a:p>
            <a:r>
              <a:rPr lang="en-GB" dirty="0"/>
              <a:t>The interventions recommended for Isaac should reflect the principles of Bowlby's theory whilst recognising the wider needs of both the child and his family.</a:t>
            </a:r>
          </a:p>
          <a:p>
            <a:r>
              <a:rPr lang="en-GB" dirty="0"/>
              <a:t>Firstly, allocating Isaac a consistent </a:t>
            </a:r>
            <a:r>
              <a:rPr lang="en-GB" b="1" dirty="0"/>
              <a:t>key worker</a:t>
            </a:r>
            <a:r>
              <a:rPr lang="en-GB" dirty="0"/>
              <a:t> would reflect Bowlby's concept of a </a:t>
            </a:r>
            <a:r>
              <a:rPr lang="en-GB" b="1" dirty="0"/>
              <a:t>secure base</a:t>
            </a:r>
            <a:r>
              <a:rPr lang="en-GB" dirty="0"/>
              <a:t>, providing predictable emotional support and encouraging him to develop confidence within the nursery environment (Bowlby, 1988). As trust develops, Isaac may become more willing to explore independently and participate in group activities.</a:t>
            </a:r>
          </a:p>
          <a:p>
            <a:r>
              <a:rPr lang="en-GB" dirty="0"/>
              <a:t>Secondly, structured </a:t>
            </a:r>
            <a:r>
              <a:rPr lang="en-GB" b="1" dirty="0"/>
              <a:t>play-based learning</a:t>
            </a:r>
            <a:r>
              <a:rPr lang="en-GB" dirty="0"/>
              <a:t> should be used as a therapeutic tool rather than simply as recreation. Storytelling, role play and collaborative activities would provide opportunities to strengthen communication skills whilst supporting positive peer relationships, consistent with the </a:t>
            </a:r>
            <a:r>
              <a:rPr lang="en-GB" b="1" dirty="0"/>
              <a:t>Early Years Foundation Stage</a:t>
            </a:r>
            <a:r>
              <a:rPr lang="en-GB" dirty="0"/>
              <a:t> emphasis on communication, language and personal, social and emotional development (Department for Education, 2024).</a:t>
            </a:r>
          </a:p>
          <a:p>
            <a:r>
              <a:rPr lang="en-GB" dirty="0"/>
              <a:t>Finally, supporting Isaac's mother is equally important. Improving parental mental health has been shown to enhance caregiver responsiveness and strengthen attachment relationships (NICE, 2023; Murray et al., 2010). Therefore, referrals to appropriate mental health services, parenting support and wider multi-agency interventions should form part of Isaac's support plan. Addressing Isaac's needs without supporting his primary caregiver would only target one aspect of the difficulties affecting his development.</a:t>
            </a:r>
          </a:p>
          <a:p>
            <a:endParaRPr lang="en-US" dirty="0"/>
          </a:p>
        </p:txBody>
      </p:sp>
    </p:spTree>
    <p:extLst>
      <p:ext uri="{BB962C8B-B14F-4D97-AF65-F5344CB8AC3E}">
        <p14:creationId xmlns:p14="http://schemas.microsoft.com/office/powerpoint/2010/main" val="24509602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87B26-A4E4-BB5C-D000-55CDEE347B4E}"/>
              </a:ext>
            </a:extLst>
          </p:cNvPr>
          <p:cNvSpPr>
            <a:spLocks noGrp="1"/>
          </p:cNvSpPr>
          <p:nvPr>
            <p:ph type="title"/>
          </p:nvPr>
        </p:nvSpPr>
        <p:spPr/>
        <p:txBody>
          <a:bodyPr/>
          <a:lstStyle/>
          <a:p>
            <a:r>
              <a:rPr lang="en-US" dirty="0"/>
              <a:t>In conclusion…</a:t>
            </a:r>
          </a:p>
        </p:txBody>
      </p:sp>
      <p:sp>
        <p:nvSpPr>
          <p:cNvPr id="3" name="Content Placeholder 2">
            <a:extLst>
              <a:ext uri="{FF2B5EF4-FFF2-40B4-BE49-F238E27FC236}">
                <a16:creationId xmlns:a16="http://schemas.microsoft.com/office/drawing/2014/main" id="{BA19D097-A7E0-555B-90DE-E5EA055D9687}"/>
              </a:ext>
            </a:extLst>
          </p:cNvPr>
          <p:cNvSpPr>
            <a:spLocks noGrp="1"/>
          </p:cNvSpPr>
          <p:nvPr>
            <p:ph idx="1"/>
          </p:nvPr>
        </p:nvSpPr>
        <p:spPr/>
        <p:txBody>
          <a:bodyPr>
            <a:normAutofit lnSpcReduction="10000"/>
          </a:bodyPr>
          <a:lstStyle/>
          <a:p>
            <a:r>
              <a:rPr lang="en-GB" dirty="0"/>
              <a:t>, I believe, o </a:t>
            </a:r>
            <a:r>
              <a:rPr lang="en-GB" dirty="0" err="1"/>
              <a:t>verall</a:t>
            </a:r>
            <a:r>
              <a:rPr lang="en-GB" dirty="0"/>
              <a:t> Bowlby's Attachment Theory provides the strongest explanation for Isaac's developmental presentation because it connects his emotional, social and behavioural difficulties to the quality and consistency of his early relationships (Bowlby, 1969). At the same time, reducing Isaac's experiences to attachment alone would oversimplify child development. His biological characteristics, family circumstances and environmental experiences all interact to shape his current needs (Bronfenbrenner, 1979; Shonkoff and Garner, 2012). This is why the most effective support should not focus solely on changing Isaac's behaviour. Instead, practitioners should strengthen the relationships and environments that influence his development through attachment-informed practice, family-centred support and effective multi-agency collaboration.</a:t>
            </a:r>
          </a:p>
          <a:p>
            <a:endParaRPr lang="en-US" dirty="0"/>
          </a:p>
        </p:txBody>
      </p:sp>
    </p:spTree>
    <p:extLst>
      <p:ext uri="{BB962C8B-B14F-4D97-AF65-F5344CB8AC3E}">
        <p14:creationId xmlns:p14="http://schemas.microsoft.com/office/powerpoint/2010/main" val="1099634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6A600-6CA4-4A0C-C0CD-9F8C76F517D6}"/>
              </a:ext>
            </a:extLst>
          </p:cNvPr>
          <p:cNvSpPr>
            <a:spLocks noGrp="1"/>
          </p:cNvSpPr>
          <p:nvPr>
            <p:ph type="title"/>
          </p:nvPr>
        </p:nvSpPr>
        <p:spPr/>
        <p:txBody>
          <a:bodyPr/>
          <a:lstStyle/>
          <a:p>
            <a:r>
              <a:rPr lang="en-US" dirty="0"/>
              <a:t>My references</a:t>
            </a:r>
          </a:p>
        </p:txBody>
      </p:sp>
      <p:sp>
        <p:nvSpPr>
          <p:cNvPr id="3" name="Content Placeholder 2">
            <a:extLst>
              <a:ext uri="{FF2B5EF4-FFF2-40B4-BE49-F238E27FC236}">
                <a16:creationId xmlns:a16="http://schemas.microsoft.com/office/drawing/2014/main" id="{0675A517-15E7-354E-2EC6-792692B32191}"/>
              </a:ext>
            </a:extLst>
          </p:cNvPr>
          <p:cNvSpPr>
            <a:spLocks noGrp="1"/>
          </p:cNvSpPr>
          <p:nvPr>
            <p:ph idx="1"/>
          </p:nvPr>
        </p:nvSpPr>
        <p:spPr/>
        <p:txBody>
          <a:bodyPr>
            <a:normAutofit fontScale="40000" lnSpcReduction="20000"/>
          </a:bodyPr>
          <a:lstStyle/>
          <a:p>
            <a:r>
              <a:rPr lang="en-GB" dirty="0"/>
              <a:t>Ainsworth, M.D.S., </a:t>
            </a:r>
            <a:r>
              <a:rPr lang="en-GB" dirty="0" err="1"/>
              <a:t>Blehar</a:t>
            </a:r>
            <a:r>
              <a:rPr lang="en-GB" dirty="0"/>
              <a:t>, M.C., Waters, E. and Wall, S. (1978) </a:t>
            </a:r>
            <a:r>
              <a:rPr lang="en-GB" i="1" dirty="0"/>
              <a:t>Patterns of Attachment</a:t>
            </a:r>
            <a:r>
              <a:rPr lang="en-GB" dirty="0"/>
              <a:t>. Hillsdale, NJ: Erlbaum.</a:t>
            </a:r>
          </a:p>
          <a:p>
            <a:r>
              <a:rPr lang="en-GB" dirty="0"/>
              <a:t>Bowlby, J. (1969) </a:t>
            </a:r>
            <a:r>
              <a:rPr lang="en-GB" i="1" dirty="0"/>
              <a:t>Attachment and Loss: Volume 1. Attachment</a:t>
            </a:r>
            <a:r>
              <a:rPr lang="en-GB" dirty="0"/>
              <a:t>. London: Penguin.</a:t>
            </a:r>
          </a:p>
          <a:p>
            <a:r>
              <a:rPr lang="en-GB" dirty="0"/>
              <a:t>Bowlby, J. (1988) </a:t>
            </a:r>
            <a:r>
              <a:rPr lang="en-GB" i="1" dirty="0"/>
              <a:t>A Secure Base: Parent–Child Attachment and Healthy Human Development</a:t>
            </a:r>
            <a:r>
              <a:rPr lang="en-GB" dirty="0"/>
              <a:t>. London: Routledge.</a:t>
            </a:r>
          </a:p>
          <a:p>
            <a:r>
              <a:rPr lang="en-GB" dirty="0"/>
              <a:t>Bretherton, I. (1992) 'The origins of attachment theory', </a:t>
            </a:r>
            <a:r>
              <a:rPr lang="en-GB" i="1" dirty="0"/>
              <a:t>Developmental Psychology</a:t>
            </a:r>
            <a:r>
              <a:rPr lang="en-GB" dirty="0"/>
              <a:t>, 28(5), pp. 759–775.</a:t>
            </a:r>
          </a:p>
          <a:p>
            <a:r>
              <a:rPr lang="en-GB" dirty="0"/>
              <a:t>Bronfenbrenner, U. (1979) </a:t>
            </a:r>
            <a:r>
              <a:rPr lang="en-GB" i="1" dirty="0"/>
              <a:t>The Ecology of Human Development</a:t>
            </a:r>
            <a:r>
              <a:rPr lang="en-GB" dirty="0"/>
              <a:t>. Cambridge, MA: Harvard University Press.</a:t>
            </a:r>
          </a:p>
          <a:p>
            <a:r>
              <a:rPr lang="en-GB" dirty="0"/>
              <a:t>Department for Education (2024) </a:t>
            </a:r>
            <a:r>
              <a:rPr lang="en-GB" i="1" dirty="0"/>
              <a:t>Statutory Framework for the Early Years Foundation Stage</a:t>
            </a:r>
            <a:r>
              <a:rPr lang="en-GB" dirty="0"/>
              <a:t>.</a:t>
            </a:r>
          </a:p>
          <a:p>
            <a:r>
              <a:rPr lang="en-GB" dirty="0"/>
              <a:t>Erikson, E.H. (1963) </a:t>
            </a:r>
            <a:r>
              <a:rPr lang="en-GB" i="1" dirty="0"/>
              <a:t>Childhood and Society</a:t>
            </a:r>
            <a:r>
              <a:rPr lang="en-GB" dirty="0"/>
              <a:t>. 2nd </a:t>
            </a:r>
            <a:r>
              <a:rPr lang="en-GB" dirty="0" err="1"/>
              <a:t>edn</a:t>
            </a:r>
            <a:r>
              <a:rPr lang="en-GB" dirty="0"/>
              <a:t>. New York: Norton.</a:t>
            </a:r>
          </a:p>
          <a:p>
            <a:r>
              <a:rPr lang="en-GB" dirty="0"/>
              <a:t>Groh, A.M. et al. (2017) 'Attachment and developmental outcomes', </a:t>
            </a:r>
            <a:r>
              <a:rPr lang="en-GB" i="1" dirty="0"/>
              <a:t>Child Development</a:t>
            </a:r>
            <a:r>
              <a:rPr lang="en-GB" dirty="0"/>
              <a:t>, 88(2), pp. 564–580.</a:t>
            </a:r>
          </a:p>
          <a:p>
            <a:r>
              <a:rPr lang="en-GB" dirty="0"/>
              <a:t>Lamb, M.E. (2010) </a:t>
            </a:r>
            <a:r>
              <a:rPr lang="en-GB" i="1" dirty="0"/>
              <a:t>The Role of the Father in Child Development</a:t>
            </a:r>
            <a:r>
              <a:rPr lang="en-GB" dirty="0"/>
              <a:t>. 5th </a:t>
            </a:r>
            <a:r>
              <a:rPr lang="en-GB" dirty="0" err="1"/>
              <a:t>edn</a:t>
            </a:r>
            <a:r>
              <a:rPr lang="en-GB" dirty="0"/>
              <a:t>. Hoboken: Wiley.</a:t>
            </a:r>
          </a:p>
          <a:p>
            <a:r>
              <a:rPr lang="en-GB" dirty="0"/>
              <a:t>Murray, L., Halligan, S.L. and Cooper, P.J. (2010) 'Effects of postnatal depression on mother–infant interactions and child development', </a:t>
            </a:r>
            <a:r>
              <a:rPr lang="en-GB" i="1" dirty="0"/>
              <a:t>Handbook of Infant Development</a:t>
            </a:r>
            <a:r>
              <a:rPr lang="en-GB" dirty="0"/>
              <a:t>.</a:t>
            </a:r>
          </a:p>
          <a:p>
            <a:r>
              <a:rPr lang="en-GB" dirty="0"/>
              <a:t>NICE (2023) </a:t>
            </a:r>
            <a:r>
              <a:rPr lang="en-GB" i="1" dirty="0"/>
              <a:t>Social and Emotional Wellbeing: Early Years</a:t>
            </a:r>
            <a:r>
              <a:rPr lang="en-GB" dirty="0"/>
              <a:t>.</a:t>
            </a:r>
          </a:p>
          <a:p>
            <a:r>
              <a:rPr lang="en-GB" dirty="0"/>
              <a:t>Piaget, J. (1952) </a:t>
            </a:r>
            <a:r>
              <a:rPr lang="en-GB" i="1" dirty="0"/>
              <a:t>The Origins of Intelligence in Children</a:t>
            </a:r>
            <a:r>
              <a:rPr lang="en-GB" dirty="0"/>
              <a:t>. New York: International Universities Press.</a:t>
            </a:r>
          </a:p>
          <a:p>
            <a:r>
              <a:rPr lang="en-GB" dirty="0"/>
              <a:t>• • Shonkoff, J.P. and Garner, A.S. (2012) 'The lifelong effects of early childhood adversity and toxic stress', </a:t>
            </a:r>
            <a:r>
              <a:rPr lang="en-GB" i="1" dirty="0" err="1"/>
              <a:t>Pediatrics</a:t>
            </a:r>
            <a:r>
              <a:rPr lang="en-GB" dirty="0"/>
              <a:t>, 129(1), e232–e246.</a:t>
            </a:r>
          </a:p>
          <a:p>
            <a:endParaRPr lang="en-US" dirty="0"/>
          </a:p>
        </p:txBody>
      </p:sp>
    </p:spTree>
    <p:extLst>
      <p:ext uri="{BB962C8B-B14F-4D97-AF65-F5344CB8AC3E}">
        <p14:creationId xmlns:p14="http://schemas.microsoft.com/office/powerpoint/2010/main" val="4109399800"/>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508</TotalTime>
  <Words>1748</Words>
  <Application>Microsoft Macintosh PowerPoint</Application>
  <PresentationFormat>Widescreen</PresentationFormat>
  <Paragraphs>40</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Gill Sans MT</vt:lpstr>
      <vt:lpstr>Helvetica Neue</vt:lpstr>
      <vt:lpstr>Parcel</vt:lpstr>
      <vt:lpstr>Understanding Isaac's Development Through Bowlby's Attachment Theory Lifespan Development </vt:lpstr>
      <vt:lpstr>Introduction </vt:lpstr>
      <vt:lpstr>Why Bowlby? </vt:lpstr>
      <vt:lpstr>Understanding Bowlby's Theory </vt:lpstr>
      <vt:lpstr>Applying the Theory to Isaac </vt:lpstr>
      <vt:lpstr>Nature and Nurture </vt:lpstr>
      <vt:lpstr> Critical Evaluation </vt:lpstr>
      <vt:lpstr>Support Plan </vt:lpstr>
      <vt:lpstr>In conclusion…</vt:lpstr>
      <vt:lpstr>My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Trinity Remaiah James (2505460)</dc:creator>
  <cp:lastModifiedBy>Trinity Remaiah James (2505460)</cp:lastModifiedBy>
  <cp:revision>2</cp:revision>
  <dcterms:created xsi:type="dcterms:W3CDTF">2026-07-13T04:16:49Z</dcterms:created>
  <dcterms:modified xsi:type="dcterms:W3CDTF">2026-07-13T12:52:48Z</dcterms:modified>
</cp:coreProperties>
</file>