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26"/>
  </p:notesMasterIdLst>
  <p:sldIdLst>
    <p:sldId id="257" r:id="rId3"/>
    <p:sldId id="258" r:id="rId4"/>
    <p:sldId id="256" r:id="rId5"/>
    <p:sldId id="259" r:id="rId6"/>
    <p:sldId id="260" r:id="rId7"/>
    <p:sldId id="261" r:id="rId8"/>
    <p:sldId id="262" r:id="rId9"/>
    <p:sldId id="263" r:id="rId10"/>
    <p:sldId id="266" r:id="rId11"/>
    <p:sldId id="265" r:id="rId12"/>
    <p:sldId id="268" r:id="rId13"/>
    <p:sldId id="269" r:id="rId14"/>
    <p:sldId id="270" r:id="rId15"/>
    <p:sldId id="271" r:id="rId16"/>
    <p:sldId id="272" r:id="rId17"/>
    <p:sldId id="274" r:id="rId18"/>
    <p:sldId id="276" r:id="rId19"/>
    <p:sldId id="277" r:id="rId20"/>
    <p:sldId id="278" r:id="rId21"/>
    <p:sldId id="279" r:id="rId22"/>
    <p:sldId id="280" r:id="rId23"/>
    <p:sldId id="281"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39DB9D-7C9A-4CF1-8E88-229A54ED9733}" v="63" dt="2023-10-26T09:54:21.202"/>
    <p1510:client id="{5907BDE9-85EA-4F1A-B0F7-C4C340402F16}" v="6" dt="2023-10-16T08:41:48.961"/>
    <p1510:client id="{84F87438-D0BD-48D5-A315-F4A23DBC0C6E}" v="50" dt="2023-10-15T12:59:14.290"/>
    <p1510:client id="{D12C7734-76C2-4D92-9D07-98BEA211CA7F}" v="248" dt="2023-10-15T12:16:01.682"/>
    <p1510:client id="{F80D14FD-5C67-4C5C-8C92-9B568B8C2261}" v="178" dt="2023-10-15T12:54:00.2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ag Omat" userId="f5f93569ad0260c1" providerId="Windows Live" clId="Web-{84F87438-D0BD-48D5-A315-F4A23DBC0C6E}"/>
    <pc:docChg chg="modSld">
      <pc:chgData name="Ishag Omat" userId="f5f93569ad0260c1" providerId="Windows Live" clId="Web-{84F87438-D0BD-48D5-A315-F4A23DBC0C6E}" dt="2023-10-15T12:59:14.290" v="49" actId="20577"/>
      <pc:docMkLst>
        <pc:docMk/>
      </pc:docMkLst>
      <pc:sldChg chg="modSp">
        <pc:chgData name="Ishag Omat" userId="f5f93569ad0260c1" providerId="Windows Live" clId="Web-{84F87438-D0BD-48D5-A315-F4A23DBC0C6E}" dt="2023-10-15T12:59:14.290" v="49" actId="20577"/>
        <pc:sldMkLst>
          <pc:docMk/>
          <pc:sldMk cId="102117793" sldId="257"/>
        </pc:sldMkLst>
        <pc:spChg chg="mod">
          <ac:chgData name="Ishag Omat" userId="f5f93569ad0260c1" providerId="Windows Live" clId="Web-{84F87438-D0BD-48D5-A315-F4A23DBC0C6E}" dt="2023-10-15T12:59:14.290" v="49" actId="20577"/>
          <ac:spMkLst>
            <pc:docMk/>
            <pc:sldMk cId="102117793" sldId="257"/>
            <ac:spMk id="18" creationId="{5EBFD3F4-37A0-ED93-0576-99346DF98849}"/>
          </ac:spMkLst>
        </pc:spChg>
      </pc:sldChg>
    </pc:docChg>
  </pc:docChgLst>
  <pc:docChgLst>
    <pc:chgData name="Ishag Omat" userId="f5f93569ad0260c1" providerId="Windows Live" clId="Web-{0C39DB9D-7C9A-4CF1-8E88-229A54ED9733}"/>
    <pc:docChg chg="addSld delSld modSld sldOrd addMainMaster">
      <pc:chgData name="Ishag Omat" userId="f5f93569ad0260c1" providerId="Windows Live" clId="Web-{0C39DB9D-7C9A-4CF1-8E88-229A54ED9733}" dt="2023-10-26T09:54:21.202" v="62"/>
      <pc:docMkLst>
        <pc:docMk/>
      </pc:docMkLst>
      <pc:sldChg chg="new del">
        <pc:chgData name="Ishag Omat" userId="f5f93569ad0260c1" providerId="Windows Live" clId="Web-{0C39DB9D-7C9A-4CF1-8E88-229A54ED9733}" dt="2023-10-26T09:09:00.843" v="16"/>
        <pc:sldMkLst>
          <pc:docMk/>
          <pc:sldMk cId="3826091360" sldId="264"/>
        </pc:sldMkLst>
      </pc:sldChg>
      <pc:sldChg chg="add">
        <pc:chgData name="Ishag Omat" userId="f5f93569ad0260c1" providerId="Windows Live" clId="Web-{0C39DB9D-7C9A-4CF1-8E88-229A54ED9733}" dt="2023-10-26T09:01:15.028" v="1"/>
        <pc:sldMkLst>
          <pc:docMk/>
          <pc:sldMk cId="2382470319" sldId="265"/>
        </pc:sldMkLst>
      </pc:sldChg>
      <pc:sldChg chg="modSp add mod modShow">
        <pc:chgData name="Ishag Omat" userId="f5f93569ad0260c1" providerId="Windows Live" clId="Web-{0C39DB9D-7C9A-4CF1-8E88-229A54ED9733}" dt="2023-10-26T09:54:21.202" v="62"/>
        <pc:sldMkLst>
          <pc:docMk/>
          <pc:sldMk cId="3320940897" sldId="266"/>
        </pc:sldMkLst>
        <pc:spChg chg="mod">
          <ac:chgData name="Ishag Omat" userId="f5f93569ad0260c1" providerId="Windows Live" clId="Web-{0C39DB9D-7C9A-4CF1-8E88-229A54ED9733}" dt="2023-10-26T09:20:33.807" v="55" actId="20577"/>
          <ac:spMkLst>
            <pc:docMk/>
            <pc:sldMk cId="3320940897" sldId="266"/>
            <ac:spMk id="23" creationId="{DA5B414D-93EE-9B0A-A8CF-61F6FCDB3397}"/>
          </ac:spMkLst>
        </pc:spChg>
        <pc:picChg chg="mod modCrop">
          <ac:chgData name="Ishag Omat" userId="f5f93569ad0260c1" providerId="Windows Live" clId="Web-{0C39DB9D-7C9A-4CF1-8E88-229A54ED9733}" dt="2023-10-26T09:54:16.389" v="60"/>
          <ac:picMkLst>
            <pc:docMk/>
            <pc:sldMk cId="3320940897" sldId="266"/>
            <ac:picMk id="5" creationId="{4225DF0B-43AF-0C82-CE48-6DF3F8D5C7AF}"/>
          </ac:picMkLst>
        </pc:picChg>
      </pc:sldChg>
      <pc:sldChg chg="new del ord">
        <pc:chgData name="Ishag Omat" userId="f5f93569ad0260c1" providerId="Windows Live" clId="Web-{0C39DB9D-7C9A-4CF1-8E88-229A54ED9733}" dt="2023-10-26T09:15:54.140" v="31"/>
        <pc:sldMkLst>
          <pc:docMk/>
          <pc:sldMk cId="1958697368" sldId="267"/>
        </pc:sldMkLst>
      </pc:sldChg>
      <pc:sldChg chg="add ord">
        <pc:chgData name="Ishag Omat" userId="f5f93569ad0260c1" providerId="Windows Live" clId="Web-{0C39DB9D-7C9A-4CF1-8E88-229A54ED9733}" dt="2023-10-26T09:06:07.039" v="7"/>
        <pc:sldMkLst>
          <pc:docMk/>
          <pc:sldMk cId="423832213" sldId="268"/>
        </pc:sldMkLst>
      </pc:sldChg>
      <pc:sldChg chg="add del">
        <pc:chgData name="Ishag Omat" userId="f5f93569ad0260c1" providerId="Windows Live" clId="Web-{0C39DB9D-7C9A-4CF1-8E88-229A54ED9733}" dt="2023-10-26T09:03:46.393" v="5"/>
        <pc:sldMkLst>
          <pc:docMk/>
          <pc:sldMk cId="2163254785" sldId="268"/>
        </pc:sldMkLst>
      </pc:sldChg>
      <pc:sldChg chg="modSp add ord">
        <pc:chgData name="Ishag Omat" userId="f5f93569ad0260c1" providerId="Windows Live" clId="Web-{0C39DB9D-7C9A-4CF1-8E88-229A54ED9733}" dt="2023-10-26T09:21:37.543" v="56"/>
        <pc:sldMkLst>
          <pc:docMk/>
          <pc:sldMk cId="2482155501" sldId="269"/>
        </pc:sldMkLst>
        <pc:picChg chg="mod">
          <ac:chgData name="Ishag Omat" userId="f5f93569ad0260c1" providerId="Windows Live" clId="Web-{0C39DB9D-7C9A-4CF1-8E88-229A54ED9733}" dt="2023-10-26T09:21:37.543" v="56"/>
          <ac:picMkLst>
            <pc:docMk/>
            <pc:sldMk cId="2482155501" sldId="269"/>
            <ac:picMk id="5" creationId="{48F66FAC-9259-6938-447E-194394A861E9}"/>
          </ac:picMkLst>
        </pc:picChg>
      </pc:sldChg>
      <pc:sldChg chg="add ord">
        <pc:chgData name="Ishag Omat" userId="f5f93569ad0260c1" providerId="Windows Live" clId="Web-{0C39DB9D-7C9A-4CF1-8E88-229A54ED9733}" dt="2023-10-26T09:07:23.901" v="11"/>
        <pc:sldMkLst>
          <pc:docMk/>
          <pc:sldMk cId="3150141560" sldId="270"/>
        </pc:sldMkLst>
      </pc:sldChg>
      <pc:sldChg chg="add ord">
        <pc:chgData name="Ishag Omat" userId="f5f93569ad0260c1" providerId="Windows Live" clId="Web-{0C39DB9D-7C9A-4CF1-8E88-229A54ED9733}" dt="2023-10-26T09:07:51.402" v="13"/>
        <pc:sldMkLst>
          <pc:docMk/>
          <pc:sldMk cId="3959614324" sldId="271"/>
        </pc:sldMkLst>
      </pc:sldChg>
      <pc:sldChg chg="add">
        <pc:chgData name="Ishag Omat" userId="f5f93569ad0260c1" providerId="Windows Live" clId="Web-{0C39DB9D-7C9A-4CF1-8E88-229A54ED9733}" dt="2023-10-26T09:08:24.075" v="14"/>
        <pc:sldMkLst>
          <pc:docMk/>
          <pc:sldMk cId="2468454757" sldId="272"/>
        </pc:sldMkLst>
      </pc:sldChg>
      <pc:sldChg chg="new del">
        <pc:chgData name="Ishag Omat" userId="f5f93569ad0260c1" providerId="Windows Live" clId="Web-{0C39DB9D-7C9A-4CF1-8E88-229A54ED9733}" dt="2023-10-26T09:15:37.467" v="30"/>
        <pc:sldMkLst>
          <pc:docMk/>
          <pc:sldMk cId="585124923" sldId="273"/>
        </pc:sldMkLst>
      </pc:sldChg>
      <pc:sldChg chg="modSp add ord">
        <pc:chgData name="Ishag Omat" userId="f5f93569ad0260c1" providerId="Windows Live" clId="Web-{0C39DB9D-7C9A-4CF1-8E88-229A54ED9733}" dt="2023-10-26T09:17:29.362" v="37" actId="20577"/>
        <pc:sldMkLst>
          <pc:docMk/>
          <pc:sldMk cId="3865497554" sldId="274"/>
        </pc:sldMkLst>
        <pc:spChg chg="mod">
          <ac:chgData name="Ishag Omat" userId="f5f93569ad0260c1" providerId="Windows Live" clId="Web-{0C39DB9D-7C9A-4CF1-8E88-229A54ED9733}" dt="2023-10-26T09:17:29.362" v="37" actId="20577"/>
          <ac:spMkLst>
            <pc:docMk/>
            <pc:sldMk cId="3865497554" sldId="274"/>
            <ac:spMk id="3" creationId="{00000000-0000-0000-0000-000000000000}"/>
          </ac:spMkLst>
        </pc:spChg>
      </pc:sldChg>
      <pc:sldChg chg="new del">
        <pc:chgData name="Ishag Omat" userId="f5f93569ad0260c1" providerId="Windows Live" clId="Web-{0C39DB9D-7C9A-4CF1-8E88-229A54ED9733}" dt="2023-10-26T09:16:05.359" v="32"/>
        <pc:sldMkLst>
          <pc:docMk/>
          <pc:sldMk cId="1548438437" sldId="275"/>
        </pc:sldMkLst>
      </pc:sldChg>
      <pc:sldChg chg="add ord">
        <pc:chgData name="Ishag Omat" userId="f5f93569ad0260c1" providerId="Windows Live" clId="Web-{0C39DB9D-7C9A-4CF1-8E88-229A54ED9733}" dt="2023-10-26T09:10:41.456" v="21"/>
        <pc:sldMkLst>
          <pc:docMk/>
          <pc:sldMk cId="1577403503" sldId="276"/>
        </pc:sldMkLst>
      </pc:sldChg>
      <pc:sldChg chg="add ord">
        <pc:chgData name="Ishag Omat" userId="f5f93569ad0260c1" providerId="Windows Live" clId="Web-{0C39DB9D-7C9A-4CF1-8E88-229A54ED9733}" dt="2023-10-26T09:11:34.411" v="24"/>
        <pc:sldMkLst>
          <pc:docMk/>
          <pc:sldMk cId="3792297303" sldId="277"/>
        </pc:sldMkLst>
      </pc:sldChg>
      <pc:sldChg chg="add">
        <pc:chgData name="Ishag Omat" userId="f5f93569ad0260c1" providerId="Windows Live" clId="Web-{0C39DB9D-7C9A-4CF1-8E88-229A54ED9733}" dt="2023-10-26T09:12:00.771" v="25"/>
        <pc:sldMkLst>
          <pc:docMk/>
          <pc:sldMk cId="2274605925" sldId="278"/>
        </pc:sldMkLst>
      </pc:sldChg>
      <pc:sldChg chg="add">
        <pc:chgData name="Ishag Omat" userId="f5f93569ad0260c1" providerId="Windows Live" clId="Web-{0C39DB9D-7C9A-4CF1-8E88-229A54ED9733}" dt="2023-10-26T09:12:42.179" v="26"/>
        <pc:sldMkLst>
          <pc:docMk/>
          <pc:sldMk cId="4268866726" sldId="279"/>
        </pc:sldMkLst>
      </pc:sldChg>
      <pc:sldChg chg="add">
        <pc:chgData name="Ishag Omat" userId="f5f93569ad0260c1" providerId="Windows Live" clId="Web-{0C39DB9D-7C9A-4CF1-8E88-229A54ED9733}" dt="2023-10-26T09:13:25.946" v="27"/>
        <pc:sldMkLst>
          <pc:docMk/>
          <pc:sldMk cId="2424875128" sldId="280"/>
        </pc:sldMkLst>
      </pc:sldChg>
      <pc:sldChg chg="add">
        <pc:chgData name="Ishag Omat" userId="f5f93569ad0260c1" providerId="Windows Live" clId="Web-{0C39DB9D-7C9A-4CF1-8E88-229A54ED9733}" dt="2023-10-26T09:14:10.448" v="28"/>
        <pc:sldMkLst>
          <pc:docMk/>
          <pc:sldMk cId="436992309" sldId="281"/>
        </pc:sldMkLst>
      </pc:sldChg>
      <pc:sldChg chg="add">
        <pc:chgData name="Ishag Omat" userId="f5f93569ad0260c1" providerId="Windows Live" clId="Web-{0C39DB9D-7C9A-4CF1-8E88-229A54ED9733}" dt="2023-10-26T09:14:51.137" v="29"/>
        <pc:sldMkLst>
          <pc:docMk/>
          <pc:sldMk cId="134055374" sldId="282"/>
        </pc:sldMkLst>
      </pc:sldChg>
      <pc:sldMasterChg chg="add addSldLayout">
        <pc:chgData name="Ishag Omat" userId="f5f93569ad0260c1" providerId="Windows Live" clId="Web-{0C39DB9D-7C9A-4CF1-8E88-229A54ED9733}" dt="2023-10-26T09:01:15.028" v="1"/>
        <pc:sldMasterMkLst>
          <pc:docMk/>
          <pc:sldMasterMk cId="1170822647" sldId="2147483648"/>
        </pc:sldMasterMkLst>
        <pc:sldLayoutChg chg="add">
          <pc:chgData name="Ishag Omat" userId="f5f93569ad0260c1" providerId="Windows Live" clId="Web-{0C39DB9D-7C9A-4CF1-8E88-229A54ED9733}" dt="2023-10-26T09:01:15.028" v="1"/>
          <pc:sldLayoutMkLst>
            <pc:docMk/>
            <pc:sldMasterMk cId="1170822647" sldId="2147483648"/>
            <pc:sldLayoutMk cId="3759673153" sldId="2147483649"/>
          </pc:sldLayoutMkLst>
        </pc:sldLayoutChg>
        <pc:sldLayoutChg chg="add">
          <pc:chgData name="Ishag Omat" userId="f5f93569ad0260c1" providerId="Windows Live" clId="Web-{0C39DB9D-7C9A-4CF1-8E88-229A54ED9733}" dt="2023-10-26T09:01:15.028" v="1"/>
          <pc:sldLayoutMkLst>
            <pc:docMk/>
            <pc:sldMasterMk cId="1170822647" sldId="2147483648"/>
            <pc:sldLayoutMk cId="1385056140" sldId="2147483650"/>
          </pc:sldLayoutMkLst>
        </pc:sldLayoutChg>
        <pc:sldLayoutChg chg="add">
          <pc:chgData name="Ishag Omat" userId="f5f93569ad0260c1" providerId="Windows Live" clId="Web-{0C39DB9D-7C9A-4CF1-8E88-229A54ED9733}" dt="2023-10-26T09:01:15.028" v="1"/>
          <pc:sldLayoutMkLst>
            <pc:docMk/>
            <pc:sldMasterMk cId="1170822647" sldId="2147483648"/>
            <pc:sldLayoutMk cId="3808124806" sldId="2147483651"/>
          </pc:sldLayoutMkLst>
        </pc:sldLayoutChg>
        <pc:sldLayoutChg chg="add">
          <pc:chgData name="Ishag Omat" userId="f5f93569ad0260c1" providerId="Windows Live" clId="Web-{0C39DB9D-7C9A-4CF1-8E88-229A54ED9733}" dt="2023-10-26T09:01:15.028" v="1"/>
          <pc:sldLayoutMkLst>
            <pc:docMk/>
            <pc:sldMasterMk cId="1170822647" sldId="2147483648"/>
            <pc:sldLayoutMk cId="1506889166" sldId="2147483652"/>
          </pc:sldLayoutMkLst>
        </pc:sldLayoutChg>
        <pc:sldLayoutChg chg="add">
          <pc:chgData name="Ishag Omat" userId="f5f93569ad0260c1" providerId="Windows Live" clId="Web-{0C39DB9D-7C9A-4CF1-8E88-229A54ED9733}" dt="2023-10-26T09:01:15.028" v="1"/>
          <pc:sldLayoutMkLst>
            <pc:docMk/>
            <pc:sldMasterMk cId="1170822647" sldId="2147483648"/>
            <pc:sldLayoutMk cId="1645362490" sldId="2147483653"/>
          </pc:sldLayoutMkLst>
        </pc:sldLayoutChg>
        <pc:sldLayoutChg chg="add">
          <pc:chgData name="Ishag Omat" userId="f5f93569ad0260c1" providerId="Windows Live" clId="Web-{0C39DB9D-7C9A-4CF1-8E88-229A54ED9733}" dt="2023-10-26T09:01:15.028" v="1"/>
          <pc:sldLayoutMkLst>
            <pc:docMk/>
            <pc:sldMasterMk cId="1170822647" sldId="2147483648"/>
            <pc:sldLayoutMk cId="2473475277" sldId="2147483654"/>
          </pc:sldLayoutMkLst>
        </pc:sldLayoutChg>
        <pc:sldLayoutChg chg="add">
          <pc:chgData name="Ishag Omat" userId="f5f93569ad0260c1" providerId="Windows Live" clId="Web-{0C39DB9D-7C9A-4CF1-8E88-229A54ED9733}" dt="2023-10-26T09:01:15.028" v="1"/>
          <pc:sldLayoutMkLst>
            <pc:docMk/>
            <pc:sldMasterMk cId="1170822647" sldId="2147483648"/>
            <pc:sldLayoutMk cId="887556430" sldId="2147483655"/>
          </pc:sldLayoutMkLst>
        </pc:sldLayoutChg>
        <pc:sldLayoutChg chg="add">
          <pc:chgData name="Ishag Omat" userId="f5f93569ad0260c1" providerId="Windows Live" clId="Web-{0C39DB9D-7C9A-4CF1-8E88-229A54ED9733}" dt="2023-10-26T09:01:15.028" v="1"/>
          <pc:sldLayoutMkLst>
            <pc:docMk/>
            <pc:sldMasterMk cId="1170822647" sldId="2147483648"/>
            <pc:sldLayoutMk cId="607229578" sldId="2147483656"/>
          </pc:sldLayoutMkLst>
        </pc:sldLayoutChg>
        <pc:sldLayoutChg chg="add">
          <pc:chgData name="Ishag Omat" userId="f5f93569ad0260c1" providerId="Windows Live" clId="Web-{0C39DB9D-7C9A-4CF1-8E88-229A54ED9733}" dt="2023-10-26T09:01:15.028" v="1"/>
          <pc:sldLayoutMkLst>
            <pc:docMk/>
            <pc:sldMasterMk cId="1170822647" sldId="2147483648"/>
            <pc:sldLayoutMk cId="3284374338" sldId="2147483657"/>
          </pc:sldLayoutMkLst>
        </pc:sldLayoutChg>
        <pc:sldLayoutChg chg="add">
          <pc:chgData name="Ishag Omat" userId="f5f93569ad0260c1" providerId="Windows Live" clId="Web-{0C39DB9D-7C9A-4CF1-8E88-229A54ED9733}" dt="2023-10-26T09:01:15.028" v="1"/>
          <pc:sldLayoutMkLst>
            <pc:docMk/>
            <pc:sldMasterMk cId="1170822647" sldId="2147483648"/>
            <pc:sldLayoutMk cId="1266100501" sldId="2147483658"/>
          </pc:sldLayoutMkLst>
        </pc:sldLayoutChg>
        <pc:sldLayoutChg chg="add">
          <pc:chgData name="Ishag Omat" userId="f5f93569ad0260c1" providerId="Windows Live" clId="Web-{0C39DB9D-7C9A-4CF1-8E88-229A54ED9733}" dt="2023-10-26T09:01:15.028" v="1"/>
          <pc:sldLayoutMkLst>
            <pc:docMk/>
            <pc:sldMasterMk cId="1170822647" sldId="2147483648"/>
            <pc:sldLayoutMk cId="2609530905" sldId="2147483659"/>
          </pc:sldLayoutMkLst>
        </pc:sldLayoutChg>
      </pc:sldMasterChg>
    </pc:docChg>
  </pc:docChgLst>
  <pc:docChgLst>
    <pc:chgData name="Ishag Omat" userId="f5f93569ad0260c1" providerId="Windows Live" clId="Web-{5907BDE9-85EA-4F1A-B0F7-C4C340402F16}"/>
    <pc:docChg chg="modSld">
      <pc:chgData name="Ishag Omat" userId="f5f93569ad0260c1" providerId="Windows Live" clId="Web-{5907BDE9-85EA-4F1A-B0F7-C4C340402F16}" dt="2023-10-16T08:41:48.961" v="5" actId="20577"/>
      <pc:docMkLst>
        <pc:docMk/>
      </pc:docMkLst>
      <pc:sldChg chg="modSp">
        <pc:chgData name="Ishag Omat" userId="f5f93569ad0260c1" providerId="Windows Live" clId="Web-{5907BDE9-85EA-4F1A-B0F7-C4C340402F16}" dt="2023-10-16T08:41:48.961" v="5" actId="20577"/>
        <pc:sldMkLst>
          <pc:docMk/>
          <pc:sldMk cId="102117793" sldId="257"/>
        </pc:sldMkLst>
        <pc:spChg chg="mod">
          <ac:chgData name="Ishag Omat" userId="f5f93569ad0260c1" providerId="Windows Live" clId="Web-{5907BDE9-85EA-4F1A-B0F7-C4C340402F16}" dt="2023-10-16T08:41:48.961" v="5" actId="20577"/>
          <ac:spMkLst>
            <pc:docMk/>
            <pc:sldMk cId="102117793" sldId="257"/>
            <ac:spMk id="18" creationId="{5EBFD3F4-37A0-ED93-0576-99346DF9884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0AF545-317F-41D3-A422-5BAE16C30575}" type="datetimeFigureOut">
              <a:t>10/26/2023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97406A-C2CA-46A6-ABFF-89B59F63E48D}" type="slidenum">
              <a:t>‹#›</a:t>
            </a:fld>
            <a:endParaRPr lang="en-US"/>
          </a:p>
        </p:txBody>
      </p:sp>
    </p:spTree>
    <p:extLst>
      <p:ext uri="{BB962C8B-B14F-4D97-AF65-F5344CB8AC3E}">
        <p14:creationId xmlns:p14="http://schemas.microsoft.com/office/powerpoint/2010/main" val="3891071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F01C2E-1922-4DBA-BCD3-D38B9FDB98C4}" type="slidenum">
              <a:rPr lang="en-GB" smtClean="0"/>
              <a:t>11</a:t>
            </a:fld>
            <a:endParaRPr lang="en-GB"/>
          </a:p>
        </p:txBody>
      </p:sp>
    </p:spTree>
    <p:extLst>
      <p:ext uri="{BB962C8B-B14F-4D97-AF65-F5344CB8AC3E}">
        <p14:creationId xmlns:p14="http://schemas.microsoft.com/office/powerpoint/2010/main" val="3524814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A4683-7438-9C21-E06A-9C61725C24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2429C6-42A1-D61B-6141-7DB489CDEE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8C170D-0E9A-A50F-9AC9-EB4DC3FFB9CA}"/>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5" name="Footer Placeholder 4">
            <a:extLst>
              <a:ext uri="{FF2B5EF4-FFF2-40B4-BE49-F238E27FC236}">
                <a16:creationId xmlns:a16="http://schemas.microsoft.com/office/drawing/2014/main" id="{021D8B7E-CD61-9ACB-3C77-B88E4540A5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0B627A-A81C-A48D-3AC5-AEC80A5840C6}"/>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37596731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9ADDD-A6B5-7C60-337B-415CEFA1DD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E898DB-18F4-9262-6022-6D344CA39F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CB19A4-A8D5-E278-E559-9BAE4FA5D6B0}"/>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5" name="Footer Placeholder 4">
            <a:extLst>
              <a:ext uri="{FF2B5EF4-FFF2-40B4-BE49-F238E27FC236}">
                <a16:creationId xmlns:a16="http://schemas.microsoft.com/office/drawing/2014/main" id="{404505AC-A4C7-6FE4-BA95-C2FAA38A15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FEDC62-787D-62D5-1376-8F63F55E6DD7}"/>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1385056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B59B1-9E96-7FC5-1016-9634425049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400BC3-7F05-FF88-213E-184432BB32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350B97-FE6D-958C-E024-A25965A4C4CA}"/>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5" name="Footer Placeholder 4">
            <a:extLst>
              <a:ext uri="{FF2B5EF4-FFF2-40B4-BE49-F238E27FC236}">
                <a16:creationId xmlns:a16="http://schemas.microsoft.com/office/drawing/2014/main" id="{83D6C6E0-C073-06DE-50AB-009D853C8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6E2580-755D-F67A-EBC5-D3FC8B10C6B8}"/>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38081248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23FCB-9032-B9EC-518F-C469625235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03F5F3-0703-064F-98E4-27926239C4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06D69D-5758-1459-8AC9-915F8C2A45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0E28C6-2B11-8C3F-2A55-9FE7246D5DC5}"/>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6" name="Footer Placeholder 5">
            <a:extLst>
              <a:ext uri="{FF2B5EF4-FFF2-40B4-BE49-F238E27FC236}">
                <a16:creationId xmlns:a16="http://schemas.microsoft.com/office/drawing/2014/main" id="{ACA2F029-95CB-39EC-FFA8-5B8E475F34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0A3861-428D-86D5-6E11-09E4BAD4CBA3}"/>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1506889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59139-909A-3FF1-2118-28444EAEE4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BEB1C8-D1C0-41D2-DE7E-5556B137BB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3F404D-EFE8-1DE1-8AA5-70F2A4CA1C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D60C26B-4415-EE3F-F812-7E165FDEB1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F06E54-6DC1-BC60-370B-2854959716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997759-DC9D-88E5-4FCD-2F541A2AD213}"/>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8" name="Footer Placeholder 7">
            <a:extLst>
              <a:ext uri="{FF2B5EF4-FFF2-40B4-BE49-F238E27FC236}">
                <a16:creationId xmlns:a16="http://schemas.microsoft.com/office/drawing/2014/main" id="{2052DB58-999F-AB90-481B-7CB2BB6E69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8BA3C2-5486-A747-04DD-19E0EE22A8A3}"/>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1645362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E3F45-0390-209B-D9E0-0F5CE8DF1D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E60D74-0AD6-F47D-0F07-1FCE3195F478}"/>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4" name="Footer Placeholder 3">
            <a:extLst>
              <a:ext uri="{FF2B5EF4-FFF2-40B4-BE49-F238E27FC236}">
                <a16:creationId xmlns:a16="http://schemas.microsoft.com/office/drawing/2014/main" id="{82F30F3F-D530-1D3F-40B7-A93F4AA518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151DAE-1E6D-34CD-9561-493094722EEA}"/>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24734752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9DF033-ADC7-8B2A-9C03-FA85285B2F2C}"/>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3" name="Footer Placeholder 2">
            <a:extLst>
              <a:ext uri="{FF2B5EF4-FFF2-40B4-BE49-F238E27FC236}">
                <a16:creationId xmlns:a16="http://schemas.microsoft.com/office/drawing/2014/main" id="{4F57F701-8495-17B1-B213-B09CE55923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7F2D60-ACBF-2F94-B9B3-C411B0354B23}"/>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8875564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FC61F-DF27-C5E1-781A-98D4ABABB9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D2BD57-1804-3054-E375-B62043FD01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D4A1B6-F97B-F922-BB51-82B92786FC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8DE869-3D64-5422-A1BC-A3D5CBBA53B1}"/>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6" name="Footer Placeholder 5">
            <a:extLst>
              <a:ext uri="{FF2B5EF4-FFF2-40B4-BE49-F238E27FC236}">
                <a16:creationId xmlns:a16="http://schemas.microsoft.com/office/drawing/2014/main" id="{1706790A-9592-6C28-8DFD-CDCEC5235F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9C9D27-A4AD-1391-3C7B-E754A459BB09}"/>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607229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2FE37-9E88-7944-EFD9-57410CD53B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3E97FB-9139-B7D0-63A4-3144A01FF5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6701A3-C0E6-0810-35C8-69036B71D4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15AE0D-13C4-EFC8-4CEC-017DB0A2E7EE}"/>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6" name="Footer Placeholder 5">
            <a:extLst>
              <a:ext uri="{FF2B5EF4-FFF2-40B4-BE49-F238E27FC236}">
                <a16:creationId xmlns:a16="http://schemas.microsoft.com/office/drawing/2014/main" id="{862CEFC2-3430-ECAE-3090-7B230784D5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81E59A-F1AE-2F32-5A22-48EDEC33A1D2}"/>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32843743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75925-EFE9-89B1-D286-A86149F6BD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8F227B-A53E-8635-6CAB-DCA6585575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E8F118-C745-FBB9-A57F-633355D295DA}"/>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5" name="Footer Placeholder 4">
            <a:extLst>
              <a:ext uri="{FF2B5EF4-FFF2-40B4-BE49-F238E27FC236}">
                <a16:creationId xmlns:a16="http://schemas.microsoft.com/office/drawing/2014/main" id="{88801D14-52AB-3D09-92A0-0880D8F3B6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008CB5-FB04-8F08-3291-3C4883ACFD46}"/>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12661005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6FC164-221C-D7F1-F782-B51E0CFBED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3B60F2-D4C0-2B7E-389F-F4C974C43A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7AB551-87EC-8C06-5642-9273D064E82A}"/>
              </a:ext>
            </a:extLst>
          </p:cNvPr>
          <p:cNvSpPr>
            <a:spLocks noGrp="1"/>
          </p:cNvSpPr>
          <p:nvPr>
            <p:ph type="dt" sz="half" idx="10"/>
          </p:nvPr>
        </p:nvSpPr>
        <p:spPr/>
        <p:txBody>
          <a:bodyPr/>
          <a:lstStyle/>
          <a:p>
            <a:fld id="{2DA83970-59EE-4BF8-A372-601011575E9B}" type="datetimeFigureOut">
              <a:rPr lang="en-GB" smtClean="0"/>
              <a:t>26/10/2023</a:t>
            </a:fld>
            <a:endParaRPr lang="en-GB"/>
          </a:p>
        </p:txBody>
      </p:sp>
      <p:sp>
        <p:nvSpPr>
          <p:cNvPr id="5" name="Footer Placeholder 4">
            <a:extLst>
              <a:ext uri="{FF2B5EF4-FFF2-40B4-BE49-F238E27FC236}">
                <a16:creationId xmlns:a16="http://schemas.microsoft.com/office/drawing/2014/main" id="{FB783E9E-FF8F-EEF8-92A4-E0417BC839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0FC22A-ADE2-50D1-3F91-2EE061B39844}"/>
              </a:ext>
            </a:extLst>
          </p:cNvPr>
          <p:cNvSpPr>
            <a:spLocks noGrp="1"/>
          </p:cNvSpPr>
          <p:nvPr>
            <p:ph type="sldNum" sz="quarter" idx="12"/>
          </p:nvPr>
        </p:nvSpPr>
        <p:spPr/>
        <p:txBody>
          <a:bodyPr/>
          <a:lstStyle/>
          <a:p>
            <a:fld id="{2B68CE26-2932-440C-8DB9-4DC73CDAE666}" type="slidenum">
              <a:rPr lang="en-GB" smtClean="0"/>
              <a:t>‹#›</a:t>
            </a:fld>
            <a:endParaRPr lang="en-GB"/>
          </a:p>
        </p:txBody>
      </p:sp>
    </p:spTree>
    <p:extLst>
      <p:ext uri="{BB962C8B-B14F-4D97-AF65-F5344CB8AC3E}">
        <p14:creationId xmlns:p14="http://schemas.microsoft.com/office/powerpoint/2010/main" val="2609530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F2670C-139F-2534-D9AF-70F364CFA5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1CD3C9-0E81-772B-E85C-815C1C04D2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979D81-AA02-7CC9-AF5D-F23F1F0B1F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A83970-59EE-4BF8-A372-601011575E9B}" type="datetimeFigureOut">
              <a:rPr lang="en-GB" smtClean="0"/>
              <a:t>26/10/2023</a:t>
            </a:fld>
            <a:endParaRPr lang="en-GB"/>
          </a:p>
        </p:txBody>
      </p:sp>
      <p:sp>
        <p:nvSpPr>
          <p:cNvPr id="5" name="Footer Placeholder 4">
            <a:extLst>
              <a:ext uri="{FF2B5EF4-FFF2-40B4-BE49-F238E27FC236}">
                <a16:creationId xmlns:a16="http://schemas.microsoft.com/office/drawing/2014/main" id="{B271E267-F43A-FF75-621E-9C8BB7EB50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227DF1E-F041-B747-9B19-67418BBAE6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68CE26-2932-440C-8DB9-4DC73CDAE666}" type="slidenum">
              <a:rPr lang="en-GB" smtClean="0"/>
              <a:t>‹#›</a:t>
            </a:fld>
            <a:endParaRPr lang="en-GB"/>
          </a:p>
        </p:txBody>
      </p:sp>
    </p:spTree>
    <p:extLst>
      <p:ext uri="{BB962C8B-B14F-4D97-AF65-F5344CB8AC3E}">
        <p14:creationId xmlns:p14="http://schemas.microsoft.com/office/powerpoint/2010/main" val="1170822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0.xml"/><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9.xml"/><Relationship Id="rId4" Type="http://schemas.openxmlformats.org/officeDocument/2006/relationships/image" Target="../media/image29.jpeg"/></Relationships>
</file>

<file path=ppt/slides/_rels/slide2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Holding hands">
            <a:extLst>
              <a:ext uri="{FF2B5EF4-FFF2-40B4-BE49-F238E27FC236}">
                <a16:creationId xmlns:a16="http://schemas.microsoft.com/office/drawing/2014/main" id="{AF195EEA-7CF8-988B-4CD7-EAA677229376}"/>
              </a:ext>
            </a:extLst>
          </p:cNvPr>
          <p:cNvPicPr>
            <a:picLocks noGrp="1" noChangeAspect="1"/>
          </p:cNvPicPr>
          <p:nvPr>
            <p:ph type="pic" idx="1"/>
          </p:nvPr>
        </p:nvPicPr>
        <p:blipFill rotWithShape="1">
          <a:blip r:embed="rId2"/>
          <a:srcRect l="2942" r="2941"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ext Placeholder 3">
            <a:extLst>
              <a:ext uri="{FF2B5EF4-FFF2-40B4-BE49-F238E27FC236}">
                <a16:creationId xmlns:a16="http://schemas.microsoft.com/office/drawing/2014/main" id="{5EBFD3F4-37A0-ED93-0576-99346DF98849}"/>
              </a:ext>
            </a:extLst>
          </p:cNvPr>
          <p:cNvSpPr>
            <a:spLocks noGrp="1"/>
          </p:cNvSpPr>
          <p:nvPr>
            <p:ph type="body" sz="half" idx="2"/>
          </p:nvPr>
        </p:nvSpPr>
        <p:spPr>
          <a:xfrm>
            <a:off x="378125" y="105069"/>
            <a:ext cx="6165697" cy="6747629"/>
          </a:xfrm>
        </p:spPr>
        <p:txBody>
          <a:bodyPr vert="horz" lIns="91440" tIns="45720" rIns="91440" bIns="45720" rtlCol="0" anchor="t">
            <a:normAutofit/>
          </a:bodyPr>
          <a:lstStyle/>
          <a:p>
            <a:pPr indent="-228600">
              <a:buFont typeface="Arial" panose="020B0604020202020204" pitchFamily="34" charset="0"/>
              <a:buChar char="•"/>
            </a:pPr>
            <a:endParaRPr lang="en-US" sz="2000"/>
          </a:p>
          <a:p>
            <a:pPr indent="-228600">
              <a:buFont typeface="Arial" panose="020B0604020202020204" pitchFamily="34" charset="0"/>
              <a:buChar char="•"/>
            </a:pPr>
            <a:r>
              <a:rPr lang="en-US" sz="2000" b="1" dirty="0">
                <a:latin typeface="Book Antiqua"/>
                <a:ea typeface="Calibri"/>
                <a:cs typeface="Calibri"/>
              </a:rPr>
              <a:t>Module Name:</a:t>
            </a:r>
            <a:r>
              <a:rPr lang="en-US" sz="2000" dirty="0">
                <a:latin typeface="Book Antiqua"/>
                <a:ea typeface="Calibri"/>
                <a:cs typeface="Calibri"/>
              </a:rPr>
              <a:t> Contemporary Challenges, Make a Difference.</a:t>
            </a:r>
          </a:p>
          <a:p>
            <a:pPr indent="-228600">
              <a:buFont typeface="Arial" panose="020B0604020202020204" pitchFamily="34" charset="0"/>
              <a:buChar char="•"/>
            </a:pPr>
            <a:r>
              <a:rPr lang="en-US" sz="2000" b="1" dirty="0">
                <a:latin typeface="Book Antiqua"/>
                <a:ea typeface="Calibri"/>
                <a:cs typeface="Calibri"/>
              </a:rPr>
              <a:t>Modul Code:</a:t>
            </a:r>
            <a:r>
              <a:rPr lang="en-US" sz="2000" dirty="0">
                <a:latin typeface="Book Antiqua"/>
                <a:ea typeface="Calibri"/>
                <a:cs typeface="Calibri"/>
              </a:rPr>
              <a:t> BMSW4007/C_CARD.</a:t>
            </a:r>
          </a:p>
          <a:p>
            <a:pPr indent="-228600">
              <a:buFont typeface="Arial" panose="020B0604020202020204" pitchFamily="34" charset="0"/>
              <a:buChar char="•"/>
            </a:pPr>
            <a:endParaRPr lang="en-US" sz="2000" dirty="0">
              <a:ea typeface="Calibri"/>
              <a:cs typeface="Calibri"/>
            </a:endParaRPr>
          </a:p>
          <a:p>
            <a:pPr indent="-228600">
              <a:buFont typeface="Arial" panose="020B0604020202020204" pitchFamily="34" charset="0"/>
              <a:buChar char="•"/>
            </a:pPr>
            <a:endParaRPr lang="en-US" sz="2000" dirty="0">
              <a:ea typeface="Calibri"/>
              <a:cs typeface="Calibri"/>
            </a:endParaRPr>
          </a:p>
          <a:p>
            <a:pPr indent="-228600">
              <a:buFont typeface="Arial" panose="020B0604020202020204" pitchFamily="34" charset="0"/>
              <a:buChar char="•"/>
            </a:pPr>
            <a:endParaRPr lang="en-US" sz="2000" dirty="0">
              <a:ea typeface="Calibri"/>
              <a:cs typeface="Calibri"/>
            </a:endParaRPr>
          </a:p>
          <a:p>
            <a:pPr indent="-228600">
              <a:buFont typeface="Arial" panose="020B0604020202020204" pitchFamily="34" charset="0"/>
              <a:buChar char="•"/>
            </a:pPr>
            <a:r>
              <a:rPr lang="en-US" sz="2000" b="1" dirty="0">
                <a:latin typeface="Book Antiqua"/>
                <a:ea typeface="Calibri"/>
                <a:cs typeface="Calibri"/>
              </a:rPr>
              <a:t>Assessment Title:</a:t>
            </a:r>
            <a:r>
              <a:rPr lang="en-US" sz="2000" dirty="0">
                <a:latin typeface="Book Antiqua"/>
                <a:ea typeface="Calibri"/>
                <a:cs typeface="Calibri"/>
              </a:rPr>
              <a:t> Bias and Discrimination.</a:t>
            </a:r>
          </a:p>
          <a:p>
            <a:pPr indent="-228600">
              <a:buFont typeface="Arial" panose="020B0604020202020204" pitchFamily="34" charset="0"/>
              <a:buChar char="•"/>
            </a:pPr>
            <a:r>
              <a:rPr lang="en-US" sz="2000" b="1">
                <a:latin typeface="Book Antiqua"/>
                <a:ea typeface="Calibri"/>
                <a:cs typeface="Calibri"/>
              </a:rPr>
              <a:t>Submission</a:t>
            </a:r>
            <a:r>
              <a:rPr lang="en-US" sz="2000" b="1" dirty="0">
                <a:latin typeface="Book Antiqua"/>
                <a:ea typeface="Calibri"/>
                <a:cs typeface="Calibri"/>
              </a:rPr>
              <a:t> Date:</a:t>
            </a:r>
            <a:r>
              <a:rPr lang="en-US" sz="2000" dirty="0">
                <a:latin typeface="Book Antiqua"/>
                <a:ea typeface="Calibri"/>
                <a:cs typeface="Calibri"/>
              </a:rPr>
              <a:t> 31. Oct. 2023.</a:t>
            </a:r>
          </a:p>
          <a:p>
            <a:pPr indent="-228600">
              <a:buFont typeface="Arial" panose="020B0604020202020204" pitchFamily="34" charset="0"/>
              <a:buChar char="•"/>
            </a:pPr>
            <a:endParaRPr lang="en-US" sz="2000" dirty="0">
              <a:latin typeface="Book Antiqua"/>
              <a:ea typeface="Calibri"/>
              <a:cs typeface="Calibri"/>
            </a:endParaRPr>
          </a:p>
          <a:p>
            <a:pPr indent="-228600">
              <a:buFont typeface="Arial" panose="020B0604020202020204" pitchFamily="34" charset="0"/>
              <a:buChar char="•"/>
            </a:pPr>
            <a:endParaRPr lang="en-US" sz="2000" dirty="0">
              <a:ea typeface="Calibri"/>
              <a:cs typeface="Calibri"/>
            </a:endParaRPr>
          </a:p>
          <a:p>
            <a:pPr indent="-228600">
              <a:buFont typeface="Arial" panose="020B0604020202020204" pitchFamily="34" charset="0"/>
              <a:buChar char="•"/>
            </a:pPr>
            <a:r>
              <a:rPr lang="en-US" sz="2000" dirty="0">
                <a:ea typeface="Calibri"/>
                <a:cs typeface="Calibri"/>
              </a:rPr>
              <a:t>                                  </a:t>
            </a:r>
            <a:r>
              <a:rPr lang="en-US" sz="2000" b="1" dirty="0">
                <a:latin typeface="Book Antiqua"/>
                <a:ea typeface="Calibri"/>
                <a:cs typeface="Calibri"/>
              </a:rPr>
              <a:t>Student Name:</a:t>
            </a:r>
            <a:r>
              <a:rPr lang="en-US" sz="2000" dirty="0">
                <a:latin typeface="Book Antiqua"/>
                <a:ea typeface="Calibri"/>
                <a:cs typeface="Calibri"/>
              </a:rPr>
              <a:t> </a:t>
            </a:r>
            <a:r>
              <a:rPr lang="en-US" sz="2000" dirty="0" err="1">
                <a:latin typeface="Book Antiqua"/>
                <a:ea typeface="Calibri"/>
                <a:cs typeface="Calibri"/>
              </a:rPr>
              <a:t>Ishag</a:t>
            </a:r>
            <a:r>
              <a:rPr lang="en-US" sz="2000" dirty="0">
                <a:latin typeface="Book Antiqua"/>
                <a:ea typeface="Calibri"/>
                <a:cs typeface="Calibri"/>
              </a:rPr>
              <a:t> Mohmmed</a:t>
            </a:r>
          </a:p>
          <a:p>
            <a:pPr indent="-228600">
              <a:buFont typeface="Arial" panose="020B0604020202020204" pitchFamily="34" charset="0"/>
              <a:buChar char="•"/>
            </a:pPr>
            <a:r>
              <a:rPr lang="en-US" sz="2000" dirty="0">
                <a:ea typeface="Calibri"/>
                <a:cs typeface="Calibri"/>
              </a:rPr>
              <a:t>                                        </a:t>
            </a:r>
            <a:r>
              <a:rPr lang="en-US" sz="2000" b="1" dirty="0">
                <a:latin typeface="Book Antiqua"/>
                <a:ea typeface="Calibri"/>
                <a:cs typeface="Calibri"/>
              </a:rPr>
              <a:t>Student Number:</a:t>
            </a:r>
            <a:r>
              <a:rPr lang="en-US" sz="2000" dirty="0">
                <a:latin typeface="Book Antiqua"/>
                <a:ea typeface="Calibri"/>
                <a:cs typeface="Calibri"/>
              </a:rPr>
              <a:t> 2244938</a:t>
            </a:r>
          </a:p>
        </p:txBody>
      </p:sp>
    </p:spTree>
    <p:extLst>
      <p:ext uri="{BB962C8B-B14F-4D97-AF65-F5344CB8AC3E}">
        <p14:creationId xmlns:p14="http://schemas.microsoft.com/office/powerpoint/2010/main" val="102117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E0EC31-B71A-C73C-7B2F-3F8AB494EED3}"/>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2000" dirty="0">
                <a:solidFill>
                  <a:srgbClr val="FF0000"/>
                </a:solidFill>
                <a:latin typeface="Book Antiqua"/>
                <a:ea typeface="+mj-lt"/>
                <a:cs typeface="+mj-lt"/>
              </a:rPr>
              <a:t>Introduction:-</a:t>
            </a:r>
            <a:br>
              <a:rPr lang="en-US" sz="2000" dirty="0">
                <a:solidFill>
                  <a:srgbClr val="FF0000"/>
                </a:solidFill>
                <a:latin typeface="Book Antiqua"/>
                <a:ea typeface="+mj-lt"/>
                <a:cs typeface="+mj-lt"/>
              </a:rPr>
            </a:br>
            <a:br>
              <a:rPr lang="en-US" sz="2000" dirty="0">
                <a:latin typeface="Book Antiqua"/>
                <a:ea typeface="+mj-lt"/>
                <a:cs typeface="+mj-lt"/>
              </a:rPr>
            </a:br>
            <a:br>
              <a:rPr lang="en-US" sz="2000" dirty="0">
                <a:latin typeface="Book Antiqua"/>
                <a:ea typeface="+mj-lt"/>
                <a:cs typeface="+mj-lt"/>
              </a:rPr>
            </a:br>
            <a:r>
              <a:rPr lang="en-US" sz="2000" dirty="0">
                <a:solidFill>
                  <a:schemeClr val="bg1">
                    <a:lumMod val="95000"/>
                    <a:lumOff val="5000"/>
                  </a:schemeClr>
                </a:solidFill>
                <a:latin typeface="Book Antiqua"/>
                <a:ea typeface="+mj-lt"/>
                <a:cs typeface="+mj-lt"/>
              </a:rPr>
              <a:t> Bias and discrimination continue to be pervasive issues in society, impacting individuals' dignity and contributing to social inequalities. Recent incidents have highlighted the urgent need to address these problems effectively. This report examines the most recent impacts of bias and discrimination in real life, the consequences they have for our collective future, and proposes ways to overcome this mentality disaster. </a:t>
            </a:r>
            <a:endParaRPr lang="en-US" sz="2000">
              <a:solidFill>
                <a:schemeClr val="bg1">
                  <a:lumMod val="95000"/>
                  <a:lumOff val="5000"/>
                </a:schemeClr>
              </a:solidFill>
              <a:latin typeface="Book Antiqua"/>
            </a:endParaRPr>
          </a:p>
        </p:txBody>
      </p:sp>
    </p:spTree>
    <p:extLst>
      <p:ext uri="{BB962C8B-B14F-4D97-AF65-F5344CB8AC3E}">
        <p14:creationId xmlns:p14="http://schemas.microsoft.com/office/powerpoint/2010/main" val="386738851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Seeds flying off of a dandelion seed head">
            <a:extLst>
              <a:ext uri="{FF2B5EF4-FFF2-40B4-BE49-F238E27FC236}">
                <a16:creationId xmlns:a16="http://schemas.microsoft.com/office/drawing/2014/main" id="{90B09856-7F14-9D15-2438-61E8A209BD65}"/>
              </a:ext>
            </a:extLst>
          </p:cNvPr>
          <p:cNvPicPr>
            <a:picLocks noGrp="1" noChangeAspect="1"/>
          </p:cNvPicPr>
          <p:nvPr>
            <p:ph type="pic" idx="1"/>
          </p:nvPr>
        </p:nvPicPr>
        <p:blipFill rotWithShape="1">
          <a:blip r:embed="rId2"/>
          <a:srcRect l="5884" r="-1" b="-1"/>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B5784138-0AFD-9D4B-3D8C-DC1908A193BA}"/>
              </a:ext>
            </a:extLst>
          </p:cNvPr>
          <p:cNvSpPr>
            <a:spLocks noGrp="1"/>
          </p:cNvSpPr>
          <p:nvPr>
            <p:ph type="body" sz="half" idx="2"/>
          </p:nvPr>
        </p:nvSpPr>
        <p:spPr>
          <a:xfrm>
            <a:off x="421257" y="205712"/>
            <a:ext cx="6309471" cy="6345062"/>
          </a:xfrm>
        </p:spPr>
        <p:txBody>
          <a:bodyPr vert="horz" lIns="91440" tIns="45720" rIns="91440" bIns="45720" rtlCol="0" anchor="t">
            <a:normAutofit/>
          </a:bodyPr>
          <a:lstStyle/>
          <a:p>
            <a:pPr indent="-228600">
              <a:buFont typeface="Arial" panose="020B0604020202020204" pitchFamily="34" charset="0"/>
              <a:buChar char="•"/>
            </a:pPr>
            <a:r>
              <a:rPr lang="en-US" sz="2000" dirty="0">
                <a:ea typeface="+mn-lt"/>
                <a:cs typeface="+mn-lt"/>
              </a:rPr>
              <a:t>Recent Impacts of Bias and Discrimination.</a:t>
            </a:r>
          </a:p>
          <a:p>
            <a:pPr indent="-228600">
              <a:buFont typeface="Arial" panose="020B0604020202020204" pitchFamily="34" charset="0"/>
              <a:buChar char="•"/>
            </a:pPr>
            <a:r>
              <a:rPr lang="en-US" sz="2000" dirty="0">
                <a:ea typeface="+mn-lt"/>
                <a:cs typeface="+mn-lt"/>
              </a:rPr>
              <a:t> (Pager, 2007) Bias and discrimination have significant consequences for individuals and communities.</a:t>
            </a:r>
          </a:p>
          <a:p>
            <a:pPr indent="-228600">
              <a:buChar char="•"/>
            </a:pPr>
            <a:r>
              <a:rPr lang="en-US" sz="2000" dirty="0">
                <a:ea typeface="+mn-lt"/>
                <a:cs typeface="+mn-lt"/>
              </a:rPr>
              <a:t> Research has shown that individuals with criminal records face substantial obstacles in finding employment and experiencing economic mobility. Employers' biases against individuals with criminal records perpetuate systemic disadvantages, limiting opportunities for reintegration into society and perpetuating cycles of poverty and recidivism. </a:t>
            </a:r>
          </a:p>
          <a:p>
            <a:pPr indent="-228600">
              <a:buChar char="•"/>
            </a:pPr>
            <a:r>
              <a:rPr lang="en-US" sz="2000" dirty="0">
                <a:ea typeface="+mn-lt"/>
                <a:cs typeface="+mn-lt"/>
              </a:rPr>
              <a:t> Implicit Bias: An Unconscious Influence</a:t>
            </a:r>
          </a:p>
          <a:p>
            <a:pPr indent="-228600">
              <a:buChar char="•"/>
            </a:pPr>
            <a:r>
              <a:rPr lang="en-US" sz="2000" dirty="0">
                <a:ea typeface="+mn-lt"/>
                <a:cs typeface="+mn-lt"/>
              </a:rPr>
              <a:t> (Greenwald, McGhee, &amp; Schwartz, 1998) </a:t>
            </a:r>
            <a:endParaRPr lang="en-US" sz="2000">
              <a:ea typeface="+mn-lt"/>
              <a:cs typeface="+mn-lt"/>
            </a:endParaRPr>
          </a:p>
          <a:p>
            <a:pPr indent="-228600">
              <a:buChar char="•"/>
            </a:pPr>
            <a:r>
              <a:rPr lang="en-US" sz="2000" dirty="0">
                <a:ea typeface="+mn-lt"/>
                <a:cs typeface="+mn-lt"/>
              </a:rPr>
              <a:t>Implicit biases, prejudices that exist unconsciously within individuals, can shape behavior and decisions. These biases can lead to unfair treatment or discrimination based on race, gender, or other characteristics. Implicit bias influences decisions in various domains, including employment, criminal justice, and healthcare. Recognizing and addressing implicit biases is crucial to combating discrimination effectively. </a:t>
            </a:r>
            <a:endParaRPr lang="en-US" sz="2000">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Honeybee about to the take-off from a flower">
            <a:extLst>
              <a:ext uri="{FF2B5EF4-FFF2-40B4-BE49-F238E27FC236}">
                <a16:creationId xmlns:a16="http://schemas.microsoft.com/office/drawing/2014/main" id="{EA24CA0E-E74E-9343-78DE-40FAA658284F}"/>
              </a:ext>
            </a:extLst>
          </p:cNvPr>
          <p:cNvPicPr>
            <a:picLocks noGrp="1" noChangeAspect="1"/>
          </p:cNvPicPr>
          <p:nvPr>
            <p:ph type="pic" idx="1"/>
          </p:nvPr>
        </p:nvPicPr>
        <p:blipFill rotWithShape="1">
          <a:blip r:embed="rId2"/>
          <a:srcRect l="3118" r="3118"/>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F237134E-C294-F92F-F3EB-8F22434981FA}"/>
              </a:ext>
            </a:extLst>
          </p:cNvPr>
          <p:cNvSpPr>
            <a:spLocks noGrp="1"/>
          </p:cNvSpPr>
          <p:nvPr>
            <p:ph type="body" sz="half" idx="2"/>
          </p:nvPr>
        </p:nvSpPr>
        <p:spPr>
          <a:xfrm>
            <a:off x="4314" y="47560"/>
            <a:ext cx="5073018" cy="6805138"/>
          </a:xfrm>
        </p:spPr>
        <p:txBody>
          <a:bodyPr vert="horz" lIns="91440" tIns="45720" rIns="91440" bIns="45720" rtlCol="0" anchor="t">
            <a:normAutofit/>
          </a:bodyPr>
          <a:lstStyle/>
          <a:p>
            <a:pPr indent="-228600">
              <a:buFont typeface="Arial" panose="020B0604020202020204" pitchFamily="34" charset="0"/>
              <a:buChar char="•"/>
            </a:pPr>
            <a:r>
              <a:rPr lang="en-US" sz="2000" dirty="0">
                <a:ea typeface="+mn-lt"/>
                <a:cs typeface="+mn-lt"/>
              </a:rPr>
              <a:t>. Employment Discrimination and Wage Inequality(Pager, Western, &amp; Bonikowski, 2009)</a:t>
            </a:r>
            <a:endParaRPr lang="en-US" dirty="0"/>
          </a:p>
          <a:p>
            <a:pPr indent="-228600">
              <a:buFont typeface="Arial" panose="020B0604020202020204" pitchFamily="34" charset="0"/>
              <a:buChar char="•"/>
            </a:pPr>
            <a:r>
              <a:rPr lang="en-US" sz="2000" dirty="0">
                <a:ea typeface="+mn-lt"/>
                <a:cs typeface="+mn-lt"/>
              </a:rPr>
              <a:t> Discrimination in the job market persists, with employers showing biases against racial minorities, women, and individuals from marginalized groups. This leads to lower employment rates, limited access to higher-paying jobs, and wage disparities. Such discrimination undermines equality and hampers social progress.</a:t>
            </a:r>
          </a:p>
          <a:p>
            <a:pPr indent="-228600">
              <a:buFont typeface="Arial" panose="020B0604020202020204" pitchFamily="34" charset="0"/>
              <a:buChar char="•"/>
            </a:pPr>
            <a:r>
              <a:rPr lang="en-US" sz="2000" dirty="0">
                <a:ea typeface="+mn-lt"/>
                <a:cs typeface="+mn-lt"/>
              </a:rPr>
              <a:t> Stereotypes and Social Judgments (Nelson, 2002)</a:t>
            </a:r>
          </a:p>
          <a:p>
            <a:pPr indent="-228600">
              <a:buFont typeface="Arial" panose="020B0604020202020204" pitchFamily="34" charset="0"/>
              <a:buChar char="•"/>
            </a:pPr>
            <a:r>
              <a:rPr lang="en-US" sz="2000" dirty="0">
                <a:ea typeface="+mn-lt"/>
                <a:cs typeface="+mn-lt"/>
              </a:rPr>
              <a:t> Stereotypes and prejudiced judgments contribute significantly to bias and discrimination. Stereotypes shape social perceptions and judgments, leading to discriminatory behavior and biased decision-making. The perpetuation of stereotypes hinders the fairness of social interactions and reinforces harmful biases that negatively impact marginalized groups. </a:t>
            </a:r>
            <a:endParaRPr lang="en-US" sz="2000">
              <a:ea typeface="Calibri"/>
              <a:cs typeface="Calibri"/>
            </a:endParaRPr>
          </a:p>
        </p:txBody>
      </p:sp>
    </p:spTree>
    <p:extLst>
      <p:ext uri="{BB962C8B-B14F-4D97-AF65-F5344CB8AC3E}">
        <p14:creationId xmlns:p14="http://schemas.microsoft.com/office/powerpoint/2010/main" val="2719985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D82740BB-0DBD-6764-DF7C-5EA573992CA1}"/>
              </a:ext>
            </a:extLst>
          </p:cNvPr>
          <p:cNvSpPr>
            <a:spLocks noGrp="1"/>
          </p:cNvSpPr>
          <p:nvPr>
            <p:ph type="body" sz="half" idx="2"/>
          </p:nvPr>
        </p:nvSpPr>
        <p:spPr>
          <a:xfrm>
            <a:off x="4315" y="-4694"/>
            <a:ext cx="4951906" cy="6799883"/>
          </a:xfrm>
        </p:spPr>
        <p:txBody>
          <a:bodyPr vert="horz" lIns="91440" tIns="45720" rIns="91440" bIns="45720" rtlCol="0" anchor="t">
            <a:normAutofit/>
          </a:bodyPr>
          <a:lstStyle/>
          <a:p>
            <a:pPr indent="-228600">
              <a:buFont typeface="Arial" panose="020B0604020202020204" pitchFamily="34" charset="0"/>
              <a:buChar char="•"/>
            </a:pPr>
            <a:r>
              <a:rPr lang="en-US" sz="2000" dirty="0">
                <a:ea typeface="+mn-lt"/>
                <a:cs typeface="+mn-lt"/>
              </a:rPr>
              <a:t>Systemic Discrimination in Various Sectors (Pager &amp; Shepherd, 2008) </a:t>
            </a:r>
          </a:p>
          <a:p>
            <a:pPr indent="-228600">
              <a:buFont typeface="Arial" panose="020B0604020202020204" pitchFamily="34" charset="0"/>
              <a:buChar char="•"/>
            </a:pPr>
            <a:r>
              <a:rPr lang="en-US" sz="2000" dirty="0">
                <a:ea typeface="+mn-lt"/>
                <a:cs typeface="+mn-lt"/>
              </a:rPr>
              <a:t>Discrimination extends beyond employment and affects housing, credit, and consumer markets, perpetuating social and economic disparities. Marginalized communities face limited access to quality housing, fair lending practices, and equitable treatment as consumers. Addressing systemic discrimination requires targeted interventions to dismantle structural barriers.</a:t>
            </a:r>
          </a:p>
          <a:p>
            <a:pPr indent="-228600">
              <a:buFont typeface="Arial" panose="020B0604020202020204" pitchFamily="34" charset="0"/>
              <a:buChar char="•"/>
            </a:pPr>
            <a:r>
              <a:rPr lang="en-US" sz="2000" dirty="0">
                <a:ea typeface="+mn-lt"/>
                <a:cs typeface="+mn-lt"/>
              </a:rPr>
              <a:t>Bias in Law Enforcement and Criminal </a:t>
            </a:r>
            <a:r>
              <a:rPr lang="en-US" sz="2000">
                <a:ea typeface="+mn-lt"/>
                <a:cs typeface="+mn-lt"/>
              </a:rPr>
              <a:t>Justice</a:t>
            </a:r>
            <a:endParaRPr lang="en-US" sz="2000" dirty="0">
              <a:ea typeface="+mn-lt"/>
              <a:cs typeface="+mn-lt"/>
            </a:endParaRPr>
          </a:p>
          <a:p>
            <a:pPr indent="-228600">
              <a:buFont typeface="Arial" panose="020B0604020202020204" pitchFamily="34" charset="0"/>
              <a:buChar char="•"/>
            </a:pPr>
            <a:r>
              <a:rPr lang="en-US" sz="2000" dirty="0">
                <a:ea typeface="+mn-lt"/>
                <a:cs typeface="+mn-lt"/>
              </a:rPr>
              <a:t>(Correll et al., 2002) Bias in law enforcement can lead to the disproportionate targeting, arrest, and use of force against certain racial or ethnic groups. This bias erodes trust in the criminal justice system and perpetuates inequalities. Police departments must implement training programs and adopt evidence-based practices to address biases and promote fair and just policing. </a:t>
            </a:r>
            <a:endParaRPr lang="en-US" sz="2000">
              <a:ea typeface="Calibri"/>
              <a:cs typeface="Calibri"/>
            </a:endParaRPr>
          </a:p>
        </p:txBody>
      </p:sp>
      <p:pic>
        <p:nvPicPr>
          <p:cNvPr id="5" name="Picture Placeholder 4" descr="Stopwatch with time motion blur">
            <a:extLst>
              <a:ext uri="{FF2B5EF4-FFF2-40B4-BE49-F238E27FC236}">
                <a16:creationId xmlns:a16="http://schemas.microsoft.com/office/drawing/2014/main" id="{437270F8-F611-7927-8246-84E971AB247E}"/>
              </a:ext>
            </a:extLst>
          </p:cNvPr>
          <p:cNvPicPr>
            <a:picLocks noGrp="1" noChangeAspect="1"/>
          </p:cNvPicPr>
          <p:nvPr>
            <p:ph type="pic" idx="1"/>
          </p:nvPr>
        </p:nvPicPr>
        <p:blipFill rotWithShape="1">
          <a:blip r:embed="rId2"/>
          <a:srcRect t="33081" r="1" b="33082"/>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descr="Open bags of varieties grain seeds">
            <a:extLst>
              <a:ext uri="{FF2B5EF4-FFF2-40B4-BE49-F238E27FC236}">
                <a16:creationId xmlns:a16="http://schemas.microsoft.com/office/drawing/2014/main" id="{6A428BAC-6F83-0BC7-6FA9-3A9B8D7E2130}"/>
              </a:ext>
            </a:extLst>
          </p:cNvPr>
          <p:cNvPicPr>
            <a:picLocks noChangeAspect="1"/>
          </p:cNvPicPr>
          <p:nvPr/>
        </p:nvPicPr>
        <p:blipFill rotWithShape="1">
          <a:blip r:embed="rId3"/>
          <a:srcRect t="17541" b="21209"/>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953864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FEF0EEB-A869-D0F7-1B1B-04912A1AFA83}"/>
              </a:ext>
            </a:extLst>
          </p:cNvPr>
          <p:cNvSpPr>
            <a:spLocks noGrp="1"/>
          </p:cNvSpPr>
          <p:nvPr>
            <p:ph type="body" sz="half" idx="2"/>
          </p:nvPr>
        </p:nvSpPr>
        <p:spPr>
          <a:xfrm>
            <a:off x="4315" y="-4694"/>
            <a:ext cx="4894397" cy="6857391"/>
          </a:xfrm>
        </p:spPr>
        <p:txBody>
          <a:bodyPr vert="horz" lIns="91440" tIns="45720" rIns="91440" bIns="45720" rtlCol="0" anchor="t">
            <a:normAutofit/>
          </a:bodyPr>
          <a:lstStyle/>
          <a:p>
            <a:pPr indent="-228600">
              <a:buFont typeface="Arial" panose="020B0604020202020204" pitchFamily="34" charset="0"/>
              <a:buChar char="•"/>
            </a:pPr>
            <a:r>
              <a:rPr lang="en-US" sz="2000" dirty="0">
                <a:ea typeface="+mn-lt"/>
                <a:cs typeface="+mn-lt"/>
              </a:rPr>
              <a:t>Interracial Anxiety and Prejudices (Plant &amp; Devine, 2009)</a:t>
            </a:r>
          </a:p>
          <a:p>
            <a:pPr indent="-228600">
              <a:buFont typeface="Arial" panose="020B0604020202020204" pitchFamily="34" charset="0"/>
              <a:buChar char="•"/>
            </a:pPr>
            <a:r>
              <a:rPr lang="en-US" sz="2000" dirty="0">
                <a:ea typeface="+mn-lt"/>
                <a:cs typeface="+mn-lt"/>
              </a:rPr>
              <a:t> Interracial anxiety and prejudices can contribute to biased attitudes and behaviors. Individuals may feel discomfort or unease in interactions with individuals from different racial or ethnic backgrounds. Acknowledging and addressing these anxieties are crucial to fostering inclusivity and promoting equal treatment. </a:t>
            </a:r>
          </a:p>
          <a:p>
            <a:pPr indent="-228600">
              <a:buFont typeface="Arial" panose="020B0604020202020204" pitchFamily="34" charset="0"/>
              <a:buChar char="•"/>
            </a:pPr>
            <a:r>
              <a:rPr lang="en-US" sz="2000" dirty="0">
                <a:ea typeface="+mn-lt"/>
                <a:cs typeface="+mn-lt"/>
              </a:rPr>
              <a:t> Overcoming Bias and Discrimination: Education and Cultural Change (Pager &amp; Quillian, 2005) </a:t>
            </a:r>
            <a:endParaRPr lang="en-US" sz="2000">
              <a:ea typeface="+mn-lt"/>
              <a:cs typeface="+mn-lt"/>
            </a:endParaRPr>
          </a:p>
          <a:p>
            <a:pPr indent="-228600">
              <a:buFont typeface="Arial" panose="020B0604020202020204" pitchFamily="34" charset="0"/>
              <a:buChar char="•"/>
            </a:pPr>
            <a:r>
              <a:rPr lang="en-US" sz="2000" dirty="0">
                <a:ea typeface="+mn-lt"/>
                <a:cs typeface="+mn-lt"/>
              </a:rPr>
              <a:t>Education, awareness campaigns, and cultural change are essential to combat bias and discrimination effectively. Promoting diversity and inclusion in educational curricula, providing implicit bias training programs, and fostering open dialogue contribute to dismantling biased beliefs and attitudes. It is crucial to promote empathy, respect, and equal opportunities for all individuals. </a:t>
            </a:r>
            <a:endParaRPr lang="en-US" sz="2000">
              <a:ea typeface="Calibri"/>
              <a:cs typeface="Calibri"/>
            </a:endParaRPr>
          </a:p>
        </p:txBody>
      </p:sp>
      <p:pic>
        <p:nvPicPr>
          <p:cNvPr id="6" name="Picture 5" descr="Women raising hands">
            <a:extLst>
              <a:ext uri="{FF2B5EF4-FFF2-40B4-BE49-F238E27FC236}">
                <a16:creationId xmlns:a16="http://schemas.microsoft.com/office/drawing/2014/main" id="{1B71856A-4D3F-33F6-FD87-80C0A3D9B048}"/>
              </a:ext>
            </a:extLst>
          </p:cNvPr>
          <p:cNvPicPr>
            <a:picLocks noChangeAspect="1"/>
          </p:cNvPicPr>
          <p:nvPr/>
        </p:nvPicPr>
        <p:blipFill rotWithShape="1">
          <a:blip r:embed="rId2"/>
          <a:srcRect t="24055" r="-1" b="-1"/>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Placeholder 4" descr="Hands being raised up">
            <a:extLst>
              <a:ext uri="{FF2B5EF4-FFF2-40B4-BE49-F238E27FC236}">
                <a16:creationId xmlns:a16="http://schemas.microsoft.com/office/drawing/2014/main" id="{2CA62846-040F-8A0F-DCC2-4E0B3800DCF7}"/>
              </a:ext>
            </a:extLst>
          </p:cNvPr>
          <p:cNvPicPr>
            <a:picLocks noGrp="1" noChangeAspect="1"/>
          </p:cNvPicPr>
          <p:nvPr>
            <p:ph type="pic" idx="1"/>
          </p:nvPr>
        </p:nvPicPr>
        <p:blipFill rotWithShape="1">
          <a:blip r:embed="rId3"/>
          <a:srcRect t="6583" b="32167"/>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063767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7787C46C-96BF-1499-001C-A6DBF199175C}"/>
              </a:ext>
            </a:extLst>
          </p:cNvPr>
          <p:cNvSpPr>
            <a:spLocks noGrp="1"/>
          </p:cNvSpPr>
          <p:nvPr>
            <p:ph type="body" sz="half" idx="2"/>
          </p:nvPr>
        </p:nvSpPr>
        <p:spPr>
          <a:xfrm>
            <a:off x="1223" y="8242"/>
            <a:ext cx="5535496" cy="6849985"/>
          </a:xfrm>
        </p:spPr>
        <p:txBody>
          <a:bodyPr vert="horz" lIns="91440" tIns="45720" rIns="91440" bIns="45720" rtlCol="0" anchor="t">
            <a:normAutofit/>
          </a:bodyPr>
          <a:lstStyle/>
          <a:p>
            <a:pPr indent="-228600">
              <a:buFont typeface="Arial" panose="020B0604020202020204" pitchFamily="34" charset="0"/>
              <a:buChar char="•"/>
            </a:pPr>
            <a:r>
              <a:rPr lang="en-US" sz="2400" b="1" dirty="0">
                <a:solidFill>
                  <a:srgbClr val="FF0000"/>
                </a:solidFill>
                <a:ea typeface="+mn-lt"/>
                <a:cs typeface="+mn-lt"/>
              </a:rPr>
              <a:t>Conclusion:-</a:t>
            </a:r>
          </a:p>
          <a:p>
            <a:pPr indent="-228600">
              <a:buFont typeface="Arial" panose="020B0604020202020204" pitchFamily="34" charset="0"/>
              <a:buChar char="•"/>
            </a:pPr>
            <a:endParaRPr lang="en-US" sz="2400" dirty="0">
              <a:solidFill>
                <a:schemeClr val="tx1">
                  <a:lumMod val="85000"/>
                  <a:lumOff val="15000"/>
                </a:schemeClr>
              </a:solidFill>
              <a:ea typeface="+mn-lt"/>
              <a:cs typeface="+mn-lt"/>
            </a:endParaRPr>
          </a:p>
          <a:p>
            <a:pPr indent="-228600">
              <a:buFont typeface="Arial" panose="020B0604020202020204" pitchFamily="34" charset="0"/>
              <a:buChar char="•"/>
            </a:pPr>
            <a:endParaRPr lang="en-US" sz="2400" dirty="0">
              <a:solidFill>
                <a:schemeClr val="tx1">
                  <a:lumMod val="85000"/>
                  <a:lumOff val="15000"/>
                </a:schemeClr>
              </a:solidFill>
              <a:ea typeface="+mn-lt"/>
              <a:cs typeface="+mn-lt"/>
            </a:endParaRPr>
          </a:p>
          <a:p>
            <a:pPr indent="-228600">
              <a:buFont typeface="Arial" panose="020B0604020202020204" pitchFamily="34" charset="0"/>
              <a:buChar char="•"/>
            </a:pPr>
            <a:r>
              <a:rPr lang="en-US" sz="2400" dirty="0">
                <a:solidFill>
                  <a:schemeClr val="tx1">
                    <a:lumMod val="85000"/>
                    <a:lumOff val="15000"/>
                  </a:schemeClr>
                </a:solidFill>
                <a:ea typeface="+mn-lt"/>
                <a:cs typeface="+mn-lt"/>
              </a:rPr>
              <a:t> Bias and discrimination have adverse consequences for individuals and society as a whole. Recent incidents underscore the urgent need for change. By understanding the impacts of bias and discrimination, addressing implicit biases, dismantling systemic barriers, promoting equality, and fostering cultural changes, we can work towards a more inclusive future. Overcoming this mentality disaster requires collective efforts to create a society that values diversity and ensures equal rights and opportunities for all.</a:t>
            </a:r>
            <a:endParaRPr lang="en-US" sz="2400">
              <a:solidFill>
                <a:schemeClr val="tx1">
                  <a:lumMod val="85000"/>
                  <a:lumOff val="15000"/>
                </a:schemeClr>
              </a:solidFill>
              <a:ea typeface="Calibri"/>
              <a:cs typeface="Calibri"/>
            </a:endParaRPr>
          </a:p>
        </p:txBody>
      </p:sp>
      <p:pic>
        <p:nvPicPr>
          <p:cNvPr id="6" name="Picture 5" descr="Several hands raised and ready to answer a question">
            <a:extLst>
              <a:ext uri="{FF2B5EF4-FFF2-40B4-BE49-F238E27FC236}">
                <a16:creationId xmlns:a16="http://schemas.microsoft.com/office/drawing/2014/main" id="{B5CFA202-D88E-4BCB-E349-A44C62D0C171}"/>
              </a:ext>
            </a:extLst>
          </p:cNvPr>
          <p:cNvPicPr>
            <a:picLocks noChangeAspect="1"/>
          </p:cNvPicPr>
          <p:nvPr/>
        </p:nvPicPr>
        <p:blipFill rotWithShape="1">
          <a:blip r:embed="rId2"/>
          <a:srcRect t="5683" r="3" b="15164"/>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5" name="Picture Placeholder 4" descr="Two fists together">
            <a:extLst>
              <a:ext uri="{FF2B5EF4-FFF2-40B4-BE49-F238E27FC236}">
                <a16:creationId xmlns:a16="http://schemas.microsoft.com/office/drawing/2014/main" id="{E0BFEF68-8B57-56D9-8C71-A51A7EE729B9}"/>
              </a:ext>
            </a:extLst>
          </p:cNvPr>
          <p:cNvPicPr>
            <a:picLocks noGrp="1" noChangeAspect="1"/>
          </p:cNvPicPr>
          <p:nvPr>
            <p:ph type="pic" idx="1"/>
          </p:nvPr>
        </p:nvPicPr>
        <p:blipFill rotWithShape="1">
          <a:blip r:embed="rId3"/>
          <a:srcRect t="14573" r="-3" b="9574"/>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Tree>
    <p:extLst>
      <p:ext uri="{BB962C8B-B14F-4D97-AF65-F5344CB8AC3E}">
        <p14:creationId xmlns:p14="http://schemas.microsoft.com/office/powerpoint/2010/main" val="536912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9893D54-8829-54BF-A584-103B10414E5C}"/>
              </a:ext>
            </a:extLst>
          </p:cNvPr>
          <p:cNvSpPr>
            <a:spLocks noGrp="1"/>
          </p:cNvSpPr>
          <p:nvPr>
            <p:ph type="body" sz="half" idx="2"/>
          </p:nvPr>
        </p:nvSpPr>
        <p:spPr>
          <a:xfrm>
            <a:off x="4314" y="4165"/>
            <a:ext cx="6215507" cy="6848533"/>
          </a:xfrm>
        </p:spPr>
        <p:txBody>
          <a:bodyPr vert="horz" lIns="91440" tIns="45720" rIns="91440" bIns="45720" rtlCol="0" anchor="t">
            <a:normAutofit/>
          </a:bodyPr>
          <a:lstStyle/>
          <a:p>
            <a:pPr indent="-228600">
              <a:buFont typeface="Arial" panose="020B0604020202020204" pitchFamily="34" charset="0"/>
              <a:buChar char="•"/>
            </a:pPr>
            <a:r>
              <a:rPr lang="en-US" sz="2000" b="1" dirty="0">
                <a:solidFill>
                  <a:srgbClr val="FF0000"/>
                </a:solidFill>
                <a:ea typeface="+mn-lt"/>
                <a:cs typeface="+mn-lt"/>
              </a:rPr>
              <a:t>References: </a:t>
            </a:r>
          </a:p>
          <a:p>
            <a:pPr indent="-228600">
              <a:buFont typeface="Arial" panose="020B0604020202020204" pitchFamily="34" charset="0"/>
              <a:buChar char="•"/>
            </a:pPr>
            <a:endParaRPr lang="en-US" b="1" dirty="0">
              <a:solidFill>
                <a:srgbClr val="FF0000"/>
              </a:solidFill>
              <a:ea typeface="+mn-lt"/>
              <a:cs typeface="+mn-lt"/>
            </a:endParaRPr>
          </a:p>
          <a:p>
            <a:pPr indent="-228600">
              <a:buFont typeface="Arial" panose="020B0604020202020204" pitchFamily="34" charset="0"/>
              <a:buChar char="•"/>
            </a:pPr>
            <a:r>
              <a:rPr lang="en-US" dirty="0">
                <a:ea typeface="+mn-lt"/>
                <a:cs typeface="+mn-lt"/>
              </a:rPr>
              <a:t> Pager, D. (2007). The Mark of a Criminal Record. American Journal of Sociology, 108(5), 937-975. </a:t>
            </a:r>
          </a:p>
          <a:p>
            <a:pPr indent="-228600">
              <a:buFont typeface="Arial" panose="020B0604020202020204" pitchFamily="34" charset="0"/>
              <a:buChar char="•"/>
            </a:pPr>
            <a:r>
              <a:rPr lang="en-US" dirty="0">
                <a:ea typeface="+mn-lt"/>
                <a:cs typeface="+mn-lt"/>
              </a:rPr>
              <a:t> Greenwald, A. G., McGhee, D. E., &amp; Schwartz, J. L. (1998). Measuring individual differences in implicit cognition: The implicit association test. Journal of Personality and Social Psychology, 74(6), 1464-1480. </a:t>
            </a:r>
          </a:p>
          <a:p>
            <a:pPr indent="-228600">
              <a:buFont typeface="Arial" panose="020B0604020202020204" pitchFamily="34" charset="0"/>
              <a:buChar char="•"/>
            </a:pPr>
            <a:r>
              <a:rPr lang="en-US" dirty="0">
                <a:ea typeface="+mn-lt"/>
                <a:cs typeface="+mn-lt"/>
              </a:rPr>
              <a:t>Pager, D., Western, B., &amp; Bonikowski, B. (2009). Discrimination in a Low-Wage Labor Market: A Field Experiment. American Sociological Review, 74(5), 777-799. </a:t>
            </a:r>
          </a:p>
          <a:p>
            <a:pPr indent="-228600">
              <a:buFont typeface="Arial" panose="020B0604020202020204" pitchFamily="34" charset="0"/>
              <a:buChar char="•"/>
            </a:pPr>
            <a:r>
              <a:rPr lang="en-US" dirty="0">
                <a:ea typeface="+mn-lt"/>
                <a:cs typeface="+mn-lt"/>
              </a:rPr>
              <a:t>Nelson, T. D. (2002). Stereotypes and social judgments: Introduction to the special issue. Journal of Applied Social Psychology, 32(3), 467-493. </a:t>
            </a:r>
            <a:r>
              <a:rPr lang="en-US">
                <a:ea typeface="+mn-lt"/>
                <a:cs typeface="+mn-lt"/>
              </a:rPr>
              <a:t> </a:t>
            </a:r>
          </a:p>
          <a:p>
            <a:pPr indent="-228600">
              <a:buFont typeface="Arial" panose="020B0604020202020204" pitchFamily="34" charset="0"/>
              <a:buChar char="•"/>
            </a:pPr>
            <a:r>
              <a:rPr lang="en-US" dirty="0">
                <a:ea typeface="+mn-lt"/>
                <a:cs typeface="+mn-lt"/>
              </a:rPr>
              <a:t>Pager, D., &amp; Shepherd, H. (2008). The Sociology of Discrimination: Racial Discrimination in Employment, Housing, Credit, and Consumer </a:t>
            </a:r>
            <a:r>
              <a:rPr lang="en-US">
                <a:ea typeface="+mn-lt"/>
                <a:cs typeface="+mn-lt"/>
              </a:rPr>
              <a:t>Markets. Annual Review of Sociology, 34, 181-209. </a:t>
            </a:r>
          </a:p>
          <a:p>
            <a:pPr indent="-228600">
              <a:buFont typeface="Arial" panose="020B0604020202020204" pitchFamily="34" charset="0"/>
              <a:buChar char="•"/>
            </a:pPr>
            <a:r>
              <a:rPr lang="en-US" dirty="0">
                <a:ea typeface="+mn-lt"/>
                <a:cs typeface="+mn-lt"/>
              </a:rPr>
              <a:t> Pager, D., &amp; Quillian, L. (2005). Walking the Talk? What Employers Say </a:t>
            </a:r>
            <a:r>
              <a:rPr lang="en-US">
                <a:ea typeface="+mn-lt"/>
                <a:cs typeface="+mn-lt"/>
              </a:rPr>
              <a:t>Versus What They Do. American Sociological Review, 70(3), 355-380. </a:t>
            </a:r>
          </a:p>
          <a:p>
            <a:pPr indent="-228600">
              <a:buFont typeface="Arial" panose="020B0604020202020204" pitchFamily="34" charset="0"/>
              <a:buChar char="•"/>
            </a:pPr>
            <a:r>
              <a:rPr lang="en-US" dirty="0">
                <a:ea typeface="+mn-lt"/>
                <a:cs typeface="+mn-lt"/>
              </a:rPr>
              <a:t> Correll, J., Park, B., Judd, C. M., &amp; Wittenbrink, B. (2002). The police officer's dilemma: Using ethnicity to disambiguate potentially threatening individuals. Journal of Personality and Social Psychology, </a:t>
            </a:r>
            <a:r>
              <a:rPr lang="en-US">
                <a:ea typeface="+mn-lt"/>
                <a:cs typeface="+mn-lt"/>
              </a:rPr>
              <a:t>83(6), 1314-1329. </a:t>
            </a:r>
          </a:p>
          <a:p>
            <a:pPr indent="-228600">
              <a:buFont typeface="Arial" panose="020B0604020202020204" pitchFamily="34" charset="0"/>
              <a:buChar char="•"/>
            </a:pPr>
            <a:r>
              <a:rPr lang="en-US">
                <a:ea typeface="+mn-lt"/>
                <a:cs typeface="+mn-lt"/>
              </a:rPr>
              <a:t>Plant, E. A., &amp; Devine, P. G. (2009). The antecedents </a:t>
            </a:r>
            <a:r>
              <a:rPr lang="en-US" dirty="0">
                <a:ea typeface="+mn-lt"/>
                <a:cs typeface="+mn-lt"/>
              </a:rPr>
              <a:t>and implications of interracial anxiety. Personality and Social Psychology Bulletin, 35(4), 579-593. </a:t>
            </a:r>
            <a:endParaRPr lang="en-US">
              <a:ea typeface="Calibri"/>
              <a:cs typeface="Calibri"/>
            </a:endParaRPr>
          </a:p>
        </p:txBody>
      </p:sp>
      <p:pic>
        <p:nvPicPr>
          <p:cNvPr id="5" name="Picture Placeholder 4" descr="Traffic light trails at night">
            <a:extLst>
              <a:ext uri="{FF2B5EF4-FFF2-40B4-BE49-F238E27FC236}">
                <a16:creationId xmlns:a16="http://schemas.microsoft.com/office/drawing/2014/main" id="{1C200ACD-8447-5DC6-F256-4C49DC9A2EF5}"/>
              </a:ext>
            </a:extLst>
          </p:cNvPr>
          <p:cNvPicPr>
            <a:picLocks noGrp="1" noChangeAspect="1"/>
          </p:cNvPicPr>
          <p:nvPr>
            <p:ph type="pic" idx="1"/>
          </p:nvPr>
        </p:nvPicPr>
        <p:blipFill rotWithShape="1">
          <a:blip r:embed="rId2"/>
          <a:srcRect l="16159" r="2580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932352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 Placeholder 3">
            <a:extLst>
              <a:ext uri="{FF2B5EF4-FFF2-40B4-BE49-F238E27FC236}">
                <a16:creationId xmlns:a16="http://schemas.microsoft.com/office/drawing/2014/main" id="{DA5B414D-93EE-9B0A-A8CF-61F6FCDB3397}"/>
              </a:ext>
            </a:extLst>
          </p:cNvPr>
          <p:cNvSpPr>
            <a:spLocks noGrp="1"/>
          </p:cNvSpPr>
          <p:nvPr>
            <p:ph type="body" sz="half" idx="2"/>
          </p:nvPr>
        </p:nvSpPr>
        <p:spPr>
          <a:xfrm>
            <a:off x="4314" y="4165"/>
            <a:ext cx="7265054" cy="6848533"/>
          </a:xfrm>
        </p:spPr>
        <p:txBody>
          <a:bodyPr vert="horz" lIns="91440" tIns="45720" rIns="91440" bIns="45720" rtlCol="0" anchor="t">
            <a:normAutofit/>
          </a:bodyPr>
          <a:lstStyle/>
          <a:p>
            <a:pPr indent="-228600">
              <a:buFont typeface="Arial" panose="020B0604020202020204" pitchFamily="34" charset="0"/>
              <a:buChar char="•"/>
            </a:pPr>
            <a:endParaRPr lang="en-US" sz="2000" dirty="0">
              <a:ea typeface="Calibri"/>
              <a:cs typeface="Calibri"/>
            </a:endParaRPr>
          </a:p>
          <a:p>
            <a:pPr indent="-228600">
              <a:buChar char="•"/>
            </a:pPr>
            <a:endParaRPr lang="en-US" sz="2000" dirty="0">
              <a:ea typeface="Calibri"/>
              <a:cs typeface="Calibri"/>
            </a:endParaRPr>
          </a:p>
          <a:p>
            <a:pPr indent="-228600">
              <a:buChar char="•"/>
            </a:pPr>
            <a:endParaRPr lang="en-US" sz="2000" dirty="0">
              <a:ea typeface="Calibri"/>
              <a:cs typeface="Calibri"/>
            </a:endParaRPr>
          </a:p>
          <a:p>
            <a:pPr indent="-228600">
              <a:buChar char="•"/>
            </a:pPr>
            <a:r>
              <a:rPr lang="en-US" sz="2400" b="1" i="1" dirty="0">
                <a:latin typeface="Book Antiqua"/>
                <a:ea typeface="Calibri"/>
                <a:cs typeface="Calibri"/>
              </a:rPr>
              <a:t>Modul  Name : Contemporary Challenges Make a Difference</a:t>
            </a:r>
          </a:p>
          <a:p>
            <a:pPr indent="-228600">
              <a:buFont typeface="Arial" panose="020B0604020202020204" pitchFamily="34" charset="0"/>
              <a:buChar char="•"/>
            </a:pPr>
            <a:r>
              <a:rPr lang="en-US" sz="2400" dirty="0">
                <a:latin typeface="Book Antiqua"/>
                <a:ea typeface="Calibri"/>
                <a:cs typeface="Calibri"/>
              </a:rPr>
              <a:t>Modul Code: (BMSW4007/C_CARD)</a:t>
            </a:r>
          </a:p>
          <a:p>
            <a:pPr indent="-228600">
              <a:buFont typeface="Arial" panose="020B0604020202020204" pitchFamily="34" charset="0"/>
              <a:buChar char="•"/>
            </a:pPr>
            <a:endParaRPr lang="en-US" sz="2000" dirty="0">
              <a:ea typeface="Calibri"/>
              <a:cs typeface="Calibri"/>
            </a:endParaRPr>
          </a:p>
          <a:p>
            <a:endParaRPr lang="en-US" sz="2000" dirty="0">
              <a:ea typeface="Calibri"/>
              <a:cs typeface="Calibri"/>
            </a:endParaRPr>
          </a:p>
          <a:p>
            <a:pPr indent="-228600">
              <a:buChar char="•"/>
            </a:pPr>
            <a:endParaRPr lang="en-US" sz="2000" dirty="0">
              <a:ea typeface="Calibri"/>
              <a:cs typeface="Calibri"/>
            </a:endParaRPr>
          </a:p>
          <a:p>
            <a:pPr indent="-228600">
              <a:buFont typeface="Arial" panose="020B0604020202020204" pitchFamily="34" charset="0"/>
              <a:buChar char="•"/>
            </a:pPr>
            <a:r>
              <a:rPr lang="en-US" sz="2400" dirty="0">
                <a:latin typeface="Book Antiqua"/>
                <a:ea typeface="Calibri"/>
                <a:cs typeface="Calibri"/>
              </a:rPr>
              <a:t>Assessment Title:</a:t>
            </a:r>
            <a:r>
              <a:rPr lang="en-US" sz="2000" dirty="0">
                <a:latin typeface="Book Antiqua"/>
                <a:ea typeface="Calibri"/>
                <a:cs typeface="Calibri"/>
              </a:rPr>
              <a:t>  </a:t>
            </a:r>
            <a:r>
              <a:rPr lang="en-US" sz="2000" dirty="0">
                <a:latin typeface="Book Antiqua"/>
                <a:ea typeface="+mn-lt"/>
                <a:cs typeface="+mn-lt"/>
              </a:rPr>
              <a:t>Climate Change Emergency, Clean Technology Energy.</a:t>
            </a:r>
            <a:endParaRPr lang="en-US" sz="2000">
              <a:latin typeface="Book Antiqua"/>
              <a:ea typeface="Calibri"/>
              <a:cs typeface="Calibri"/>
            </a:endParaRPr>
          </a:p>
          <a:p>
            <a:pPr indent="-228600">
              <a:buChar char="•"/>
            </a:pPr>
            <a:r>
              <a:rPr lang="en-US" sz="2000" b="1" dirty="0">
                <a:latin typeface="Book Antiqua"/>
                <a:ea typeface="Calibri"/>
                <a:cs typeface="Calibri"/>
              </a:rPr>
              <a:t>Submission </a:t>
            </a:r>
            <a:r>
              <a:rPr lang="en-US" sz="2000" b="1" dirty="0" err="1">
                <a:latin typeface="Book Antiqua"/>
                <a:ea typeface="Calibri"/>
                <a:cs typeface="Calibri"/>
              </a:rPr>
              <a:t>Date:climte</a:t>
            </a:r>
            <a:r>
              <a:rPr lang="en-US" sz="2000" b="1" dirty="0">
                <a:latin typeface="Book Antiqua"/>
                <a:ea typeface="Calibri"/>
                <a:cs typeface="Calibri"/>
              </a:rPr>
              <a:t> </a:t>
            </a:r>
          </a:p>
          <a:p>
            <a:pPr indent="-228600">
              <a:buChar char="•"/>
            </a:pPr>
            <a:endParaRPr lang="en-US" sz="2000" b="1" dirty="0">
              <a:latin typeface="Book Antiqua"/>
              <a:ea typeface="Calibri"/>
              <a:cs typeface="Calibri"/>
            </a:endParaRPr>
          </a:p>
          <a:p>
            <a:pPr indent="-228600">
              <a:buChar char="•"/>
            </a:pPr>
            <a:endParaRPr lang="en-US" sz="2000" dirty="0">
              <a:ea typeface="Calibri"/>
              <a:cs typeface="Calibri"/>
            </a:endParaRPr>
          </a:p>
          <a:p>
            <a:pPr indent="-228600">
              <a:buChar char="•"/>
            </a:pPr>
            <a:r>
              <a:rPr lang="en-US" sz="2000" dirty="0">
                <a:ea typeface="Calibri"/>
                <a:cs typeface="Calibri"/>
              </a:rPr>
              <a:t>                                                 </a:t>
            </a:r>
            <a:r>
              <a:rPr lang="en-US" sz="2000" dirty="0">
                <a:latin typeface="Bookman Old Style"/>
                <a:ea typeface="Calibri"/>
                <a:cs typeface="Calibri"/>
              </a:rPr>
              <a:t> Student Name;</a:t>
            </a:r>
            <a:r>
              <a:rPr lang="en-US" sz="2000" dirty="0">
                <a:ea typeface="Calibri"/>
                <a:cs typeface="Calibri"/>
              </a:rPr>
              <a:t> </a:t>
            </a:r>
            <a:r>
              <a:rPr lang="en-US" sz="2000" dirty="0" err="1">
                <a:latin typeface="Book Antiqua"/>
                <a:ea typeface="Calibri"/>
                <a:cs typeface="Calibri"/>
              </a:rPr>
              <a:t>Ishag</a:t>
            </a:r>
            <a:r>
              <a:rPr lang="en-US" sz="2000" dirty="0">
                <a:latin typeface="Book Antiqua"/>
                <a:ea typeface="Calibri"/>
                <a:cs typeface="Calibri"/>
              </a:rPr>
              <a:t> Mohmmed.</a:t>
            </a:r>
            <a:endParaRPr lang="en-US" dirty="0">
              <a:latin typeface="Book Antiqua"/>
              <a:ea typeface="Calibri"/>
              <a:cs typeface="Calibri"/>
            </a:endParaRPr>
          </a:p>
          <a:p>
            <a:pPr indent="-228600">
              <a:buChar char="•"/>
            </a:pPr>
            <a:r>
              <a:rPr lang="en-US" sz="2000" dirty="0">
                <a:ea typeface="Calibri"/>
                <a:cs typeface="Calibri"/>
              </a:rPr>
              <a:t>                                                        </a:t>
            </a:r>
            <a:r>
              <a:rPr lang="en-US" sz="2000" dirty="0">
                <a:latin typeface="Bookman Old Style"/>
                <a:ea typeface="Calibri"/>
                <a:cs typeface="Calibri"/>
              </a:rPr>
              <a:t>Student Number</a:t>
            </a:r>
            <a:r>
              <a:rPr lang="en-US" sz="2000" dirty="0">
                <a:ea typeface="Calibri"/>
                <a:cs typeface="Calibri"/>
              </a:rPr>
              <a:t>:</a:t>
            </a:r>
            <a:r>
              <a:rPr lang="en-US" sz="2000" dirty="0">
                <a:latin typeface="Book Antiqua"/>
                <a:ea typeface="Calibri"/>
                <a:cs typeface="Calibri"/>
              </a:rPr>
              <a:t> 2244938.</a:t>
            </a:r>
          </a:p>
          <a:p>
            <a:pPr indent="-228600">
              <a:buChar char="•"/>
            </a:pPr>
            <a:endParaRPr lang="en-US" sz="2000" dirty="0">
              <a:ea typeface="Calibri"/>
              <a:cs typeface="Calibri"/>
            </a:endParaRPr>
          </a:p>
          <a:p>
            <a:endParaRPr lang="en-US" sz="2000" dirty="0">
              <a:ea typeface="Calibri"/>
              <a:cs typeface="Calibri"/>
            </a:endParaRPr>
          </a:p>
          <a:p>
            <a:pPr indent="-228600">
              <a:buChar char="•"/>
            </a:pPr>
            <a:endParaRPr lang="en-US" sz="2000" dirty="0">
              <a:ea typeface="Calibri"/>
              <a:cs typeface="Calibri"/>
            </a:endParaRPr>
          </a:p>
        </p:txBody>
      </p:sp>
      <p:pic>
        <p:nvPicPr>
          <p:cNvPr id="5" name="Picture Placeholder 4" descr="Brown egg with large white eggs">
            <a:extLst>
              <a:ext uri="{FF2B5EF4-FFF2-40B4-BE49-F238E27FC236}">
                <a16:creationId xmlns:a16="http://schemas.microsoft.com/office/drawing/2014/main" id="{4225DF0B-43AF-0C82-CE48-6DF3F8D5C7AF}"/>
              </a:ext>
            </a:extLst>
          </p:cNvPr>
          <p:cNvPicPr>
            <a:picLocks noGrp="1" noChangeAspect="1"/>
          </p:cNvPicPr>
          <p:nvPr>
            <p:ph type="pic" idx="1"/>
          </p:nvPr>
        </p:nvPicPr>
        <p:blipFill rotWithShape="1">
          <a:blip r:embed="rId2"/>
          <a:srcRect l="18239" t="-420" r="16509" b="210"/>
          <a:stretch/>
        </p:blipFill>
        <p:spPr>
          <a:xfrm>
            <a:off x="6229215" y="10"/>
            <a:ext cx="5966689" cy="6872406"/>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ln>
            <a:solidFill>
              <a:srgbClr val="4472C4"/>
            </a:solidFill>
          </a:ln>
        </p:spPr>
      </p:pic>
    </p:spTree>
    <p:extLst>
      <p:ext uri="{BB962C8B-B14F-4D97-AF65-F5344CB8AC3E}">
        <p14:creationId xmlns:p14="http://schemas.microsoft.com/office/powerpoint/2010/main" val="3320940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Numbers on a digital display">
            <a:extLst>
              <a:ext uri="{FF2B5EF4-FFF2-40B4-BE49-F238E27FC236}">
                <a16:creationId xmlns:a16="http://schemas.microsoft.com/office/drawing/2014/main" id="{5B74BB96-51D9-2AC5-41F3-34F132E32603}"/>
              </a:ext>
            </a:extLst>
          </p:cNvPr>
          <p:cNvPicPr>
            <a:picLocks noGrp="1" noChangeAspect="1"/>
          </p:cNvPicPr>
          <p:nvPr>
            <p:ph type="pic" idx="1"/>
          </p:nvPr>
        </p:nvPicPr>
        <p:blipFill rotWithShape="1">
          <a:blip r:embed="rId2"/>
          <a:srcRect r="5882" b="-1"/>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637B4B34-39A8-1362-4FB6-409B7636B7D4}"/>
              </a:ext>
            </a:extLst>
          </p:cNvPr>
          <p:cNvSpPr>
            <a:spLocks noGrp="1"/>
          </p:cNvSpPr>
          <p:nvPr>
            <p:ph type="body" sz="half" idx="2"/>
          </p:nvPr>
        </p:nvSpPr>
        <p:spPr>
          <a:xfrm>
            <a:off x="248729" y="4427"/>
            <a:ext cx="4842980" cy="6762007"/>
          </a:xfrm>
        </p:spPr>
        <p:txBody>
          <a:bodyPr vert="horz" lIns="91440" tIns="45720" rIns="91440" bIns="45720" rtlCol="0" anchor="t">
            <a:noAutofit/>
          </a:bodyPr>
          <a:lstStyle/>
          <a:p>
            <a:r>
              <a:rPr lang="en-US" sz="2800" dirty="0">
                <a:ea typeface="+mn-lt"/>
                <a:cs typeface="+mn-lt"/>
              </a:rPr>
              <a:t>Introduction: -</a:t>
            </a:r>
            <a:endParaRPr lang="en-US" dirty="0">
              <a:ea typeface="+mn-lt"/>
              <a:cs typeface="+mn-lt"/>
            </a:endParaRPr>
          </a:p>
          <a:p>
            <a:r>
              <a:rPr lang="en-US" sz="2800" dirty="0">
                <a:ea typeface="+mn-lt"/>
                <a:cs typeface="+mn-lt"/>
              </a:rPr>
              <a:t>Climate change is recognized as a global emergency that requires urgent attention and action. The burning of fossil fuels for energy production has contributed significantly to the increase in greenhouse gas emissions, leading to detrimental effects on the planet's climate system. This report explores the importance of clean energy technologies as a solution to mitigate climate change, focusing on their usefulness and impacts on the planet. </a:t>
            </a:r>
            <a:endParaRPr lang="en-US">
              <a:ea typeface="Calibri"/>
              <a:cs typeface="Calibri"/>
            </a:endParaRPr>
          </a:p>
        </p:txBody>
      </p:sp>
    </p:spTree>
    <p:extLst>
      <p:ext uri="{BB962C8B-B14F-4D97-AF65-F5344CB8AC3E}">
        <p14:creationId xmlns:p14="http://schemas.microsoft.com/office/powerpoint/2010/main" val="2382470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C83560F-31BF-8D02-0BF9-1580C7263F2F}"/>
              </a:ext>
            </a:extLst>
          </p:cNvPr>
          <p:cNvSpPr>
            <a:spLocks noGrp="1"/>
          </p:cNvSpPr>
          <p:nvPr>
            <p:ph type="body" sz="half" idx="2"/>
          </p:nvPr>
        </p:nvSpPr>
        <p:spPr>
          <a:xfrm>
            <a:off x="43133" y="102080"/>
            <a:ext cx="7871573" cy="6755920"/>
          </a:xfrm>
        </p:spPr>
        <p:txBody>
          <a:bodyPr vert="horz" lIns="91440" tIns="45720" rIns="91440" bIns="45720" rtlCol="0" anchor="t">
            <a:noAutofit/>
          </a:bodyPr>
          <a:lstStyle/>
          <a:p>
            <a:r>
              <a:rPr lang="en-GB" sz="2000" dirty="0">
                <a:latin typeface="Book Antiqua"/>
                <a:ea typeface="+mn-lt"/>
                <a:cs typeface="+mn-lt"/>
              </a:rPr>
              <a:t>Clean Energy Technologies: A Key Solution in the Climate Change Emergency Reference: (IPCC, 2018)</a:t>
            </a:r>
            <a:endParaRPr lang="en-US" sz="2000" dirty="0">
              <a:latin typeface="Book Antiqua"/>
              <a:ea typeface="+mn-lt"/>
              <a:cs typeface="+mn-lt"/>
            </a:endParaRPr>
          </a:p>
          <a:p>
            <a:r>
              <a:rPr lang="en-GB" sz="2000" dirty="0">
                <a:latin typeface="Book Antiqua"/>
                <a:ea typeface="+mn-lt"/>
                <a:cs typeface="+mn-lt"/>
              </a:rPr>
              <a:t> Clean energy technologies, such as solar power, wind energy, hydropower, and geothermal energy, play a vital role in mitigating climate change. Renewable energy sources produce little to no greenhouse gas emissions during power generation, reducing the carbon footprint associated with traditional energy sources. Additionally, the rapid expansion of clean energy technologies can promote energy diversification, enhance energy security, and reduce dependency on fossil fuels, leading to a more sustainable energy future. </a:t>
            </a:r>
            <a:endParaRPr lang="en-US" sz="2000" dirty="0">
              <a:latin typeface="Book Antiqua"/>
              <a:ea typeface="+mn-lt"/>
              <a:cs typeface="+mn-lt"/>
            </a:endParaRPr>
          </a:p>
          <a:p>
            <a:endParaRPr lang="en-GB" sz="2000" dirty="0">
              <a:latin typeface="Book Antiqua"/>
              <a:ea typeface="+mn-lt"/>
              <a:cs typeface="+mn-lt"/>
            </a:endParaRPr>
          </a:p>
          <a:p>
            <a:r>
              <a:rPr lang="en-GB" sz="2000" dirty="0">
                <a:latin typeface="Book Antiqua"/>
                <a:ea typeface="+mn-lt"/>
                <a:cs typeface="+mn-lt"/>
              </a:rPr>
              <a:t>Useful Impacts of Clean Energy Technologies (REN21, 2020)</a:t>
            </a:r>
            <a:endParaRPr lang="en-US" sz="2000" dirty="0">
              <a:latin typeface="Book Antiqua"/>
              <a:ea typeface="+mn-lt"/>
              <a:cs typeface="+mn-lt"/>
            </a:endParaRPr>
          </a:p>
          <a:p>
            <a:r>
              <a:rPr lang="en-GB" sz="2000" dirty="0">
                <a:latin typeface="Book Antiqua"/>
                <a:ea typeface="+mn-lt"/>
                <a:cs typeface="+mn-lt"/>
              </a:rPr>
              <a:t> Clean energy technologies offer numerous benefits for the planet. They contribute to the reduction of air and water pollution, improving public health and minimizing environmental degradation. Additionally, the deployment of clean energy technologies creates job opportunities, stimulates economic growth, and facilitates sustainable development. The increased use of clean energy also helps to decrease reliance on limited fossil fuel resources, ensuring long-term energy security. </a:t>
            </a:r>
            <a:endParaRPr lang="en-US" sz="2000">
              <a:latin typeface="Book Antiqua"/>
              <a:ea typeface="Calibri"/>
              <a:cs typeface="Calibri"/>
            </a:endParaRPr>
          </a:p>
        </p:txBody>
      </p:sp>
      <p:pic>
        <p:nvPicPr>
          <p:cNvPr id="2" name="Picture Placeholder 1" descr="A maple leaf">
            <a:extLst>
              <a:ext uri="{FF2B5EF4-FFF2-40B4-BE49-F238E27FC236}">
                <a16:creationId xmlns:a16="http://schemas.microsoft.com/office/drawing/2014/main" id="{4F019F56-9734-44F2-3031-EFCB44E733C4}"/>
              </a:ext>
            </a:extLst>
          </p:cNvPr>
          <p:cNvPicPr>
            <a:picLocks noGrp="1" noChangeAspect="1"/>
          </p:cNvPicPr>
          <p:nvPr>
            <p:ph type="pic" idx="1"/>
          </p:nvPr>
        </p:nvPicPr>
        <p:blipFill>
          <a:blip r:embed="rId3">
            <a:extLst>
              <a:ext uri="{96DAC541-7B7A-43D3-8B79-37D633B846F1}">
                <asvg:svgBlip xmlns:asvg="http://schemas.microsoft.com/office/drawing/2016/SVG/main" r:embed="rId4"/>
              </a:ext>
            </a:extLst>
          </a:blip>
          <a:srcRect t="10520" b="10520"/>
          <a:stretch/>
        </p:blipFill>
        <p:spPr>
          <a:xfrm>
            <a:off x="6805672" y="-4462"/>
            <a:ext cx="5956539" cy="6757058"/>
          </a:xfrm>
        </p:spPr>
      </p:pic>
    </p:spTree>
    <p:extLst>
      <p:ext uri="{BB962C8B-B14F-4D97-AF65-F5344CB8AC3E}">
        <p14:creationId xmlns:p14="http://schemas.microsoft.com/office/powerpoint/2010/main" val="423832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Stopwatch">
            <a:extLst>
              <a:ext uri="{FF2B5EF4-FFF2-40B4-BE49-F238E27FC236}">
                <a16:creationId xmlns:a16="http://schemas.microsoft.com/office/drawing/2014/main" id="{48F66FAC-9259-6938-447E-194394A861E9}"/>
              </a:ext>
            </a:extLst>
          </p:cNvPr>
          <p:cNvPicPr>
            <a:picLocks noGrp="1" noChangeAspect="1"/>
          </p:cNvPicPr>
          <p:nvPr>
            <p:ph type="pic" idx="1"/>
          </p:nvPr>
        </p:nvPicPr>
        <p:blipFill rotWithShape="1">
          <a:blip r:embed="rId2"/>
          <a:srcRect l="8582" r="8582"/>
          <a:stretch/>
        </p:blipFill>
        <p:spPr>
          <a:xfrm>
            <a:off x="2522356" y="10"/>
            <a:ext cx="9669642" cy="6857990"/>
          </a:xfrm>
          <a:prstGeom prst="rect">
            <a:avLst/>
          </a:prstGeom>
          <a:ln>
            <a:solidFill>
              <a:srgbClr val="4472C4"/>
            </a:solidFill>
          </a:ln>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8E36B1C0-CC15-A3D8-B24D-25C7CE751F48}"/>
              </a:ext>
            </a:extLst>
          </p:cNvPr>
          <p:cNvSpPr>
            <a:spLocks noGrp="1"/>
          </p:cNvSpPr>
          <p:nvPr>
            <p:ph type="body" sz="half" idx="2"/>
          </p:nvPr>
        </p:nvSpPr>
        <p:spPr>
          <a:xfrm>
            <a:off x="47446" y="4429"/>
            <a:ext cx="6309471" cy="6848269"/>
          </a:xfrm>
        </p:spPr>
        <p:txBody>
          <a:bodyPr vert="horz" lIns="91440" tIns="45720" rIns="91440" bIns="45720" rtlCol="0" anchor="t">
            <a:normAutofit lnSpcReduction="10000"/>
          </a:bodyPr>
          <a:lstStyle/>
          <a:p>
            <a:pPr indent="-228600">
              <a:buFont typeface="Arial" panose="020B0604020202020204" pitchFamily="34" charset="0"/>
              <a:buChar char="•"/>
            </a:pPr>
            <a:r>
              <a:rPr lang="en-US" sz="2000" dirty="0">
                <a:ea typeface="+mn-lt"/>
                <a:cs typeface="+mn-lt"/>
              </a:rPr>
              <a:t>Not-So-Useful Impacts of Clean Energy Technologies (International Energy Agency, 2020)</a:t>
            </a:r>
            <a:endParaRPr lang="en-US" dirty="0">
              <a:ea typeface="+mn-lt"/>
              <a:cs typeface="+mn-lt"/>
            </a:endParaRPr>
          </a:p>
          <a:p>
            <a:pPr indent="-228600">
              <a:buFont typeface="Arial" panose="020B0604020202020204" pitchFamily="34" charset="0"/>
              <a:buChar char="•"/>
            </a:pPr>
            <a:r>
              <a:rPr lang="en-US" sz="2000" dirty="0">
                <a:ea typeface="+mn-lt"/>
                <a:cs typeface="+mn-lt"/>
              </a:rPr>
              <a:t> While clean energy technologies have numerous advantages, they are not without challenges. For instance, the production and disposal of renewable energy infrastructure components, such as solar panels and wind turbines, can have detrimental environmental impacts. These include resource extraction, pollution during the manufacturing process, and improper disposal. However, these issues can be mitigated through responsible recycling and sustainable manufacturing practices. </a:t>
            </a:r>
            <a:endParaRPr lang="en-US">
              <a:ea typeface="Calibri" panose="020F0502020204030204"/>
              <a:cs typeface="Calibri" panose="020F0502020204030204"/>
            </a:endParaRPr>
          </a:p>
          <a:p>
            <a:pPr indent="-228600">
              <a:buChar char="•"/>
            </a:pPr>
            <a:endParaRPr lang="en-US" sz="2000" dirty="0">
              <a:ea typeface="+mn-lt"/>
              <a:cs typeface="+mn-lt"/>
            </a:endParaRPr>
          </a:p>
          <a:p>
            <a:pPr indent="-228600">
              <a:buChar char="•"/>
            </a:pPr>
            <a:r>
              <a:rPr lang="en-US" sz="2000" dirty="0">
                <a:ea typeface="+mn-lt"/>
                <a:cs typeface="+mn-lt"/>
              </a:rPr>
              <a:t>Clean Energy Technologies vs. Fossil Fuels (National Renewable Energy Laboratory, 2020)</a:t>
            </a:r>
          </a:p>
          <a:p>
            <a:pPr indent="-228600">
              <a:buChar char="•"/>
            </a:pPr>
            <a:r>
              <a:rPr lang="en-US" sz="2000" dirty="0">
                <a:ea typeface="+mn-lt"/>
                <a:cs typeface="+mn-lt"/>
              </a:rPr>
              <a:t> Clean energy technologies offer significant advantages over fossil fuel-based energy sources. Unlike fossil fuels, renewable energy sources are inherently sustainable and do not deplete finite resources. Furthermore, clean energy technologies do not contribute to the release of harmful pollutants or greenhouse gases, thereby reducing the impact of climate change. Transitioning to clean energy sources is crucial to limit global warming to well below 2 degrees Celsius as stated in the Paris Agreement. </a:t>
            </a:r>
            <a:endParaRPr lang="en-US" sz="2000">
              <a:ea typeface="Calibri"/>
              <a:cs typeface="Calibri"/>
            </a:endParaRPr>
          </a:p>
        </p:txBody>
      </p:sp>
    </p:spTree>
    <p:extLst>
      <p:ext uri="{BB962C8B-B14F-4D97-AF65-F5344CB8AC3E}">
        <p14:creationId xmlns:p14="http://schemas.microsoft.com/office/powerpoint/2010/main" val="2482155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lorful autumn leaves on a tree">
            <a:extLst>
              <a:ext uri="{FF2B5EF4-FFF2-40B4-BE49-F238E27FC236}">
                <a16:creationId xmlns:a16="http://schemas.microsoft.com/office/drawing/2014/main" id="{3396A818-D650-79A8-E697-5F99252961CA}"/>
              </a:ext>
            </a:extLst>
          </p:cNvPr>
          <p:cNvPicPr>
            <a:picLocks noChangeAspect="1"/>
          </p:cNvPicPr>
          <p:nvPr/>
        </p:nvPicPr>
        <p:blipFill rotWithShape="1">
          <a:blip r:embed="rId2">
            <a:alphaModFix amt="40000"/>
          </a:blip>
          <a:srcRect l="2981" r="14796" b="-1"/>
          <a:stretch/>
        </p:blipFill>
        <p:spPr>
          <a:xfrm>
            <a:off x="20" y="10"/>
            <a:ext cx="12191981" cy="6857990"/>
          </a:xfrm>
          <a:prstGeom prst="rect">
            <a:avLst/>
          </a:prstGeom>
        </p:spPr>
      </p:pic>
      <p:sp>
        <p:nvSpPr>
          <p:cNvPr id="4" name="Text Placeholder 3">
            <a:extLst>
              <a:ext uri="{FF2B5EF4-FFF2-40B4-BE49-F238E27FC236}">
                <a16:creationId xmlns:a16="http://schemas.microsoft.com/office/drawing/2014/main" id="{518F89CD-9E8C-8ADB-0515-671DD31FCF51}"/>
              </a:ext>
            </a:extLst>
          </p:cNvPr>
          <p:cNvSpPr>
            <a:spLocks noGrp="1"/>
          </p:cNvSpPr>
          <p:nvPr>
            <p:ph type="body" sz="half" idx="2"/>
          </p:nvPr>
        </p:nvSpPr>
        <p:spPr>
          <a:xfrm>
            <a:off x="4458" y="795"/>
            <a:ext cx="6440681" cy="6851902"/>
          </a:xfrm>
        </p:spPr>
        <p:txBody>
          <a:bodyPr vert="horz" lIns="91440" tIns="45720" rIns="91440" bIns="45720" rtlCol="0" anchor="t">
            <a:normAutofit/>
          </a:bodyPr>
          <a:lstStyle/>
          <a:p>
            <a:pPr indent="-228600">
              <a:buFont typeface="Arial" panose="020B0604020202020204" pitchFamily="34" charset="0"/>
              <a:buChar char="•"/>
            </a:pPr>
            <a:r>
              <a:rPr lang="en-US" sz="2000" dirty="0">
                <a:solidFill>
                  <a:srgbClr val="FFFFFF"/>
                </a:solidFill>
                <a:ea typeface="+mn-lt"/>
                <a:cs typeface="+mn-lt"/>
              </a:rPr>
              <a:t>The International Response to Climate Change: The Paris Agreement (United Nations Framework Convention on Climate Change, 2015)</a:t>
            </a:r>
          </a:p>
          <a:p>
            <a:pPr indent="-228600">
              <a:buFont typeface="Arial" panose="020B0604020202020204" pitchFamily="34" charset="0"/>
              <a:buChar char="•"/>
            </a:pPr>
            <a:r>
              <a:rPr lang="en-US" sz="2000" dirty="0">
                <a:solidFill>
                  <a:srgbClr val="FFFFFF"/>
                </a:solidFill>
                <a:ea typeface="+mn-lt"/>
                <a:cs typeface="+mn-lt"/>
              </a:rPr>
              <a:t> The Paris Agreement is a landmark international treaty aimed at combatting climate change and accelerating the transition to a low-carbon economy. It emphasizes the importance of clean energy technologies and renewable energy deployment in achieving climate goals. The agreement sets out a framework for global cooperation, encouraging nations to enhance their climate action plans, promote sustainable energy development, and foster innovation in clean technologies. </a:t>
            </a:r>
          </a:p>
          <a:p>
            <a:pPr indent="-228600">
              <a:buFont typeface="Arial" panose="020B0604020202020204" pitchFamily="34" charset="0"/>
              <a:buChar char="•"/>
            </a:pPr>
            <a:r>
              <a:rPr lang="en-US" sz="2000" dirty="0">
                <a:solidFill>
                  <a:srgbClr val="FFFFFF"/>
                </a:solidFill>
                <a:ea typeface="+mn-lt"/>
                <a:cs typeface="+mn-lt"/>
              </a:rPr>
              <a:t> Policy Initiatives for Clean Energy Transition (European Commission, 2020) </a:t>
            </a:r>
            <a:endParaRPr lang="en-US" sz="2000">
              <a:solidFill>
                <a:srgbClr val="FFFFFF"/>
              </a:solidFill>
              <a:ea typeface="+mn-lt"/>
              <a:cs typeface="+mn-lt"/>
            </a:endParaRPr>
          </a:p>
          <a:p>
            <a:pPr indent="-228600">
              <a:buFont typeface="Arial" panose="020B0604020202020204" pitchFamily="34" charset="0"/>
              <a:buChar char="•"/>
            </a:pPr>
            <a:r>
              <a:rPr lang="en-US" sz="2000" dirty="0">
                <a:solidFill>
                  <a:srgbClr val="FFFFFF"/>
                </a:solidFill>
                <a:ea typeface="+mn-lt"/>
                <a:cs typeface="+mn-lt"/>
              </a:rPr>
              <a:t>Governments worldwide are implementing policy initiatives to encourage the adoption of clean energy technologies. The European Green Deal, for example, is a comprehensive plan to make the European Union climate-neutral by 2050. It includes strategies to promote renewable energy, improve energy efficiency, and invest in research and development for clean energy technologies. Similar policies exist in other regions, emphasizing the urgency of transitioning to clean energy sources. </a:t>
            </a:r>
            <a:endParaRPr lang="en-US" sz="2000">
              <a:solidFill>
                <a:srgbClr val="FFFFFF"/>
              </a:solidFill>
              <a:ea typeface="Calibri"/>
              <a:cs typeface="Calibri"/>
            </a:endParaRPr>
          </a:p>
        </p:txBody>
      </p:sp>
      <p:pic>
        <p:nvPicPr>
          <p:cNvPr id="5" name="Picture Placeholder 4" descr="Close up of glass chess pieces">
            <a:extLst>
              <a:ext uri="{FF2B5EF4-FFF2-40B4-BE49-F238E27FC236}">
                <a16:creationId xmlns:a16="http://schemas.microsoft.com/office/drawing/2014/main" id="{917EAF6C-226D-B7E5-52EE-E571655ADE23}"/>
              </a:ext>
            </a:extLst>
          </p:cNvPr>
          <p:cNvPicPr>
            <a:picLocks noGrp="1" noChangeAspect="1"/>
          </p:cNvPicPr>
          <p:nvPr>
            <p:ph type="pic" idx="1"/>
          </p:nvPr>
        </p:nvPicPr>
        <p:blipFill rotWithShape="1">
          <a:blip r:embed="rId3"/>
          <a:srcRect l="5879" r="1" b="1"/>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3150141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6DC09932-77C4-A84A-9B83-8EA54A04CEEE}"/>
              </a:ext>
            </a:extLst>
          </p:cNvPr>
          <p:cNvSpPr>
            <a:spLocks noGrp="1"/>
          </p:cNvSpPr>
          <p:nvPr>
            <p:ph type="body" sz="half" idx="2"/>
          </p:nvPr>
        </p:nvSpPr>
        <p:spPr>
          <a:xfrm>
            <a:off x="4314" y="4165"/>
            <a:ext cx="6330525" cy="6848533"/>
          </a:xfrm>
        </p:spPr>
        <p:txBody>
          <a:bodyPr vert="horz" lIns="91440" tIns="45720" rIns="91440" bIns="45720" rtlCol="0" anchor="t">
            <a:normAutofit/>
          </a:bodyPr>
          <a:lstStyle/>
          <a:p>
            <a:pPr indent="-228600">
              <a:buFont typeface="Arial" panose="020B0604020202020204" pitchFamily="34" charset="0"/>
              <a:buChar char="•"/>
            </a:pPr>
            <a:r>
              <a:rPr lang="en-US" sz="2400" dirty="0">
                <a:latin typeface="Book Antiqua"/>
                <a:ea typeface="+mn-lt"/>
                <a:cs typeface="+mn-lt"/>
              </a:rPr>
              <a:t>Conclusion: </a:t>
            </a:r>
          </a:p>
          <a:p>
            <a:pPr indent="-228600">
              <a:buFont typeface="Arial" panose="020B0604020202020204" pitchFamily="34" charset="0"/>
              <a:buChar char="•"/>
            </a:pPr>
            <a:endParaRPr lang="en-US" sz="2400" dirty="0">
              <a:latin typeface="Book Antiqua"/>
              <a:ea typeface="+mn-lt"/>
              <a:cs typeface="+mn-lt"/>
            </a:endParaRPr>
          </a:p>
          <a:p>
            <a:pPr indent="-228600">
              <a:buFont typeface="Arial" panose="020B0604020202020204" pitchFamily="34" charset="0"/>
              <a:buChar char="•"/>
            </a:pPr>
            <a:r>
              <a:rPr lang="en-US" sz="2400" dirty="0">
                <a:latin typeface="Book Antiqua"/>
                <a:ea typeface="+mn-lt"/>
                <a:cs typeface="+mn-lt"/>
              </a:rPr>
              <a:t>Clean energy technologies play a crucial role in combating climate change and mitigating its impacts. Through their usefulness, clean energy technologies offer multiple benefits for the planet, ranging from reduced greenhouse gas emissions and improved air quality to job creation and energy security. While they may have some environmental concerns, these can be mitigated through responsible manufacturing and recycling practices. To achieve a sustainable future, it is imperative to accelerate the transition towards clean energy technologies on a global scale.</a:t>
            </a:r>
            <a:endParaRPr lang="en-US" sz="2400">
              <a:latin typeface="Book Antiqua"/>
            </a:endParaRPr>
          </a:p>
        </p:txBody>
      </p:sp>
      <p:pic>
        <p:nvPicPr>
          <p:cNvPr id="5" name="Picture Placeholder 4" descr="Cardboard boxes">
            <a:extLst>
              <a:ext uri="{FF2B5EF4-FFF2-40B4-BE49-F238E27FC236}">
                <a16:creationId xmlns:a16="http://schemas.microsoft.com/office/drawing/2014/main" id="{618BAEF8-1304-10D1-DFF4-1737ECB1EC54}"/>
              </a:ext>
            </a:extLst>
          </p:cNvPr>
          <p:cNvPicPr>
            <a:picLocks noGrp="1" noChangeAspect="1"/>
          </p:cNvPicPr>
          <p:nvPr>
            <p:ph type="pic" idx="1"/>
          </p:nvPr>
        </p:nvPicPr>
        <p:blipFill rotWithShape="1">
          <a:blip r:embed="rId2"/>
          <a:srcRect l="20873" r="20874"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59614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2409A14C-3A06-93B3-BE8C-8AE65BA0AB64}"/>
              </a:ext>
            </a:extLst>
          </p:cNvPr>
          <p:cNvSpPr>
            <a:spLocks noGrp="1"/>
          </p:cNvSpPr>
          <p:nvPr>
            <p:ph type="body" sz="half" idx="2"/>
          </p:nvPr>
        </p:nvSpPr>
        <p:spPr>
          <a:xfrm>
            <a:off x="61823" y="47297"/>
            <a:ext cx="6028601" cy="6848533"/>
          </a:xfrm>
        </p:spPr>
        <p:txBody>
          <a:bodyPr vert="horz" lIns="91440" tIns="45720" rIns="91440" bIns="45720" rtlCol="0" anchor="t">
            <a:normAutofit fontScale="92500" lnSpcReduction="20000"/>
          </a:bodyPr>
          <a:lstStyle/>
          <a:p>
            <a:pPr indent="-228600">
              <a:buFont typeface="Arial" panose="020B0604020202020204" pitchFamily="34" charset="0"/>
              <a:buChar char="•"/>
            </a:pPr>
            <a:r>
              <a:rPr lang="en-US" sz="2000" dirty="0">
                <a:ea typeface="+mn-lt"/>
                <a:cs typeface="+mn-lt"/>
              </a:rPr>
              <a:t>References:</a:t>
            </a:r>
          </a:p>
          <a:p>
            <a:pPr indent="-228600">
              <a:buFont typeface="Arial" panose="020B0604020202020204" pitchFamily="34" charset="0"/>
              <a:buChar char="•"/>
            </a:pPr>
            <a:r>
              <a:rPr lang="en-US" sz="2000" dirty="0">
                <a:ea typeface="+mn-lt"/>
                <a:cs typeface="+mn-lt"/>
              </a:rPr>
              <a:t> Interagency Working Group on Social Cost of Greenhouse Gases. (2016). Technical Support Document: Technical Update of the Social Cost of Carbon for Regulatory Impact Analysis – Under Executive Order 12866. Office of Management and Budget, United States Government.</a:t>
            </a:r>
          </a:p>
          <a:p>
            <a:pPr indent="-228600">
              <a:buFont typeface="Arial" panose="020B0604020202020204" pitchFamily="34" charset="0"/>
              <a:buChar char="•"/>
            </a:pPr>
            <a:r>
              <a:rPr lang="en-US" sz="2000" dirty="0">
                <a:ea typeface="+mn-lt"/>
                <a:cs typeface="+mn-lt"/>
              </a:rPr>
              <a:t> International Energy Agency. (2020). World Energy Outlook 2020. Paris: OECD/IEA.</a:t>
            </a:r>
            <a:endParaRPr lang="en-US" dirty="0">
              <a:ea typeface="+mn-lt"/>
              <a:cs typeface="+mn-lt"/>
            </a:endParaRPr>
          </a:p>
          <a:p>
            <a:pPr indent="-228600">
              <a:buFont typeface="Arial" panose="020B0604020202020204" pitchFamily="34" charset="0"/>
              <a:buChar char="•"/>
            </a:pPr>
            <a:r>
              <a:rPr lang="en-US" sz="2000" dirty="0">
                <a:ea typeface="+mn-lt"/>
                <a:cs typeface="+mn-lt"/>
              </a:rPr>
              <a:t> IPCC. (2018). Global Warming of 1.5°C. Geneva, Switzerland: IPCC.</a:t>
            </a:r>
            <a:endParaRPr lang="en-US" dirty="0">
              <a:ea typeface="+mn-lt"/>
              <a:cs typeface="+mn-lt"/>
            </a:endParaRPr>
          </a:p>
          <a:p>
            <a:pPr indent="-228600">
              <a:buFont typeface="Arial" panose="020B0604020202020204" pitchFamily="34" charset="0"/>
              <a:buChar char="•"/>
            </a:pPr>
            <a:r>
              <a:rPr lang="en-US" sz="2000" dirty="0">
                <a:ea typeface="+mn-lt"/>
                <a:cs typeface="+mn-lt"/>
              </a:rPr>
              <a:t>  REN21. (2020). Renewables Global Status Report 2020. Paris, France: Renewable Energy Policy Network for the 21st Century.</a:t>
            </a:r>
            <a:endParaRPr lang="en-US" dirty="0">
              <a:ea typeface="+mn-lt"/>
              <a:cs typeface="+mn-lt"/>
            </a:endParaRPr>
          </a:p>
          <a:p>
            <a:pPr indent="-228600">
              <a:buFont typeface="Arial" panose="020B0604020202020204" pitchFamily="34" charset="0"/>
              <a:buChar char="•"/>
            </a:pPr>
            <a:r>
              <a:rPr lang="en-US" sz="2000" dirty="0">
                <a:ea typeface="+mn-lt"/>
                <a:cs typeface="+mn-lt"/>
              </a:rPr>
              <a:t>  Pachauri, R. K., &amp; Meyer, L. A. (Eds.). (2014). Climate Change 2014: Synthesis Report. Contribution of Working Groups I, II and III to the Fifth Assessment Report of the Intergovernmental Panel on Climate Change. Geneva, Switzerland: IPCC. </a:t>
            </a:r>
            <a:endParaRPr lang="en-US">
              <a:ea typeface="+mn-lt"/>
              <a:cs typeface="+mn-lt"/>
            </a:endParaRPr>
          </a:p>
          <a:p>
            <a:pPr indent="-228600">
              <a:buFont typeface="Arial" panose="020B0604020202020204" pitchFamily="34" charset="0"/>
              <a:buChar char="•"/>
            </a:pPr>
            <a:r>
              <a:rPr lang="en-US" sz="2000" dirty="0">
                <a:ea typeface="+mn-lt"/>
                <a:cs typeface="+mn-lt"/>
              </a:rPr>
              <a:t> National Renewable Energy Laboratory. (2020). Renewable Energy Data Book 2020. Golden, Colorado: U.S. Department of Energy.</a:t>
            </a:r>
            <a:endParaRPr lang="en-US" dirty="0">
              <a:ea typeface="+mn-lt"/>
              <a:cs typeface="+mn-lt"/>
            </a:endParaRPr>
          </a:p>
          <a:p>
            <a:pPr indent="-228600">
              <a:buFont typeface="Arial" panose="020B0604020202020204" pitchFamily="34" charset="0"/>
              <a:buChar char="•"/>
            </a:pPr>
            <a:r>
              <a:rPr lang="en-US" sz="2000" dirty="0">
                <a:ea typeface="+mn-lt"/>
                <a:cs typeface="+mn-lt"/>
              </a:rPr>
              <a:t> 7. United Nations Framework Convention on Climate Change. (2015). Paris Agreement. Bonn, Germany: UNFCCC. </a:t>
            </a:r>
            <a:endParaRPr lang="en-US">
              <a:ea typeface="+mn-lt"/>
              <a:cs typeface="+mn-lt"/>
            </a:endParaRPr>
          </a:p>
          <a:p>
            <a:pPr indent="-228600">
              <a:buFont typeface="Arial" panose="020B0604020202020204" pitchFamily="34" charset="0"/>
              <a:buChar char="•"/>
            </a:pPr>
            <a:r>
              <a:rPr lang="en-US" sz="2000">
                <a:ea typeface="+mn-lt"/>
                <a:cs typeface="+mn-lt"/>
              </a:rPr>
              <a:t>8. European Commission. (2020). European Green Deal. </a:t>
            </a:r>
            <a:r>
              <a:rPr lang="en-US" sz="2000" dirty="0">
                <a:ea typeface="+mn-lt"/>
                <a:cs typeface="+mn-lt"/>
              </a:rPr>
              <a:t>Brussels, Belgium: European Union. </a:t>
            </a:r>
            <a:endParaRPr lang="en-US">
              <a:ea typeface="Calibri"/>
              <a:cs typeface="Calibri"/>
            </a:endParaRPr>
          </a:p>
          <a:p>
            <a:pPr indent="-228600">
              <a:buFont typeface="Arial" panose="020B0604020202020204" pitchFamily="34" charset="0"/>
              <a:buChar char="•"/>
            </a:pPr>
            <a:endParaRPr lang="en-US" sz="2000" dirty="0">
              <a:ea typeface="Calibri"/>
              <a:cs typeface="Calibri"/>
            </a:endParaRPr>
          </a:p>
        </p:txBody>
      </p:sp>
      <p:pic>
        <p:nvPicPr>
          <p:cNvPr id="5" name="Picture Placeholder 4" descr="Binoculars reflecting a sunset and laying on table by the sea">
            <a:extLst>
              <a:ext uri="{FF2B5EF4-FFF2-40B4-BE49-F238E27FC236}">
                <a16:creationId xmlns:a16="http://schemas.microsoft.com/office/drawing/2014/main" id="{7DF1574F-BFB5-8A74-531F-F23EA57C1681}"/>
              </a:ext>
            </a:extLst>
          </p:cNvPr>
          <p:cNvPicPr>
            <a:picLocks noGrp="1" noChangeAspect="1"/>
          </p:cNvPicPr>
          <p:nvPr>
            <p:ph type="pic" idx="1"/>
          </p:nvPr>
        </p:nvPicPr>
        <p:blipFill rotWithShape="1">
          <a:blip r:embed="rId2"/>
          <a:srcRect l="30424" r="1153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68454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Placeholder 9" descr="Two cute robots">
            <a:extLst>
              <a:ext uri="{FF2B5EF4-FFF2-40B4-BE49-F238E27FC236}">
                <a16:creationId xmlns:a16="http://schemas.microsoft.com/office/drawing/2014/main" id="{16BBF35E-3FC8-170B-D35A-4C107AE35DED}"/>
              </a:ext>
            </a:extLst>
          </p:cNvPr>
          <p:cNvPicPr>
            <a:picLocks noGrp="1" noChangeAspect="1"/>
          </p:cNvPicPr>
          <p:nvPr>
            <p:ph type="pic" idx="1"/>
          </p:nvPr>
        </p:nvPicPr>
        <p:blipFill rotWithShape="1">
          <a:blip r:embed="rId2"/>
          <a:srcRect l="10344" r="10344"/>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body" sz="half" idx="2"/>
          </p:nvPr>
        </p:nvSpPr>
        <p:spPr>
          <a:xfrm>
            <a:off x="4314" y="4428"/>
            <a:ext cx="5763131" cy="6848270"/>
          </a:xfrm>
        </p:spPr>
        <p:txBody>
          <a:bodyPr vert="horz" lIns="91440" tIns="45720" rIns="91440" bIns="45720" rtlCol="0" anchor="t">
            <a:normAutofit/>
          </a:bodyPr>
          <a:lstStyle/>
          <a:p>
            <a:r>
              <a:rPr lang="en-US" sz="2000" b="1" dirty="0">
                <a:latin typeface="Book Antiqua"/>
                <a:cs typeface="Calibri"/>
              </a:rPr>
              <a:t>Module Name:</a:t>
            </a:r>
            <a:r>
              <a:rPr lang="en-US" sz="2000" dirty="0">
                <a:latin typeface="Book Antiqua"/>
                <a:cs typeface="Calibri"/>
              </a:rPr>
              <a:t> Contemporary Challenges Make a Difference.</a:t>
            </a:r>
          </a:p>
          <a:p>
            <a:r>
              <a:rPr lang="en-US" sz="2000" b="1" dirty="0">
                <a:latin typeface="Book Antiqua"/>
                <a:cs typeface="Calibri"/>
              </a:rPr>
              <a:t>Module Code: </a:t>
            </a:r>
            <a:r>
              <a:rPr lang="en-US" sz="2000" dirty="0">
                <a:latin typeface="Book Antiqua"/>
                <a:cs typeface="Calibri"/>
              </a:rPr>
              <a:t>MBSW4007/C_CARD.</a:t>
            </a:r>
          </a:p>
          <a:p>
            <a:endParaRPr lang="en-US" sz="2000" b="1" dirty="0">
              <a:latin typeface="Book Antiqua"/>
              <a:cs typeface="Calibri"/>
            </a:endParaRPr>
          </a:p>
          <a:p>
            <a:endParaRPr lang="en-US" sz="2000" b="1" dirty="0">
              <a:latin typeface="Book Antiqua"/>
              <a:cs typeface="Calibri"/>
            </a:endParaRPr>
          </a:p>
          <a:p>
            <a:endParaRPr lang="en-US" sz="2000" b="1" dirty="0">
              <a:latin typeface="Book Antiqua"/>
              <a:cs typeface="Calibri"/>
            </a:endParaRPr>
          </a:p>
          <a:p>
            <a:endParaRPr lang="en-US" sz="2000" dirty="0">
              <a:latin typeface="Book Antiqua"/>
              <a:cs typeface="Calibri"/>
            </a:endParaRPr>
          </a:p>
          <a:p>
            <a:r>
              <a:rPr lang="en-US" sz="2000" b="1" dirty="0">
                <a:latin typeface="Book Antiqua"/>
                <a:cs typeface="Calibri"/>
              </a:rPr>
              <a:t>Assessment Title:</a:t>
            </a:r>
            <a:r>
              <a:rPr lang="en-US" sz="2000" dirty="0">
                <a:latin typeface="Book Antiqua"/>
                <a:cs typeface="Calibri"/>
              </a:rPr>
              <a:t> </a:t>
            </a:r>
            <a:r>
              <a:rPr lang="en-US" sz="2000" dirty="0">
                <a:latin typeface="Book Antiqua"/>
                <a:ea typeface="+mn-lt"/>
                <a:cs typeface="+mn-lt"/>
              </a:rPr>
              <a:t>The Future of Work and the Implications of Artificial Intelligence.</a:t>
            </a:r>
          </a:p>
          <a:p>
            <a:r>
              <a:rPr lang="en-US" sz="2000" b="1" dirty="0">
                <a:latin typeface="Book Antiqua"/>
                <a:ea typeface="+mn-lt"/>
                <a:cs typeface="+mn-lt"/>
              </a:rPr>
              <a:t>Submission Date: </a:t>
            </a:r>
            <a:endParaRPr lang="en-US" sz="2000" dirty="0">
              <a:latin typeface="Book Antiqua"/>
              <a:ea typeface="+mn-lt"/>
              <a:cs typeface="+mn-lt"/>
            </a:endParaRPr>
          </a:p>
          <a:p>
            <a:endParaRPr lang="en-US" sz="2000" dirty="0">
              <a:latin typeface="Book Antiqua"/>
              <a:ea typeface="+mn-lt"/>
              <a:cs typeface="+mn-lt"/>
            </a:endParaRPr>
          </a:p>
          <a:p>
            <a:endParaRPr lang="en-US" sz="2000" dirty="0">
              <a:latin typeface="Book Antiqua"/>
              <a:ea typeface="+mn-lt"/>
              <a:cs typeface="+mn-lt"/>
            </a:endParaRPr>
          </a:p>
          <a:p>
            <a:endParaRPr lang="en-US" sz="2000" dirty="0">
              <a:latin typeface="Book Antiqua"/>
              <a:ea typeface="+mn-lt"/>
              <a:cs typeface="+mn-lt"/>
            </a:endParaRPr>
          </a:p>
          <a:p>
            <a:endParaRPr lang="en-US" sz="2000" dirty="0">
              <a:latin typeface="Book Antiqua"/>
              <a:ea typeface="+mn-lt"/>
              <a:cs typeface="+mn-lt"/>
            </a:endParaRPr>
          </a:p>
          <a:p>
            <a:r>
              <a:rPr lang="en-US" sz="2000" dirty="0">
                <a:latin typeface="Book Antiqua"/>
                <a:ea typeface="+mn-lt"/>
                <a:cs typeface="+mn-lt"/>
              </a:rPr>
              <a:t>                            </a:t>
            </a:r>
            <a:r>
              <a:rPr lang="en-US" sz="2000" b="1" dirty="0">
                <a:latin typeface="Book Antiqua"/>
                <a:ea typeface="+mn-lt"/>
                <a:cs typeface="+mn-lt"/>
              </a:rPr>
              <a:t>Student Name: </a:t>
            </a:r>
            <a:r>
              <a:rPr lang="en-US" sz="2000" err="1">
                <a:latin typeface="Book Antiqua"/>
                <a:ea typeface="+mn-lt"/>
                <a:cs typeface="+mn-lt"/>
              </a:rPr>
              <a:t>Ishag</a:t>
            </a:r>
            <a:r>
              <a:rPr lang="en-US" sz="2000" dirty="0">
                <a:latin typeface="Book Antiqua"/>
                <a:ea typeface="+mn-lt"/>
                <a:cs typeface="+mn-lt"/>
              </a:rPr>
              <a:t> Mohmmed</a:t>
            </a:r>
          </a:p>
          <a:p>
            <a:r>
              <a:rPr lang="en-US" sz="2000" dirty="0">
                <a:latin typeface="Book Antiqua"/>
                <a:ea typeface="+mn-lt"/>
                <a:cs typeface="+mn-lt"/>
              </a:rPr>
              <a:t>                            Student Number: 2244938</a:t>
            </a:r>
          </a:p>
        </p:txBody>
      </p:sp>
    </p:spTree>
    <p:extLst>
      <p:ext uri="{BB962C8B-B14F-4D97-AF65-F5344CB8AC3E}">
        <p14:creationId xmlns:p14="http://schemas.microsoft.com/office/powerpoint/2010/main" val="3865497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Photographer editing photos on desktop computer">
            <a:extLst>
              <a:ext uri="{FF2B5EF4-FFF2-40B4-BE49-F238E27FC236}">
                <a16:creationId xmlns:a16="http://schemas.microsoft.com/office/drawing/2014/main" id="{595D4938-5715-03AF-B800-41B78BB06FB4}"/>
              </a:ext>
            </a:extLst>
          </p:cNvPr>
          <p:cNvPicPr>
            <a:picLocks noGrp="1" noChangeAspect="1"/>
          </p:cNvPicPr>
          <p:nvPr>
            <p:ph type="pic" idx="1"/>
          </p:nvPr>
        </p:nvPicPr>
        <p:blipFill rotWithShape="1">
          <a:blip r:embed="rId2"/>
          <a:srcRect l="2942" r="2941" b="-1"/>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FBAB5B9B-4F95-7900-AAFB-251364D35CC3}"/>
              </a:ext>
            </a:extLst>
          </p:cNvPr>
          <p:cNvSpPr>
            <a:spLocks noGrp="1"/>
          </p:cNvSpPr>
          <p:nvPr>
            <p:ph type="body" sz="half" idx="2"/>
          </p:nvPr>
        </p:nvSpPr>
        <p:spPr>
          <a:xfrm>
            <a:off x="4314" y="4428"/>
            <a:ext cx="6036301" cy="6848270"/>
          </a:xfrm>
        </p:spPr>
        <p:txBody>
          <a:bodyPr vert="horz" lIns="91440" tIns="45720" rIns="91440" bIns="45720" rtlCol="0" anchor="t">
            <a:normAutofit/>
          </a:bodyPr>
          <a:lstStyle/>
          <a:p>
            <a:pPr indent="-228600">
              <a:buFont typeface="Arial" panose="020B0604020202020204" pitchFamily="34" charset="0"/>
              <a:buChar char="•"/>
            </a:pPr>
            <a:r>
              <a:rPr lang="en-US" sz="2400" dirty="0">
                <a:latin typeface="Book Antiqua"/>
                <a:ea typeface="+mn-lt"/>
                <a:cs typeface="+mn-lt"/>
              </a:rPr>
              <a:t>Introduction</a:t>
            </a:r>
          </a:p>
          <a:p>
            <a:pPr indent="-228600">
              <a:buChar char="•"/>
            </a:pPr>
            <a:endParaRPr lang="en-US" sz="2400" dirty="0">
              <a:latin typeface="Book Antiqua"/>
              <a:ea typeface="+mn-lt"/>
              <a:cs typeface="+mn-lt"/>
            </a:endParaRPr>
          </a:p>
          <a:p>
            <a:pPr indent="-228600">
              <a:buChar char="•"/>
            </a:pPr>
            <a:r>
              <a:rPr lang="en-US" sz="2400" dirty="0">
                <a:latin typeface="Book Antiqua"/>
                <a:ea typeface="+mn-lt"/>
                <a:cs typeface="+mn-lt"/>
              </a:rPr>
              <a:t> Artificial intelligence (AI) is rapidly transforming various industries, leading to significant advancements and improvements in productivity. However, concerns have arisen regarding the future of work and how AI could potentially impact human daily life. This report explores the implications of AI on the workforce and identifies the biggest issues that humans may face. Additionally, it proposes solutions to protect humanity and outlines strategies to tackle future AI challenges effectively. </a:t>
            </a:r>
            <a:endParaRPr lang="en-US" sz="2400">
              <a:latin typeface="Book Antiqua"/>
              <a:ea typeface="Calibri"/>
              <a:cs typeface="Calibri"/>
            </a:endParaRPr>
          </a:p>
        </p:txBody>
      </p:sp>
    </p:spTree>
    <p:extLst>
      <p:ext uri="{BB962C8B-B14F-4D97-AF65-F5344CB8AC3E}">
        <p14:creationId xmlns:p14="http://schemas.microsoft.com/office/powerpoint/2010/main" val="1577403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A74EAA4-81F5-F7AC-BA76-4EA5489032CE}"/>
              </a:ext>
            </a:extLst>
          </p:cNvPr>
          <p:cNvSpPr>
            <a:spLocks noGrp="1"/>
          </p:cNvSpPr>
          <p:nvPr>
            <p:ph type="body" sz="half" idx="2"/>
          </p:nvPr>
        </p:nvSpPr>
        <p:spPr>
          <a:xfrm>
            <a:off x="4315" y="-4694"/>
            <a:ext cx="5052548" cy="6857391"/>
          </a:xfrm>
        </p:spPr>
        <p:txBody>
          <a:bodyPr vert="horz" lIns="91440" tIns="45720" rIns="91440" bIns="45720" rtlCol="0" anchor="t">
            <a:noAutofit/>
          </a:bodyPr>
          <a:lstStyle/>
          <a:p>
            <a:pPr indent="-228600">
              <a:buFont typeface="Arial" panose="020B0604020202020204" pitchFamily="34" charset="0"/>
              <a:buChar char="•"/>
            </a:pPr>
            <a:r>
              <a:rPr lang="en-US" sz="2000" b="1" dirty="0">
                <a:ea typeface="+mn-lt"/>
                <a:cs typeface="+mn-lt"/>
              </a:rPr>
              <a:t>Impact on the Future of Work [</a:t>
            </a:r>
            <a:r>
              <a:rPr lang="en-US" sz="2000" dirty="0">
                <a:ea typeface="+mn-lt"/>
                <a:cs typeface="+mn-lt"/>
              </a:rPr>
              <a:t>Smith, Aaron 2018</a:t>
            </a:r>
            <a:r>
              <a:rPr lang="en-US" sz="2000" b="1" dirty="0">
                <a:ea typeface="+mn-lt"/>
                <a:cs typeface="+mn-lt"/>
              </a:rPr>
              <a:t>]. </a:t>
            </a:r>
            <a:endParaRPr lang="en-US" sz="2000" b="1" dirty="0"/>
          </a:p>
          <a:p>
            <a:pPr indent="-228600">
              <a:buFont typeface="Arial" panose="020B0604020202020204" pitchFamily="34" charset="0"/>
              <a:buChar char="•"/>
            </a:pPr>
            <a:r>
              <a:rPr lang="en-US" sz="2000" b="1" dirty="0">
                <a:ea typeface="+mn-lt"/>
                <a:cs typeface="+mn-lt"/>
              </a:rPr>
              <a:t>The integration of AI in the workplace has the potential to reshape the future of work. Jobs that heavily rely on repetitive tasks are at risk of being automated, leading to job displacement. However, AI also creates new opportunities and allows humans to shift their focus to complex problem-solving, creativity, and innovation. </a:t>
            </a:r>
            <a:endParaRPr lang="en-US" sz="2000" b="1" dirty="0"/>
          </a:p>
          <a:p>
            <a:r>
              <a:rPr lang="en-US" sz="2000" b="1" dirty="0">
                <a:ea typeface="+mn-lt"/>
                <a:cs typeface="+mn-lt"/>
              </a:rPr>
              <a:t>The Biggest Issue: Job Displacement [ </a:t>
            </a:r>
            <a:r>
              <a:rPr lang="en-US" sz="2000" dirty="0">
                <a:ea typeface="+mn-lt"/>
                <a:cs typeface="+mn-lt"/>
              </a:rPr>
              <a:t>Frey, Carl Benedikt, and Michael A. Osborne 2017</a:t>
            </a:r>
            <a:r>
              <a:rPr lang="en-US" sz="2000" b="1" dirty="0">
                <a:ea typeface="+mn-lt"/>
                <a:cs typeface="+mn-lt"/>
              </a:rPr>
              <a:t>  ]</a:t>
            </a:r>
          </a:p>
          <a:p>
            <a:r>
              <a:rPr lang="en-US" sz="2000" b="1" dirty="0">
                <a:ea typeface="+mn-lt"/>
                <a:cs typeface="+mn-lt"/>
              </a:rPr>
              <a:t> One of the most significant challenges posed by AI is job displacement. As automation increases, numerous individuals could face unemployment and financial instability. This issue requires proactive measures to minimize the negative impact on society and ensure a smooth transition into the AI-driven workforce. </a:t>
            </a:r>
            <a:endParaRPr lang="en-US" sz="2000" b="1">
              <a:ea typeface="Calibri"/>
              <a:cs typeface="Calibri"/>
            </a:endParaRPr>
          </a:p>
        </p:txBody>
      </p:sp>
      <p:pic>
        <p:nvPicPr>
          <p:cNvPr id="5" name="Picture Placeholder 4" descr="Industrial worker welding">
            <a:extLst>
              <a:ext uri="{FF2B5EF4-FFF2-40B4-BE49-F238E27FC236}">
                <a16:creationId xmlns:a16="http://schemas.microsoft.com/office/drawing/2014/main" id="{A474DBD7-D280-FCEA-B9EE-B9D25A2C8384}"/>
              </a:ext>
            </a:extLst>
          </p:cNvPr>
          <p:cNvPicPr>
            <a:picLocks noGrp="1" noChangeAspect="1"/>
          </p:cNvPicPr>
          <p:nvPr>
            <p:ph type="pic" idx="1"/>
          </p:nvPr>
        </p:nvPicPr>
        <p:blipFill rotWithShape="1">
          <a:blip r:embed="rId2"/>
          <a:srcRect t="9148" r="-1" b="730"/>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descr="Person running fast to jump over precipice between two mountains">
            <a:extLst>
              <a:ext uri="{FF2B5EF4-FFF2-40B4-BE49-F238E27FC236}">
                <a16:creationId xmlns:a16="http://schemas.microsoft.com/office/drawing/2014/main" id="{7A050094-0008-06A4-89CF-A8724029A51F}"/>
              </a:ext>
            </a:extLst>
          </p:cNvPr>
          <p:cNvPicPr>
            <a:picLocks noChangeAspect="1"/>
          </p:cNvPicPr>
          <p:nvPr/>
        </p:nvPicPr>
        <p:blipFill rotWithShape="1">
          <a:blip r:embed="rId3"/>
          <a:srcRect t="38750"/>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3792297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D01538D8-4300-2241-AFDB-D6980A2BB5E3}"/>
              </a:ext>
            </a:extLst>
          </p:cNvPr>
          <p:cNvSpPr>
            <a:spLocks noGrp="1"/>
          </p:cNvSpPr>
          <p:nvPr>
            <p:ph type="body" sz="half" idx="2"/>
          </p:nvPr>
        </p:nvSpPr>
        <p:spPr>
          <a:xfrm>
            <a:off x="2794" y="4049"/>
            <a:ext cx="7310448" cy="6848919"/>
          </a:xfrm>
        </p:spPr>
        <p:txBody>
          <a:bodyPr vert="horz" lIns="91440" tIns="45720" rIns="91440" bIns="45720" rtlCol="0" anchor="t">
            <a:noAutofit/>
          </a:bodyPr>
          <a:lstStyle/>
          <a:p>
            <a:r>
              <a:rPr lang="en-US" sz="2400" dirty="0">
                <a:ea typeface="+mn-lt"/>
                <a:cs typeface="+mn-lt"/>
              </a:rPr>
              <a:t>The Skills Gap [  World Economic Forum, 2020 ]</a:t>
            </a:r>
            <a:endParaRPr lang="en-US" sz="2400" dirty="0">
              <a:cs typeface="Calibri" panose="020F0502020204030204"/>
            </a:endParaRPr>
          </a:p>
          <a:p>
            <a:pPr indent="-228600">
              <a:buFont typeface="Arial" panose="020B0604020202020204" pitchFamily="34" charset="0"/>
              <a:buChar char="•"/>
            </a:pPr>
            <a:r>
              <a:rPr lang="en-US" sz="2400" dirty="0">
                <a:ea typeface="+mn-lt"/>
                <a:cs typeface="+mn-lt"/>
              </a:rPr>
              <a:t> With the rise of AI, there will be a growing demand for individuals with expertise in areas such as data analysis, machine learning, and AI development. To ensure that the workforce is prepared for the future, there is a need to bridge the skills gap through education and training programs. Upskilling and reskilling initiatives should be implemented to equip individuals with relevant skills required in the AI-dominated job market.</a:t>
            </a:r>
          </a:p>
          <a:p>
            <a:pPr indent="-228600">
              <a:buFont typeface="Arial" panose="020B0604020202020204" pitchFamily="34" charset="0"/>
              <a:buChar char="•"/>
            </a:pPr>
            <a:endParaRPr lang="en-US" sz="2400">
              <a:ea typeface="Calibri"/>
              <a:cs typeface="Calibri"/>
            </a:endParaRPr>
          </a:p>
          <a:p>
            <a:r>
              <a:rPr lang="en-US" sz="2400" dirty="0">
                <a:ea typeface="+mn-lt"/>
                <a:cs typeface="+mn-lt"/>
              </a:rPr>
              <a:t> Ethical Dilemmas and Privacy Concerns [ Bostrom, Nick, and Eliezer Yudkowsky 2014 ] </a:t>
            </a:r>
          </a:p>
          <a:p>
            <a:pPr indent="-228600">
              <a:buFont typeface="Arial" panose="020B0604020202020204" pitchFamily="34" charset="0"/>
              <a:buChar char="•"/>
            </a:pPr>
            <a:r>
              <a:rPr lang="en-US" sz="2400" dirty="0">
                <a:ea typeface="+mn-lt"/>
                <a:cs typeface="+mn-lt"/>
              </a:rPr>
              <a:t>AI raises ethical concerns, particularly in relation to privacy and data security. As AI systems collect and analyze vast amounts of personal data, protecting individual privacy becomes paramount. Strict regulations and guidelines must be established to safeguard sensitive information and prevent misuse by AI systems or malicious actors. </a:t>
            </a:r>
            <a:endParaRPr lang="en-US" sz="2400">
              <a:ea typeface="Calibri"/>
              <a:cs typeface="Calibri"/>
            </a:endParaRPr>
          </a:p>
        </p:txBody>
      </p:sp>
      <p:pic>
        <p:nvPicPr>
          <p:cNvPr id="5" name="Picture Placeholder 4" descr="Car trail lights on a Highway">
            <a:extLst>
              <a:ext uri="{FF2B5EF4-FFF2-40B4-BE49-F238E27FC236}">
                <a16:creationId xmlns:a16="http://schemas.microsoft.com/office/drawing/2014/main" id="{F178D876-926A-675A-438C-EFB7597E6C02}"/>
              </a:ext>
            </a:extLst>
          </p:cNvPr>
          <p:cNvPicPr>
            <a:picLocks noGrp="1" noChangeAspect="1"/>
          </p:cNvPicPr>
          <p:nvPr>
            <p:ph type="pic" idx="1"/>
          </p:nvPr>
        </p:nvPicPr>
        <p:blipFill rotWithShape="1">
          <a:blip r:embed="rId2"/>
          <a:srcRect l="18863" r="32542" b="-1"/>
          <a:stretch/>
        </p:blipFill>
        <p:spPr>
          <a:xfrm>
            <a:off x="7199440" y="10"/>
            <a:ext cx="4992560" cy="6857990"/>
          </a:xfrm>
          <a:prstGeom prst="rect">
            <a:avLst/>
          </a:prstGeom>
          <a:effectLst/>
        </p:spPr>
      </p:pic>
    </p:spTree>
    <p:extLst>
      <p:ext uri="{BB962C8B-B14F-4D97-AF65-F5344CB8AC3E}">
        <p14:creationId xmlns:p14="http://schemas.microsoft.com/office/powerpoint/2010/main" val="2274605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Raised fists">
            <a:extLst>
              <a:ext uri="{FF2B5EF4-FFF2-40B4-BE49-F238E27FC236}">
                <a16:creationId xmlns:a16="http://schemas.microsoft.com/office/drawing/2014/main" id="{37A6D285-8D12-92EF-AED9-75ED25A1741F}"/>
              </a:ext>
            </a:extLst>
          </p:cNvPr>
          <p:cNvPicPr>
            <a:picLocks noChangeAspect="1"/>
          </p:cNvPicPr>
          <p:nvPr/>
        </p:nvPicPr>
        <p:blipFill rotWithShape="1">
          <a:blip r:embed="rId2">
            <a:alphaModFix amt="40000"/>
          </a:blip>
          <a:srcRect l="9952" r="7798" b="-1"/>
          <a:stretch/>
        </p:blipFill>
        <p:spPr>
          <a:xfrm>
            <a:off x="20" y="10"/>
            <a:ext cx="8450297" cy="6857990"/>
          </a:xfrm>
          <a:prstGeom prst="rect">
            <a:avLst/>
          </a:prstGeom>
        </p:spPr>
      </p:pic>
      <p:sp>
        <p:nvSpPr>
          <p:cNvPr id="4" name="Text Placeholder 3">
            <a:extLst>
              <a:ext uri="{FF2B5EF4-FFF2-40B4-BE49-F238E27FC236}">
                <a16:creationId xmlns:a16="http://schemas.microsoft.com/office/drawing/2014/main" id="{73CC7DD8-3331-5072-E113-5D7E2453164C}"/>
              </a:ext>
            </a:extLst>
          </p:cNvPr>
          <p:cNvSpPr>
            <a:spLocks noGrp="1"/>
          </p:cNvSpPr>
          <p:nvPr>
            <p:ph type="body" sz="half" idx="2"/>
          </p:nvPr>
        </p:nvSpPr>
        <p:spPr>
          <a:xfrm>
            <a:off x="4314" y="5672"/>
            <a:ext cx="6718714" cy="6847026"/>
          </a:xfrm>
        </p:spPr>
        <p:txBody>
          <a:bodyPr vert="horz" lIns="91440" tIns="45720" rIns="91440" bIns="45720" rtlCol="0" anchor="t">
            <a:normAutofit/>
          </a:bodyPr>
          <a:lstStyle/>
          <a:p>
            <a:pPr indent="-228600">
              <a:buFont typeface="Arial" panose="020B0604020202020204" pitchFamily="34" charset="0"/>
              <a:buChar char="•"/>
            </a:pPr>
            <a:r>
              <a:rPr lang="en-US" sz="2000" b="1" dirty="0">
                <a:solidFill>
                  <a:srgbClr val="FFFFFF"/>
                </a:solidFill>
                <a:ea typeface="+mn-lt"/>
                <a:cs typeface="+mn-lt"/>
              </a:rPr>
              <a:t>. Social Inequality and the Digital Divide [ </a:t>
            </a:r>
            <a:r>
              <a:rPr lang="en-US" sz="2000" dirty="0">
                <a:solidFill>
                  <a:srgbClr val="FFFFFF"/>
                </a:solidFill>
                <a:ea typeface="+mn-lt"/>
                <a:cs typeface="+mn-lt"/>
              </a:rPr>
              <a:t>Jandrić, Petar et al 2020</a:t>
            </a:r>
            <a:r>
              <a:rPr lang="en-US" sz="2000" b="1" dirty="0">
                <a:solidFill>
                  <a:srgbClr val="FFFFFF"/>
                </a:solidFill>
                <a:ea typeface="+mn-lt"/>
                <a:cs typeface="+mn-lt"/>
              </a:rPr>
              <a:t>]</a:t>
            </a:r>
            <a:endParaRPr lang="en-US" b="1" dirty="0">
              <a:solidFill>
                <a:srgbClr val="000000"/>
              </a:solidFill>
              <a:ea typeface="+mn-lt"/>
              <a:cs typeface="+mn-lt"/>
            </a:endParaRPr>
          </a:p>
          <a:p>
            <a:pPr indent="-228600">
              <a:buFont typeface="Arial" panose="020B0604020202020204" pitchFamily="34" charset="0"/>
              <a:buChar char="•"/>
            </a:pPr>
            <a:r>
              <a:rPr lang="en-US" sz="2000" b="1" dirty="0">
                <a:solidFill>
                  <a:srgbClr val="FFFFFF"/>
                </a:solidFill>
                <a:ea typeface="+mn-lt"/>
                <a:cs typeface="+mn-lt"/>
              </a:rPr>
              <a:t> The widespread adoption of AI technology could exacerbate existing social inequalities. Those who lack access to AI resources and training may struggle to compete in the job market, further widening the digital divide. To address this issue, governments and organizations must ensure equal access to AI education and resources, promoting inclusivity and equal opportunities. </a:t>
            </a:r>
            <a:endParaRPr lang="en-US" b="1" dirty="0">
              <a:ea typeface="Calibri"/>
              <a:cs typeface="Calibri"/>
            </a:endParaRPr>
          </a:p>
          <a:p>
            <a:pPr indent="-228600">
              <a:buFont typeface="Arial" panose="020B0604020202020204" pitchFamily="34" charset="0"/>
              <a:buChar char="•"/>
            </a:pPr>
            <a:r>
              <a:rPr lang="en-US" sz="2000" b="1" dirty="0">
                <a:solidFill>
                  <a:srgbClr val="FFFFFF"/>
                </a:solidFill>
                <a:ea typeface="+mn-lt"/>
                <a:cs typeface="+mn-lt"/>
              </a:rPr>
              <a:t>Mitigating the Negative Implications [</a:t>
            </a:r>
            <a:r>
              <a:rPr lang="en-US" sz="2000" dirty="0">
                <a:solidFill>
                  <a:srgbClr val="FFFFFF"/>
                </a:solidFill>
                <a:ea typeface="+mn-lt"/>
                <a:cs typeface="+mn-lt"/>
              </a:rPr>
              <a:t>European Parliamentary Research Service, 2018 </a:t>
            </a:r>
            <a:r>
              <a:rPr lang="en-US" sz="2000" b="1" dirty="0">
                <a:solidFill>
                  <a:srgbClr val="FFFFFF"/>
                </a:solidFill>
                <a:ea typeface="+mn-lt"/>
                <a:cs typeface="+mn-lt"/>
              </a:rPr>
              <a:t>]</a:t>
            </a:r>
          </a:p>
          <a:p>
            <a:pPr indent="-228600">
              <a:buFont typeface="Arial" panose="020B0604020202020204" pitchFamily="34" charset="0"/>
              <a:buChar char="•"/>
            </a:pPr>
            <a:r>
              <a:rPr lang="en-US" sz="2000" b="1" dirty="0">
                <a:solidFill>
                  <a:srgbClr val="FFFFFF"/>
                </a:solidFill>
                <a:ea typeface="+mn-lt"/>
                <a:cs typeface="+mn-lt"/>
              </a:rPr>
              <a:t> To protect humanity and mitigate the challenges associated with AI, several strategies can be implemented. Firstly, policymakers should enact regulations that encourage responsible AI development, ensuring that AI systems are designed with human-centric values and respect ethical principles. Secondly, fostering collaboration between humans and AI systems can unlock their full potential, rather than viewing them as replacements. Finally, creating safety nets and providing financial support to individuals affected by job displacement can alleviate the negative impact of AI on human daily life. </a:t>
            </a:r>
            <a:endParaRPr lang="en-US" sz="2000" b="1">
              <a:solidFill>
                <a:srgbClr val="FFFFFF"/>
              </a:solidFill>
              <a:ea typeface="Calibri"/>
              <a:cs typeface="Calibri"/>
            </a:endParaRPr>
          </a:p>
        </p:txBody>
      </p:sp>
      <p:pic>
        <p:nvPicPr>
          <p:cNvPr id="5" name="Picture Placeholder 4" descr="People in a video call">
            <a:extLst>
              <a:ext uri="{FF2B5EF4-FFF2-40B4-BE49-F238E27FC236}">
                <a16:creationId xmlns:a16="http://schemas.microsoft.com/office/drawing/2014/main" id="{719D0948-300A-6487-64F9-00D3A4F7D857}"/>
              </a:ext>
            </a:extLst>
          </p:cNvPr>
          <p:cNvPicPr>
            <a:picLocks noGrp="1" noChangeAspect="1"/>
          </p:cNvPicPr>
          <p:nvPr>
            <p:ph type="pic" idx="1"/>
          </p:nvPr>
        </p:nvPicPr>
        <p:blipFill rotWithShape="1">
          <a:blip r:embed="rId3"/>
          <a:srcRect l="20982" r="20980"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68866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9BD2D840-0BD0-9ABC-50B8-EF56F093A284}"/>
              </a:ext>
            </a:extLst>
          </p:cNvPr>
          <p:cNvSpPr>
            <a:spLocks noGrp="1"/>
          </p:cNvSpPr>
          <p:nvPr>
            <p:ph type="body" sz="half" idx="2"/>
          </p:nvPr>
        </p:nvSpPr>
        <p:spPr>
          <a:xfrm>
            <a:off x="4314" y="-2241"/>
            <a:ext cx="5860691" cy="6853770"/>
          </a:xfrm>
        </p:spPr>
        <p:txBody>
          <a:bodyPr vert="horz" lIns="91440" tIns="45720" rIns="91440" bIns="45720" rtlCol="0" anchor="t">
            <a:normAutofit/>
          </a:bodyPr>
          <a:lstStyle/>
          <a:p>
            <a:pPr indent="-228600">
              <a:buFont typeface="Arial" panose="020B0604020202020204" pitchFamily="34" charset="0"/>
              <a:buChar char="•"/>
            </a:pPr>
            <a:r>
              <a:rPr lang="en-US" sz="2000" b="1" dirty="0">
                <a:solidFill>
                  <a:schemeClr val="bg1">
                    <a:alpha val="80000"/>
                  </a:schemeClr>
                </a:solidFill>
                <a:ea typeface="+mn-lt"/>
                <a:cs typeface="+mn-lt"/>
              </a:rPr>
              <a:t>The Importance of Human-AI Collaboration [ </a:t>
            </a:r>
            <a:r>
              <a:rPr lang="en-US" sz="2000" dirty="0">
                <a:solidFill>
                  <a:schemeClr val="bg1">
                    <a:alpha val="80000"/>
                  </a:schemeClr>
                </a:solidFill>
                <a:ea typeface="+mn-lt"/>
                <a:cs typeface="+mn-lt"/>
              </a:rPr>
              <a:t>Wang, Fei-Yue, and Roman V. </a:t>
            </a:r>
            <a:r>
              <a:rPr lang="en-US" sz="2000" dirty="0" err="1">
                <a:solidFill>
                  <a:schemeClr val="bg1">
                    <a:alpha val="80000"/>
                  </a:schemeClr>
                </a:solidFill>
                <a:ea typeface="+mn-lt"/>
                <a:cs typeface="+mn-lt"/>
              </a:rPr>
              <a:t>Yampolskiy</a:t>
            </a:r>
            <a:r>
              <a:rPr lang="en-US" sz="2000" b="1" dirty="0">
                <a:solidFill>
                  <a:schemeClr val="bg1">
                    <a:alpha val="80000"/>
                  </a:schemeClr>
                </a:solidFill>
                <a:ea typeface="+mn-lt"/>
                <a:cs typeface="+mn-lt"/>
              </a:rPr>
              <a:t> 2018]</a:t>
            </a:r>
          </a:p>
          <a:p>
            <a:pPr indent="-228600">
              <a:buFont typeface="Arial" panose="020B0604020202020204" pitchFamily="34" charset="0"/>
              <a:buChar char="•"/>
            </a:pPr>
            <a:r>
              <a:rPr lang="en-US" sz="2000" b="1" dirty="0">
                <a:solidFill>
                  <a:schemeClr val="bg1">
                    <a:alpha val="80000"/>
                  </a:schemeClr>
                </a:solidFill>
                <a:ea typeface="+mn-lt"/>
                <a:cs typeface="+mn-lt"/>
              </a:rPr>
              <a:t> It is crucial to recognize that humans possess unique qualities, such as empathy, critical thinking, and creativity, that AI lacks. By leveraging AI as a tool and collaboratively working with AI systems, humans can enhance their capabilities and productivity while maintaining control over decision-making processes.</a:t>
            </a:r>
          </a:p>
          <a:p>
            <a:pPr indent="-228600">
              <a:buFont typeface="Arial" panose="020B0604020202020204" pitchFamily="34" charset="0"/>
              <a:buChar char="•"/>
            </a:pPr>
            <a:endParaRPr lang="en-US" sz="2000" b="1" dirty="0">
              <a:solidFill>
                <a:schemeClr val="bg1">
                  <a:alpha val="80000"/>
                </a:schemeClr>
              </a:solidFill>
              <a:ea typeface="+mn-lt"/>
              <a:cs typeface="+mn-lt"/>
            </a:endParaRPr>
          </a:p>
          <a:p>
            <a:r>
              <a:rPr lang="en-US" sz="2000" b="1" dirty="0">
                <a:solidFill>
                  <a:schemeClr val="bg1">
                    <a:alpha val="80000"/>
                  </a:schemeClr>
                </a:solidFill>
                <a:ea typeface="+mn-lt"/>
                <a:cs typeface="+mn-lt"/>
              </a:rPr>
              <a:t> Continued Research and Development [</a:t>
            </a:r>
            <a:r>
              <a:rPr lang="en-US" sz="2000" dirty="0">
                <a:solidFill>
                  <a:schemeClr val="bg1">
                    <a:alpha val="80000"/>
                  </a:schemeClr>
                </a:solidFill>
                <a:ea typeface="+mn-lt"/>
                <a:cs typeface="+mn-lt"/>
              </a:rPr>
              <a:t>Amodei, Dario et al 2016</a:t>
            </a:r>
            <a:r>
              <a:rPr lang="en-US" sz="2000" b="1" dirty="0">
                <a:solidFill>
                  <a:schemeClr val="bg1">
                    <a:alpha val="80000"/>
                  </a:schemeClr>
                </a:solidFill>
                <a:ea typeface="+mn-lt"/>
                <a:cs typeface="+mn-lt"/>
              </a:rPr>
              <a:t>  ] </a:t>
            </a:r>
          </a:p>
          <a:p>
            <a:pPr indent="-228600">
              <a:buFont typeface="Arial" panose="020B0604020202020204" pitchFamily="34" charset="0"/>
              <a:buChar char="•"/>
            </a:pPr>
            <a:r>
              <a:rPr lang="en-US" sz="2000" b="1" dirty="0">
                <a:solidFill>
                  <a:schemeClr val="bg1">
                    <a:alpha val="80000"/>
                  </a:schemeClr>
                </a:solidFill>
                <a:ea typeface="+mn-lt"/>
                <a:cs typeface="+mn-lt"/>
              </a:rPr>
              <a:t>To tackle future challenges associated with AI, continuous research and development are essential. Investing in AI research will facilitate the understanding and advancement of AI technology, allowing for better regulation, improved transparency, and the development of ethical AI systems that prioritize human well-being. </a:t>
            </a:r>
            <a:endParaRPr lang="en-US" sz="2000" b="1">
              <a:solidFill>
                <a:schemeClr val="bg1">
                  <a:alpha val="80000"/>
                </a:schemeClr>
              </a:solidFill>
              <a:ea typeface="Calibri"/>
              <a:cs typeface="Calibri"/>
            </a:endParaRPr>
          </a:p>
        </p:txBody>
      </p:sp>
      <p:pic>
        <p:nvPicPr>
          <p:cNvPr id="5" name="Picture Placeholder 4" descr="Young girl focusing on a mechcanical project">
            <a:extLst>
              <a:ext uri="{FF2B5EF4-FFF2-40B4-BE49-F238E27FC236}">
                <a16:creationId xmlns:a16="http://schemas.microsoft.com/office/drawing/2014/main" id="{406DFF77-21F0-2F50-114F-4989C5418628}"/>
              </a:ext>
            </a:extLst>
          </p:cNvPr>
          <p:cNvPicPr>
            <a:picLocks noGrp="1" noChangeAspect="1"/>
          </p:cNvPicPr>
          <p:nvPr>
            <p:ph type="pic" idx="1"/>
          </p:nvPr>
        </p:nvPicPr>
        <p:blipFill rotWithShape="1">
          <a:blip r:embed="rId2"/>
          <a:srcRect t="16708" r="1" b="4985"/>
          <a:stretch/>
        </p:blipFill>
        <p:spPr>
          <a:xfrm>
            <a:off x="5814060" y="2"/>
            <a:ext cx="6377940" cy="3333749"/>
          </a:xfrm>
          <a:custGeom>
            <a:avLst/>
            <a:gdLst/>
            <a:ahLst/>
            <a:cxnLst/>
            <a:rect l="l" t="t" r="r" b="b"/>
            <a:pathLst>
              <a:path w="6377940" h="3333749">
                <a:moveTo>
                  <a:pt x="0" y="0"/>
                </a:moveTo>
                <a:lnTo>
                  <a:pt x="6377940" y="0"/>
                </a:lnTo>
                <a:lnTo>
                  <a:pt x="6377940" y="3333749"/>
                </a:lnTo>
                <a:lnTo>
                  <a:pt x="174585" y="3333749"/>
                </a:lnTo>
                <a:lnTo>
                  <a:pt x="0" y="2202180"/>
                </a:lnTo>
                <a:close/>
              </a:path>
            </a:pathLst>
          </a:custGeom>
        </p:spPr>
      </p:pic>
      <p:pic>
        <p:nvPicPr>
          <p:cNvPr id="6" name="Picture 5" descr="Children using computer">
            <a:extLst>
              <a:ext uri="{FF2B5EF4-FFF2-40B4-BE49-F238E27FC236}">
                <a16:creationId xmlns:a16="http://schemas.microsoft.com/office/drawing/2014/main" id="{390F248E-D953-5D52-54DF-802D50721D59}"/>
              </a:ext>
            </a:extLst>
          </p:cNvPr>
          <p:cNvPicPr>
            <a:picLocks noChangeAspect="1"/>
          </p:cNvPicPr>
          <p:nvPr/>
        </p:nvPicPr>
        <p:blipFill rotWithShape="1">
          <a:blip r:embed="rId3"/>
          <a:srcRect r="1" b="21694"/>
          <a:stretch/>
        </p:blipFill>
        <p:spPr>
          <a:xfrm>
            <a:off x="5814060" y="3524252"/>
            <a:ext cx="6377940" cy="3333748"/>
          </a:xfrm>
          <a:custGeom>
            <a:avLst/>
            <a:gdLst/>
            <a:ahLst/>
            <a:cxnLst/>
            <a:rect l="l" t="t" r="r" b="b"/>
            <a:pathLst>
              <a:path w="6377940" h="3333748">
                <a:moveTo>
                  <a:pt x="203977" y="0"/>
                </a:moveTo>
                <a:lnTo>
                  <a:pt x="6377940" y="0"/>
                </a:lnTo>
                <a:lnTo>
                  <a:pt x="6377940" y="3333748"/>
                </a:lnTo>
                <a:lnTo>
                  <a:pt x="0" y="3333748"/>
                </a:lnTo>
                <a:lnTo>
                  <a:pt x="525780" y="1931668"/>
                </a:lnTo>
                <a:lnTo>
                  <a:pt x="205740" y="11428"/>
                </a:lnTo>
                <a:close/>
              </a:path>
            </a:pathLst>
          </a:custGeom>
        </p:spPr>
      </p:pic>
      <p:grpSp>
        <p:nvGrpSpPr>
          <p:cNvPr id="18" name="Group 17">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8" y="544"/>
            <a:ext cx="874716" cy="6857455"/>
            <a:chOff x="5632358" y="544"/>
            <a:chExt cx="874716" cy="6857455"/>
          </a:xfrm>
        </p:grpSpPr>
        <p:sp>
          <p:nvSpPr>
            <p:cNvPr id="14" name="Freeform: Shape 13">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4248751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2885C69-E618-7058-6AF3-62A577AC3A5C}"/>
              </a:ext>
            </a:extLst>
          </p:cNvPr>
          <p:cNvSpPr>
            <a:spLocks noGrp="1"/>
          </p:cNvSpPr>
          <p:nvPr>
            <p:ph type="body" sz="half" idx="2"/>
          </p:nvPr>
        </p:nvSpPr>
        <p:spPr>
          <a:xfrm>
            <a:off x="7477" y="155579"/>
            <a:ext cx="5307513" cy="6699346"/>
          </a:xfrm>
        </p:spPr>
        <p:txBody>
          <a:bodyPr vert="horz" lIns="91440" tIns="45720" rIns="91440" bIns="45720" rtlCol="0" anchor="t">
            <a:normAutofit/>
          </a:bodyPr>
          <a:lstStyle/>
          <a:p>
            <a:pPr indent="-228600">
              <a:buFont typeface="Arial" panose="020B0604020202020204" pitchFamily="34" charset="0"/>
              <a:buChar char="•"/>
            </a:pPr>
            <a:r>
              <a:rPr lang="en-US" sz="2400" dirty="0">
                <a:ea typeface="+mn-lt"/>
                <a:cs typeface="+mn-lt"/>
              </a:rPr>
              <a:t>Conclusion </a:t>
            </a:r>
            <a:endParaRPr lang="en-US" sz="2400" dirty="0"/>
          </a:p>
          <a:p>
            <a:endParaRPr lang="en-US" sz="2400" dirty="0">
              <a:ea typeface="+mn-lt"/>
              <a:cs typeface="+mn-lt"/>
            </a:endParaRPr>
          </a:p>
          <a:p>
            <a:pPr indent="-228600">
              <a:buChar char="•"/>
            </a:pPr>
            <a:endParaRPr lang="en-US" sz="2400" dirty="0">
              <a:ea typeface="+mn-lt"/>
              <a:cs typeface="+mn-lt"/>
            </a:endParaRPr>
          </a:p>
          <a:p>
            <a:pPr indent="-228600">
              <a:buFont typeface="Arial" panose="020B0604020202020204" pitchFamily="34" charset="0"/>
              <a:buChar char="•"/>
            </a:pPr>
            <a:r>
              <a:rPr lang="en-US" sz="2400" dirty="0">
                <a:ea typeface="+mn-lt"/>
                <a:cs typeface="+mn-lt"/>
              </a:rPr>
              <a:t>The integration of AI into various aspects of our lives undoubtedly offers numerous benefits, but it also presents challenges. Job displacement, the skills gap, ethical dilemmas, social inequality, and privacy concerns are significant issues that must be addressed. By implementing proactive measures, fostering human-AI collaboration, and focusing on continuous research and development, we can harness the power of AI while protecting humanity and ensuring a better future for all. </a:t>
            </a:r>
            <a:endParaRPr lang="en-US" sz="2400">
              <a:ea typeface="Calibri"/>
              <a:cs typeface="Calibri"/>
            </a:endParaRPr>
          </a:p>
        </p:txBody>
      </p:sp>
      <p:pic>
        <p:nvPicPr>
          <p:cNvPr id="11" name="Picture Placeholder 10" descr="Hot air balloon in foggy mountains">
            <a:extLst>
              <a:ext uri="{FF2B5EF4-FFF2-40B4-BE49-F238E27FC236}">
                <a16:creationId xmlns:a16="http://schemas.microsoft.com/office/drawing/2014/main" id="{45BBF85B-D8AF-383B-2EDC-980C4AAC4D5B}"/>
              </a:ext>
            </a:extLst>
          </p:cNvPr>
          <p:cNvPicPr>
            <a:picLocks noGrp="1" noChangeAspect="1"/>
          </p:cNvPicPr>
          <p:nvPr>
            <p:ph type="pic" idx="1"/>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369923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Silver metal newtons cradle">
            <a:extLst>
              <a:ext uri="{FF2B5EF4-FFF2-40B4-BE49-F238E27FC236}">
                <a16:creationId xmlns:a16="http://schemas.microsoft.com/office/drawing/2014/main" id="{4AB7C18F-8126-EB0A-F37E-3DE2D59DDB5C}"/>
              </a:ext>
            </a:extLst>
          </p:cNvPr>
          <p:cNvPicPr>
            <a:picLocks noGrp="1" noChangeAspect="1"/>
          </p:cNvPicPr>
          <p:nvPr>
            <p:ph type="pic" idx="1"/>
          </p:nvPr>
        </p:nvPicPr>
        <p:blipFill>
          <a:blip r:embed="rId2"/>
          <a:srcRect l="5229" r="5229"/>
          <a:stretch/>
        </p:blipFill>
        <p:spPr/>
      </p:pic>
      <p:sp>
        <p:nvSpPr>
          <p:cNvPr id="4" name="Text Placeholder 3">
            <a:extLst>
              <a:ext uri="{FF2B5EF4-FFF2-40B4-BE49-F238E27FC236}">
                <a16:creationId xmlns:a16="http://schemas.microsoft.com/office/drawing/2014/main" id="{C1CBBEC2-6615-C6A7-2AEF-7C6E5D722D78}"/>
              </a:ext>
            </a:extLst>
          </p:cNvPr>
          <p:cNvSpPr>
            <a:spLocks noGrp="1"/>
          </p:cNvSpPr>
          <p:nvPr>
            <p:ph type="body" sz="half" idx="2"/>
          </p:nvPr>
        </p:nvSpPr>
        <p:spPr>
          <a:xfrm>
            <a:off x="5902" y="1438"/>
            <a:ext cx="5743783" cy="6859587"/>
          </a:xfrm>
        </p:spPr>
        <p:txBody>
          <a:bodyPr vert="horz" lIns="91440" tIns="45720" rIns="91440" bIns="45720" rtlCol="0" anchor="t">
            <a:noAutofit/>
          </a:bodyPr>
          <a:lstStyle/>
          <a:p>
            <a:r>
              <a:rPr lang="en-US" sz="1800" dirty="0">
                <a:ea typeface="+mn-lt"/>
                <a:cs typeface="+mn-lt"/>
              </a:rPr>
              <a:t>References: </a:t>
            </a:r>
            <a:endParaRPr lang="en-US" sz="1800">
              <a:ea typeface="+mn-lt"/>
              <a:cs typeface="+mn-lt"/>
            </a:endParaRPr>
          </a:p>
          <a:p>
            <a:r>
              <a:rPr lang="en-US" sz="1800" dirty="0">
                <a:ea typeface="+mn-lt"/>
                <a:cs typeface="+mn-lt"/>
              </a:rPr>
              <a:t>1. Smith, Aaron. "AI and the Future of Work: What You Need to Know." Pew Research Center, 2018. </a:t>
            </a:r>
          </a:p>
          <a:p>
            <a:r>
              <a:rPr lang="en-US" sz="1800" dirty="0">
                <a:ea typeface="+mn-lt"/>
                <a:cs typeface="+mn-lt"/>
              </a:rPr>
              <a:t>2. Frey, Carl Benedikt, and Michael A. Osborne. "The Future of Employment: How Susceptible Are Jobs to Computerization?" </a:t>
            </a:r>
            <a:r>
              <a:rPr lang="en-US" sz="1800">
                <a:ea typeface="+mn-lt"/>
                <a:cs typeface="+mn-lt"/>
              </a:rPr>
              <a:t>Technological Forecasting and Social Change, 2017.</a:t>
            </a:r>
          </a:p>
          <a:p>
            <a:r>
              <a:rPr lang="en-US" sz="1800" dirty="0">
                <a:ea typeface="+mn-lt"/>
                <a:cs typeface="+mn-lt"/>
              </a:rPr>
              <a:t> 3. World Economic Forum. "The Future of Jobs Report 2020." </a:t>
            </a:r>
            <a:r>
              <a:rPr lang="en-US" sz="1800">
                <a:ea typeface="+mn-lt"/>
                <a:cs typeface="+mn-lt"/>
              </a:rPr>
              <a:t>World Economic Forum, 2020.</a:t>
            </a:r>
          </a:p>
          <a:p>
            <a:r>
              <a:rPr lang="en-US" sz="1800" dirty="0">
                <a:ea typeface="+mn-lt"/>
                <a:cs typeface="+mn-lt"/>
              </a:rPr>
              <a:t> 4. Bostrom, Nick, and Eliezer Yudkowsky. "The Ethics of Artificial </a:t>
            </a:r>
            <a:r>
              <a:rPr lang="en-US" sz="1800">
                <a:ea typeface="+mn-lt"/>
                <a:cs typeface="+mn-lt"/>
              </a:rPr>
              <a:t>Intelligence." Cambridge Handbook of Artificial Intelligence, 2014.</a:t>
            </a:r>
          </a:p>
          <a:p>
            <a:r>
              <a:rPr lang="en-US" sz="1800" dirty="0">
                <a:ea typeface="+mn-lt"/>
                <a:cs typeface="+mn-lt"/>
              </a:rPr>
              <a:t> 5. Jandrić, Petar et al. "Artificial Intelligence in Education: Challenges and Opportunities for Sustainable Development." </a:t>
            </a:r>
            <a:r>
              <a:rPr lang="en-US" sz="1800">
                <a:ea typeface="+mn-lt"/>
                <a:cs typeface="+mn-lt"/>
              </a:rPr>
              <a:t>Sustainability, 2020.</a:t>
            </a:r>
          </a:p>
          <a:p>
            <a:r>
              <a:rPr lang="en-US" sz="1800" dirty="0">
                <a:ea typeface="+mn-lt"/>
                <a:cs typeface="+mn-lt"/>
              </a:rPr>
              <a:t> 6. European Parliament. "Artificial Intelligence: The Ethical and Social Impact." European Parliamentary Research Service, 2018.</a:t>
            </a:r>
          </a:p>
          <a:p>
            <a:r>
              <a:rPr lang="en-US" sz="1800" dirty="0">
                <a:ea typeface="+mn-lt"/>
                <a:cs typeface="+mn-lt"/>
              </a:rPr>
              <a:t> 7. Wang, Fei-Yue, and Roman V. </a:t>
            </a:r>
            <a:r>
              <a:rPr lang="en-US" sz="1800" dirty="0" err="1">
                <a:ea typeface="+mn-lt"/>
                <a:cs typeface="+mn-lt"/>
              </a:rPr>
              <a:t>Yampolskiy</a:t>
            </a:r>
            <a:r>
              <a:rPr lang="en-US" sz="1800" dirty="0">
                <a:ea typeface="+mn-lt"/>
                <a:cs typeface="+mn-lt"/>
              </a:rPr>
              <a:t>. "Artificial Intelligence Safety and Security." CRC Press, 2018.</a:t>
            </a:r>
          </a:p>
          <a:p>
            <a:r>
              <a:rPr lang="en-US" sz="1800" dirty="0">
                <a:ea typeface="+mn-lt"/>
                <a:cs typeface="+mn-lt"/>
              </a:rPr>
              <a:t> 8. Amodei, Dario et al. "Concrete Problems in AI Safety." </a:t>
            </a:r>
            <a:r>
              <a:rPr lang="en-US" sz="1800" err="1">
                <a:ea typeface="+mn-lt"/>
                <a:cs typeface="+mn-lt"/>
              </a:rPr>
              <a:t>arXiv</a:t>
            </a:r>
            <a:r>
              <a:rPr lang="en-US" sz="1800" dirty="0">
                <a:ea typeface="+mn-lt"/>
                <a:cs typeface="+mn-lt"/>
              </a:rPr>
              <a:t> preprint arXiv:1606.06565, 2016.</a:t>
            </a:r>
            <a:endParaRPr lang="en-US" sz="1800">
              <a:cs typeface="Calibri"/>
            </a:endParaRPr>
          </a:p>
        </p:txBody>
      </p:sp>
    </p:spTree>
    <p:extLst>
      <p:ext uri="{BB962C8B-B14F-4D97-AF65-F5344CB8AC3E}">
        <p14:creationId xmlns:p14="http://schemas.microsoft.com/office/powerpoint/2010/main" val="1340553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23</Slides>
  <Notes>1</Notes>
  <HiddenSlides>2</HiddenSlides>
  <MMClips>0</MMClips>
  <ScaleCrop>false</ScaleCrop>
  <HeadingPairs>
    <vt:vector size="4" baseType="variant">
      <vt:variant>
        <vt:lpstr>Theme</vt:lpstr>
      </vt:variant>
      <vt:variant>
        <vt:i4>2</vt:i4>
      </vt:variant>
      <vt:variant>
        <vt:lpstr>Slide Titles</vt:lpstr>
      </vt:variant>
      <vt:variant>
        <vt:i4>23</vt:i4>
      </vt:variant>
    </vt:vector>
  </HeadingPairs>
  <TitlesOfParts>
    <vt:vector size="25" baseType="lpstr">
      <vt:lpstr>office theme</vt:lpstr>
      <vt:lpstr>Office Theme</vt:lpstr>
      <vt:lpstr>PowerPoint Presentation</vt:lpstr>
      <vt:lpstr>Introduction:-    Bias and discrimination continue to be pervasive issues in society, impacting individuals' dignity and contributing to social inequalities. Recent incidents have highlighted the urgent need to address these problems effectively. This report examines the most recent impacts of bias and discrimination in real life, the consequences they have for our collective future, and proposes ways to overcome this mentality disaster.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294</cp:revision>
  <dcterms:created xsi:type="dcterms:W3CDTF">2013-07-15T20:26:40Z</dcterms:created>
  <dcterms:modified xsi:type="dcterms:W3CDTF">2023-10-26T09:54:26Z</dcterms:modified>
</cp:coreProperties>
</file>