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5"/>
  </p:notesMasterIdLst>
  <p:sldIdLst>
    <p:sldId id="256" r:id="rId2"/>
    <p:sldId id="269" r:id="rId3"/>
    <p:sldId id="268" r:id="rId4"/>
    <p:sldId id="258" r:id="rId5"/>
    <p:sldId id="267" r:id="rId6"/>
    <p:sldId id="259" r:id="rId7"/>
    <p:sldId id="261" r:id="rId8"/>
    <p:sldId id="262" r:id="rId9"/>
    <p:sldId id="263" r:id="rId10"/>
    <p:sldId id="260"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87322" autoAdjust="0"/>
  </p:normalViewPr>
  <p:slideViewPr>
    <p:cSldViewPr snapToGrid="0">
      <p:cViewPr varScale="1">
        <p:scale>
          <a:sx n="55" d="100"/>
          <a:sy n="55" d="100"/>
        </p:scale>
        <p:origin x="121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5F5266-1A88-4976-8C71-41EF8929B17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640B398-4528-4755-A8A6-54F680C2525D}">
      <dgm:prSet/>
      <dgm:spPr/>
      <dgm:t>
        <a:bodyPr/>
        <a:lstStyle/>
        <a:p>
          <a:r>
            <a:rPr lang="en-GB" dirty="0"/>
            <a:t>Talking therapy treatments</a:t>
          </a:r>
          <a:endParaRPr lang="en-US" dirty="0"/>
        </a:p>
      </dgm:t>
    </dgm:pt>
    <dgm:pt modelId="{7CCD03DA-7FD7-46D0-B1F9-2EF05FD131EE}" type="parTrans" cxnId="{C57B6F12-78CC-4CFD-8698-A38B8805F35A}">
      <dgm:prSet/>
      <dgm:spPr/>
      <dgm:t>
        <a:bodyPr/>
        <a:lstStyle/>
        <a:p>
          <a:endParaRPr lang="en-US"/>
        </a:p>
      </dgm:t>
    </dgm:pt>
    <dgm:pt modelId="{E15B94BB-9F82-4842-915D-FDC7A9A8C875}" type="sibTrans" cxnId="{C57B6F12-78CC-4CFD-8698-A38B8805F35A}">
      <dgm:prSet/>
      <dgm:spPr/>
      <dgm:t>
        <a:bodyPr/>
        <a:lstStyle/>
        <a:p>
          <a:endParaRPr lang="en-US"/>
        </a:p>
      </dgm:t>
    </dgm:pt>
    <dgm:pt modelId="{6D1C6F3C-D4CD-4ED6-867B-11AF189C7092}">
      <dgm:prSet/>
      <dgm:spPr/>
      <dgm:t>
        <a:bodyPr/>
        <a:lstStyle/>
        <a:p>
          <a:r>
            <a:rPr lang="en-GB"/>
            <a:t>Cognitive behavioral therapy</a:t>
          </a:r>
          <a:endParaRPr lang="en-US"/>
        </a:p>
      </dgm:t>
    </dgm:pt>
    <dgm:pt modelId="{6B8CF1A4-E730-4637-B714-D501D263D445}" type="parTrans" cxnId="{9CAD8BCF-BFF6-4783-AA06-EB36BA77B2B7}">
      <dgm:prSet/>
      <dgm:spPr/>
      <dgm:t>
        <a:bodyPr/>
        <a:lstStyle/>
        <a:p>
          <a:endParaRPr lang="en-US"/>
        </a:p>
      </dgm:t>
    </dgm:pt>
    <dgm:pt modelId="{D8AAE9D9-4C4D-4F24-AB1E-E0DF0E217EC6}" type="sibTrans" cxnId="{9CAD8BCF-BFF6-4783-AA06-EB36BA77B2B7}">
      <dgm:prSet/>
      <dgm:spPr/>
      <dgm:t>
        <a:bodyPr/>
        <a:lstStyle/>
        <a:p>
          <a:endParaRPr lang="en-US"/>
        </a:p>
      </dgm:t>
    </dgm:pt>
    <dgm:pt modelId="{3A9951CA-9439-4404-BC5E-C365E36B23A9}">
      <dgm:prSet/>
      <dgm:spPr/>
      <dgm:t>
        <a:bodyPr/>
        <a:lstStyle/>
        <a:p>
          <a:r>
            <a:rPr lang="en-GB" dirty="0"/>
            <a:t>psychiatric medication</a:t>
          </a:r>
          <a:endParaRPr lang="en-US" dirty="0"/>
        </a:p>
      </dgm:t>
    </dgm:pt>
    <dgm:pt modelId="{0248C79B-6E06-4D8F-A7D3-7B008B8664E1}" type="parTrans" cxnId="{6D58C061-DF94-45E7-A4A2-8DA39894FE81}">
      <dgm:prSet/>
      <dgm:spPr/>
      <dgm:t>
        <a:bodyPr/>
        <a:lstStyle/>
        <a:p>
          <a:endParaRPr lang="en-US"/>
        </a:p>
      </dgm:t>
    </dgm:pt>
    <dgm:pt modelId="{F4C72A65-A97A-40DC-998A-BF024B61DEAD}" type="sibTrans" cxnId="{6D58C061-DF94-45E7-A4A2-8DA39894FE81}">
      <dgm:prSet/>
      <dgm:spPr/>
      <dgm:t>
        <a:bodyPr/>
        <a:lstStyle/>
        <a:p>
          <a:endParaRPr lang="en-US"/>
        </a:p>
      </dgm:t>
    </dgm:pt>
    <dgm:pt modelId="{587F5901-5C90-4752-BF7E-1DD27F076FF5}">
      <dgm:prSet/>
      <dgm:spPr/>
      <dgm:t>
        <a:bodyPr/>
        <a:lstStyle/>
        <a:p>
          <a:r>
            <a:rPr lang="en-GB"/>
            <a:t>Antidepressants</a:t>
          </a:r>
          <a:endParaRPr lang="en-US"/>
        </a:p>
      </dgm:t>
    </dgm:pt>
    <dgm:pt modelId="{335B76DA-BFE1-4082-9EBF-DA0AD26643D1}" type="parTrans" cxnId="{AE72340C-7566-45BD-86C6-1468E6A54D44}">
      <dgm:prSet/>
      <dgm:spPr/>
      <dgm:t>
        <a:bodyPr/>
        <a:lstStyle/>
        <a:p>
          <a:endParaRPr lang="en-US"/>
        </a:p>
      </dgm:t>
    </dgm:pt>
    <dgm:pt modelId="{F87CBDBA-4A15-4F0D-B72F-7DF364C7DE4D}" type="sibTrans" cxnId="{AE72340C-7566-45BD-86C6-1468E6A54D44}">
      <dgm:prSet/>
      <dgm:spPr/>
      <dgm:t>
        <a:bodyPr/>
        <a:lstStyle/>
        <a:p>
          <a:endParaRPr lang="en-US"/>
        </a:p>
      </dgm:t>
    </dgm:pt>
    <dgm:pt modelId="{4C959586-00BD-45F4-B050-5D9F510BCC36}">
      <dgm:prSet/>
      <dgm:spPr/>
      <dgm:t>
        <a:bodyPr/>
        <a:lstStyle/>
        <a:p>
          <a:r>
            <a:rPr lang="en-GB"/>
            <a:t>Mood stabilisers (including lithium)</a:t>
          </a:r>
          <a:endParaRPr lang="en-US"/>
        </a:p>
      </dgm:t>
    </dgm:pt>
    <dgm:pt modelId="{0A02E17E-3217-445A-8278-DF9D9F211938}" type="parTrans" cxnId="{CD754460-D95C-4713-856C-17C7D56ACAF8}">
      <dgm:prSet/>
      <dgm:spPr/>
      <dgm:t>
        <a:bodyPr/>
        <a:lstStyle/>
        <a:p>
          <a:endParaRPr lang="en-US"/>
        </a:p>
      </dgm:t>
    </dgm:pt>
    <dgm:pt modelId="{992EA042-F5FD-4E4E-9F22-2315DAAC5F51}" type="sibTrans" cxnId="{CD754460-D95C-4713-856C-17C7D56ACAF8}">
      <dgm:prSet/>
      <dgm:spPr/>
      <dgm:t>
        <a:bodyPr/>
        <a:lstStyle/>
        <a:p>
          <a:endParaRPr lang="en-US"/>
        </a:p>
      </dgm:t>
    </dgm:pt>
    <dgm:pt modelId="{00627A3B-5964-4641-9923-B6571A560F64}">
      <dgm:prSet/>
      <dgm:spPr/>
      <dgm:t>
        <a:bodyPr/>
        <a:lstStyle/>
        <a:p>
          <a:r>
            <a:rPr lang="en-GB"/>
            <a:t>Arts and creative therapies</a:t>
          </a:r>
          <a:endParaRPr lang="en-US"/>
        </a:p>
      </dgm:t>
    </dgm:pt>
    <dgm:pt modelId="{3F55E6F7-B3B0-42AE-8691-A63D63134B2B}" type="parTrans" cxnId="{2D66D14F-158A-463C-8BF5-CB2CB3A5D9D1}">
      <dgm:prSet/>
      <dgm:spPr/>
      <dgm:t>
        <a:bodyPr/>
        <a:lstStyle/>
        <a:p>
          <a:endParaRPr lang="en-US"/>
        </a:p>
      </dgm:t>
    </dgm:pt>
    <dgm:pt modelId="{5FB5ED29-B8E6-44E2-8781-E7FF35A58213}" type="sibTrans" cxnId="{2D66D14F-158A-463C-8BF5-CB2CB3A5D9D1}">
      <dgm:prSet/>
      <dgm:spPr/>
      <dgm:t>
        <a:bodyPr/>
        <a:lstStyle/>
        <a:p>
          <a:endParaRPr lang="en-US"/>
        </a:p>
      </dgm:t>
    </dgm:pt>
    <dgm:pt modelId="{A5920CF6-9260-4211-A33A-62AFA02A0708}">
      <dgm:prSet/>
      <dgm:spPr/>
      <dgm:t>
        <a:bodyPr/>
        <a:lstStyle/>
        <a:p>
          <a:r>
            <a:rPr lang="en-GB"/>
            <a:t>Complementary and alternative therapies</a:t>
          </a:r>
          <a:endParaRPr lang="en-US"/>
        </a:p>
      </dgm:t>
    </dgm:pt>
    <dgm:pt modelId="{088041F8-DF11-44EB-BD16-AD4128254B91}" type="parTrans" cxnId="{1C6FA55A-CE83-4F9C-8BCF-DEC7C215FB2A}">
      <dgm:prSet/>
      <dgm:spPr/>
      <dgm:t>
        <a:bodyPr/>
        <a:lstStyle/>
        <a:p>
          <a:endParaRPr lang="en-US"/>
        </a:p>
      </dgm:t>
    </dgm:pt>
    <dgm:pt modelId="{1C8D7046-7B06-4D2C-AC61-921683E5F5F2}" type="sibTrans" cxnId="{1C6FA55A-CE83-4F9C-8BCF-DEC7C215FB2A}">
      <dgm:prSet/>
      <dgm:spPr/>
      <dgm:t>
        <a:bodyPr/>
        <a:lstStyle/>
        <a:p>
          <a:endParaRPr lang="en-US"/>
        </a:p>
      </dgm:t>
    </dgm:pt>
    <dgm:pt modelId="{A0F097B1-9370-4E40-8A72-C8E8F2FBAC6C}">
      <dgm:prSet/>
      <dgm:spPr/>
      <dgm:t>
        <a:bodyPr/>
        <a:lstStyle/>
        <a:p>
          <a:r>
            <a:rPr lang="en-GB" dirty="0"/>
            <a:t>(Mind, 2023)</a:t>
          </a:r>
          <a:endParaRPr lang="en-US" dirty="0"/>
        </a:p>
      </dgm:t>
    </dgm:pt>
    <dgm:pt modelId="{C8D70B1B-E5C4-4FD7-B189-6FE04A6B49C0}" type="parTrans" cxnId="{A712DBC6-1C72-4669-A37E-0A135E3A5757}">
      <dgm:prSet/>
      <dgm:spPr/>
      <dgm:t>
        <a:bodyPr/>
        <a:lstStyle/>
        <a:p>
          <a:endParaRPr lang="en-US"/>
        </a:p>
      </dgm:t>
    </dgm:pt>
    <dgm:pt modelId="{BD69F816-9796-4F41-8359-AFBAA424E61D}" type="sibTrans" cxnId="{A712DBC6-1C72-4669-A37E-0A135E3A5757}">
      <dgm:prSet/>
      <dgm:spPr/>
      <dgm:t>
        <a:bodyPr/>
        <a:lstStyle/>
        <a:p>
          <a:endParaRPr lang="en-US"/>
        </a:p>
      </dgm:t>
    </dgm:pt>
    <dgm:pt modelId="{154A2162-491A-4F76-8A20-E18A08398F19}">
      <dgm:prSet/>
      <dgm:spPr/>
      <dgm:t>
        <a:bodyPr/>
        <a:lstStyle/>
        <a:p>
          <a:r>
            <a:rPr lang="en-GB" dirty="0"/>
            <a:t>Behavioural therapy</a:t>
          </a:r>
        </a:p>
      </dgm:t>
    </dgm:pt>
    <dgm:pt modelId="{BE0114FE-3A37-444A-B678-477C1DB7F2D0}" type="parTrans" cxnId="{533F5B07-95B5-4976-A7CC-D5FD852538C3}">
      <dgm:prSet/>
      <dgm:spPr/>
      <dgm:t>
        <a:bodyPr/>
        <a:lstStyle/>
        <a:p>
          <a:endParaRPr lang="en-GB"/>
        </a:p>
      </dgm:t>
    </dgm:pt>
    <dgm:pt modelId="{90BFD3DD-EB7D-42C6-86F0-0C2EE63BFAAB}" type="sibTrans" cxnId="{533F5B07-95B5-4976-A7CC-D5FD852538C3}">
      <dgm:prSet/>
      <dgm:spPr/>
      <dgm:t>
        <a:bodyPr/>
        <a:lstStyle/>
        <a:p>
          <a:endParaRPr lang="en-GB"/>
        </a:p>
      </dgm:t>
    </dgm:pt>
    <dgm:pt modelId="{549B64B7-00D0-495E-A9BC-A1AC65C7E8C9}" type="pres">
      <dgm:prSet presAssocID="{C85F5266-1A88-4976-8C71-41EF8929B17C}" presName="diagram" presStyleCnt="0">
        <dgm:presLayoutVars>
          <dgm:dir/>
          <dgm:resizeHandles val="exact"/>
        </dgm:presLayoutVars>
      </dgm:prSet>
      <dgm:spPr/>
    </dgm:pt>
    <dgm:pt modelId="{7B48505A-CDDB-4057-9317-9AB8396585A8}" type="pres">
      <dgm:prSet presAssocID="{8640B398-4528-4755-A8A6-54F680C2525D}" presName="node" presStyleLbl="node1" presStyleIdx="0" presStyleCnt="9">
        <dgm:presLayoutVars>
          <dgm:bulletEnabled val="1"/>
        </dgm:presLayoutVars>
      </dgm:prSet>
      <dgm:spPr/>
    </dgm:pt>
    <dgm:pt modelId="{5C489A8E-5BE3-40E1-A9E9-8C1F6F85D1C8}" type="pres">
      <dgm:prSet presAssocID="{E15B94BB-9F82-4842-915D-FDC7A9A8C875}" presName="sibTrans" presStyleCnt="0"/>
      <dgm:spPr/>
    </dgm:pt>
    <dgm:pt modelId="{9450D450-3F7D-43C9-A4CE-021D06CC4BEF}" type="pres">
      <dgm:prSet presAssocID="{6D1C6F3C-D4CD-4ED6-867B-11AF189C7092}" presName="node" presStyleLbl="node1" presStyleIdx="1" presStyleCnt="9">
        <dgm:presLayoutVars>
          <dgm:bulletEnabled val="1"/>
        </dgm:presLayoutVars>
      </dgm:prSet>
      <dgm:spPr/>
    </dgm:pt>
    <dgm:pt modelId="{0985E643-0922-4218-8613-9BA69927457C}" type="pres">
      <dgm:prSet presAssocID="{D8AAE9D9-4C4D-4F24-AB1E-E0DF0E217EC6}" presName="sibTrans" presStyleCnt="0"/>
      <dgm:spPr/>
    </dgm:pt>
    <dgm:pt modelId="{4E5BB0B3-B46F-4D91-9A3F-B3737828AEB0}" type="pres">
      <dgm:prSet presAssocID="{3A9951CA-9439-4404-BC5E-C365E36B23A9}" presName="node" presStyleLbl="node1" presStyleIdx="2" presStyleCnt="9">
        <dgm:presLayoutVars>
          <dgm:bulletEnabled val="1"/>
        </dgm:presLayoutVars>
      </dgm:prSet>
      <dgm:spPr/>
    </dgm:pt>
    <dgm:pt modelId="{9345EDBE-16A1-4668-9786-2E72A6EF0D4D}" type="pres">
      <dgm:prSet presAssocID="{F4C72A65-A97A-40DC-998A-BF024B61DEAD}" presName="sibTrans" presStyleCnt="0"/>
      <dgm:spPr/>
    </dgm:pt>
    <dgm:pt modelId="{8C55988E-04B3-46EF-AFCE-9CF45695D0A0}" type="pres">
      <dgm:prSet presAssocID="{587F5901-5C90-4752-BF7E-1DD27F076FF5}" presName="node" presStyleLbl="node1" presStyleIdx="3" presStyleCnt="9">
        <dgm:presLayoutVars>
          <dgm:bulletEnabled val="1"/>
        </dgm:presLayoutVars>
      </dgm:prSet>
      <dgm:spPr/>
    </dgm:pt>
    <dgm:pt modelId="{A9ACC07E-417A-479D-8DE8-13DE7D77F7FE}" type="pres">
      <dgm:prSet presAssocID="{F87CBDBA-4A15-4F0D-B72F-7DF364C7DE4D}" presName="sibTrans" presStyleCnt="0"/>
      <dgm:spPr/>
    </dgm:pt>
    <dgm:pt modelId="{A8FADA8D-3D5A-4067-87DE-5F500876FCD8}" type="pres">
      <dgm:prSet presAssocID="{4C959586-00BD-45F4-B050-5D9F510BCC36}" presName="node" presStyleLbl="node1" presStyleIdx="4" presStyleCnt="9">
        <dgm:presLayoutVars>
          <dgm:bulletEnabled val="1"/>
        </dgm:presLayoutVars>
      </dgm:prSet>
      <dgm:spPr/>
    </dgm:pt>
    <dgm:pt modelId="{1AC595D9-45A0-47FF-A6C6-6AFAA28AAB03}" type="pres">
      <dgm:prSet presAssocID="{992EA042-F5FD-4E4E-9F22-2315DAAC5F51}" presName="sibTrans" presStyleCnt="0"/>
      <dgm:spPr/>
    </dgm:pt>
    <dgm:pt modelId="{5E4B9DAE-EA98-4E82-998D-B05E4B0AE4E0}" type="pres">
      <dgm:prSet presAssocID="{00627A3B-5964-4641-9923-B6571A560F64}" presName="node" presStyleLbl="node1" presStyleIdx="5" presStyleCnt="9">
        <dgm:presLayoutVars>
          <dgm:bulletEnabled val="1"/>
        </dgm:presLayoutVars>
      </dgm:prSet>
      <dgm:spPr/>
    </dgm:pt>
    <dgm:pt modelId="{96CEA40E-C1E9-41BA-9E79-09BD2DF6BB81}" type="pres">
      <dgm:prSet presAssocID="{5FB5ED29-B8E6-44E2-8781-E7FF35A58213}" presName="sibTrans" presStyleCnt="0"/>
      <dgm:spPr/>
    </dgm:pt>
    <dgm:pt modelId="{E64EBA9F-05EA-4221-B2EE-A8C3191D0D8E}" type="pres">
      <dgm:prSet presAssocID="{A5920CF6-9260-4211-A33A-62AFA02A0708}" presName="node" presStyleLbl="node1" presStyleIdx="6" presStyleCnt="9">
        <dgm:presLayoutVars>
          <dgm:bulletEnabled val="1"/>
        </dgm:presLayoutVars>
      </dgm:prSet>
      <dgm:spPr/>
    </dgm:pt>
    <dgm:pt modelId="{C260E14B-247E-4753-AE09-F3A470EBC4DB}" type="pres">
      <dgm:prSet presAssocID="{1C8D7046-7B06-4D2C-AC61-921683E5F5F2}" presName="sibTrans" presStyleCnt="0"/>
      <dgm:spPr/>
    </dgm:pt>
    <dgm:pt modelId="{A5F75B2F-F29E-4C0F-98B7-8EBE73B0227E}" type="pres">
      <dgm:prSet presAssocID="{A0F097B1-9370-4E40-8A72-C8E8F2FBAC6C}" presName="node" presStyleLbl="node1" presStyleIdx="7" presStyleCnt="9" custLinFactX="12866" custLinFactNeighborX="100000" custLinFactNeighborY="5336">
        <dgm:presLayoutVars>
          <dgm:bulletEnabled val="1"/>
        </dgm:presLayoutVars>
      </dgm:prSet>
      <dgm:spPr/>
    </dgm:pt>
    <dgm:pt modelId="{53978FE1-2E59-4436-81B3-D1F3A4A97057}" type="pres">
      <dgm:prSet presAssocID="{BD69F816-9796-4F41-8359-AFBAA424E61D}" presName="sibTrans" presStyleCnt="0"/>
      <dgm:spPr/>
    </dgm:pt>
    <dgm:pt modelId="{079A4A6D-EE41-4013-8AFB-C20D31EDEFF6}" type="pres">
      <dgm:prSet presAssocID="{154A2162-491A-4F76-8A20-E18A08398F19}" presName="node" presStyleLbl="node1" presStyleIdx="8" presStyleCnt="9" custLinFactX="-10081" custLinFactNeighborX="-100000" custLinFactNeighborY="-4002">
        <dgm:presLayoutVars>
          <dgm:bulletEnabled val="1"/>
        </dgm:presLayoutVars>
      </dgm:prSet>
      <dgm:spPr/>
    </dgm:pt>
  </dgm:ptLst>
  <dgm:cxnLst>
    <dgm:cxn modelId="{533F5B07-95B5-4976-A7CC-D5FD852538C3}" srcId="{C85F5266-1A88-4976-8C71-41EF8929B17C}" destId="{154A2162-491A-4F76-8A20-E18A08398F19}" srcOrd="8" destOrd="0" parTransId="{BE0114FE-3A37-444A-B678-477C1DB7F2D0}" sibTransId="{90BFD3DD-EB7D-42C6-86F0-0C2EE63BFAAB}"/>
    <dgm:cxn modelId="{ACC65908-0DB3-4B9D-A91C-C63F57C728DC}" type="presOf" srcId="{154A2162-491A-4F76-8A20-E18A08398F19}" destId="{079A4A6D-EE41-4013-8AFB-C20D31EDEFF6}" srcOrd="0" destOrd="0" presId="urn:microsoft.com/office/officeart/2005/8/layout/default"/>
    <dgm:cxn modelId="{AE72340C-7566-45BD-86C6-1468E6A54D44}" srcId="{C85F5266-1A88-4976-8C71-41EF8929B17C}" destId="{587F5901-5C90-4752-BF7E-1DD27F076FF5}" srcOrd="3" destOrd="0" parTransId="{335B76DA-BFE1-4082-9EBF-DA0AD26643D1}" sibTransId="{F87CBDBA-4A15-4F0D-B72F-7DF364C7DE4D}"/>
    <dgm:cxn modelId="{C57B6F12-78CC-4CFD-8698-A38B8805F35A}" srcId="{C85F5266-1A88-4976-8C71-41EF8929B17C}" destId="{8640B398-4528-4755-A8A6-54F680C2525D}" srcOrd="0" destOrd="0" parTransId="{7CCD03DA-7FD7-46D0-B1F9-2EF05FD131EE}" sibTransId="{E15B94BB-9F82-4842-915D-FDC7A9A8C875}"/>
    <dgm:cxn modelId="{805F302F-A689-4179-BE5A-A38FB11B5944}" type="presOf" srcId="{3A9951CA-9439-4404-BC5E-C365E36B23A9}" destId="{4E5BB0B3-B46F-4D91-9A3F-B3737828AEB0}" srcOrd="0" destOrd="0" presId="urn:microsoft.com/office/officeart/2005/8/layout/default"/>
    <dgm:cxn modelId="{CD754460-D95C-4713-856C-17C7D56ACAF8}" srcId="{C85F5266-1A88-4976-8C71-41EF8929B17C}" destId="{4C959586-00BD-45F4-B050-5D9F510BCC36}" srcOrd="4" destOrd="0" parTransId="{0A02E17E-3217-445A-8278-DF9D9F211938}" sibTransId="{992EA042-F5FD-4E4E-9F22-2315DAAC5F51}"/>
    <dgm:cxn modelId="{6D58C061-DF94-45E7-A4A2-8DA39894FE81}" srcId="{C85F5266-1A88-4976-8C71-41EF8929B17C}" destId="{3A9951CA-9439-4404-BC5E-C365E36B23A9}" srcOrd="2" destOrd="0" parTransId="{0248C79B-6E06-4D8F-A7D3-7B008B8664E1}" sibTransId="{F4C72A65-A97A-40DC-998A-BF024B61DEAD}"/>
    <dgm:cxn modelId="{69193162-98FD-4540-A486-509F58938CF5}" type="presOf" srcId="{8640B398-4528-4755-A8A6-54F680C2525D}" destId="{7B48505A-CDDB-4057-9317-9AB8396585A8}" srcOrd="0" destOrd="0" presId="urn:microsoft.com/office/officeart/2005/8/layout/default"/>
    <dgm:cxn modelId="{2D66D14F-158A-463C-8BF5-CB2CB3A5D9D1}" srcId="{C85F5266-1A88-4976-8C71-41EF8929B17C}" destId="{00627A3B-5964-4641-9923-B6571A560F64}" srcOrd="5" destOrd="0" parTransId="{3F55E6F7-B3B0-42AE-8691-A63D63134B2B}" sibTransId="{5FB5ED29-B8E6-44E2-8781-E7FF35A58213}"/>
    <dgm:cxn modelId="{1C6FA55A-CE83-4F9C-8BCF-DEC7C215FB2A}" srcId="{C85F5266-1A88-4976-8C71-41EF8929B17C}" destId="{A5920CF6-9260-4211-A33A-62AFA02A0708}" srcOrd="6" destOrd="0" parTransId="{088041F8-DF11-44EB-BD16-AD4128254B91}" sibTransId="{1C8D7046-7B06-4D2C-AC61-921683E5F5F2}"/>
    <dgm:cxn modelId="{9580F69F-09B5-44D7-9420-211420EF5214}" type="presOf" srcId="{A0F097B1-9370-4E40-8A72-C8E8F2FBAC6C}" destId="{A5F75B2F-F29E-4C0F-98B7-8EBE73B0227E}" srcOrd="0" destOrd="0" presId="urn:microsoft.com/office/officeart/2005/8/layout/default"/>
    <dgm:cxn modelId="{80CB27A9-D5BF-4BDE-8868-E8BADFB8B5A2}" type="presOf" srcId="{4C959586-00BD-45F4-B050-5D9F510BCC36}" destId="{A8FADA8D-3D5A-4067-87DE-5F500876FCD8}" srcOrd="0" destOrd="0" presId="urn:microsoft.com/office/officeart/2005/8/layout/default"/>
    <dgm:cxn modelId="{666264BD-41F2-43E8-874E-2688ECB47912}" type="presOf" srcId="{C85F5266-1A88-4976-8C71-41EF8929B17C}" destId="{549B64B7-00D0-495E-A9BC-A1AC65C7E8C9}" srcOrd="0" destOrd="0" presId="urn:microsoft.com/office/officeart/2005/8/layout/default"/>
    <dgm:cxn modelId="{F1138BBE-C3C7-49CF-82FD-DA4C3B627299}" type="presOf" srcId="{6D1C6F3C-D4CD-4ED6-867B-11AF189C7092}" destId="{9450D450-3F7D-43C9-A4CE-021D06CC4BEF}" srcOrd="0" destOrd="0" presId="urn:microsoft.com/office/officeart/2005/8/layout/default"/>
    <dgm:cxn modelId="{A712DBC6-1C72-4669-A37E-0A135E3A5757}" srcId="{C85F5266-1A88-4976-8C71-41EF8929B17C}" destId="{A0F097B1-9370-4E40-8A72-C8E8F2FBAC6C}" srcOrd="7" destOrd="0" parTransId="{C8D70B1B-E5C4-4FD7-B189-6FE04A6B49C0}" sibTransId="{BD69F816-9796-4F41-8359-AFBAA424E61D}"/>
    <dgm:cxn modelId="{9CAD8BCF-BFF6-4783-AA06-EB36BA77B2B7}" srcId="{C85F5266-1A88-4976-8C71-41EF8929B17C}" destId="{6D1C6F3C-D4CD-4ED6-867B-11AF189C7092}" srcOrd="1" destOrd="0" parTransId="{6B8CF1A4-E730-4637-B714-D501D263D445}" sibTransId="{D8AAE9D9-4C4D-4F24-AB1E-E0DF0E217EC6}"/>
    <dgm:cxn modelId="{EBA2C1D1-7C08-44ED-BC4A-1FFEB3A8F973}" type="presOf" srcId="{587F5901-5C90-4752-BF7E-1DD27F076FF5}" destId="{8C55988E-04B3-46EF-AFCE-9CF45695D0A0}" srcOrd="0" destOrd="0" presId="urn:microsoft.com/office/officeart/2005/8/layout/default"/>
    <dgm:cxn modelId="{3718D8EB-8F5E-444C-A65E-57189E2A44E0}" type="presOf" srcId="{00627A3B-5964-4641-9923-B6571A560F64}" destId="{5E4B9DAE-EA98-4E82-998D-B05E4B0AE4E0}" srcOrd="0" destOrd="0" presId="urn:microsoft.com/office/officeart/2005/8/layout/default"/>
    <dgm:cxn modelId="{42DFE7EF-CA00-46CA-BA48-5118BAA5CA13}" type="presOf" srcId="{A5920CF6-9260-4211-A33A-62AFA02A0708}" destId="{E64EBA9F-05EA-4221-B2EE-A8C3191D0D8E}" srcOrd="0" destOrd="0" presId="urn:microsoft.com/office/officeart/2005/8/layout/default"/>
    <dgm:cxn modelId="{1589B031-B63A-44B6-9C22-19798CC97A1D}" type="presParOf" srcId="{549B64B7-00D0-495E-A9BC-A1AC65C7E8C9}" destId="{7B48505A-CDDB-4057-9317-9AB8396585A8}" srcOrd="0" destOrd="0" presId="urn:microsoft.com/office/officeart/2005/8/layout/default"/>
    <dgm:cxn modelId="{6C040C39-F8CD-4B65-BBA8-48B642916C84}" type="presParOf" srcId="{549B64B7-00D0-495E-A9BC-A1AC65C7E8C9}" destId="{5C489A8E-5BE3-40E1-A9E9-8C1F6F85D1C8}" srcOrd="1" destOrd="0" presId="urn:microsoft.com/office/officeart/2005/8/layout/default"/>
    <dgm:cxn modelId="{592D39B5-8F28-4BA4-810F-097EB1C0D54A}" type="presParOf" srcId="{549B64B7-00D0-495E-A9BC-A1AC65C7E8C9}" destId="{9450D450-3F7D-43C9-A4CE-021D06CC4BEF}" srcOrd="2" destOrd="0" presId="urn:microsoft.com/office/officeart/2005/8/layout/default"/>
    <dgm:cxn modelId="{4B38983E-12C3-4BAB-BF8E-D7D40EF98DB2}" type="presParOf" srcId="{549B64B7-00D0-495E-A9BC-A1AC65C7E8C9}" destId="{0985E643-0922-4218-8613-9BA69927457C}" srcOrd="3" destOrd="0" presId="urn:microsoft.com/office/officeart/2005/8/layout/default"/>
    <dgm:cxn modelId="{40A8FA49-0684-4926-BF06-C4D6E3BD06A7}" type="presParOf" srcId="{549B64B7-00D0-495E-A9BC-A1AC65C7E8C9}" destId="{4E5BB0B3-B46F-4D91-9A3F-B3737828AEB0}" srcOrd="4" destOrd="0" presId="urn:microsoft.com/office/officeart/2005/8/layout/default"/>
    <dgm:cxn modelId="{751FCCE4-B7C3-40E7-9A6D-7C572AD3C3F4}" type="presParOf" srcId="{549B64B7-00D0-495E-A9BC-A1AC65C7E8C9}" destId="{9345EDBE-16A1-4668-9786-2E72A6EF0D4D}" srcOrd="5" destOrd="0" presId="urn:microsoft.com/office/officeart/2005/8/layout/default"/>
    <dgm:cxn modelId="{C48F63A1-78BF-4A18-B044-B75487326B7F}" type="presParOf" srcId="{549B64B7-00D0-495E-A9BC-A1AC65C7E8C9}" destId="{8C55988E-04B3-46EF-AFCE-9CF45695D0A0}" srcOrd="6" destOrd="0" presId="urn:microsoft.com/office/officeart/2005/8/layout/default"/>
    <dgm:cxn modelId="{F32E987D-1A49-45A4-8BAB-BB47D4146FF7}" type="presParOf" srcId="{549B64B7-00D0-495E-A9BC-A1AC65C7E8C9}" destId="{A9ACC07E-417A-479D-8DE8-13DE7D77F7FE}" srcOrd="7" destOrd="0" presId="urn:microsoft.com/office/officeart/2005/8/layout/default"/>
    <dgm:cxn modelId="{3203FBCA-F5DD-4797-8D2E-28E2C5B7E6FA}" type="presParOf" srcId="{549B64B7-00D0-495E-A9BC-A1AC65C7E8C9}" destId="{A8FADA8D-3D5A-4067-87DE-5F500876FCD8}" srcOrd="8" destOrd="0" presId="urn:microsoft.com/office/officeart/2005/8/layout/default"/>
    <dgm:cxn modelId="{D5DE4779-4457-4C58-BC13-C2C4821CB1D0}" type="presParOf" srcId="{549B64B7-00D0-495E-A9BC-A1AC65C7E8C9}" destId="{1AC595D9-45A0-47FF-A6C6-6AFAA28AAB03}" srcOrd="9" destOrd="0" presId="urn:microsoft.com/office/officeart/2005/8/layout/default"/>
    <dgm:cxn modelId="{30DB6A94-59A0-4603-AE2B-ADAA0229ABA8}" type="presParOf" srcId="{549B64B7-00D0-495E-A9BC-A1AC65C7E8C9}" destId="{5E4B9DAE-EA98-4E82-998D-B05E4B0AE4E0}" srcOrd="10" destOrd="0" presId="urn:microsoft.com/office/officeart/2005/8/layout/default"/>
    <dgm:cxn modelId="{C2D9073A-3108-4A4E-8B44-A9192190A4CA}" type="presParOf" srcId="{549B64B7-00D0-495E-A9BC-A1AC65C7E8C9}" destId="{96CEA40E-C1E9-41BA-9E79-09BD2DF6BB81}" srcOrd="11" destOrd="0" presId="urn:microsoft.com/office/officeart/2005/8/layout/default"/>
    <dgm:cxn modelId="{2976C4B8-6143-4622-ACCF-74A13B834689}" type="presParOf" srcId="{549B64B7-00D0-495E-A9BC-A1AC65C7E8C9}" destId="{E64EBA9F-05EA-4221-B2EE-A8C3191D0D8E}" srcOrd="12" destOrd="0" presId="urn:microsoft.com/office/officeart/2005/8/layout/default"/>
    <dgm:cxn modelId="{EA9CE005-B372-4453-AABB-86FB5D2530A4}" type="presParOf" srcId="{549B64B7-00D0-495E-A9BC-A1AC65C7E8C9}" destId="{C260E14B-247E-4753-AE09-F3A470EBC4DB}" srcOrd="13" destOrd="0" presId="urn:microsoft.com/office/officeart/2005/8/layout/default"/>
    <dgm:cxn modelId="{252DF905-096F-4949-A1C4-B25EF8CFAB5A}" type="presParOf" srcId="{549B64B7-00D0-495E-A9BC-A1AC65C7E8C9}" destId="{A5F75B2F-F29E-4C0F-98B7-8EBE73B0227E}" srcOrd="14" destOrd="0" presId="urn:microsoft.com/office/officeart/2005/8/layout/default"/>
    <dgm:cxn modelId="{8671A59D-015C-4675-8405-A6522E195A08}" type="presParOf" srcId="{549B64B7-00D0-495E-A9BC-A1AC65C7E8C9}" destId="{53978FE1-2E59-4436-81B3-D1F3A4A97057}" srcOrd="15" destOrd="0" presId="urn:microsoft.com/office/officeart/2005/8/layout/default"/>
    <dgm:cxn modelId="{53295265-E3D6-4C39-8407-15A3ACC650D8}" type="presParOf" srcId="{549B64B7-00D0-495E-A9BC-A1AC65C7E8C9}" destId="{079A4A6D-EE41-4013-8AFB-C20D31EDEFF6}"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8505A-CDDB-4057-9317-9AB8396585A8}">
      <dsp:nvSpPr>
        <dsp:cNvPr id="0" name=""/>
        <dsp:cNvSpPr/>
      </dsp:nvSpPr>
      <dsp:spPr>
        <a:xfrm>
          <a:off x="3458" y="496038"/>
          <a:ext cx="1872674" cy="11236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Talking therapy treatments</a:t>
          </a:r>
          <a:endParaRPr lang="en-US" sz="2000" kern="1200" dirty="0"/>
        </a:p>
      </dsp:txBody>
      <dsp:txXfrm>
        <a:off x="3458" y="496038"/>
        <a:ext cx="1872674" cy="1123604"/>
      </dsp:txXfrm>
    </dsp:sp>
    <dsp:sp modelId="{9450D450-3F7D-43C9-A4CE-021D06CC4BEF}">
      <dsp:nvSpPr>
        <dsp:cNvPr id="0" name=""/>
        <dsp:cNvSpPr/>
      </dsp:nvSpPr>
      <dsp:spPr>
        <a:xfrm>
          <a:off x="2063400" y="496038"/>
          <a:ext cx="1872674" cy="11236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Cognitive behavioral therapy</a:t>
          </a:r>
          <a:endParaRPr lang="en-US" sz="2000" kern="1200"/>
        </a:p>
      </dsp:txBody>
      <dsp:txXfrm>
        <a:off x="2063400" y="496038"/>
        <a:ext cx="1872674" cy="1123604"/>
      </dsp:txXfrm>
    </dsp:sp>
    <dsp:sp modelId="{4E5BB0B3-B46F-4D91-9A3F-B3737828AEB0}">
      <dsp:nvSpPr>
        <dsp:cNvPr id="0" name=""/>
        <dsp:cNvSpPr/>
      </dsp:nvSpPr>
      <dsp:spPr>
        <a:xfrm>
          <a:off x="4123342" y="496038"/>
          <a:ext cx="1872674" cy="11236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psychiatric medication</a:t>
          </a:r>
          <a:endParaRPr lang="en-US" sz="2000" kern="1200" dirty="0"/>
        </a:p>
      </dsp:txBody>
      <dsp:txXfrm>
        <a:off x="4123342" y="496038"/>
        <a:ext cx="1872674" cy="1123604"/>
      </dsp:txXfrm>
    </dsp:sp>
    <dsp:sp modelId="{8C55988E-04B3-46EF-AFCE-9CF45695D0A0}">
      <dsp:nvSpPr>
        <dsp:cNvPr id="0" name=""/>
        <dsp:cNvSpPr/>
      </dsp:nvSpPr>
      <dsp:spPr>
        <a:xfrm>
          <a:off x="6183284" y="496038"/>
          <a:ext cx="1872674" cy="11236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Antidepressants</a:t>
          </a:r>
          <a:endParaRPr lang="en-US" sz="2000" kern="1200"/>
        </a:p>
      </dsp:txBody>
      <dsp:txXfrm>
        <a:off x="6183284" y="496038"/>
        <a:ext cx="1872674" cy="1123604"/>
      </dsp:txXfrm>
    </dsp:sp>
    <dsp:sp modelId="{A8FADA8D-3D5A-4067-87DE-5F500876FCD8}">
      <dsp:nvSpPr>
        <dsp:cNvPr id="0" name=""/>
        <dsp:cNvSpPr/>
      </dsp:nvSpPr>
      <dsp:spPr>
        <a:xfrm>
          <a:off x="8243226" y="496038"/>
          <a:ext cx="1872674" cy="112360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Mood stabilisers (including lithium)</a:t>
          </a:r>
          <a:endParaRPr lang="en-US" sz="2000" kern="1200"/>
        </a:p>
      </dsp:txBody>
      <dsp:txXfrm>
        <a:off x="8243226" y="496038"/>
        <a:ext cx="1872674" cy="1123604"/>
      </dsp:txXfrm>
    </dsp:sp>
    <dsp:sp modelId="{5E4B9DAE-EA98-4E82-998D-B05E4B0AE4E0}">
      <dsp:nvSpPr>
        <dsp:cNvPr id="0" name=""/>
        <dsp:cNvSpPr/>
      </dsp:nvSpPr>
      <dsp:spPr>
        <a:xfrm>
          <a:off x="1033429" y="1806910"/>
          <a:ext cx="1872674" cy="11236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Arts and creative therapies</a:t>
          </a:r>
          <a:endParaRPr lang="en-US" sz="2000" kern="1200"/>
        </a:p>
      </dsp:txBody>
      <dsp:txXfrm>
        <a:off x="1033429" y="1806910"/>
        <a:ext cx="1872674" cy="1123604"/>
      </dsp:txXfrm>
    </dsp:sp>
    <dsp:sp modelId="{E64EBA9F-05EA-4221-B2EE-A8C3191D0D8E}">
      <dsp:nvSpPr>
        <dsp:cNvPr id="0" name=""/>
        <dsp:cNvSpPr/>
      </dsp:nvSpPr>
      <dsp:spPr>
        <a:xfrm>
          <a:off x="3093371" y="1806910"/>
          <a:ext cx="1872674" cy="11236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Complementary and alternative therapies</a:t>
          </a:r>
          <a:endParaRPr lang="en-US" sz="2000" kern="1200"/>
        </a:p>
      </dsp:txBody>
      <dsp:txXfrm>
        <a:off x="3093371" y="1806910"/>
        <a:ext cx="1872674" cy="1123604"/>
      </dsp:txXfrm>
    </dsp:sp>
    <dsp:sp modelId="{A5F75B2F-F29E-4C0F-98B7-8EBE73B0227E}">
      <dsp:nvSpPr>
        <dsp:cNvPr id="0" name=""/>
        <dsp:cNvSpPr/>
      </dsp:nvSpPr>
      <dsp:spPr>
        <a:xfrm>
          <a:off x="7266926" y="1866866"/>
          <a:ext cx="1872674" cy="11236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(Mind, 2023)</a:t>
          </a:r>
          <a:endParaRPr lang="en-US" sz="2000" kern="1200" dirty="0"/>
        </a:p>
      </dsp:txBody>
      <dsp:txXfrm>
        <a:off x="7266926" y="1866866"/>
        <a:ext cx="1872674" cy="1123604"/>
      </dsp:txXfrm>
    </dsp:sp>
    <dsp:sp modelId="{079A4A6D-EE41-4013-8AFB-C20D31EDEFF6}">
      <dsp:nvSpPr>
        <dsp:cNvPr id="0" name=""/>
        <dsp:cNvSpPr/>
      </dsp:nvSpPr>
      <dsp:spPr>
        <a:xfrm>
          <a:off x="5151796" y="1761944"/>
          <a:ext cx="1872674" cy="11236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Behavioural therapy</a:t>
          </a:r>
        </a:p>
      </dsp:txBody>
      <dsp:txXfrm>
        <a:off x="5151796" y="1761944"/>
        <a:ext cx="1872674" cy="11236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59E58C-3F3B-47E6-A859-9037A377DCAC}" type="datetimeFigureOut">
              <a:rPr lang="en-GB" smtClean="0"/>
              <a:t>02/04/2023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075F7D-5E60-491F-A383-F268B2091C3E}" type="slidenum">
              <a:rPr lang="en-GB" smtClean="0"/>
              <a:t>‹#›</a:t>
            </a:fld>
            <a:endParaRPr lang="en-GB"/>
          </a:p>
        </p:txBody>
      </p:sp>
    </p:spTree>
    <p:extLst>
      <p:ext uri="{BB962C8B-B14F-4D97-AF65-F5344CB8AC3E}">
        <p14:creationId xmlns:p14="http://schemas.microsoft.com/office/powerpoint/2010/main" val="2756158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1</a:t>
            </a:fld>
            <a:endParaRPr lang="en-GB"/>
          </a:p>
        </p:txBody>
      </p:sp>
    </p:spTree>
    <p:extLst>
      <p:ext uri="{BB962C8B-B14F-4D97-AF65-F5344CB8AC3E}">
        <p14:creationId xmlns:p14="http://schemas.microsoft.com/office/powerpoint/2010/main" val="3946803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slides will cover……….</a:t>
            </a:r>
          </a:p>
        </p:txBody>
      </p:sp>
      <p:sp>
        <p:nvSpPr>
          <p:cNvPr id="4" name="Slide Number Placeholder 3"/>
          <p:cNvSpPr>
            <a:spLocks noGrp="1"/>
          </p:cNvSpPr>
          <p:nvPr>
            <p:ph type="sldNum" sz="quarter" idx="5"/>
          </p:nvPr>
        </p:nvSpPr>
        <p:spPr/>
        <p:txBody>
          <a:bodyPr/>
          <a:lstStyle/>
          <a:p>
            <a:fld id="{AD075F7D-5E60-491F-A383-F268B2091C3E}" type="slidenum">
              <a:rPr lang="en-GB" smtClean="0"/>
              <a:t>2</a:t>
            </a:fld>
            <a:endParaRPr lang="en-GB"/>
          </a:p>
        </p:txBody>
      </p:sp>
    </p:spTree>
    <p:extLst>
      <p:ext uri="{BB962C8B-B14F-4D97-AF65-F5344CB8AC3E}">
        <p14:creationId xmlns:p14="http://schemas.microsoft.com/office/powerpoint/2010/main" val="591544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the chosen mental health disorder F19- Mental and behavioural disorders due to multiple drug use and use of other psychoactive substances which was taken from the International Classification Diseases (ICD)10.</a:t>
            </a:r>
          </a:p>
          <a:p>
            <a:endParaRPr lang="en-GB" dirty="0"/>
          </a:p>
          <a:p>
            <a:r>
              <a:rPr lang="en-GB" dirty="0"/>
              <a:t>Suffering from mental health disorders will have an impact on our day-to-day living such as our personality, add to our depression as well as build up our anxiety.</a:t>
            </a:r>
          </a:p>
          <a:p>
            <a:endParaRPr lang="en-GB" dirty="0"/>
          </a:p>
          <a:p>
            <a:r>
              <a:rPr lang="en-GB" dirty="0"/>
              <a:t>Peer pressure amongst young people has increase greatly as well as the society in which we live.</a:t>
            </a:r>
          </a:p>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3</a:t>
            </a:fld>
            <a:endParaRPr lang="en-GB"/>
          </a:p>
        </p:txBody>
      </p:sp>
    </p:spTree>
    <p:extLst>
      <p:ext uri="{BB962C8B-B14F-4D97-AF65-F5344CB8AC3E}">
        <p14:creationId xmlns:p14="http://schemas.microsoft.com/office/powerpoint/2010/main" val="1206865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chosen subject focuses on mental and behaviour disorder due to psychoactive substance use which was taken from chapter five of the ICD10 classification. The image shows how a lot of feels get build up in a person leading to mental disorder and psychoactive substance use.</a:t>
            </a:r>
          </a:p>
        </p:txBody>
      </p:sp>
      <p:sp>
        <p:nvSpPr>
          <p:cNvPr id="4" name="Slide Number Placeholder 3"/>
          <p:cNvSpPr>
            <a:spLocks noGrp="1"/>
          </p:cNvSpPr>
          <p:nvPr>
            <p:ph type="sldNum" sz="quarter" idx="5"/>
          </p:nvPr>
        </p:nvSpPr>
        <p:spPr/>
        <p:txBody>
          <a:bodyPr/>
          <a:lstStyle/>
          <a:p>
            <a:fld id="{AD075F7D-5E60-491F-A383-F268B2091C3E}" type="slidenum">
              <a:rPr lang="en-GB" smtClean="0"/>
              <a:t>4</a:t>
            </a:fld>
            <a:endParaRPr lang="en-GB"/>
          </a:p>
        </p:txBody>
      </p:sp>
    </p:spTree>
    <p:extLst>
      <p:ext uri="{BB962C8B-B14F-4D97-AF65-F5344CB8AC3E}">
        <p14:creationId xmlns:p14="http://schemas.microsoft.com/office/powerpoint/2010/main" val="2436575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and behaviour disorder due to psychoactive substance use is treatable condition but can cause serious health issues for example it could lead to the person not having control over the substance intake, it can also lead to depression unlawful act and illegal drug intake.</a:t>
            </a:r>
          </a:p>
          <a:p>
            <a:endParaRPr lang="en-GB" dirty="0"/>
          </a:p>
          <a:p>
            <a:r>
              <a:rPr lang="en-GB" dirty="0"/>
              <a:t>According to the World Health Organisation data shows that there are at least 15.3 million people that are affected by drug misuse.</a:t>
            </a:r>
          </a:p>
          <a:p>
            <a:r>
              <a:rPr lang="en-GB" dirty="0"/>
              <a:t>There are several issues our mental health affects, for example, it causes us to develop mental disabilities such as eating disorders depression, and many serious health conditions however there is always support from the NHS to help maintain an individual’s mental state.</a:t>
            </a:r>
          </a:p>
        </p:txBody>
      </p:sp>
      <p:sp>
        <p:nvSpPr>
          <p:cNvPr id="4" name="Slide Number Placeholder 3"/>
          <p:cNvSpPr>
            <a:spLocks noGrp="1"/>
          </p:cNvSpPr>
          <p:nvPr>
            <p:ph type="sldNum" sz="quarter" idx="5"/>
          </p:nvPr>
        </p:nvSpPr>
        <p:spPr/>
        <p:txBody>
          <a:bodyPr/>
          <a:lstStyle/>
          <a:p>
            <a:fld id="{AD075F7D-5E60-491F-A383-F268B2091C3E}" type="slidenum">
              <a:rPr lang="en-GB" smtClean="0"/>
              <a:t>5</a:t>
            </a:fld>
            <a:endParaRPr lang="en-GB"/>
          </a:p>
        </p:txBody>
      </p:sp>
    </p:spTree>
    <p:extLst>
      <p:ext uri="{BB962C8B-B14F-4D97-AF65-F5344CB8AC3E}">
        <p14:creationId xmlns:p14="http://schemas.microsoft.com/office/powerpoint/2010/main" val="3958631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different types of mental and behaviour disorder such as bipolar, sleep wake disorder, obsessive compulsive disorder and many more. The causes of mental and behaviour disorder due to psychoactive substance use are trauma such as experiencing abuse from childhood or being neglected.</a:t>
            </a:r>
          </a:p>
          <a:p>
            <a:r>
              <a:rPr lang="en-GB" dirty="0"/>
              <a:t>Experiencing discrimination and stigma such as racism</a:t>
            </a:r>
          </a:p>
          <a:p>
            <a:r>
              <a:rPr lang="en-GB" dirty="0"/>
              <a:t>Poverty or debt</a:t>
            </a:r>
          </a:p>
          <a:p>
            <a:r>
              <a:rPr lang="en-GB" dirty="0"/>
              <a:t>Long time stress</a:t>
            </a:r>
          </a:p>
          <a:p>
            <a:r>
              <a:rPr lang="en-GB" dirty="0"/>
              <a:t>Experiencing a long term physical health condition </a:t>
            </a:r>
          </a:p>
        </p:txBody>
      </p:sp>
      <p:sp>
        <p:nvSpPr>
          <p:cNvPr id="4" name="Slide Number Placeholder 3"/>
          <p:cNvSpPr>
            <a:spLocks noGrp="1"/>
          </p:cNvSpPr>
          <p:nvPr>
            <p:ph type="sldNum" sz="quarter" idx="5"/>
          </p:nvPr>
        </p:nvSpPr>
        <p:spPr/>
        <p:txBody>
          <a:bodyPr/>
          <a:lstStyle/>
          <a:p>
            <a:fld id="{AD075F7D-5E60-491F-A383-F268B2091C3E}" type="slidenum">
              <a:rPr lang="en-GB" smtClean="0"/>
              <a:t>6</a:t>
            </a:fld>
            <a:endParaRPr lang="en-GB"/>
          </a:p>
        </p:txBody>
      </p:sp>
    </p:spTree>
    <p:extLst>
      <p:ext uri="{BB962C8B-B14F-4D97-AF65-F5344CB8AC3E}">
        <p14:creationId xmlns:p14="http://schemas.microsoft.com/office/powerpoint/2010/main" val="1425947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symptoms and signs of Mental and behavioural disorders due to psychoactive substance are poor concentration skills, unable to make decisions on their own, also develop headaches and dizziness, can lead them to drinking or smoking.</a:t>
            </a:r>
          </a:p>
        </p:txBody>
      </p:sp>
      <p:sp>
        <p:nvSpPr>
          <p:cNvPr id="4" name="Slide Number Placeholder 3"/>
          <p:cNvSpPr>
            <a:spLocks noGrp="1"/>
          </p:cNvSpPr>
          <p:nvPr>
            <p:ph type="sldNum" sz="quarter" idx="5"/>
          </p:nvPr>
        </p:nvSpPr>
        <p:spPr/>
        <p:txBody>
          <a:bodyPr/>
          <a:lstStyle/>
          <a:p>
            <a:fld id="{AD075F7D-5E60-491F-A383-F268B2091C3E}" type="slidenum">
              <a:rPr lang="en-GB" smtClean="0"/>
              <a:t>7</a:t>
            </a:fld>
            <a:endParaRPr lang="en-GB"/>
          </a:p>
        </p:txBody>
      </p:sp>
    </p:spTree>
    <p:extLst>
      <p:ext uri="{BB962C8B-B14F-4D97-AF65-F5344CB8AC3E}">
        <p14:creationId xmlns:p14="http://schemas.microsoft.com/office/powerpoint/2010/main" val="2165988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diagnosis of mental and behaviour disorder due to substance use involves </a:t>
            </a:r>
          </a:p>
          <a:p>
            <a:pPr marL="171450" indent="-171450">
              <a:buFont typeface="Arial" panose="020B0604020202020204" pitchFamily="34" charset="0"/>
              <a:buChar char="•"/>
            </a:pPr>
            <a:r>
              <a:rPr lang="en-GB" dirty="0"/>
              <a:t>identifying the psychoactive substance use of the individual</a:t>
            </a:r>
          </a:p>
          <a:p>
            <a:pPr marL="171450" indent="-171450">
              <a:buFont typeface="Arial" panose="020B0604020202020204" pitchFamily="34" charset="0"/>
              <a:buChar char="•"/>
            </a:pPr>
            <a:r>
              <a:rPr lang="en-GB" dirty="0"/>
              <a:t>Self report data, of urine, blood or other drug sample within the individuals possession</a:t>
            </a:r>
          </a:p>
          <a:p>
            <a:pPr marL="171450" indent="-171450">
              <a:buFont typeface="Arial" panose="020B0604020202020204" pitchFamily="34" charset="0"/>
              <a:buChar char="•"/>
            </a:pPr>
            <a:r>
              <a:rPr lang="en-GB" dirty="0"/>
              <a:t>It is always advisable to seek corroboration from more than one source of evidence relating to substance use in order to be diagnose correctly </a:t>
            </a:r>
          </a:p>
          <a:p>
            <a:endParaRPr lang="en-GB" dirty="0"/>
          </a:p>
          <a:p>
            <a:r>
              <a:rPr lang="en-GB" dirty="0"/>
              <a:t>Only in cases in which patterns of psychoactive substance are being used this is when the classification code F19.- should be used (disorders resulting from multiple drug use) (WHO, 2023).</a:t>
            </a:r>
          </a:p>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8</a:t>
            </a:fld>
            <a:endParaRPr lang="en-GB"/>
          </a:p>
        </p:txBody>
      </p:sp>
    </p:spTree>
    <p:extLst>
      <p:ext uri="{BB962C8B-B14F-4D97-AF65-F5344CB8AC3E}">
        <p14:creationId xmlns:p14="http://schemas.microsoft.com/office/powerpoint/2010/main" val="1473155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Historically mental health disorder was not seen as health problem but as a spiritual problem.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As the years goes by they started seeing mental health disorders as physical and biological conditions.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During Roman time, mental health disorder was seen as an excuse for individuals to perform criminal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Support needed for mental health disorders is health services, social support, accessing educational facilities in relation to their needs, support with housing as well as employment.</a:t>
            </a:r>
          </a:p>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9</a:t>
            </a:fld>
            <a:endParaRPr lang="en-GB"/>
          </a:p>
        </p:txBody>
      </p:sp>
    </p:spTree>
    <p:extLst>
      <p:ext uri="{BB962C8B-B14F-4D97-AF65-F5344CB8AC3E}">
        <p14:creationId xmlns:p14="http://schemas.microsoft.com/office/powerpoint/2010/main" val="886368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treatments available for people with mental and behaviour disorders such as:</a:t>
            </a:r>
          </a:p>
          <a:p>
            <a:r>
              <a:rPr lang="en-GB" dirty="0"/>
              <a:t>talking therapy</a:t>
            </a:r>
          </a:p>
          <a:p>
            <a:r>
              <a:rPr lang="en-GB" dirty="0"/>
              <a:t>Behavioural therapy</a:t>
            </a:r>
          </a:p>
          <a:p>
            <a:r>
              <a:rPr lang="en-GB" dirty="0"/>
              <a:t>Psychiatric medication</a:t>
            </a:r>
          </a:p>
          <a:p>
            <a:r>
              <a:rPr lang="en-GB" dirty="0"/>
              <a:t>Cognitive behavioural therapy</a:t>
            </a:r>
          </a:p>
          <a:p>
            <a:r>
              <a:rPr lang="en-GB" dirty="0"/>
              <a:t>And many more.</a:t>
            </a:r>
          </a:p>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10</a:t>
            </a:fld>
            <a:endParaRPr lang="en-GB"/>
          </a:p>
        </p:txBody>
      </p:sp>
    </p:spTree>
    <p:extLst>
      <p:ext uri="{BB962C8B-B14F-4D97-AF65-F5344CB8AC3E}">
        <p14:creationId xmlns:p14="http://schemas.microsoft.com/office/powerpoint/2010/main" val="2757311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Principles when working with people with mental and behaviour disorder due to psychoactive substance use </a:t>
            </a:r>
          </a:p>
        </p:txBody>
      </p:sp>
      <p:sp>
        <p:nvSpPr>
          <p:cNvPr id="4" name="Slide Number Placeholder 3"/>
          <p:cNvSpPr>
            <a:spLocks noGrp="1"/>
          </p:cNvSpPr>
          <p:nvPr>
            <p:ph type="sldNum" sz="quarter" idx="5"/>
          </p:nvPr>
        </p:nvSpPr>
        <p:spPr/>
        <p:txBody>
          <a:bodyPr/>
          <a:lstStyle/>
          <a:p>
            <a:fld id="{AD075F7D-5E60-491F-A383-F268B2091C3E}" type="slidenum">
              <a:rPr lang="en-GB" smtClean="0"/>
              <a:t>11</a:t>
            </a:fld>
            <a:endParaRPr lang="en-GB"/>
          </a:p>
        </p:txBody>
      </p:sp>
    </p:spTree>
    <p:extLst>
      <p:ext uri="{BB962C8B-B14F-4D97-AF65-F5344CB8AC3E}">
        <p14:creationId xmlns:p14="http://schemas.microsoft.com/office/powerpoint/2010/main" val="1701647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D075F7D-5E60-491F-A383-F268B2091C3E}" type="slidenum">
              <a:rPr lang="en-GB" smtClean="0"/>
              <a:t>12</a:t>
            </a:fld>
            <a:endParaRPr lang="en-GB"/>
          </a:p>
        </p:txBody>
      </p:sp>
    </p:spTree>
    <p:extLst>
      <p:ext uri="{BB962C8B-B14F-4D97-AF65-F5344CB8AC3E}">
        <p14:creationId xmlns:p14="http://schemas.microsoft.com/office/powerpoint/2010/main" val="864018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AECE6-FEB1-1BD8-247F-586DC5662C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251D38-5A49-C66C-4EA4-0F9654EEA7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2E9E96-B125-FD67-89AE-46743A99A632}"/>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FB730670-3F42-334F-EEE0-4ED70BD95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224E4-EC4B-A5DE-9AD2-B2FEF6EBDCD6}"/>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6751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89D4-3E72-0D46-125A-3283ED5737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01D5D-E552-2F57-545B-FF0C8D1DBE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6863A-A0F4-3CD3-096F-2DC2A5C16F0A}"/>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111E5755-8D4A-55F0-FE8E-86E5F1C5C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C1396-B558-DFB9-7E9E-A62D4371FAA4}"/>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662601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2A9B-EE9D-0B60-A96D-531DD195C7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B102E0-7E8E-7FC5-4920-A804025CF2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350A8C-D780-5E53-95DC-825553CB2442}"/>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EB12F80B-4500-BC1F-24B6-3ABF1EBAF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317F2-F90F-4F67-774A-192EAC10382E}"/>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547145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7D647-D856-7BBE-D5A3-817B2B3F2A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98E8D9-8C38-DCE1-FFB5-1246D85210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B454A0-6E89-595D-15C7-99626863F3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BE414A-0F6F-68D0-59F4-674C9A173AA0}"/>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6" name="Footer Placeholder 5">
            <a:extLst>
              <a:ext uri="{FF2B5EF4-FFF2-40B4-BE49-F238E27FC236}">
                <a16:creationId xmlns:a16="http://schemas.microsoft.com/office/drawing/2014/main" id="{B96465CE-9AD0-A99E-D399-79ABBE38A5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7BC460-4D31-21F2-AF60-58CE047FE666}"/>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832584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A9E1-5933-7874-8CE2-CE21D77810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0D74D0-E96C-3900-261C-8019CF279B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5790F4-DBD9-7319-3F29-FA2E637B42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7D3326-DB8A-42E9-6DE3-FAA372EED6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80D0D3-961D-2A65-A8F5-4324A20BD4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74DBDE-6057-DDA5-745E-B11DEEF26201}"/>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8" name="Footer Placeholder 7">
            <a:extLst>
              <a:ext uri="{FF2B5EF4-FFF2-40B4-BE49-F238E27FC236}">
                <a16:creationId xmlns:a16="http://schemas.microsoft.com/office/drawing/2014/main" id="{C3969E67-561B-9BB6-E279-D00FF5A773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0CA949-D88F-0EE6-9805-87C413445323}"/>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796099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4BCF-CE7A-ECC6-8B39-4907691F34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DA25B5-A1B4-4E42-F8B3-A3F4600E2F07}"/>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4" name="Footer Placeholder 3">
            <a:extLst>
              <a:ext uri="{FF2B5EF4-FFF2-40B4-BE49-F238E27FC236}">
                <a16:creationId xmlns:a16="http://schemas.microsoft.com/office/drawing/2014/main" id="{7CFD98E1-D8B1-1ABB-C29C-2901BC8ECA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89B038-137B-ADAE-EB90-3B5786283D39}"/>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498932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CE01B9-7D90-B2EB-AB85-D600645AB1F6}"/>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3" name="Footer Placeholder 2">
            <a:extLst>
              <a:ext uri="{FF2B5EF4-FFF2-40B4-BE49-F238E27FC236}">
                <a16:creationId xmlns:a16="http://schemas.microsoft.com/office/drawing/2014/main" id="{9C04D885-C087-B70C-194A-243A47BB91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11550E-1831-20A7-EE9B-5D31AF1B1C9A}"/>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784973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750A-F43A-7661-48E5-751C1919B0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4AA69C-313E-6F3B-10EF-32F73BED12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6134D3-4113-F171-21AD-AAC0868FF2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3ADBF8-9520-57C1-342F-73D7B9E3EB20}"/>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6" name="Footer Placeholder 5">
            <a:extLst>
              <a:ext uri="{FF2B5EF4-FFF2-40B4-BE49-F238E27FC236}">
                <a16:creationId xmlns:a16="http://schemas.microsoft.com/office/drawing/2014/main" id="{51CB4DF5-5DB2-C841-CDC4-51C96FD7EC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DF12CB-B4D8-A4C4-E7E2-3F0A871EF52A}"/>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893957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D0D7-97A1-55CD-69F1-1500AD1C2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4BAC25-F69C-7841-11E2-5C3DA4F208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946A4-A140-0A14-F472-9C62C6DDFD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97C96D-D87A-B94B-AA43-B2A10A0AC4F0}"/>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6" name="Footer Placeholder 5">
            <a:extLst>
              <a:ext uri="{FF2B5EF4-FFF2-40B4-BE49-F238E27FC236}">
                <a16:creationId xmlns:a16="http://schemas.microsoft.com/office/drawing/2014/main" id="{8939C57D-23D2-C5F6-22A1-E94846E772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0BAB1D-579B-DEA1-6ACE-368196BB0D01}"/>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16616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76B24-512D-8FFD-6FE4-6A67965A07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B907A6-1849-1C34-DD86-1155618710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8C0DA-D308-50DF-1991-85389781DD65}"/>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BC61D324-2510-5B42-2DAB-02DBAE749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90050-1382-A7CD-6A8D-8079828E6981}"/>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300600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EA5F73-460C-6B7C-3A3D-2068C08F65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047756-CA8C-BA37-F11E-BD2B8E15B1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4153B-93E7-6972-C110-E36B8261BE77}"/>
              </a:ext>
            </a:extLst>
          </p:cNvPr>
          <p:cNvSpPr>
            <a:spLocks noGrp="1"/>
          </p:cNvSpPr>
          <p:nvPr>
            <p:ph type="dt" sz="half" idx="10"/>
          </p:nvPr>
        </p:nvSpPr>
        <p:spPr/>
        <p:txBody>
          <a:body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B3ADEF7E-1DA0-BAB0-D7EB-59297530F8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52566-77B0-B93F-A438-53D4B9C5D4F7}"/>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44623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052F73-45A9-359E-60D9-B354751A64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0D5F94-2F49-F684-8266-B77F03493B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33BA9-C166-88FB-504A-171F5EC61A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B075D3-D591-40E6-8C48-058BD45B8C78}" type="datetimeFigureOut">
              <a:rPr lang="en-GB" smtClean="0"/>
              <a:t>02/04/2023</a:t>
            </a:fld>
            <a:endParaRPr lang="en-GB"/>
          </a:p>
        </p:txBody>
      </p:sp>
      <p:sp>
        <p:nvSpPr>
          <p:cNvPr id="5" name="Footer Placeholder 4">
            <a:extLst>
              <a:ext uri="{FF2B5EF4-FFF2-40B4-BE49-F238E27FC236}">
                <a16:creationId xmlns:a16="http://schemas.microsoft.com/office/drawing/2014/main" id="{7228BE6A-1044-83F4-4380-60C16FE831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E6DCA0-A473-3F22-CB17-3A70C489D8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C3D51-1136-469A-BC0D-7034043B7E71}" type="slidenum">
              <a:rPr lang="en-GB" smtClean="0"/>
              <a:t>‹#›</a:t>
            </a:fld>
            <a:endParaRPr lang="en-GB"/>
          </a:p>
        </p:txBody>
      </p:sp>
    </p:spTree>
    <p:extLst>
      <p:ext uri="{BB962C8B-B14F-4D97-AF65-F5344CB8AC3E}">
        <p14:creationId xmlns:p14="http://schemas.microsoft.com/office/powerpoint/2010/main" val="221407426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nimh.nih.gov/health/topics/substance-use-and-mental-health" TargetMode="External"/><Relationship Id="rId3" Type="http://schemas.openxmlformats.org/officeDocument/2006/relationships/hyperlink" Target="https://www.gov.uk/government/publications/2010-to-2015-government-policy-mental-health-service-reform/2010-to-2015-government-policy-mental-health-service-reform" TargetMode="External"/><Relationship Id="rId7" Type="http://schemas.openxmlformats.org/officeDocument/2006/relationships/hyperlink" Target="https://www.nhs.uk/nhs-services/mental-health-services/how-to-find-local-mental-health-services/" TargetMode="External"/><Relationship Id="rId2" Type="http://schemas.openxmlformats.org/officeDocument/2006/relationships/hyperlink" Target="https://www.bing.com/images/"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mental-health-problems-introduction/treatment-options/" TargetMode="External"/><Relationship Id="rId5" Type="http://schemas.openxmlformats.org/officeDocument/2006/relationships/hyperlink" Target="https://vizhub.healthdata.org/gbd-results/" TargetMode="External"/><Relationship Id="rId10" Type="http://schemas.openxmlformats.org/officeDocument/2006/relationships/hyperlink" Target="https://icd.who.int/browse10/2010/en" TargetMode="External"/><Relationship Id="rId4" Type="http://schemas.openxmlformats.org/officeDocument/2006/relationships/hyperlink" Target="https://www.health.nsw.gov.au/mentalhealth/psychosocial/principles/Pages/behaviour-says.aspx" TargetMode="External"/><Relationship Id="rId9" Type="http://schemas.openxmlformats.org/officeDocument/2006/relationships/hyperlink" Target="https://icd.who.int/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837D6A-E248-0954-4483-8E76E44B928B}"/>
              </a:ext>
            </a:extLst>
          </p:cNvPr>
          <p:cNvPicPr>
            <a:picLocks noChangeAspect="1"/>
          </p:cNvPicPr>
          <p:nvPr/>
        </p:nvPicPr>
        <p:blipFill>
          <a:blip r:embed="rId3"/>
          <a:stretch>
            <a:fillRect/>
          </a:stretch>
        </p:blipFill>
        <p:spPr>
          <a:xfrm>
            <a:off x="3831432" y="336864"/>
            <a:ext cx="4131724" cy="1570998"/>
          </a:xfrm>
          <a:prstGeom prst="rect">
            <a:avLst/>
          </a:prstGeom>
        </p:spPr>
      </p:pic>
      <p:sp>
        <p:nvSpPr>
          <p:cNvPr id="2" name="Title 1">
            <a:extLst>
              <a:ext uri="{FF2B5EF4-FFF2-40B4-BE49-F238E27FC236}">
                <a16:creationId xmlns:a16="http://schemas.microsoft.com/office/drawing/2014/main" id="{60AA6C3B-5DAD-53CC-4F58-12312B8F824A}"/>
              </a:ext>
            </a:extLst>
          </p:cNvPr>
          <p:cNvSpPr>
            <a:spLocks noGrp="1"/>
          </p:cNvSpPr>
          <p:nvPr>
            <p:ph type="ctrTitle"/>
          </p:nvPr>
        </p:nvSpPr>
        <p:spPr>
          <a:xfrm>
            <a:off x="1158240" y="1915804"/>
            <a:ext cx="10170160" cy="1864041"/>
          </a:xfrm>
        </p:spPr>
        <p:txBody>
          <a:bodyPr>
            <a:noAutofit/>
          </a:bodyPr>
          <a:lstStyle/>
          <a:p>
            <a:r>
              <a:rPr lang="en-GB" sz="3600" b="1" dirty="0">
                <a:latin typeface="Arial" panose="020B0604020202020204" pitchFamily="34" charset="0"/>
                <a:cs typeface="Arial" panose="020B0604020202020204" pitchFamily="34" charset="0"/>
              </a:rPr>
              <a:t>Assessment of psychoactive substance use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Presentation 1</a:t>
            </a:r>
          </a:p>
        </p:txBody>
      </p:sp>
      <p:sp>
        <p:nvSpPr>
          <p:cNvPr id="3" name="Subtitle 2">
            <a:extLst>
              <a:ext uri="{FF2B5EF4-FFF2-40B4-BE49-F238E27FC236}">
                <a16:creationId xmlns:a16="http://schemas.microsoft.com/office/drawing/2014/main" id="{95824C31-D046-6129-02AF-97697D68DC69}"/>
              </a:ext>
            </a:extLst>
          </p:cNvPr>
          <p:cNvSpPr>
            <a:spLocks noGrp="1"/>
          </p:cNvSpPr>
          <p:nvPr>
            <p:ph type="subTitle" idx="1"/>
          </p:nvPr>
        </p:nvSpPr>
        <p:spPr>
          <a:xfrm>
            <a:off x="1670538" y="4099113"/>
            <a:ext cx="8792308" cy="1712601"/>
          </a:xfrm>
        </p:spPr>
        <p:txBody>
          <a:bodyPr>
            <a:normAutofit fontScale="85000" lnSpcReduction="20000"/>
          </a:bodyPr>
          <a:lstStyle/>
          <a:p>
            <a:pPr algn="l"/>
            <a:r>
              <a:rPr lang="en-GB" b="1" dirty="0">
                <a:latin typeface="Arial" panose="020B0604020202020204" pitchFamily="34" charset="0"/>
                <a:cs typeface="Arial" panose="020B0604020202020204" pitchFamily="34" charset="0"/>
              </a:rPr>
              <a:t>Student name: Olivette Cole</a:t>
            </a:r>
          </a:p>
          <a:p>
            <a:pPr algn="l"/>
            <a:r>
              <a:rPr lang="en-GB" b="1" dirty="0">
                <a:latin typeface="Arial" panose="020B0604020202020204" pitchFamily="34" charset="0"/>
                <a:cs typeface="Arial" panose="020B0604020202020204" pitchFamily="34" charset="0"/>
              </a:rPr>
              <a:t>Student ID:(2022097)</a:t>
            </a:r>
          </a:p>
          <a:p>
            <a:pPr algn="l"/>
            <a:r>
              <a:rPr lang="en-GB" b="1" dirty="0">
                <a:latin typeface="Arial" panose="020B0604020202020204" pitchFamily="34" charset="0"/>
                <a:cs typeface="Arial" panose="020B0604020202020204" pitchFamily="34" charset="0"/>
              </a:rPr>
              <a:t>Mental Disorders and Psychopathology </a:t>
            </a:r>
          </a:p>
          <a:p>
            <a:pPr algn="l"/>
            <a:r>
              <a:rPr lang="en-GB" b="1" dirty="0">
                <a:latin typeface="Arial" panose="020B0604020202020204" pitchFamily="34" charset="0"/>
                <a:cs typeface="Arial" panose="020B0604020202020204" pitchFamily="34" charset="0"/>
              </a:rPr>
              <a:t>(BMHP6006_LON)</a:t>
            </a:r>
          </a:p>
          <a:p>
            <a:pPr algn="l"/>
            <a:r>
              <a:rPr lang="en-GB" b="1" dirty="0">
                <a:latin typeface="Arial" panose="020B0604020202020204" pitchFamily="34" charset="0"/>
                <a:cs typeface="Arial" panose="020B0604020202020204" pitchFamily="34" charset="0"/>
              </a:rPr>
              <a:t>Lecturer name: Bianca </a:t>
            </a:r>
          </a:p>
          <a:p>
            <a:pPr algn="l"/>
            <a:endParaRPr lang="en-GB" dirty="0"/>
          </a:p>
          <a:p>
            <a:pPr algn="l"/>
            <a:endParaRPr lang="en-GB" dirty="0"/>
          </a:p>
          <a:p>
            <a:endParaRPr lang="en-GB" dirty="0"/>
          </a:p>
          <a:p>
            <a:endParaRPr lang="en-GB" dirty="0"/>
          </a:p>
        </p:txBody>
      </p:sp>
    </p:spTree>
    <p:extLst>
      <p:ext uri="{BB962C8B-B14F-4D97-AF65-F5344CB8AC3E}">
        <p14:creationId xmlns:p14="http://schemas.microsoft.com/office/powerpoint/2010/main" val="1346444029"/>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with low confidence">
            <a:extLst>
              <a:ext uri="{FF2B5EF4-FFF2-40B4-BE49-F238E27FC236}">
                <a16:creationId xmlns:a16="http://schemas.microsoft.com/office/drawing/2014/main" id="{7EB8BAE1-73DB-D322-4A5C-575C846F8D66}"/>
              </a:ext>
            </a:extLst>
          </p:cNvPr>
          <p:cNvPicPr>
            <a:picLocks noChangeAspect="1"/>
          </p:cNvPicPr>
          <p:nvPr/>
        </p:nvPicPr>
        <p:blipFill rotWithShape="1">
          <a:blip r:embed="rId3"/>
          <a:srcRect b="5436"/>
          <a:stretch/>
        </p:blipFill>
        <p:spPr>
          <a:xfrm>
            <a:off x="2519309"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97E33D-2EFD-3701-4785-00A7334CEFB8}"/>
              </a:ext>
            </a:extLst>
          </p:cNvPr>
          <p:cNvSpPr>
            <a:spLocks noGrp="1"/>
          </p:cNvSpPr>
          <p:nvPr>
            <p:ph type="title"/>
          </p:nvPr>
        </p:nvSpPr>
        <p:spPr>
          <a:xfrm>
            <a:off x="838200" y="365125"/>
            <a:ext cx="3822189" cy="1899912"/>
          </a:xfrm>
        </p:spPr>
        <p:txBody>
          <a:bodyPr>
            <a:normAutofit/>
          </a:bodyPr>
          <a:lstStyle/>
          <a:p>
            <a:r>
              <a:rPr lang="en-GB" sz="4000" dirty="0">
                <a:latin typeface="Arial" panose="020B0604020202020204" pitchFamily="34" charset="0"/>
                <a:cs typeface="Arial" panose="020B0604020202020204" pitchFamily="34" charset="0"/>
              </a:rPr>
              <a:t> Introduction</a:t>
            </a:r>
          </a:p>
        </p:txBody>
      </p:sp>
      <p:sp>
        <p:nvSpPr>
          <p:cNvPr id="3" name="Content Placeholder 2">
            <a:extLst>
              <a:ext uri="{FF2B5EF4-FFF2-40B4-BE49-F238E27FC236}">
                <a16:creationId xmlns:a16="http://schemas.microsoft.com/office/drawing/2014/main" id="{61623EFC-61BE-8964-5F63-EDE79CD8BDFB}"/>
              </a:ext>
            </a:extLst>
          </p:cNvPr>
          <p:cNvSpPr>
            <a:spLocks noGrp="1"/>
          </p:cNvSpPr>
          <p:nvPr>
            <p:ph idx="1"/>
          </p:nvPr>
        </p:nvSpPr>
        <p:spPr>
          <a:xfrm>
            <a:off x="701040" y="2447272"/>
            <a:ext cx="9302496" cy="3214307"/>
          </a:xfrm>
        </p:spPr>
        <p:txBody>
          <a:bodyPr>
            <a:normAutofit fontScale="92500" lnSpcReduction="20000"/>
          </a:bodyPr>
          <a:lstStyle/>
          <a:p>
            <a:endParaRPr lang="en-GB" sz="1900" dirty="0"/>
          </a:p>
          <a:p>
            <a:r>
              <a:rPr lang="en-GB" sz="1900" dirty="0"/>
              <a:t>Definition and Data</a:t>
            </a:r>
          </a:p>
          <a:p>
            <a:r>
              <a:rPr lang="en-GB" sz="1900" dirty="0"/>
              <a:t>Causes</a:t>
            </a:r>
          </a:p>
          <a:p>
            <a:r>
              <a:rPr lang="en-GB" sz="1900" dirty="0"/>
              <a:t>Symptoms and signs</a:t>
            </a:r>
          </a:p>
          <a:p>
            <a:r>
              <a:rPr lang="en-GB" sz="1900" dirty="0"/>
              <a:t>Diagnosis </a:t>
            </a:r>
          </a:p>
          <a:p>
            <a:r>
              <a:rPr lang="en-GB" sz="1900" dirty="0"/>
              <a:t>Historical view and Treatments</a:t>
            </a:r>
          </a:p>
          <a:p>
            <a:r>
              <a:rPr lang="en-GB" sz="1900" dirty="0"/>
              <a:t>Current treatments </a:t>
            </a:r>
          </a:p>
          <a:p>
            <a:r>
              <a:rPr lang="en-GB" sz="1900" dirty="0"/>
              <a:t>Principles</a:t>
            </a:r>
          </a:p>
          <a:p>
            <a:r>
              <a:rPr lang="en-GB" sz="1900" dirty="0"/>
              <a:t>Recommendations and Conclusion </a:t>
            </a:r>
          </a:p>
          <a:p>
            <a:r>
              <a:rPr lang="en-GB" sz="1900" dirty="0"/>
              <a:t>Reference </a:t>
            </a:r>
          </a:p>
          <a:p>
            <a:endParaRPr lang="en-GB" sz="1900" dirty="0"/>
          </a:p>
          <a:p>
            <a:endParaRPr lang="en-GB" sz="1900" dirty="0"/>
          </a:p>
          <a:p>
            <a:endParaRPr lang="en-GB" sz="1900" dirty="0"/>
          </a:p>
          <a:p>
            <a:endParaRPr lang="en-GB" sz="1900" dirty="0"/>
          </a:p>
          <a:p>
            <a:endParaRPr lang="en-GB" sz="1900" dirty="0"/>
          </a:p>
          <a:p>
            <a:endParaRPr lang="en-GB" sz="1900" dirty="0"/>
          </a:p>
          <a:p>
            <a:endParaRPr lang="en-GB" sz="1900" dirty="0"/>
          </a:p>
          <a:p>
            <a:endParaRPr lang="en-GB" sz="1900" dirty="0"/>
          </a:p>
        </p:txBody>
      </p:sp>
    </p:spTree>
    <p:extLst>
      <p:ext uri="{BB962C8B-B14F-4D97-AF65-F5344CB8AC3E}">
        <p14:creationId xmlns:p14="http://schemas.microsoft.com/office/powerpoint/2010/main" val="2580570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CD-10 Archives - Medconverge">
            <a:extLst>
              <a:ext uri="{FF2B5EF4-FFF2-40B4-BE49-F238E27FC236}">
                <a16:creationId xmlns:a16="http://schemas.microsoft.com/office/drawing/2014/main" id="{7211A25C-9291-F758-434A-65219CE37A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068" b="13009"/>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2F8BDC-EE55-ACB1-346F-51C60087485B}"/>
              </a:ext>
            </a:extLst>
          </p:cNvPr>
          <p:cNvSpPr>
            <a:spLocks noGrp="1"/>
          </p:cNvSpPr>
          <p:nvPr>
            <p:ph type="title"/>
          </p:nvPr>
        </p:nvSpPr>
        <p:spPr>
          <a:xfrm>
            <a:off x="469605" y="301330"/>
            <a:ext cx="5626395" cy="1899912"/>
          </a:xfrm>
        </p:spPr>
        <p:txBody>
          <a:bodyPr>
            <a:normAutofit/>
          </a:bodyPr>
          <a:lstStyle/>
          <a:p>
            <a:r>
              <a:rPr lang="en-GB" sz="2800" dirty="0">
                <a:latin typeface="Arial" panose="020B0604020202020204" pitchFamily="34" charset="0"/>
                <a:cs typeface="Arial" panose="020B0604020202020204" pitchFamily="34" charset="0"/>
              </a:rPr>
              <a:t>F10-F19: Mental and behavioural disorders due to psychoactive substance use</a:t>
            </a:r>
          </a:p>
        </p:txBody>
      </p:sp>
      <p:sp>
        <p:nvSpPr>
          <p:cNvPr id="3" name="Content Placeholder 2">
            <a:extLst>
              <a:ext uri="{FF2B5EF4-FFF2-40B4-BE49-F238E27FC236}">
                <a16:creationId xmlns:a16="http://schemas.microsoft.com/office/drawing/2014/main" id="{FF6F0E2C-53FE-B373-9DDF-0C340D2A1081}"/>
              </a:ext>
            </a:extLst>
          </p:cNvPr>
          <p:cNvSpPr>
            <a:spLocks noGrp="1"/>
          </p:cNvSpPr>
          <p:nvPr>
            <p:ph idx="1"/>
          </p:nvPr>
        </p:nvSpPr>
        <p:spPr>
          <a:xfrm>
            <a:off x="249757" y="2073651"/>
            <a:ext cx="5626395" cy="4355428"/>
          </a:xfrm>
        </p:spPr>
        <p:txBody>
          <a:bodyPr>
            <a:normAutofit/>
          </a:bodyPr>
          <a:lstStyle/>
          <a:p>
            <a:r>
              <a:rPr lang="en-GB" sz="1800" dirty="0">
                <a:latin typeface="Arial" panose="020B0604020202020204" pitchFamily="34" charset="0"/>
                <a:cs typeface="Arial" panose="020B0604020202020204" pitchFamily="34" charset="0"/>
              </a:rPr>
              <a:t>In this presentation there will be a focus on mental and behavioural disorders due to psychoactive substance misuse which affects an individual’s mindset.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Mental health disorder in relation to substance abuse impacts our personality and contributes to individual depression, anxiety, and many other health-related disorders.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Drug misuse among young people has increased in the past years, and peer pressure has played a great role as well as society.</a:t>
            </a:r>
          </a:p>
          <a:p>
            <a:endParaRPr lang="en-GB" sz="1400" dirty="0"/>
          </a:p>
        </p:txBody>
      </p:sp>
    </p:spTree>
    <p:extLst>
      <p:ext uri="{BB962C8B-B14F-4D97-AF65-F5344CB8AC3E}">
        <p14:creationId xmlns:p14="http://schemas.microsoft.com/office/powerpoint/2010/main" val="37466341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Explosion: 14 Points 9">
            <a:extLst>
              <a:ext uri="{FF2B5EF4-FFF2-40B4-BE49-F238E27FC236}">
                <a16:creationId xmlns:a16="http://schemas.microsoft.com/office/drawing/2014/main" id="{9A7549CE-24D6-D458-6E58-EB4AC4AFC391}"/>
              </a:ext>
            </a:extLst>
          </p:cNvPr>
          <p:cNvSpPr/>
          <p:nvPr/>
        </p:nvSpPr>
        <p:spPr>
          <a:xfrm>
            <a:off x="630936" y="-62653"/>
            <a:ext cx="3419856" cy="2057399"/>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1600" kern="1200" dirty="0">
                <a:solidFill>
                  <a:schemeClr val="tx1"/>
                </a:solidFill>
                <a:latin typeface="+mj-lt"/>
                <a:ea typeface="+mj-ea"/>
                <a:cs typeface="+mj-cs"/>
              </a:rPr>
              <a:t>Psychoactive substance use</a:t>
            </a:r>
          </a:p>
        </p:txBody>
      </p:sp>
      <p:sp>
        <p:nvSpPr>
          <p:cNvPr id="103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8C8B77-E884-A695-82B7-29F5E4CCDECC}"/>
              </a:ext>
            </a:extLst>
          </p:cNvPr>
          <p:cNvSpPr>
            <a:spLocks noGrp="1"/>
          </p:cNvSpPr>
          <p:nvPr>
            <p:ph idx="1"/>
          </p:nvPr>
        </p:nvSpPr>
        <p:spPr>
          <a:xfrm>
            <a:off x="4654295" y="160632"/>
            <a:ext cx="6894576" cy="1805328"/>
          </a:xfrm>
        </p:spPr>
        <p:txBody>
          <a:bodyPr vert="horz" lIns="91440" tIns="45720" rIns="91440" bIns="45720" rtlCol="0" anchor="ctr">
            <a:normAutofit lnSpcReduction="10000"/>
          </a:bodyPr>
          <a:lstStyle/>
          <a:p>
            <a:r>
              <a:rPr lang="en-US" sz="1800" dirty="0">
                <a:latin typeface="Arial" panose="020B0604020202020204" pitchFamily="34" charset="0"/>
                <a:cs typeface="Arial" panose="020B0604020202020204" pitchFamily="34" charset="0"/>
              </a:rPr>
              <a:t>Chapter V</a:t>
            </a:r>
          </a:p>
          <a:p>
            <a:r>
              <a:rPr lang="en-US" sz="1800" dirty="0">
                <a:latin typeface="Arial" panose="020B0604020202020204" pitchFamily="34" charset="0"/>
                <a:cs typeface="Arial" panose="020B0604020202020204" pitchFamily="34" charset="0"/>
              </a:rPr>
              <a:t>Mental and behavioral disorders</a:t>
            </a:r>
          </a:p>
          <a:p>
            <a:r>
              <a:rPr lang="en-US" sz="1800" dirty="0">
                <a:latin typeface="Arial" panose="020B0604020202020204" pitchFamily="34" charset="0"/>
                <a:cs typeface="Arial" panose="020B0604020202020204" pitchFamily="34" charset="0"/>
              </a:rPr>
              <a:t>(F10-F19)</a:t>
            </a:r>
          </a:p>
          <a:p>
            <a:r>
              <a:rPr lang="en-US" sz="1800" dirty="0">
                <a:latin typeface="Arial" panose="020B0604020202020204" pitchFamily="34" charset="0"/>
                <a:cs typeface="Arial" panose="020B0604020202020204" pitchFamily="34" charset="0"/>
              </a:rPr>
              <a:t>Classification: F19</a:t>
            </a:r>
          </a:p>
          <a:p>
            <a:pPr marL="0" indent="0">
              <a:buNone/>
            </a:pPr>
            <a:r>
              <a:rPr lang="en-US" sz="1800" b="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(WHO, 2010)        </a:t>
            </a:r>
          </a:p>
        </p:txBody>
      </p:sp>
      <p:pic>
        <p:nvPicPr>
          <p:cNvPr id="1026" name="Picture 2" descr="Explore the characteristics of children with emotional and behavioral ...">
            <a:extLst>
              <a:ext uri="{FF2B5EF4-FFF2-40B4-BE49-F238E27FC236}">
                <a16:creationId xmlns:a16="http://schemas.microsoft.com/office/drawing/2014/main" id="{D95042B0-6501-720F-0D66-84FA136926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1949" y="2218031"/>
            <a:ext cx="11825186" cy="447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33023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39812-E2EE-62E9-B8F6-D3C5BC5153CA}"/>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latin typeface="Arial" panose="020B0604020202020204" pitchFamily="34" charset="0"/>
                <a:cs typeface="Arial" panose="020B0604020202020204" pitchFamily="34" charset="0"/>
              </a:rPr>
              <a:t>Definition and Data of Mental and behavioural disorders due to psychoactive substance use</a:t>
            </a:r>
          </a:p>
        </p:txBody>
      </p:sp>
      <p:sp>
        <p:nvSpPr>
          <p:cNvPr id="3" name="Content Placeholder 2">
            <a:extLst>
              <a:ext uri="{FF2B5EF4-FFF2-40B4-BE49-F238E27FC236}">
                <a16:creationId xmlns:a16="http://schemas.microsoft.com/office/drawing/2014/main" id="{97777F21-D57D-ADA2-29AE-0D986B4E1883}"/>
              </a:ext>
            </a:extLst>
          </p:cNvPr>
          <p:cNvSpPr>
            <a:spLocks noGrp="1"/>
          </p:cNvSpPr>
          <p:nvPr>
            <p:ph idx="1"/>
          </p:nvPr>
        </p:nvSpPr>
        <p:spPr>
          <a:xfrm>
            <a:off x="278596" y="1590741"/>
            <a:ext cx="11913404" cy="5259175"/>
          </a:xfrm>
        </p:spPr>
        <p:txBody>
          <a:bodyPr anchor="ctr">
            <a:normAutofit fontScale="92500" lnSpcReduction="10000"/>
          </a:bodyPr>
          <a:lstStyle/>
          <a:p>
            <a:pPr marL="0" indent="0">
              <a:buNone/>
            </a:pPr>
            <a:endParaRPr lang="en-GB" sz="800" b="1" u="sng" dirty="0">
              <a:latin typeface="Arial" panose="020B0604020202020204" pitchFamily="34" charset="0"/>
              <a:cs typeface="Arial" panose="020B0604020202020204" pitchFamily="34" charset="0"/>
            </a:endParaRPr>
          </a:p>
          <a:p>
            <a:pPr marL="0" indent="0">
              <a:buNone/>
            </a:pPr>
            <a:r>
              <a:rPr lang="en-GB" sz="1600" b="1" u="sng" dirty="0">
                <a:latin typeface="Arial" panose="020B0604020202020204" pitchFamily="34" charset="0"/>
                <a:cs typeface="Arial" panose="020B0604020202020204" pitchFamily="34" charset="0"/>
              </a:rPr>
              <a:t>DEFINITION</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Mental and behaviour disorder due to psychoactive substance use is a treatable condition but can have an impact on individuals mindset. It can affect the way the brain function leading individual to turn to unlawful drug intake as well as turning to alcohol. People suffering from psychoactive substance use can also be struggle to deal with other mental disorder such as anxiety disorders, depression, attention-deficit hyperactivity disorder (ADHD), bipolar disorder, personality disorders, and schizophrenia, and many others (The National Institute of Mental Health, 2023).</a:t>
            </a:r>
          </a:p>
          <a:p>
            <a:pPr marL="0" indent="0">
              <a:buNone/>
            </a:pPr>
            <a:endParaRPr lang="en-GB" sz="1600" b="1" u="sng" dirty="0">
              <a:latin typeface="Arial" panose="020B0604020202020204" pitchFamily="34" charset="0"/>
              <a:cs typeface="Arial" panose="020B0604020202020204" pitchFamily="34" charset="0"/>
            </a:endParaRPr>
          </a:p>
          <a:p>
            <a:pPr marL="0" indent="0">
              <a:buNone/>
            </a:pPr>
            <a:r>
              <a:rPr lang="en-GB" sz="1600" b="1" u="sng" dirty="0">
                <a:latin typeface="Arial" panose="020B0604020202020204" pitchFamily="34" charset="0"/>
                <a:cs typeface="Arial" panose="020B0604020202020204" pitchFamily="34" charset="0"/>
              </a:rPr>
              <a:t>DATA  </a:t>
            </a:r>
          </a:p>
          <a:p>
            <a:r>
              <a:rPr lang="en-GB" sz="1600" dirty="0">
                <a:latin typeface="Arial" panose="020B0604020202020204" pitchFamily="34" charset="0"/>
                <a:cs typeface="Arial" panose="020B0604020202020204" pitchFamily="34" charset="0"/>
              </a:rPr>
              <a:t>Estimates show that at least 15.3 million people are affected by drug addiction syndrome</a:t>
            </a:r>
          </a:p>
          <a:p>
            <a:r>
              <a:rPr lang="en-GB" sz="1600" dirty="0">
                <a:latin typeface="Arial" panose="020B0604020202020204" pitchFamily="34" charset="0"/>
                <a:cs typeface="Arial" panose="020B0604020202020204" pitchFamily="34" charset="0"/>
              </a:rPr>
              <a:t>Between 100,000 and 200,000 overdose deaths occur each year</a:t>
            </a:r>
          </a:p>
          <a:p>
            <a:r>
              <a:rPr lang="en-GB" sz="1600" dirty="0">
                <a:latin typeface="Arial" panose="020B0604020202020204" pitchFamily="34" charset="0"/>
                <a:cs typeface="Arial" panose="020B0604020202020204" pitchFamily="34" charset="0"/>
              </a:rPr>
              <a:t>76% of young people abused alcohol</a:t>
            </a:r>
          </a:p>
          <a:p>
            <a:r>
              <a:rPr lang="en-GB" sz="1600" dirty="0">
                <a:latin typeface="Arial" panose="020B0604020202020204" pitchFamily="34" charset="0"/>
                <a:cs typeface="Arial" panose="020B0604020202020204" pitchFamily="34" charset="0"/>
              </a:rPr>
              <a:t>55% abuse marijuana </a:t>
            </a:r>
          </a:p>
          <a:p>
            <a:r>
              <a:rPr lang="en-GB" sz="1600" dirty="0">
                <a:latin typeface="Arial" panose="020B0604020202020204" pitchFamily="34" charset="0"/>
                <a:cs typeface="Arial" panose="020B0604020202020204" pitchFamily="34" charset="0"/>
              </a:rPr>
              <a:t>48% abuse cocaine </a:t>
            </a:r>
          </a:p>
          <a:p>
            <a:r>
              <a:rPr lang="en-GB" sz="1600" dirty="0">
                <a:latin typeface="Arial" panose="020B0604020202020204" pitchFamily="34" charset="0"/>
                <a:cs typeface="Arial" panose="020B0604020202020204" pitchFamily="34" charset="0"/>
              </a:rPr>
              <a:t>27% abuse narcotics </a:t>
            </a:r>
          </a:p>
          <a:p>
            <a:r>
              <a:rPr lang="en-GB" sz="1600" dirty="0">
                <a:latin typeface="Arial" panose="020B0604020202020204" pitchFamily="34" charset="0"/>
                <a:cs typeface="Arial" panose="020B0604020202020204" pitchFamily="34" charset="0"/>
              </a:rPr>
              <a:t>26% of young people abuse other drugs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(Institute of Health Metrics and Evaluation, 2023).</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pPr marL="0" indent="0">
              <a:buNone/>
            </a:pPr>
            <a:endParaRPr lang="en-GB" sz="800" dirty="0"/>
          </a:p>
        </p:txBody>
      </p:sp>
      <p:pic>
        <p:nvPicPr>
          <p:cNvPr id="2050" name="Picture 2" descr="Report into children’s mental health | Healthwatch West Berkshire">
            <a:extLst>
              <a:ext uri="{FF2B5EF4-FFF2-40B4-BE49-F238E27FC236}">
                <a16:creationId xmlns:a16="http://schemas.microsoft.com/office/drawing/2014/main" id="{34247DC8-2DFE-C56D-C57A-E6E7E260A9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8065" y="4033381"/>
            <a:ext cx="5809985" cy="2687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384784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E6FED-9459-BD68-BF84-FA6ADDFD76A3}"/>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Causes of Mental and behavioural disorders due to psychoactive substance use</a:t>
            </a:r>
            <a:endParaRPr lang="en-GB" sz="3400" dirty="0">
              <a:solidFill>
                <a:srgbClr val="FFFFFF"/>
              </a:solidFill>
            </a:endParaRPr>
          </a:p>
        </p:txBody>
      </p:sp>
      <p:sp>
        <p:nvSpPr>
          <p:cNvPr id="3" name="Content Placeholder 2">
            <a:extLst>
              <a:ext uri="{FF2B5EF4-FFF2-40B4-BE49-F238E27FC236}">
                <a16:creationId xmlns:a16="http://schemas.microsoft.com/office/drawing/2014/main" id="{E4C09EA6-84AE-6450-6D1B-9AC8C28AE13B}"/>
              </a:ext>
            </a:extLst>
          </p:cNvPr>
          <p:cNvSpPr>
            <a:spLocks noGrp="1"/>
          </p:cNvSpPr>
          <p:nvPr>
            <p:ph idx="1"/>
          </p:nvPr>
        </p:nvSpPr>
        <p:spPr>
          <a:xfrm>
            <a:off x="195190" y="1667395"/>
            <a:ext cx="5302785" cy="3830579"/>
          </a:xfrm>
        </p:spPr>
        <p:txBody>
          <a:bodyPr anchor="ctr">
            <a:noAutofit/>
          </a:bodyPr>
          <a:lstStyle/>
          <a:p>
            <a:pPr marL="0" indent="0">
              <a:buNone/>
            </a:pPr>
            <a:r>
              <a:rPr lang="en-GB" sz="1600" dirty="0">
                <a:latin typeface="Arial" panose="020B0604020202020204" pitchFamily="34" charset="0"/>
                <a:cs typeface="Arial" panose="020B0604020202020204" pitchFamily="34" charset="0"/>
              </a:rPr>
              <a:t>There are so many factors that contributes to mental disorder for example victims of abuse go through trauma and this could have a long term affect on their mental wellbeing. Feeling isolated within society can make a person feel alone and unwanted this could lead them turning to substance abuse. Going through poverty or experiencing debt or the lost of someone very dear to you.</a:t>
            </a:r>
          </a:p>
        </p:txBody>
      </p:sp>
      <p:sp>
        <p:nvSpPr>
          <p:cNvPr id="11" name="TextBox 10">
            <a:extLst>
              <a:ext uri="{FF2B5EF4-FFF2-40B4-BE49-F238E27FC236}">
                <a16:creationId xmlns:a16="http://schemas.microsoft.com/office/drawing/2014/main" id="{DA5591F5-097E-AB8A-3F31-8433B548CDF5}"/>
              </a:ext>
            </a:extLst>
          </p:cNvPr>
          <p:cNvSpPr txBox="1"/>
          <p:nvPr/>
        </p:nvSpPr>
        <p:spPr>
          <a:xfrm>
            <a:off x="1609978" y="4631547"/>
            <a:ext cx="1751647"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(Mind, 2023)</a:t>
            </a:r>
          </a:p>
        </p:txBody>
      </p:sp>
      <p:pic>
        <p:nvPicPr>
          <p:cNvPr id="1028" name="Picture 4" descr="Mental Illness: Definition, Types, Diagnosis, Treatment">
            <a:extLst>
              <a:ext uri="{FF2B5EF4-FFF2-40B4-BE49-F238E27FC236}">
                <a16:creationId xmlns:a16="http://schemas.microsoft.com/office/drawing/2014/main" id="{05F408CA-9A81-930A-3400-70C1622A75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1680" y="1624854"/>
            <a:ext cx="6278880" cy="4562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1992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1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581D1D-56E7-DC26-0B27-3CABDCBB2053}"/>
              </a:ext>
            </a:extLst>
          </p:cNvPr>
          <p:cNvSpPr>
            <a:spLocks noGrp="1"/>
          </p:cNvSpPr>
          <p:nvPr>
            <p:ph type="title"/>
          </p:nvPr>
        </p:nvSpPr>
        <p:spPr>
          <a:xfrm>
            <a:off x="1331088" y="565739"/>
            <a:ext cx="9745883" cy="1124949"/>
          </a:xfrm>
        </p:spPr>
        <p:txBody>
          <a:bodyPr>
            <a:normAutofit/>
          </a:bodyPr>
          <a:lstStyle/>
          <a:p>
            <a:r>
              <a:rPr lang="en-GB" sz="3700" b="1" dirty="0">
                <a:solidFill>
                  <a:schemeClr val="bg1"/>
                </a:solidFill>
              </a:rPr>
              <a:t>Symptoms/signs of Mental and behavioural disorders due to psychoactive substance use</a:t>
            </a:r>
          </a:p>
        </p:txBody>
      </p:sp>
      <p:sp>
        <p:nvSpPr>
          <p:cNvPr id="16" name="Freeform: Shape 15">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5" name="Freeform: Shape 17">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6AF9880-F4B4-BC6C-E9EF-E4BE8F8F25E5}"/>
              </a:ext>
            </a:extLst>
          </p:cNvPr>
          <p:cNvSpPr txBox="1"/>
          <p:nvPr/>
        </p:nvSpPr>
        <p:spPr>
          <a:xfrm>
            <a:off x="7981603" y="2801867"/>
            <a:ext cx="3475291" cy="1951303"/>
          </a:xfrm>
          <a:prstGeom prst="rect">
            <a:avLst/>
          </a:prstGeom>
          <a:noFill/>
        </p:spPr>
        <p:txBody>
          <a:bodyPr wrap="square">
            <a:spAutoFit/>
          </a:bodyPr>
          <a:lstStyle/>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Stomach problems</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Chest pain or a faster heartbeat</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Being irritable and snappy</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Avoiding certain places or people</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Drinking or smoking more</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E41595D-D65E-D57D-E526-2B66204A962A}"/>
              </a:ext>
            </a:extLst>
          </p:cNvPr>
          <p:cNvSpPr txBox="1"/>
          <p:nvPr/>
        </p:nvSpPr>
        <p:spPr>
          <a:xfrm>
            <a:off x="1022426" y="2635987"/>
            <a:ext cx="2850158" cy="2622256"/>
          </a:xfrm>
          <a:prstGeom prst="rect">
            <a:avLst/>
          </a:prstGeom>
          <a:noFill/>
        </p:spPr>
        <p:txBody>
          <a:bodyPr wrap="square">
            <a:spAutoFit/>
          </a:bodyPr>
          <a:lstStyle/>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Difficulty concentrating</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Struggling to make decisions</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Feeling overwhelmed</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Constantly worrying</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Being forgetful</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Headaches/ dizziness</a:t>
            </a:r>
          </a:p>
          <a:p>
            <a:pPr marL="240030" indent="-240030" defTabSz="768096">
              <a:spcAft>
                <a:spcPts val="600"/>
              </a:spcAft>
              <a:buFont typeface="Arial" panose="020B0604020202020204" pitchFamily="34" charset="0"/>
              <a:buChar char="•"/>
            </a:pPr>
            <a:r>
              <a:rPr lang="en-GB" sz="1680" kern="1200" dirty="0">
                <a:solidFill>
                  <a:schemeClr val="tx1"/>
                </a:solidFill>
                <a:latin typeface="Arial" panose="020B0604020202020204" pitchFamily="34" charset="0"/>
                <a:ea typeface="+mn-ea"/>
                <a:cs typeface="Arial" panose="020B0604020202020204" pitchFamily="34" charset="0"/>
              </a:rPr>
              <a:t>Muscle tension or pain</a:t>
            </a:r>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923A573-D4A1-3ADF-4956-0B1F464EB3F5}"/>
              </a:ext>
            </a:extLst>
          </p:cNvPr>
          <p:cNvPicPr>
            <a:picLocks noChangeAspect="1"/>
          </p:cNvPicPr>
          <p:nvPr/>
        </p:nvPicPr>
        <p:blipFill>
          <a:blip r:embed="rId3"/>
          <a:stretch>
            <a:fillRect/>
          </a:stretch>
        </p:blipFill>
        <p:spPr>
          <a:xfrm>
            <a:off x="3872584" y="2125615"/>
            <a:ext cx="4058189" cy="3467111"/>
          </a:xfrm>
          <a:prstGeom prst="rect">
            <a:avLst/>
          </a:prstGeom>
        </p:spPr>
      </p:pic>
      <p:sp>
        <p:nvSpPr>
          <p:cNvPr id="11" name="TextBox 10">
            <a:extLst>
              <a:ext uri="{FF2B5EF4-FFF2-40B4-BE49-F238E27FC236}">
                <a16:creationId xmlns:a16="http://schemas.microsoft.com/office/drawing/2014/main" id="{6DBEFB90-03F7-78AF-0DD8-FFD8B9AFB634}"/>
              </a:ext>
            </a:extLst>
          </p:cNvPr>
          <p:cNvSpPr txBox="1"/>
          <p:nvPr/>
        </p:nvSpPr>
        <p:spPr>
          <a:xfrm>
            <a:off x="5302988" y="5658321"/>
            <a:ext cx="1395523" cy="369332"/>
          </a:xfrm>
          <a:prstGeom prst="rect">
            <a:avLst/>
          </a:prstGeom>
          <a:noFill/>
        </p:spPr>
        <p:txBody>
          <a:bodyPr wrap="square">
            <a:spAutoFit/>
          </a:bodyPr>
          <a:lstStyle/>
          <a:p>
            <a:r>
              <a:rPr lang="en-GB" dirty="0"/>
              <a:t>(Bing, 2023)</a:t>
            </a:r>
          </a:p>
        </p:txBody>
      </p:sp>
      <p:sp>
        <p:nvSpPr>
          <p:cNvPr id="13" name="TextBox 12">
            <a:extLst>
              <a:ext uri="{FF2B5EF4-FFF2-40B4-BE49-F238E27FC236}">
                <a16:creationId xmlns:a16="http://schemas.microsoft.com/office/drawing/2014/main" id="{C0E034FC-0171-84D9-8700-654EE854895A}"/>
              </a:ext>
            </a:extLst>
          </p:cNvPr>
          <p:cNvSpPr txBox="1"/>
          <p:nvPr/>
        </p:nvSpPr>
        <p:spPr>
          <a:xfrm>
            <a:off x="9120582" y="5592726"/>
            <a:ext cx="1512481" cy="369332"/>
          </a:xfrm>
          <a:prstGeom prst="rect">
            <a:avLst/>
          </a:prstGeom>
          <a:noFill/>
        </p:spPr>
        <p:txBody>
          <a:bodyPr wrap="square">
            <a:spAutoFit/>
          </a:bodyPr>
          <a:lstStyle/>
          <a:p>
            <a:r>
              <a:rPr lang="en-GB" dirty="0"/>
              <a:t>(NHS, 2023)</a:t>
            </a:r>
          </a:p>
        </p:txBody>
      </p:sp>
      <p:sp>
        <p:nvSpPr>
          <p:cNvPr id="25" name="TextBox 24">
            <a:extLst>
              <a:ext uri="{FF2B5EF4-FFF2-40B4-BE49-F238E27FC236}">
                <a16:creationId xmlns:a16="http://schemas.microsoft.com/office/drawing/2014/main" id="{197D99E5-EF35-63C7-4E42-C5E548BE84C5}"/>
              </a:ext>
            </a:extLst>
          </p:cNvPr>
          <p:cNvSpPr txBox="1"/>
          <p:nvPr/>
        </p:nvSpPr>
        <p:spPr>
          <a:xfrm>
            <a:off x="1450513" y="5567671"/>
            <a:ext cx="1480584" cy="369332"/>
          </a:xfrm>
          <a:prstGeom prst="rect">
            <a:avLst/>
          </a:prstGeom>
          <a:noFill/>
        </p:spPr>
        <p:txBody>
          <a:bodyPr wrap="square">
            <a:spAutoFit/>
          </a:bodyPr>
          <a:lstStyle/>
          <a:p>
            <a:r>
              <a:rPr lang="en-GB" dirty="0"/>
              <a:t>(NHS, 2023)</a:t>
            </a:r>
          </a:p>
        </p:txBody>
      </p:sp>
    </p:spTree>
    <p:extLst>
      <p:ext uri="{BB962C8B-B14F-4D97-AF65-F5344CB8AC3E}">
        <p14:creationId xmlns:p14="http://schemas.microsoft.com/office/powerpoint/2010/main" val="22044056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0">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New drug-delivery system could treat brain disorders">
            <a:extLst>
              <a:ext uri="{FF2B5EF4-FFF2-40B4-BE49-F238E27FC236}">
                <a16:creationId xmlns:a16="http://schemas.microsoft.com/office/drawing/2014/main" id="{6289144C-B692-06EB-129B-8E863F72DA51}"/>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b="6250"/>
          <a:stretch/>
        </p:blipFill>
        <p:spPr bwMode="auto">
          <a:xfrm>
            <a:off x="0"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1BBE40B-C107-0BCC-6347-07E665EA69B2}"/>
              </a:ext>
            </a:extLst>
          </p:cNvPr>
          <p:cNvSpPr>
            <a:spLocks noGrp="1"/>
          </p:cNvSpPr>
          <p:nvPr>
            <p:ph type="title"/>
          </p:nvPr>
        </p:nvSpPr>
        <p:spPr>
          <a:xfrm>
            <a:off x="2492756" y="0"/>
            <a:ext cx="7203440" cy="1261100"/>
          </a:xfrm>
        </p:spPr>
        <p:txBody>
          <a:bodyPr>
            <a:normAutofit fontScale="90000"/>
          </a:bodyPr>
          <a:lstStyle/>
          <a:p>
            <a:r>
              <a:rPr lang="en-GB" b="1" u="sng" dirty="0"/>
              <a:t>Diagnosis of mental and behaviour disorder due to substance use</a:t>
            </a:r>
          </a:p>
        </p:txBody>
      </p:sp>
      <p:sp>
        <p:nvSpPr>
          <p:cNvPr id="5" name="TextBox 4">
            <a:extLst>
              <a:ext uri="{FF2B5EF4-FFF2-40B4-BE49-F238E27FC236}">
                <a16:creationId xmlns:a16="http://schemas.microsoft.com/office/drawing/2014/main" id="{C313B8BF-11A8-2385-01F1-ED1EF49AFF3A}"/>
              </a:ext>
            </a:extLst>
          </p:cNvPr>
          <p:cNvSpPr txBox="1"/>
          <p:nvPr/>
        </p:nvSpPr>
        <p:spPr>
          <a:xfrm>
            <a:off x="1559110" y="4080274"/>
            <a:ext cx="9509760"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 F19 is used when a person has use mixed multiple drugs in their system this is known as disorder resulting from multiple drug use. (WHO, 2023).</a:t>
            </a:r>
          </a:p>
        </p:txBody>
      </p:sp>
      <p:sp>
        <p:nvSpPr>
          <p:cNvPr id="7" name="TextBox 6">
            <a:extLst>
              <a:ext uri="{FF2B5EF4-FFF2-40B4-BE49-F238E27FC236}">
                <a16:creationId xmlns:a16="http://schemas.microsoft.com/office/drawing/2014/main" id="{23B9A47F-366A-75ED-E7A7-11C8C8D1520C}"/>
              </a:ext>
            </a:extLst>
          </p:cNvPr>
          <p:cNvSpPr txBox="1"/>
          <p:nvPr/>
        </p:nvSpPr>
        <p:spPr>
          <a:xfrm>
            <a:off x="2037144" y="2533906"/>
            <a:ext cx="8368496"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Diagnosis of mental and behaviour disorder due to psychoactive substance use are made based on the individuals self report, their urine sample or blood test, to get the right and accurate diagnosis it is always best to get more than one sample of evidences related to the individuals condition (WHO, 2023).</a:t>
            </a:r>
          </a:p>
        </p:txBody>
      </p:sp>
    </p:spTree>
    <p:extLst>
      <p:ext uri="{BB962C8B-B14F-4D97-AF65-F5344CB8AC3E}">
        <p14:creationId xmlns:p14="http://schemas.microsoft.com/office/powerpoint/2010/main" val="2716890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15">
            <a:extLst>
              <a:ext uri="{FF2B5EF4-FFF2-40B4-BE49-F238E27FC236}">
                <a16:creationId xmlns:a16="http://schemas.microsoft.com/office/drawing/2014/main" id="{F5A5F1D7-F0D0-4687-9BD3-CA6A0714C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4" name="Group 1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19" name="Rectangle 1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 name="Rectangle 1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4E294-5940-C103-32CA-D6D2AE88EBCE}"/>
              </a:ext>
            </a:extLst>
          </p:cNvPr>
          <p:cNvSpPr>
            <a:spLocks noGrp="1"/>
          </p:cNvSpPr>
          <p:nvPr>
            <p:ph type="title"/>
          </p:nvPr>
        </p:nvSpPr>
        <p:spPr>
          <a:xfrm>
            <a:off x="1043631" y="873940"/>
            <a:ext cx="4928291" cy="1035781"/>
          </a:xfrm>
        </p:spPr>
        <p:txBody>
          <a:bodyPr anchor="ctr">
            <a:normAutofit/>
          </a:bodyPr>
          <a:lstStyle/>
          <a:p>
            <a:r>
              <a:rPr lang="en-GB" sz="2000" b="1" dirty="0"/>
              <a:t>Historical view and treatments for mental and behaviour disorder due to psychoactive substance use</a:t>
            </a:r>
          </a:p>
        </p:txBody>
      </p:sp>
      <p:sp>
        <p:nvSpPr>
          <p:cNvPr id="36" name="Content Placeholder 2">
            <a:extLst>
              <a:ext uri="{FF2B5EF4-FFF2-40B4-BE49-F238E27FC236}">
                <a16:creationId xmlns:a16="http://schemas.microsoft.com/office/drawing/2014/main" id="{E26B89BE-5B96-206A-7D4F-779A809D0377}"/>
              </a:ext>
            </a:extLst>
          </p:cNvPr>
          <p:cNvSpPr>
            <a:spLocks noGrp="1"/>
          </p:cNvSpPr>
          <p:nvPr>
            <p:ph idx="1"/>
          </p:nvPr>
        </p:nvSpPr>
        <p:spPr>
          <a:xfrm>
            <a:off x="739139" y="2985095"/>
            <a:ext cx="5392667" cy="3570329"/>
          </a:xfrm>
        </p:spPr>
        <p:txBody>
          <a:bodyPr anchor="ctr">
            <a:normAutofit/>
          </a:bodyPr>
          <a:lstStyle/>
          <a:p>
            <a:r>
              <a:rPr lang="en-GB" sz="1500" dirty="0">
                <a:latin typeface="Arial" panose="020B0604020202020204" pitchFamily="34" charset="0"/>
                <a:cs typeface="Arial" panose="020B0604020202020204" pitchFamily="34" charset="0"/>
              </a:rPr>
              <a:t>Historically mental disorder was mostly seen as a supernatural force.</a:t>
            </a:r>
          </a:p>
          <a:p>
            <a:r>
              <a:rPr lang="en-GB" sz="1500" dirty="0">
                <a:latin typeface="Arial" panose="020B0604020202020204" pitchFamily="34" charset="0"/>
                <a:cs typeface="Arial" panose="020B0604020202020204" pitchFamily="34" charset="0"/>
              </a:rPr>
              <a:t>It was also seen as a physical/ biological condition or even seen as a disease.</a:t>
            </a:r>
          </a:p>
          <a:p>
            <a:r>
              <a:rPr lang="en-GB" sz="1500" dirty="0">
                <a:latin typeface="Arial" panose="020B0604020202020204" pitchFamily="34" charset="0"/>
                <a:cs typeface="Arial" panose="020B0604020202020204" pitchFamily="34" charset="0"/>
              </a:rPr>
              <a:t>In Roman times, mental health is seen as an excuse for individuals to behave in an irresponsible manner in terms of criminal behaviors (WHO, 2023)</a:t>
            </a:r>
          </a:p>
          <a:p>
            <a:pPr marL="0" indent="0">
              <a:buNone/>
            </a:pPr>
            <a:r>
              <a:rPr lang="en-GB" sz="1500" dirty="0">
                <a:latin typeface="Arial" panose="020B0604020202020204" pitchFamily="34" charset="0"/>
                <a:cs typeface="Arial" panose="020B0604020202020204" pitchFamily="34" charset="0"/>
              </a:rPr>
              <a:t>One of the most common treatments that were given to individuals suffering from a mental disorder was exorcism as they believed mental disorder was a spiritual problem and (trephining) which is done by making a small hole in the person’s skull to remove all evil spirits from their body (</a:t>
            </a:r>
            <a:r>
              <a:rPr lang="en-GB" sz="1500" dirty="0" err="1">
                <a:latin typeface="Arial" panose="020B0604020202020204" pitchFamily="34" charset="0"/>
                <a:cs typeface="Arial" panose="020B0604020202020204" pitchFamily="34" charset="0"/>
              </a:rPr>
              <a:t>OSCRice</a:t>
            </a:r>
            <a:r>
              <a:rPr lang="en-GB" sz="1500" dirty="0">
                <a:latin typeface="Arial" panose="020B0604020202020204" pitchFamily="34" charset="0"/>
                <a:cs typeface="Arial" panose="020B0604020202020204" pitchFamily="34" charset="0"/>
              </a:rPr>
              <a:t> University, 2023).</a:t>
            </a:r>
          </a:p>
          <a:p>
            <a:pPr marL="0" indent="0">
              <a:buNone/>
            </a:pPr>
            <a:endParaRPr lang="en-GB" sz="1500" dirty="0"/>
          </a:p>
          <a:p>
            <a:pPr marL="0" indent="0">
              <a:buNone/>
            </a:pPr>
            <a:endParaRPr lang="en-GB" sz="1500" dirty="0"/>
          </a:p>
          <a:p>
            <a:pPr marL="0" indent="0">
              <a:buNone/>
            </a:pPr>
            <a:endParaRPr lang="en-GB" sz="1500" dirty="0"/>
          </a:p>
          <a:p>
            <a:endParaRPr lang="en-GB" sz="1500" dirty="0"/>
          </a:p>
        </p:txBody>
      </p:sp>
      <p:pic>
        <p:nvPicPr>
          <p:cNvPr id="4" name="Picture 3">
            <a:extLst>
              <a:ext uri="{FF2B5EF4-FFF2-40B4-BE49-F238E27FC236}">
                <a16:creationId xmlns:a16="http://schemas.microsoft.com/office/drawing/2014/main" id="{0E276B8A-412E-D8D0-6254-6F4AC1B65118}"/>
              </a:ext>
            </a:extLst>
          </p:cNvPr>
          <p:cNvPicPr>
            <a:picLocks noChangeAspect="1"/>
          </p:cNvPicPr>
          <p:nvPr/>
        </p:nvPicPr>
        <p:blipFill rotWithShape="1">
          <a:blip r:embed="rId3"/>
          <a:srcRect t="19007" r="1" b="2408"/>
          <a:stretch/>
        </p:blipFill>
        <p:spPr>
          <a:xfrm>
            <a:off x="6788383" y="613148"/>
            <a:ext cx="4565417" cy="2679192"/>
          </a:xfrm>
          <a:prstGeom prst="rect">
            <a:avLst/>
          </a:prstGeom>
        </p:spPr>
      </p:pic>
      <p:pic>
        <p:nvPicPr>
          <p:cNvPr id="6" name="Picture 5">
            <a:extLst>
              <a:ext uri="{FF2B5EF4-FFF2-40B4-BE49-F238E27FC236}">
                <a16:creationId xmlns:a16="http://schemas.microsoft.com/office/drawing/2014/main" id="{06B46559-635C-BAC1-9B01-FA1CF0A62881}"/>
              </a:ext>
            </a:extLst>
          </p:cNvPr>
          <p:cNvPicPr>
            <a:picLocks noChangeAspect="1"/>
          </p:cNvPicPr>
          <p:nvPr/>
        </p:nvPicPr>
        <p:blipFill rotWithShape="1">
          <a:blip r:embed="rId4"/>
          <a:srcRect t="30905" r="-3" b="6147"/>
          <a:stretch/>
        </p:blipFill>
        <p:spPr>
          <a:xfrm>
            <a:off x="6788383" y="3528753"/>
            <a:ext cx="4565417" cy="2679192"/>
          </a:xfrm>
          <a:prstGeom prst="rect">
            <a:avLst/>
          </a:prstGeom>
        </p:spPr>
      </p:pic>
      <p:cxnSp>
        <p:nvCxnSpPr>
          <p:cNvPr id="125" name="Straight Connector 1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6510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2F44-E425-3BA6-5EE4-016CD6AC1D66}"/>
              </a:ext>
            </a:extLst>
          </p:cNvPr>
          <p:cNvSpPr>
            <a:spLocks noGrp="1"/>
          </p:cNvSpPr>
          <p:nvPr>
            <p:ph type="title"/>
          </p:nvPr>
        </p:nvSpPr>
        <p:spPr>
          <a:xfrm>
            <a:off x="804672" y="457200"/>
            <a:ext cx="10579608" cy="1188720"/>
          </a:xfrm>
        </p:spPr>
        <p:txBody>
          <a:bodyPr>
            <a:normAutofit/>
          </a:bodyPr>
          <a:lstStyle/>
          <a:p>
            <a:r>
              <a:rPr lang="en-GB" sz="4000" b="1" dirty="0">
                <a:solidFill>
                  <a:schemeClr val="tx2"/>
                </a:solidFill>
              </a:rPr>
              <a:t>Current treatments for mental and </a:t>
            </a:r>
            <a:r>
              <a:rPr lang="en-GB" sz="4000" b="1" dirty="0" err="1">
                <a:solidFill>
                  <a:schemeClr val="tx2"/>
                </a:solidFill>
              </a:rPr>
              <a:t>behavioral</a:t>
            </a:r>
            <a:r>
              <a:rPr lang="en-GB" sz="4000" b="1" dirty="0">
                <a:solidFill>
                  <a:schemeClr val="tx2"/>
                </a:solidFill>
              </a:rPr>
              <a:t> disorder due to psychoactive substance use</a:t>
            </a:r>
          </a:p>
        </p:txBody>
      </p:sp>
      <p:graphicFrame>
        <p:nvGraphicFramePr>
          <p:cNvPr id="5" name="Content Placeholder 2">
            <a:extLst>
              <a:ext uri="{FF2B5EF4-FFF2-40B4-BE49-F238E27FC236}">
                <a16:creationId xmlns:a16="http://schemas.microsoft.com/office/drawing/2014/main" id="{F3F28184-8E58-D2DE-4553-E2145A814441}"/>
              </a:ext>
            </a:extLst>
          </p:cNvPr>
          <p:cNvGraphicFramePr>
            <a:graphicFrameLocks noGrp="1"/>
          </p:cNvGraphicFramePr>
          <p:nvPr>
            <p:ph idx="1"/>
            <p:extLst>
              <p:ext uri="{D42A27DB-BD31-4B8C-83A1-F6EECF244321}">
                <p14:modId xmlns:p14="http://schemas.microsoft.com/office/powerpoint/2010/main" val="2559638672"/>
              </p:ext>
            </p:extLst>
          </p:nvPr>
        </p:nvGraphicFramePr>
        <p:xfrm>
          <a:off x="1036320" y="2308485"/>
          <a:ext cx="10119360" cy="3426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0142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04F71-70AA-A1D5-F8CA-00B58BDD7A6E}"/>
              </a:ext>
            </a:extLst>
          </p:cNvPr>
          <p:cNvSpPr>
            <a:spLocks noGrp="1"/>
          </p:cNvSpPr>
          <p:nvPr>
            <p:ph type="title"/>
          </p:nvPr>
        </p:nvSpPr>
        <p:spPr>
          <a:xfrm>
            <a:off x="589560" y="856180"/>
            <a:ext cx="4560584" cy="1128068"/>
          </a:xfrm>
        </p:spPr>
        <p:txBody>
          <a:bodyPr anchor="ctr">
            <a:normAutofit/>
          </a:bodyPr>
          <a:lstStyle/>
          <a:p>
            <a:r>
              <a:rPr lang="en-GB" sz="2200" b="1" dirty="0"/>
              <a:t>Principles when working with people with mental and behaviour disorder due to psychoactive substance use  </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12"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6BC0D8-C226-4335-79C6-ADD557083271}"/>
              </a:ext>
            </a:extLst>
          </p:cNvPr>
          <p:cNvSpPr>
            <a:spLocks noGrp="1"/>
          </p:cNvSpPr>
          <p:nvPr>
            <p:ph idx="1"/>
          </p:nvPr>
        </p:nvSpPr>
        <p:spPr>
          <a:xfrm>
            <a:off x="590719" y="2330505"/>
            <a:ext cx="4559425" cy="3979585"/>
          </a:xfrm>
        </p:spPr>
        <p:txBody>
          <a:bodyPr anchor="ctr">
            <a:normAutofit/>
          </a:bodyPr>
          <a:lstStyle/>
          <a:p>
            <a:pPr marL="342900" lvl="0" indent="-342900">
              <a:lnSpc>
                <a:spcPct val="107000"/>
              </a:lnSpc>
              <a:buFont typeface="Symbol" panose="05050102010706020507" pitchFamily="18" charset="2"/>
              <a:buChar char=""/>
            </a:pPr>
            <a:r>
              <a:rPr lang="en-GB" sz="1600"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We have to try to be able to understand the patients reason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also good never to a patients behaviour personally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Always assure the patient that they are not alone and you will do your very best to support them in anyway possible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out the right care plan for them to follow in order to maintain a healthier lifestyle </a:t>
            </a:r>
          </a:p>
          <a:p>
            <a:pPr marL="0" indent="0">
              <a:buNone/>
            </a:pPr>
            <a:r>
              <a:rPr lang="en-GB" sz="1600" dirty="0"/>
              <a:t>                                                                  (Health, 2023)</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ffect, Behaviour, and Cognition – Principles of Social Psychology ...">
            <a:extLst>
              <a:ext uri="{FF2B5EF4-FFF2-40B4-BE49-F238E27FC236}">
                <a16:creationId xmlns:a16="http://schemas.microsoft.com/office/drawing/2014/main" id="{D4EA0901-6716-1497-2780-CE08FFDC20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56" r="991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9267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7" name="Group 1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6" name="Rectangle 1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1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9" name="Freeform: Shape 1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51B8DE5-D0FD-DDF1-EB30-EC8A9355145D}"/>
              </a:ext>
            </a:extLst>
          </p:cNvPr>
          <p:cNvSpPr>
            <a:spLocks noGrp="1"/>
          </p:cNvSpPr>
          <p:nvPr>
            <p:ph type="title"/>
          </p:nvPr>
        </p:nvSpPr>
        <p:spPr>
          <a:xfrm>
            <a:off x="3654707" y="572921"/>
            <a:ext cx="4366549" cy="685800"/>
          </a:xfrm>
        </p:spPr>
        <p:txBody>
          <a:bodyPr anchor="t">
            <a:normAutofit/>
          </a:bodyPr>
          <a:lstStyle/>
          <a:p>
            <a:r>
              <a:rPr lang="en-GB" sz="32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99A1F270-9B1F-0E2F-C61C-6913219604D0}"/>
              </a:ext>
            </a:extLst>
          </p:cNvPr>
          <p:cNvSpPr>
            <a:spLocks noGrp="1"/>
          </p:cNvSpPr>
          <p:nvPr>
            <p:ph idx="1"/>
          </p:nvPr>
        </p:nvSpPr>
        <p:spPr>
          <a:xfrm>
            <a:off x="2767653" y="4039220"/>
            <a:ext cx="6656694" cy="1831807"/>
          </a:xfrm>
        </p:spPr>
        <p:txBody>
          <a:bodyPr>
            <a:normAutofit/>
          </a:bodyPr>
          <a:lstStyle/>
          <a:p>
            <a:pPr marL="0" indent="0" defTabSz="612648">
              <a:spcBef>
                <a:spcPts val="670"/>
              </a:spcBef>
              <a:buNone/>
            </a:pPr>
            <a:endParaRPr lang="en-GB" sz="1876" kern="1200">
              <a:solidFill>
                <a:schemeClr val="tx1"/>
              </a:solidFill>
              <a:latin typeface="+mn-lt"/>
              <a:ea typeface="+mn-ea"/>
              <a:cs typeface="+mn-cs"/>
            </a:endParaRPr>
          </a:p>
          <a:p>
            <a:pPr marL="0" indent="0">
              <a:buNone/>
            </a:pPr>
            <a:endParaRPr lang="en-GB" dirty="0"/>
          </a:p>
        </p:txBody>
      </p:sp>
      <p:sp>
        <p:nvSpPr>
          <p:cNvPr id="6" name="TextBox 5">
            <a:extLst>
              <a:ext uri="{FF2B5EF4-FFF2-40B4-BE49-F238E27FC236}">
                <a16:creationId xmlns:a16="http://schemas.microsoft.com/office/drawing/2014/main" id="{23D6763A-B65A-7100-40DB-F319569DD901}"/>
              </a:ext>
            </a:extLst>
          </p:cNvPr>
          <p:cNvSpPr txBox="1"/>
          <p:nvPr/>
        </p:nvSpPr>
        <p:spPr>
          <a:xfrm>
            <a:off x="4555385" y="3346632"/>
            <a:ext cx="2986457" cy="584775"/>
          </a:xfrm>
          <a:prstGeom prst="rect">
            <a:avLst/>
          </a:prstGeom>
          <a:noFill/>
        </p:spPr>
        <p:txBody>
          <a:bodyPr wrap="square">
            <a:spAutoFit/>
          </a:bodyPr>
          <a:lstStyle/>
          <a:p>
            <a:pPr defTabSz="612648">
              <a:spcAft>
                <a:spcPts val="600"/>
              </a:spcAft>
            </a:pPr>
            <a:r>
              <a:rPr lang="en-GB" sz="3200" b="1" kern="1200" dirty="0">
                <a:solidFill>
                  <a:schemeClr val="tx1"/>
                </a:solidFill>
                <a:latin typeface="Arial" panose="020B0604020202020204" pitchFamily="34" charset="0"/>
                <a:ea typeface="+mn-ea"/>
                <a:cs typeface="Arial" panose="020B0604020202020204" pitchFamily="34" charset="0"/>
              </a:rPr>
              <a:t>Conclusion</a:t>
            </a:r>
            <a:r>
              <a:rPr lang="en-GB" sz="1206" kern="1200" dirty="0">
                <a:solidFill>
                  <a:schemeClr val="tx1"/>
                </a:solidFill>
                <a:latin typeface="+mn-lt"/>
                <a:ea typeface="+mn-ea"/>
                <a:cs typeface="+mn-cs"/>
              </a:rPr>
              <a:t> </a:t>
            </a:r>
            <a:endParaRPr lang="en-GB" dirty="0"/>
          </a:p>
        </p:txBody>
      </p:sp>
      <p:sp>
        <p:nvSpPr>
          <p:cNvPr id="8" name="TextBox 7">
            <a:extLst>
              <a:ext uri="{FF2B5EF4-FFF2-40B4-BE49-F238E27FC236}">
                <a16:creationId xmlns:a16="http://schemas.microsoft.com/office/drawing/2014/main" id="{8AC21459-BC7E-695D-B3A7-6437BB129478}"/>
              </a:ext>
            </a:extLst>
          </p:cNvPr>
          <p:cNvSpPr txBox="1"/>
          <p:nvPr/>
        </p:nvSpPr>
        <p:spPr>
          <a:xfrm>
            <a:off x="2524537" y="4073512"/>
            <a:ext cx="7048154" cy="2139047"/>
          </a:xfrm>
          <a:prstGeom prst="rect">
            <a:avLst/>
          </a:prstGeom>
          <a:noFill/>
        </p:spPr>
        <p:txBody>
          <a:bodyPr wrap="square">
            <a:spAutoFit/>
          </a:bodyPr>
          <a:lstStyle/>
          <a:p>
            <a:pPr defTabSz="612648">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National organisations maintaining mental health disorders and substance misuse within the UK need to be able to review guidelines they should be able to follow to support individuals suffering from mental disorders. It also enables other service users using stimulants not to be excluded from experiencing psychotherapy. </a:t>
            </a:r>
          </a:p>
          <a:p>
            <a:pPr defTabSz="612648">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Data from the coronavirus pandemic point to increased mental health problems, where illicit drug use could escalate as a means of self-medication, leading to further deaths related to drugs (WHO, 2022).</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F86F71F-EC14-06B6-A4B3-F6BBA52381B8}"/>
              </a:ext>
            </a:extLst>
          </p:cNvPr>
          <p:cNvSpPr txBox="1"/>
          <p:nvPr/>
        </p:nvSpPr>
        <p:spPr>
          <a:xfrm>
            <a:off x="2580838" y="1346921"/>
            <a:ext cx="7030317" cy="1800493"/>
          </a:xfrm>
          <a:prstGeom prst="rect">
            <a:avLst/>
          </a:prstGeom>
          <a:noFill/>
        </p:spPr>
        <p:txBody>
          <a:bodyPr wrap="square">
            <a:spAutoFit/>
          </a:bodyPr>
          <a:lstStyle/>
          <a:p>
            <a:pPr marL="191453" indent="-191453" defTabSz="612648">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Personal feedback related to the risk of substance abuse</a:t>
            </a:r>
          </a:p>
          <a:p>
            <a:pPr marL="191453" indent="-191453" defTabSz="612648">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Encourage the patient to understand and take responsibility of their actions and try to change their life for the better</a:t>
            </a:r>
          </a:p>
          <a:p>
            <a:pPr marL="191453" indent="-191453" defTabSz="612648">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Always asked the patient the reason they turn to substance misuse </a:t>
            </a:r>
          </a:p>
          <a:p>
            <a:pPr marL="191453" indent="-191453" defTabSz="612648">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Talk to the patient in regards to creating a personal goal plan and help then achieve theses goals (NCBI, 2023)</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3532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241B0-2E25-CC01-C1DE-1D7D38AB5E7D}"/>
              </a:ext>
            </a:extLst>
          </p:cNvPr>
          <p:cNvSpPr>
            <a:spLocks noGrp="1"/>
          </p:cNvSpPr>
          <p:nvPr>
            <p:ph type="title"/>
          </p:nvPr>
        </p:nvSpPr>
        <p:spPr>
          <a:xfrm>
            <a:off x="4168967" y="0"/>
            <a:ext cx="3467986" cy="693062"/>
          </a:xfrm>
        </p:spPr>
        <p:txBody>
          <a:bodyPr>
            <a:normAutofit fontScale="90000"/>
          </a:bodyPr>
          <a:lstStyle/>
          <a:p>
            <a:pPr algn="ctr"/>
            <a:r>
              <a:rPr lang="en-GB" b="1" dirty="0"/>
              <a:t>References </a:t>
            </a:r>
          </a:p>
        </p:txBody>
      </p:sp>
      <p:sp>
        <p:nvSpPr>
          <p:cNvPr id="5" name="Content Placeholder 4">
            <a:extLst>
              <a:ext uri="{FF2B5EF4-FFF2-40B4-BE49-F238E27FC236}">
                <a16:creationId xmlns:a16="http://schemas.microsoft.com/office/drawing/2014/main" id="{90326575-5F87-5DF7-FCA7-679DDA046384}"/>
              </a:ext>
            </a:extLst>
          </p:cNvPr>
          <p:cNvSpPr>
            <a:spLocks noGrp="1"/>
          </p:cNvSpPr>
          <p:nvPr>
            <p:ph idx="1"/>
          </p:nvPr>
        </p:nvSpPr>
        <p:spPr>
          <a:xfrm>
            <a:off x="396240" y="822960"/>
            <a:ext cx="11531600" cy="6035039"/>
          </a:xfrm>
        </p:spPr>
        <p:txBody>
          <a:bodyPr>
            <a:normAutofit fontScale="92500" lnSpcReduction="2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Bing (2023) images.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https://www.bing.com/images/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25 march 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GOV (2023) policy of mental health service.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https://www.gov.uk/government/publications/2010-to-2015-government-policy-mental-health-service-reform/2010-to-2015-government-policy-mental-health-service-reform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at: 14 march 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Health (2023) mental health principles.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https://www.health.nsw.gov.au/mentalhealth/psychosocial/principles/Pages/behaviour-says.aspx</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25 March 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Institute of Health Metrics and Evaluation. Global Health Data Exchange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GHDx</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https://vizhub.healthdata.org/gbd-results/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14 march 2023).</a:t>
            </a: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Mind (2023) Support for mental health.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https://www.mind.org.uk/information-support/types-of-mental-health-problems/mental-health-problems-introduction/treatment-options/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25 march 2023).</a:t>
            </a: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Mental Health and COVID-19: Early evidence of the pandemic’s impact. Geneva: World Health Organization; 2022. World Health Organization. Mental health: report on the second session of the Expert Committee. Geneva: World Health Organization; 1951.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NHS (2023) Mental health services.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https://www.nhs.uk/nhs-services/mental-health-services/how-to-find-local-mental-health-services/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11 march 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National Institute of Mental Health (2023) substance use and mental health.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https://www.nimh.nih.gov/health/topics/substance-use-and-mental-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on: 2 April 2023) </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Organisation (2010) ICD 10.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https://icd.who.int/en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on:2 April 2023)</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WHO (2023) ICD 10-F19.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health</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https://icd.who.int/browse10/2010/en#/F10-F19</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25 March 2023)</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855719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4054</TotalTime>
  <Words>1935</Words>
  <Application>Microsoft Office PowerPoint</Application>
  <PresentationFormat>Widescreen</PresentationFormat>
  <Paragraphs>166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Symbol</vt:lpstr>
      <vt:lpstr>Office Theme</vt:lpstr>
      <vt:lpstr>Assessment of psychoactive substance use  Presentation 1</vt:lpstr>
      <vt:lpstr> Introduction</vt:lpstr>
      <vt:lpstr>F10-F19: Mental and behavioural disorders due to psychoactive substance use</vt:lpstr>
      <vt:lpstr>PowerPoint Presentation</vt:lpstr>
      <vt:lpstr>Definition and Data of Mental and behavioural disorders due to psychoactive substance use</vt:lpstr>
      <vt:lpstr>Causes of Mental and behavioural disorders due to psychoactive substance use</vt:lpstr>
      <vt:lpstr>Symptoms/signs of Mental and behavioural disorders due to psychoactive substance use</vt:lpstr>
      <vt:lpstr>Diagnosis of mental and behaviour disorder due to substance use</vt:lpstr>
      <vt:lpstr>Historical view and treatments for mental and behaviour disorder due to psychoactive substance use</vt:lpstr>
      <vt:lpstr>Current treatments for mental and behavioral disorder due to psychoactive substance use</vt:lpstr>
      <vt:lpstr>Principles when working with people with mental and behaviour disorder due to psychoactive substance use  </vt:lpstr>
      <vt:lpstr>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 </dc:title>
  <dc:creator>bianca sanfilippo</dc:creator>
  <cp:lastModifiedBy>Olivette Cole (2022097)</cp:lastModifiedBy>
  <cp:revision>43</cp:revision>
  <dcterms:created xsi:type="dcterms:W3CDTF">2022-07-19T08:45:09Z</dcterms:created>
  <dcterms:modified xsi:type="dcterms:W3CDTF">2023-04-02T23:44:07Z</dcterms:modified>
</cp:coreProperties>
</file>