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F515-6F8E-46A4-BD72-5144213C1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11AF8-E401-474B-9F0C-F5B923182A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8DD5D-3F6C-44A5-A970-1C4B3B8AD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DEF1C-DC18-4891-865C-94E626E83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A905F-2804-44C8-8B9A-4BB8F2094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189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2CDB5-A918-4891-9D70-E2B344726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5E1B9-AD85-4007-A17D-40B2FA354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9F04A-CB13-43C2-83E4-8483F9E6A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6663E-A7F5-4380-A8A2-A78BEBBDC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CBD57-36D4-4949-BF8D-54967578A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364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61C99-7A32-459D-B084-F85A0D2DC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0AD018-0396-4A5D-96FA-880CD8D07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BF284-75A8-4DD5-A678-F4EFEC2E2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E6F98-1FBC-42F9-84AB-5A134F149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B7658-AB61-4074-925D-136D53F3A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187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7243-464B-458B-B900-1F0F6EA17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4B575-8991-44AD-AF61-64A4A28606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1DA835-BCF6-45B8-B2CF-BD657203C7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E6E355-CBB8-4011-B06B-C0D079C5E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7F2D5A-7490-4ECA-B460-4D7B1C5FE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BEB7CE-82EE-4992-AB9D-74523B72F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0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26008-B114-4C7C-BB91-D9FA2F2D8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3A824D-1064-4A1B-8B10-217F4D8CE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C97F3-863B-4512-A341-7D7B8BB598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767341-E6E1-42A0-BE9D-3032E82E54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7F77FB-24AD-489C-A328-4B1164E0D5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CB59DB-3190-4ECB-87A8-5412EA436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8FFAAA-64CA-449D-805E-5AD87CBF0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5120BE-FC24-4653-8601-74921FE2A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8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EE470-2C96-4038-8CE2-B62236645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898C40-7FDD-41E8-A302-E86A41C27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AC28A1-7E10-4998-8F98-4AD9453B9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47448F-CC7A-4077-B979-0CF9660E3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50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06D432-2D56-478D-851F-5C59AFF7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EA03C5-7BF2-436F-8344-720B973ED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1032B-AAB4-45C1-A346-0449B57E8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27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A2DDC-2151-4E62-8100-06CB21F81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6DBF6-A59B-4442-9D6D-B10AA40DE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4E87CF-0D6E-4490-8F71-6E3B6E0D1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DE7CA-D34E-4FE4-B9A8-ED44E5979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9F43-5011-4E6F-AADC-2CB51B510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595C7-72A7-414C-AA96-013AFD7C9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375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590D6-5AC2-4789-BD6E-C10217011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AFCD14-B0C4-47AE-9E19-01B9FD3BD3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64F4E5-AAF5-4BBF-B9CA-3EF5A1A6A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692C27-16CD-410A-B05F-4188327BD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BE4259-DD46-4E16-AA7F-0831B0915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D6A7A8-EFF6-42F4-A54E-22DD70EBC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326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A6A9B-7E73-4F08-8BE2-D49136D80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77604-E0E6-460D-B4F8-81A009E73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34749-1437-4A08-8E93-170CA5B14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564F0-A624-4EA3-B761-2B5F5EBF7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D971F-B568-496B-975D-440B0B1D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942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CEA277-1E5E-444C-B536-E2062378E9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BA5710-B273-43AA-AC59-0281A94001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3A3F7-9021-4EFE-97F5-0B79EDB82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D18AE-A27B-4F69-BBA1-6E85FE9E7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1577A-DBC6-464F-9307-7D080934E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380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BD2ADA-0580-4B3F-8A25-8C86152A8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E8042-9091-4792-AA1F-AC4F51B182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5791D-80EB-4A83-9D62-250374B14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DBA1F-2952-4A0A-9D2F-8318EF068607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D35AE-72EA-420A-96CF-C61905165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0465C-75F0-4A5C-8C41-8F7DA0922A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DC481-78BC-4803-8693-090495CFE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012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6415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strategyzer.com/assets/resources/business-model-generation-book-preview-2010.pdf" TargetMode="External"/><Relationship Id="rId13" Type="http://schemas.openxmlformats.org/officeDocument/2006/relationships/hyperlink" Target="http://bestentrepreneur.murdoch.edu.au/Business_Feasibility_Study_Outline.pdf" TargetMode="External"/><Relationship Id="rId3" Type="http://schemas.openxmlformats.org/officeDocument/2006/relationships/hyperlink" Target="https://www.alexandercowan.com/business-model-canvas-templates/#Whatrsquos_the_Business_Model_Canvas" TargetMode="External"/><Relationship Id="rId7" Type="http://schemas.openxmlformats.org/officeDocument/2006/relationships/hyperlink" Target="https://hbr.org/2002/05/why-business-models-matter" TargetMode="External"/><Relationship Id="rId12" Type="http://schemas.openxmlformats.org/officeDocument/2006/relationships/hyperlink" Target="https://www.telegraph.co.uk/luxury/drinking-and-dining/best-high-end-home-delivery-food-boxes/" TargetMode="External"/><Relationship Id="rId2" Type="http://schemas.openxmlformats.org/officeDocument/2006/relationships/hyperlink" Target="http://www.eajournals.org/wp-content/uploads/Criticisms-Variations-and-Experiences-with-Business-Model-Canva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leverism.com/conduct-feasibility-study-right-way/" TargetMode="External"/><Relationship Id="rId11" Type="http://schemas.openxmlformats.org/officeDocument/2006/relationships/hyperlink" Target="https://www.statista.com/statistics/1107212/covid-19-food-delivery-frequency-in-great-britain/" TargetMode="External"/><Relationship Id="rId5" Type="http://schemas.openxmlformats.org/officeDocument/2006/relationships/hyperlink" Target="http://www.shortpress.com.au/five-big-benefits-of-the-business-model-canvas" TargetMode="External"/><Relationship Id="rId15" Type="http://schemas.openxmlformats.org/officeDocument/2006/relationships/hyperlink" Target="https://welshsmokery.co.uk/" TargetMode="External"/><Relationship Id="rId10" Type="http://schemas.openxmlformats.org/officeDocument/2006/relationships/hyperlink" Target="https://www.statista.com/aboutus/our-research-commitment" TargetMode="External"/><Relationship Id="rId4" Type="http://schemas.openxmlformats.org/officeDocument/2006/relationships/hyperlink" Target="https://medium.com/seed-digital/how-to-business-model-canvas-explained-ad3676b6fe4a" TargetMode="External"/><Relationship Id="rId9" Type="http://schemas.openxmlformats.org/officeDocument/2006/relationships/hyperlink" Target="https://www.forbes.com/sites/natalierobehmed/2013/12/16/what-is-a-startup/#134a9fff4044" TargetMode="External"/><Relationship Id="rId14" Type="http://schemas.openxmlformats.org/officeDocument/2006/relationships/hyperlink" Target="https://www.upcounsel.com/business-venture-definition#:~:text=gain%20will%20follow.-,The%20business%20venture%20definition%20is%20a%20new%20business%20that%20is,that%20financial%20gain%20will%20follow.&amp;text=After%20the%20need%20is%20determined,can%20start%20a%20business%20venture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DEA7B6D-32F7-4B4A-8B3F-ACA370CA64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u="sng" dirty="0">
                <a:hlinkClick r:id="rId2"/>
              </a:rPr>
              <a:t>Digital Entrepreneurship (BMMB7002D)</a:t>
            </a:r>
            <a:br>
              <a:rPr lang="en-GB" u="sng" dirty="0"/>
            </a:br>
            <a:r>
              <a:rPr lang="en-GB" u="sng" dirty="0"/>
              <a:t>Assignment 2: Part A</a:t>
            </a:r>
            <a:endParaRPr lang="en-GB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4BF7FD2-5DED-4E8C-9DAE-9315679B8A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GB" dirty="0"/>
              <a:t>Robert Davies</a:t>
            </a:r>
          </a:p>
          <a:p>
            <a:r>
              <a:rPr lang="en-GB" dirty="0"/>
              <a:t>Student: 1805256</a:t>
            </a:r>
          </a:p>
        </p:txBody>
      </p:sp>
    </p:spTree>
    <p:extLst>
      <p:ext uri="{BB962C8B-B14F-4D97-AF65-F5344CB8AC3E}">
        <p14:creationId xmlns:p14="http://schemas.microsoft.com/office/powerpoint/2010/main" val="39427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044CF-51DA-4272-A659-FCD9416CB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Ventures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F890E-D7C0-4C68-A4FC-15EBA9AD1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‘Scrappy young ventures’ </a:t>
            </a:r>
          </a:p>
          <a:p>
            <a:r>
              <a:rPr lang="en-GB" dirty="0"/>
              <a:t> Three year limit (</a:t>
            </a:r>
            <a:r>
              <a:rPr lang="en-GB" dirty="0" err="1"/>
              <a:t>Robehmed</a:t>
            </a:r>
            <a:r>
              <a:rPr lang="en-GB" dirty="0"/>
              <a:t>, 2013)</a:t>
            </a:r>
          </a:p>
          <a:p>
            <a:endParaRPr lang="en-GB" dirty="0"/>
          </a:p>
          <a:p>
            <a:r>
              <a:rPr lang="en-GB" dirty="0"/>
              <a:t>A new business that is formed with an expectation that financial gain will follow (</a:t>
            </a:r>
            <a:r>
              <a:rPr lang="en-GB" dirty="0" err="1"/>
              <a:t>Upcounsel</a:t>
            </a:r>
            <a:r>
              <a:rPr lang="en-GB" dirty="0"/>
              <a:t>, 2020)</a:t>
            </a:r>
          </a:p>
          <a:p>
            <a:endParaRPr lang="en-GB" dirty="0"/>
          </a:p>
          <a:p>
            <a:r>
              <a:rPr lang="en-GB" dirty="0"/>
              <a:t>Welsh Homestead Smokery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1682E06-6D75-423D-A277-6BE06696A7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546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586"/>
    </mc:Choice>
    <mc:Fallback>
      <p:transition spd="slow" advTm="65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DD792-DA68-4280-9A60-973BDAE3B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22DC6-BDA1-4933-8975-63BB999A4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rationale of how an organisation creates, delivers and captures value (</a:t>
            </a:r>
            <a:r>
              <a:rPr lang="en-GB" dirty="0" err="1"/>
              <a:t>OsterWalder</a:t>
            </a:r>
            <a:r>
              <a:rPr lang="en-GB" dirty="0"/>
              <a:t> &amp; </a:t>
            </a:r>
            <a:r>
              <a:rPr lang="en-GB" dirty="0" err="1"/>
              <a:t>Pigneur</a:t>
            </a:r>
            <a:r>
              <a:rPr lang="en-GB" dirty="0"/>
              <a:t>, 2009)</a:t>
            </a:r>
          </a:p>
          <a:p>
            <a:endParaRPr lang="en-GB" dirty="0"/>
          </a:p>
          <a:p>
            <a:r>
              <a:rPr lang="en-GB" dirty="0"/>
              <a:t>‘Stories that explain how enterprises work’ (</a:t>
            </a:r>
            <a:r>
              <a:rPr lang="en-GB" dirty="0" err="1"/>
              <a:t>Margretta</a:t>
            </a:r>
            <a:r>
              <a:rPr lang="en-GB" dirty="0"/>
              <a:t>, 2002)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ADD399F-A47A-4C63-B073-F1D3A78902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39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404"/>
    </mc:Choice>
    <mc:Fallback>
      <p:transition spd="slow" advTm="33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2E86-F251-4EA6-84DE-D156B4E37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Model Canvas (BMC)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984D9-1028-4C17-AABD-ADE7EFB92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9 elements to provide a coherent view of key drivers (Cowan, 2014) </a:t>
            </a:r>
          </a:p>
          <a:p>
            <a:endParaRPr lang="en-GB" dirty="0"/>
          </a:p>
          <a:p>
            <a:r>
              <a:rPr lang="en-GB" dirty="0"/>
              <a:t>Ignores competition </a:t>
            </a:r>
          </a:p>
          <a:p>
            <a:r>
              <a:rPr lang="en-GB" dirty="0"/>
              <a:t>Lack of specific goals and metrics (Ching &amp; </a:t>
            </a:r>
            <a:r>
              <a:rPr lang="en-GB" dirty="0" err="1"/>
              <a:t>Fauvel</a:t>
            </a:r>
            <a:r>
              <a:rPr lang="en-GB" dirty="0"/>
              <a:t>, 2013) </a:t>
            </a:r>
          </a:p>
          <a:p>
            <a:endParaRPr lang="en-GB" dirty="0"/>
          </a:p>
          <a:p>
            <a:r>
              <a:rPr lang="en-GB" dirty="0"/>
              <a:t>Customer &amp; value proposition are central (Featherstone, 2020)</a:t>
            </a:r>
          </a:p>
          <a:p>
            <a:endParaRPr lang="en-GB" dirty="0"/>
          </a:p>
          <a:p>
            <a:r>
              <a:rPr lang="en-GB" dirty="0"/>
              <a:t>The right side of the BMC focuses on the customer, while, the left side of the canvas focuses on the business (</a:t>
            </a:r>
            <a:r>
              <a:rPr lang="en-GB" dirty="0" err="1"/>
              <a:t>Ebinum</a:t>
            </a:r>
            <a:r>
              <a:rPr lang="en-GB" dirty="0"/>
              <a:t>, 2016)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64C8C30-EFDD-40EE-A996-BAC335C5B7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749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177"/>
    </mc:Choice>
    <mc:Fallback>
      <p:transition spd="slow" advTm="64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B1F443-A08D-49C5-940F-D7952B10DEF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167" t="27111" r="24417" b="12000"/>
          <a:stretch/>
        </p:blipFill>
        <p:spPr>
          <a:xfrm>
            <a:off x="1097280" y="33175"/>
            <a:ext cx="9997440" cy="679165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3D72B1D-112C-4BF1-BEDB-A4439A77D2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310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798"/>
    </mc:Choice>
    <mc:Fallback>
      <p:transition spd="slow" advTm="174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A8C2D-853D-4700-9D76-C81FCB26C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Feasibility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7F6D9-1493-44B7-B8E3-A2FC222C90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Distinguished from a business plan on the basis that it investigates a specific function rather than the broader action (</a:t>
            </a:r>
            <a:r>
              <a:rPr lang="en-GB" dirty="0" err="1"/>
              <a:t>Luenendonk</a:t>
            </a:r>
            <a:r>
              <a:rPr lang="en-GB" dirty="0"/>
              <a:t>, 2019)</a:t>
            </a:r>
          </a:p>
          <a:p>
            <a:endParaRPr lang="en-GB" dirty="0"/>
          </a:p>
          <a:p>
            <a:r>
              <a:rPr lang="en-GB" dirty="0"/>
              <a:t>A controlled process for identifying problems and opportunities, determining objectives, describing situations, defining successful outcomes and assessing the range of costs and benefits associated with several alternatives for solving a problem’ (Thompson, 2005)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33FCE18-0D8F-4F5C-B846-A3362769C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376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45"/>
    </mc:Choice>
    <mc:Fallback>
      <p:transition spd="slow" advTm="4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65787-ADAD-4EF2-AD33-7A8503493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BFS: 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44705-87D7-4503-A9FF-3AC6AF33A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food delivery frequency – 60% (Statista, 2020)</a:t>
            </a:r>
          </a:p>
          <a:p>
            <a:endParaRPr lang="en-GB" dirty="0"/>
          </a:p>
          <a:p>
            <a:r>
              <a:rPr lang="en-GB" dirty="0"/>
              <a:t>Luxury food delivery market – 452% (Telegraph, 2020)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C46B583-67FA-42F0-ACC3-03CF82B845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43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98"/>
    </mc:Choice>
    <mc:Fallback>
      <p:transition spd="slow" advTm="53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4A21-390A-4AEC-878F-052578BDE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DECD6-165E-4687-9566-65B87D6F6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Clearly defined customer segments </a:t>
            </a:r>
          </a:p>
          <a:p>
            <a:r>
              <a:rPr lang="en-GB" dirty="0"/>
              <a:t>Customer-centric value proposition</a:t>
            </a:r>
          </a:p>
          <a:p>
            <a:r>
              <a:rPr lang="en-GB" dirty="0"/>
              <a:t>Current market conditions are favourable in the retail space</a:t>
            </a:r>
          </a:p>
          <a:p>
            <a:r>
              <a:rPr lang="en-GB" dirty="0"/>
              <a:t>Wholesale &amp; workshop sides of the business face </a:t>
            </a:r>
            <a:r>
              <a:rPr lang="en-GB" dirty="0" err="1"/>
              <a:t>Covid</a:t>
            </a:r>
            <a:r>
              <a:rPr lang="en-GB" dirty="0"/>
              <a:t> challenges.</a:t>
            </a:r>
          </a:p>
          <a:p>
            <a:r>
              <a:rPr lang="en-GB" dirty="0"/>
              <a:t>Current reliance upon an artisanal ‘homestead’ smokery </a:t>
            </a:r>
            <a:r>
              <a:rPr lang="en-GB" dirty="0" err="1"/>
              <a:t>ispart</a:t>
            </a:r>
            <a:r>
              <a:rPr lang="en-GB" dirty="0"/>
              <a:t> of its value proposition but also very likely a factor that would limit the business’ ability to scale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23380C1-0E99-4B72-B29B-8F2FFF68AB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59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525"/>
    </mc:Choice>
    <mc:Fallback>
      <p:transition spd="slow" advTm="38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4B51A-9640-4296-AC6F-1CC2387C6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0144F-CB30-465C-9376-CF125E0C0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2874"/>
            <a:ext cx="10515600" cy="5060001"/>
          </a:xfrm>
        </p:spPr>
        <p:txBody>
          <a:bodyPr>
            <a:normAutofit fontScale="25000" lnSpcReduction="20000"/>
          </a:bodyPr>
          <a:lstStyle/>
          <a:p>
            <a:r>
              <a:rPr lang="en-GB" sz="4400" dirty="0"/>
              <a:t>Ching, H &amp; </a:t>
            </a:r>
            <a:r>
              <a:rPr lang="en-GB" sz="4400" dirty="0" err="1"/>
              <a:t>Fauvel</a:t>
            </a:r>
            <a:r>
              <a:rPr lang="en-GB" sz="4400" dirty="0"/>
              <a:t>, C (2013)</a:t>
            </a:r>
            <a:r>
              <a:rPr lang="en-GB" sz="4400" b="1" dirty="0"/>
              <a:t> </a:t>
            </a:r>
            <a:r>
              <a:rPr lang="en-GB" sz="4400" i="1" dirty="0"/>
              <a:t>Criticisms, Variations And Experiences With Business Model Canvas, </a:t>
            </a:r>
            <a:r>
              <a:rPr lang="en-GB" sz="4400" dirty="0"/>
              <a:t>Available at </a:t>
            </a:r>
            <a:r>
              <a:rPr lang="en-GB" sz="4400" u="sng" dirty="0">
                <a:hlinkClick r:id="rId2"/>
              </a:rPr>
              <a:t>http://www.eajournals.org/wp-content/uploads/Criticisms-Variations-and-Experiences-with-Business-Model-Canvas.pdf</a:t>
            </a:r>
            <a:r>
              <a:rPr lang="en-GB" sz="4400" dirty="0"/>
              <a:t> (Accessed: 26/07/2020)</a:t>
            </a:r>
          </a:p>
          <a:p>
            <a:r>
              <a:rPr lang="en-GB" sz="4400" dirty="0"/>
              <a:t>Cowan, A (2014) </a:t>
            </a:r>
            <a:r>
              <a:rPr lang="en-GB" sz="4400" i="1" dirty="0"/>
              <a:t>The 20 minute business plan: Business Model Canvas made easy </a:t>
            </a:r>
            <a:r>
              <a:rPr lang="en-GB" sz="4400" dirty="0"/>
              <a:t>Available at </a:t>
            </a:r>
            <a:r>
              <a:rPr lang="en-GB" sz="4400" u="sng" dirty="0">
                <a:hlinkClick r:id="rId3"/>
              </a:rPr>
              <a:t>https://www.alexandercowan.com/business-model-canvas-templates/#Whatrsquos_the_Business_Model_Canvas</a:t>
            </a:r>
            <a:r>
              <a:rPr lang="en-GB" sz="4400" dirty="0"/>
              <a:t> (Accessed: 27/07/2020)</a:t>
            </a:r>
          </a:p>
          <a:p>
            <a:r>
              <a:rPr lang="en-GB" sz="4400" dirty="0" err="1"/>
              <a:t>Ebinum</a:t>
            </a:r>
            <a:r>
              <a:rPr lang="en-GB" sz="4400" dirty="0"/>
              <a:t>, M (2016) </a:t>
            </a:r>
            <a:r>
              <a:rPr lang="en-GB" sz="4400" i="1" dirty="0"/>
              <a:t>How to: Business Model Canvas Explained </a:t>
            </a:r>
            <a:r>
              <a:rPr lang="en-GB" sz="4400" dirty="0"/>
              <a:t>Available </a:t>
            </a:r>
            <a:r>
              <a:rPr lang="en-GB" sz="4400" u="sng" dirty="0">
                <a:hlinkClick r:id="rId4"/>
              </a:rPr>
              <a:t>https://medium.com/seed-digital/how-to-business-model-canvas-explained-ad3676b6fe4a</a:t>
            </a:r>
            <a:r>
              <a:rPr lang="en-GB" sz="4400" dirty="0"/>
              <a:t> (Accessed: 27/07/2020)</a:t>
            </a:r>
          </a:p>
          <a:p>
            <a:r>
              <a:rPr lang="en-GB" sz="4400" dirty="0"/>
              <a:t>Featherstone, T (2020) </a:t>
            </a:r>
            <a:r>
              <a:rPr lang="en-GB" sz="4400" i="1" dirty="0"/>
              <a:t>Five big benefits of the Business Model Canvas </a:t>
            </a:r>
            <a:r>
              <a:rPr lang="en-GB" sz="4400" dirty="0"/>
              <a:t>Available at </a:t>
            </a:r>
            <a:r>
              <a:rPr lang="en-GB" sz="4400" u="sng" dirty="0">
                <a:hlinkClick r:id="rId5"/>
              </a:rPr>
              <a:t>http://www.shortpress.com.au/five-big-benefits-of-the-business-model-canvas</a:t>
            </a:r>
            <a:r>
              <a:rPr lang="en-GB" sz="4400" dirty="0"/>
              <a:t> (Accessed: 26/07/2020)</a:t>
            </a:r>
          </a:p>
          <a:p>
            <a:r>
              <a:rPr lang="en-GB" sz="4400" dirty="0" err="1"/>
              <a:t>Luenendonk</a:t>
            </a:r>
            <a:r>
              <a:rPr lang="en-GB" sz="4400" dirty="0"/>
              <a:t>, M (2019) </a:t>
            </a:r>
            <a:r>
              <a:rPr lang="en-GB" sz="4400" i="1" dirty="0"/>
              <a:t>How to conduct a feasibility study the right way </a:t>
            </a:r>
            <a:r>
              <a:rPr lang="en-GB" sz="4400" dirty="0"/>
              <a:t>Available </a:t>
            </a:r>
            <a:r>
              <a:rPr lang="en-GB" sz="4400" u="sng" dirty="0">
                <a:hlinkClick r:id="rId6"/>
              </a:rPr>
              <a:t>https://www.cleverism.com/conduct-feasibility-study-right-way/</a:t>
            </a:r>
            <a:r>
              <a:rPr lang="en-GB" sz="4400" dirty="0"/>
              <a:t> (Accessed: 28/07/2020)</a:t>
            </a:r>
          </a:p>
          <a:p>
            <a:r>
              <a:rPr lang="en-GB" sz="4400" dirty="0" err="1"/>
              <a:t>Magretta</a:t>
            </a:r>
            <a:r>
              <a:rPr lang="en-GB" sz="4400" dirty="0"/>
              <a:t>, J (2002) </a:t>
            </a:r>
            <a:r>
              <a:rPr lang="en-GB" sz="4400" i="1" dirty="0"/>
              <a:t>Why Business Models Matter </a:t>
            </a:r>
            <a:r>
              <a:rPr lang="en-GB" sz="4400" dirty="0"/>
              <a:t>Available at </a:t>
            </a:r>
            <a:r>
              <a:rPr lang="en-GB" sz="4400" u="sng" dirty="0">
                <a:hlinkClick r:id="rId7"/>
              </a:rPr>
              <a:t>https://hbr.org/2002/05/why-business-models-matter</a:t>
            </a:r>
            <a:r>
              <a:rPr lang="en-GB" sz="4400" dirty="0"/>
              <a:t> (Accessed: 20/07/2020) </a:t>
            </a:r>
          </a:p>
          <a:p>
            <a:r>
              <a:rPr lang="en-GB" sz="4400" dirty="0"/>
              <a:t>Osterwalder, A &amp; </a:t>
            </a:r>
            <a:r>
              <a:rPr lang="en-GB" sz="4400" dirty="0" err="1"/>
              <a:t>Pigneur</a:t>
            </a:r>
            <a:r>
              <a:rPr lang="en-GB" sz="4400" dirty="0"/>
              <a:t>, Y (2009) </a:t>
            </a:r>
            <a:r>
              <a:rPr lang="en-GB" sz="4400" i="1" dirty="0"/>
              <a:t>Business Model Generation </a:t>
            </a:r>
            <a:r>
              <a:rPr lang="en-GB" sz="4400" dirty="0"/>
              <a:t>available at </a:t>
            </a:r>
            <a:r>
              <a:rPr lang="en-GB" sz="4400" u="sng" dirty="0">
                <a:hlinkClick r:id="rId8"/>
              </a:rPr>
              <a:t>https://assets.strategyzer.com/assets/resources/business-model-generation-book-preview-2010.pdf</a:t>
            </a:r>
            <a:r>
              <a:rPr lang="en-GB" sz="4400" dirty="0"/>
              <a:t> (Accessed: 20/05/2020)</a:t>
            </a:r>
          </a:p>
          <a:p>
            <a:r>
              <a:rPr lang="en-GB" sz="4400" dirty="0" err="1"/>
              <a:t>Robehmed</a:t>
            </a:r>
            <a:r>
              <a:rPr lang="en-GB" sz="4400" dirty="0"/>
              <a:t>, N (2013) </a:t>
            </a:r>
            <a:r>
              <a:rPr lang="en-GB" sz="4400" i="1" dirty="0"/>
              <a:t>What is a </a:t>
            </a:r>
            <a:r>
              <a:rPr lang="en-GB" sz="4400" i="1" dirty="0" err="1"/>
              <a:t>startup</a:t>
            </a:r>
            <a:r>
              <a:rPr lang="en-GB" sz="4400" i="1" dirty="0"/>
              <a:t>? </a:t>
            </a:r>
            <a:r>
              <a:rPr lang="en-GB" sz="4400" dirty="0"/>
              <a:t>Available at </a:t>
            </a:r>
            <a:r>
              <a:rPr lang="en-GB" sz="4400" u="sng" dirty="0">
                <a:hlinkClick r:id="rId9"/>
              </a:rPr>
              <a:t>https://www.forbes.com/sites/natalierobehmed/2013/12/16/what-is-a-startup/#134a9fff4044</a:t>
            </a:r>
            <a:r>
              <a:rPr lang="en-GB" sz="4400" dirty="0"/>
              <a:t> (Accessed: 27/07/2020)</a:t>
            </a:r>
          </a:p>
          <a:p>
            <a:pPr fontAlgn="base"/>
            <a:r>
              <a:rPr lang="en-GB" sz="4400" dirty="0" err="1"/>
              <a:t>Staista</a:t>
            </a:r>
            <a:r>
              <a:rPr lang="en-GB" sz="4400" dirty="0"/>
              <a:t>, (2020) </a:t>
            </a:r>
            <a:r>
              <a:rPr lang="en-GB" sz="4400" i="1" dirty="0"/>
              <a:t>Increase in food delivery usage due to COVID-19 in Great Britain 2020, by age</a:t>
            </a:r>
            <a:endParaRPr lang="en-GB" sz="4400" b="1" dirty="0"/>
          </a:p>
          <a:p>
            <a:pPr fontAlgn="base"/>
            <a:r>
              <a:rPr lang="en-GB" sz="4400" i="1" dirty="0"/>
              <a:t>Published by </a:t>
            </a:r>
            <a:r>
              <a:rPr lang="en-GB" sz="4400" i="1" dirty="0">
                <a:hlinkClick r:id="rId10"/>
              </a:rPr>
              <a:t>Statista Research Department</a:t>
            </a:r>
            <a:r>
              <a:rPr lang="en-GB" sz="4400" i="1" dirty="0"/>
              <a:t>, Apr 23, 2020 </a:t>
            </a:r>
            <a:r>
              <a:rPr lang="en-GB" sz="4400" dirty="0"/>
              <a:t>Available at </a:t>
            </a:r>
            <a:r>
              <a:rPr lang="en-GB" sz="4400" u="sng" dirty="0">
                <a:hlinkClick r:id="rId11"/>
              </a:rPr>
              <a:t>https://www.statista.com/statistics/1107212/covid-19-food-delivery-frequency-in-great-britain/</a:t>
            </a:r>
            <a:r>
              <a:rPr lang="en-GB" sz="4400" dirty="0"/>
              <a:t> (Accessed: 28/07/2020)</a:t>
            </a:r>
          </a:p>
          <a:p>
            <a:pPr fontAlgn="base"/>
            <a:r>
              <a:rPr lang="en-GB" sz="4400" dirty="0"/>
              <a:t>Telegraph (2020) </a:t>
            </a:r>
            <a:r>
              <a:rPr lang="en-GB" sz="4400" i="1" dirty="0"/>
              <a:t>The best high-end home delivery food boxes </a:t>
            </a:r>
            <a:r>
              <a:rPr lang="en-GB" sz="4400" dirty="0"/>
              <a:t>Available at </a:t>
            </a:r>
            <a:r>
              <a:rPr lang="en-GB" sz="4400" u="sng" dirty="0">
                <a:hlinkClick r:id="rId12"/>
              </a:rPr>
              <a:t>https://www.telegraph.co.uk/luxury/drinking-and-dining/best-high-end-home-delivery-food-boxes/</a:t>
            </a:r>
            <a:r>
              <a:rPr lang="en-GB" sz="4400" dirty="0"/>
              <a:t> (Accessed: 27/07/2020)	</a:t>
            </a:r>
          </a:p>
          <a:p>
            <a:pPr fontAlgn="base"/>
            <a:r>
              <a:rPr lang="en-GB" sz="4400" dirty="0"/>
              <a:t>Thompson, A (2005) </a:t>
            </a:r>
            <a:r>
              <a:rPr lang="en-GB" sz="4400" i="1" dirty="0"/>
              <a:t>Business Feasibility Study Outline </a:t>
            </a:r>
            <a:r>
              <a:rPr lang="en-GB" sz="4400" dirty="0"/>
              <a:t>Available at </a:t>
            </a:r>
            <a:r>
              <a:rPr lang="en-GB" sz="4400" u="sng" dirty="0">
                <a:hlinkClick r:id="rId13"/>
              </a:rPr>
              <a:t>http://bestentrepreneur.murdoch.edu.au/Business_Feasibility_Study_Outline.pdf</a:t>
            </a:r>
            <a:r>
              <a:rPr lang="en-GB" sz="4400" dirty="0"/>
              <a:t> (Accessed: 28/07/2020) </a:t>
            </a:r>
          </a:p>
          <a:p>
            <a:r>
              <a:rPr lang="en-GB" sz="4400" dirty="0" err="1"/>
              <a:t>Upcounsel</a:t>
            </a:r>
            <a:r>
              <a:rPr lang="en-GB" sz="4400" dirty="0"/>
              <a:t>, (2020) </a:t>
            </a:r>
            <a:r>
              <a:rPr lang="en-GB" sz="4400" i="1" dirty="0"/>
              <a:t>Business Venture Definition: Everything You Need To Know </a:t>
            </a:r>
            <a:r>
              <a:rPr lang="en-GB" sz="4400" dirty="0"/>
              <a:t>Available at </a:t>
            </a:r>
            <a:r>
              <a:rPr lang="en-GB" sz="4400" u="sng" dirty="0">
                <a:hlinkClick r:id="rId14"/>
              </a:rPr>
              <a:t>https://www.upcounsel.com/business-venture-definition#:~:text=gain%20will%20follow.-,The%20business%20venture%20definition%20is%20a%20new%20business%20that%20is,that%20financial%20gain%20will%20follow.&amp;text=After%20the%20need%20is%20determined,can%20start%20a%20business%20venture.</a:t>
            </a:r>
            <a:r>
              <a:rPr lang="en-GB" sz="4400" dirty="0"/>
              <a:t> (Accessed: 28/07/2020)</a:t>
            </a:r>
          </a:p>
          <a:p>
            <a:r>
              <a:rPr lang="en-GB" sz="4400" dirty="0"/>
              <a:t>Welsh Homestead Smokery (2020) </a:t>
            </a:r>
            <a:r>
              <a:rPr lang="en-GB" sz="4400" i="1" dirty="0"/>
              <a:t>Welsh Smokery </a:t>
            </a:r>
            <a:r>
              <a:rPr lang="en-GB" sz="4400" dirty="0"/>
              <a:t>Available at </a:t>
            </a:r>
            <a:r>
              <a:rPr lang="en-GB" sz="4400" u="sng" dirty="0">
                <a:hlinkClick r:id="rId15"/>
              </a:rPr>
              <a:t>https://welshsmokery.co.uk/</a:t>
            </a:r>
            <a:r>
              <a:rPr lang="en-GB" sz="4400" dirty="0"/>
              <a:t> (Accessed: 28/07/2020)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168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824</Words>
  <Application>Microsoft Office PowerPoint</Application>
  <PresentationFormat>Widescreen</PresentationFormat>
  <Paragraphs>53</Paragraphs>
  <Slides>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Digital Entrepreneurship (BMMB7002D) Assignment 2: Part A</vt:lpstr>
      <vt:lpstr>New Ventures</vt:lpstr>
      <vt:lpstr>Business Model</vt:lpstr>
      <vt:lpstr>Business Model Canvas (BMC)</vt:lpstr>
      <vt:lpstr>PowerPoint Presentation</vt:lpstr>
      <vt:lpstr>Business Feasibility Study </vt:lpstr>
      <vt:lpstr>BFS: Market Research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Entrepreneurship (BMMB7002D) Assignment 2: Part A</dc:title>
  <dc:creator>DAVIES, Robert 4</dc:creator>
  <cp:lastModifiedBy>DAVIES, Robert 4</cp:lastModifiedBy>
  <cp:revision>5</cp:revision>
  <dcterms:created xsi:type="dcterms:W3CDTF">2020-07-30T18:37:38Z</dcterms:created>
  <dcterms:modified xsi:type="dcterms:W3CDTF">2020-07-30T19:21:05Z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396028b-2903-476a-9d1b-a5bc1253e950_Enabled">
    <vt:lpwstr>true</vt:lpwstr>
  </property>
  <property fmtid="{D5CDD505-2E9C-101B-9397-08002B2CF9AE}" pid="3" name="MSIP_Label_c396028b-2903-476a-9d1b-a5bc1253e950_SetDate">
    <vt:lpwstr>2020-07-30T18:37:38Z</vt:lpwstr>
  </property>
  <property fmtid="{D5CDD505-2E9C-101B-9397-08002B2CF9AE}" pid="4" name="MSIP_Label_c396028b-2903-476a-9d1b-a5bc1253e950_Method">
    <vt:lpwstr>Standard</vt:lpwstr>
  </property>
  <property fmtid="{D5CDD505-2E9C-101B-9397-08002B2CF9AE}" pid="5" name="MSIP_Label_c396028b-2903-476a-9d1b-a5bc1253e950_Name">
    <vt:lpwstr>Internal Use</vt:lpwstr>
  </property>
  <property fmtid="{D5CDD505-2E9C-101B-9397-08002B2CF9AE}" pid="6" name="MSIP_Label_c396028b-2903-476a-9d1b-a5bc1253e950_SiteId">
    <vt:lpwstr>d5b43ab2-065e-4daf-ba23-3348690b5b3a</vt:lpwstr>
  </property>
  <property fmtid="{D5CDD505-2E9C-101B-9397-08002B2CF9AE}" pid="7" name="MSIP_Label_c396028b-2903-476a-9d1b-a5bc1253e950_ActionId">
    <vt:lpwstr>c45a0273-331c-48a4-8b71-0000d835d8ef</vt:lpwstr>
  </property>
  <property fmtid="{D5CDD505-2E9C-101B-9397-08002B2CF9AE}" pid="8" name="MSIP_Label_c396028b-2903-476a-9d1b-a5bc1253e950_ContentBits">
    <vt:lpwstr>0</vt:lpwstr>
  </property>
</Properties>
</file>