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4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ACF6E-E414-45E5-BC70-4CD69B558D23}" type="datetimeFigureOut">
              <a:rPr lang="en-IN" smtClean="0"/>
              <a:t>07-05-2024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FF5931-1555-415F-B125-4199CA072A8E}" type="slidenum">
              <a:rPr lang="en-IN" smtClean="0"/>
              <a:t>‹#›</a:t>
            </a:fld>
            <a:endParaRPr lang="en-IN"/>
          </a:p>
        </p:txBody>
      </p:sp>
    </p:spTree>
    <p:extLst>
      <p:ext uri="{BB962C8B-B14F-4D97-AF65-F5344CB8AC3E}">
        <p14:creationId xmlns:p14="http://schemas.microsoft.com/office/powerpoint/2010/main" val="2151458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FF5931-1555-415F-B125-4199CA072A8E}" type="slidenum">
              <a:rPr lang="en-IN" smtClean="0"/>
              <a:t>1</a:t>
            </a:fld>
            <a:endParaRPr lang="en-IN"/>
          </a:p>
        </p:txBody>
      </p:sp>
    </p:spTree>
    <p:extLst>
      <p:ext uri="{BB962C8B-B14F-4D97-AF65-F5344CB8AC3E}">
        <p14:creationId xmlns:p14="http://schemas.microsoft.com/office/powerpoint/2010/main" val="173311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includes the critical analysis of the feasibility factors associated with the expected event, and the research of its pre-planning. By addressing the market dynamics, operational factors and financial viability, this report is targeting to justify the feasibility of the event and make the way of its successful execution. Along with this, the report will also include some essential factors such as resources planning.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AFF5931-1555-415F-B125-4199CA072A8E}" type="slidenum">
              <a:rPr lang="en-IN" smtClean="0"/>
              <a:t>2</a:t>
            </a:fld>
            <a:endParaRPr lang="en-IN"/>
          </a:p>
        </p:txBody>
      </p:sp>
    </p:spTree>
    <p:extLst>
      <p:ext uri="{BB962C8B-B14F-4D97-AF65-F5344CB8AC3E}">
        <p14:creationId xmlns:p14="http://schemas.microsoft.com/office/powerpoint/2010/main" val="3885931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While evaluating the market factors for the event, it is important to understand the dynamics of the target market, competition, demand, and supply, for the better understanding these topics are briefly discussed below:</a:t>
            </a:r>
          </a:p>
          <a:p>
            <a:pPr algn="just">
              <a:lnSpc>
                <a:spcPct val="20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1. Target markets: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It is one of the first step to conduct an event, the target market for this event can be-</a:t>
            </a: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cooking experts will be targeted as they are important and beneficial for every individual in the industry to learn about the cooking skills (</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Bladen, et. al., 2022)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spcAft>
                <a:spcPts val="10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For the industry collaboration and knowledge exchange purpose stakeholder from other industries such as IT or tourism industry will be invited to attend the event, every industry is linked to each other at some point thus it not only a target market but a plus point and can surely catch the other people’s attention.</a:t>
            </a:r>
          </a:p>
          <a:p>
            <a:pPr algn="just">
              <a:lnSpc>
                <a:spcPct val="20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2. 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Many industries are conducting workshops and events at the same time on such interesting and important topics thus the competition is high. To stand apart from the crowd it is important to look after these factors-</a:t>
            </a:r>
          </a:p>
          <a:p>
            <a:pPr marL="342900" lvl="0" indent="-342900" algn="just">
              <a:lnSpc>
                <a:spcPct val="200000"/>
              </a:lnSpc>
              <a:spcAft>
                <a:spcPts val="10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Though this event will be conducted upon a unique theme, yet it is possible that there can be other workshops or events related to technology and innovation in cooking, in this case it's important to make sure to clearly present the main details of the event especially how it will impact on the industry of hospitality (</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Hagen,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EAFF5931-1555-415F-B125-4199CA072A8E}" type="slidenum">
              <a:rPr lang="en-IN" smtClean="0"/>
              <a:t>3</a:t>
            </a:fld>
            <a:endParaRPr lang="en-IN"/>
          </a:p>
        </p:txBody>
      </p:sp>
    </p:spTree>
    <p:extLst>
      <p:ext uri="{BB962C8B-B14F-4D97-AF65-F5344CB8AC3E}">
        <p14:creationId xmlns:p14="http://schemas.microsoft.com/office/powerpoint/2010/main" val="129619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3. Demand:</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Making sure that the competition which is about to be organised is in demand or not is a necessary step, organiser should take care of these facts-</a:t>
            </a:r>
          </a:p>
          <a:p>
            <a:pPr marL="342900" lvl="0" indent="-342900" algn="just">
              <a:lnSpc>
                <a:spcPct val="200000"/>
              </a:lnSpc>
              <a:spcAft>
                <a:spcPts val="10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With the continuous growing technology and innovation in cooking, the hospitality industry is changing to enhance its guest services, operations, and revenue management, as stakeholders are always willing to stay updated about the industry this event is highly demanded (</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Liu, et. al., 2022)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20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4. Supply: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Supply is important to the event’s successful evaluation, here are some supply points of this event-</a:t>
            </a:r>
          </a:p>
          <a:p>
            <a:pPr marL="342900" lvl="0" indent="-342900" algn="just">
              <a:lnSpc>
                <a:spcPct val="200000"/>
              </a:lnSpc>
              <a:spcAft>
                <a:spcPts val="10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event aims to fulfil unmet needs for resource and specialized knowledge by offering insights, networking opportunities and most importantly providing an overview of practical application.  </a:t>
            </a:r>
          </a:p>
        </p:txBody>
      </p:sp>
      <p:sp>
        <p:nvSpPr>
          <p:cNvPr id="4" name="Slide Number Placeholder 3"/>
          <p:cNvSpPr>
            <a:spLocks noGrp="1"/>
          </p:cNvSpPr>
          <p:nvPr>
            <p:ph type="sldNum" sz="quarter" idx="5"/>
          </p:nvPr>
        </p:nvSpPr>
        <p:spPr/>
        <p:txBody>
          <a:bodyPr/>
          <a:lstStyle/>
          <a:p>
            <a:fld id="{EAFF5931-1555-415F-B125-4199CA072A8E}" type="slidenum">
              <a:rPr lang="en-IN" smtClean="0"/>
              <a:t>4</a:t>
            </a:fld>
            <a:endParaRPr lang="en-IN"/>
          </a:p>
        </p:txBody>
      </p:sp>
    </p:spTree>
    <p:extLst>
      <p:ext uri="{BB962C8B-B14F-4D97-AF65-F5344CB8AC3E}">
        <p14:creationId xmlns:p14="http://schemas.microsoft.com/office/powerpoint/2010/main" val="3987403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Operational consideration plays a crucial role in making the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more successful and well organised, this consideration includes a large spectrum of logical and practical factors, encompassing selecting venue, technological infrastructure, staffing requirement and the overall management of the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some of them are briefly discussed below: </a:t>
            </a:r>
          </a:p>
          <a:p>
            <a:pPr algn="just">
              <a:lnSpc>
                <a:spcPct val="20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1. Selecting the venue: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Pre-Making sure that the venue is available at the time of the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and there is no issue with the other industries at the time of the event to ignore the future problems (</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An, et. al.,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20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2. Required skills: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will need the skilled team to coordinate technology marketing and communicating with the guests to make it successful.</a:t>
            </a:r>
          </a:p>
          <a:p>
            <a:pPr algn="just">
              <a:lnSpc>
                <a:spcPct val="20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3. Resources: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Parking facilities: Safe and sufficient parking spots should be organised, if the guest count is more than for backup an additional parking zone should be available, especially if the event is held at a metropolitan area (</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Rogers and Wynn-Moylan, 2022)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200000"/>
              </a:lnSpc>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Food &amp; refreshments: As the gathering will be huge there should be a variety of healthy hygienic food &amp; refreshment options to make the attendees feel comfortable and energetic throughout the entire event, which will add credibility to the overall experience of the event. </a:t>
            </a:r>
          </a:p>
          <a:p>
            <a:pPr marL="342900" lvl="0" indent="-342900" algn="just">
              <a:lnSpc>
                <a:spcPct val="200000"/>
              </a:lnSpc>
              <a:spcAft>
                <a:spcPts val="10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Lighting and audiovisual: For presentation and other purposes its essential for the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to have high quality lighting and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av</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(audiovisual), if these are low or not good in quality the stuff and attendees both can face problems in presenting and understanding.</a:t>
            </a:r>
          </a:p>
        </p:txBody>
      </p:sp>
      <p:sp>
        <p:nvSpPr>
          <p:cNvPr id="4" name="Slide Number Placeholder 3"/>
          <p:cNvSpPr>
            <a:spLocks noGrp="1"/>
          </p:cNvSpPr>
          <p:nvPr>
            <p:ph type="sldNum" sz="quarter" idx="5"/>
          </p:nvPr>
        </p:nvSpPr>
        <p:spPr/>
        <p:txBody>
          <a:bodyPr/>
          <a:lstStyle/>
          <a:p>
            <a:fld id="{EAFF5931-1555-415F-B125-4199CA072A8E}" type="slidenum">
              <a:rPr lang="en-IN" smtClean="0"/>
              <a:t>5</a:t>
            </a:fld>
            <a:endParaRPr lang="en-IN"/>
          </a:p>
        </p:txBody>
      </p:sp>
    </p:spTree>
    <p:extLst>
      <p:ext uri="{BB962C8B-B14F-4D97-AF65-F5344CB8AC3E}">
        <p14:creationId xmlns:p14="http://schemas.microsoft.com/office/powerpoint/2010/main" val="1680245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IN" sz="1800" b="1" u="sng" dirty="0">
                <a:effectLst/>
                <a:latin typeface="Times New Roman" panose="02020603050405020304" pitchFamily="18" charset="0"/>
                <a:ea typeface="Calibri" panose="020F0502020204030204" pitchFamily="34" charset="0"/>
                <a:cs typeface="Times New Roman" panose="02020603050405020304" pitchFamily="18" charset="0"/>
              </a:rPr>
              <a:t>Finding sources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Registration fees: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This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can produce profitability through the help of different pricing strategies, attendee registration fees, group bookings and regular registrations. These strategies will also impact its membership and discount rates. By managing such approaches this event will develop industry opportunities, associations and participation.</a:t>
            </a:r>
          </a:p>
          <a:p>
            <a:pPr marL="342900" lvl="0" indent="-342900" algn="just">
              <a:lnSpc>
                <a:spcPct val="200000"/>
              </a:lnSpc>
              <a:buFont typeface="Symbol" panose="05050102010706020507" pitchFamily="18"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Sponsorship contributions: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There is an essentiality of managing sponsorships and collaboration with industry associations, technology providers and hospitality businesses. Corporate sponsors are also important in enhancing financial support and stability. This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can offer several sponsorship packages with diversified benefits. Implementing brand opportunities, logo placement, speaking slots and exhibition space is also important in managing financial performance (</a:t>
            </a:r>
            <a:r>
              <a:rPr lang="en-GB" sz="18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Rebucci</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et. al., 2022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spcAft>
                <a:spcPts val="1000"/>
              </a:spcAft>
              <a:buFont typeface="Symbol" panose="05050102010706020507" pitchFamily="18"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Exhibition booth rentals: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This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can produce profitability by renting exhibition booths. Collaborating with industry vendors and technology providers can generate revenue and improve financial stability. It is also important to offer premium packages as well as discounts to maintain attractiveness and visibility within the market.</a:t>
            </a:r>
          </a:p>
          <a:p>
            <a:pPr algn="just">
              <a:lnSpc>
                <a:spcPct val="200000"/>
              </a:lnSpc>
              <a:spcAft>
                <a:spcPts val="1000"/>
              </a:spcAft>
            </a:pPr>
            <a:r>
              <a:rPr lang="en-IN" sz="1800" b="1" u="sng" dirty="0">
                <a:effectLst/>
                <a:latin typeface="Times New Roman" panose="02020603050405020304" pitchFamily="18" charset="0"/>
                <a:ea typeface="Calibri" panose="020F0502020204030204" pitchFamily="34" charset="0"/>
                <a:cs typeface="Times New Roman" panose="02020603050405020304" pitchFamily="18" charset="0"/>
              </a:rPr>
              <a:t>Revenue generation strategies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Strategic partnership:</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Strategic partnerships can obtain noticeable and quick financial support for this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Media partners, educational institutions and other financial support providers can play an important part in developing sponsorship opportunities and visibility.</a:t>
            </a:r>
          </a:p>
          <a:p>
            <a:pPr marL="342900" lvl="0" indent="-342900" algn="just">
              <a:lnSpc>
                <a:spcPct val="200000"/>
              </a:lnSpc>
              <a:spcAft>
                <a:spcPts val="1000"/>
              </a:spcAft>
              <a:buFont typeface="Symbol" panose="05050102010706020507" pitchFamily="18"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Target marketing campaigns: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This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can promote target marketing campaigns. In these campaigns, it is vital to implement technology enthusiasts, industry professionals, decision-makers and hospitality businesses. They are important in developing attendee attractions (</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Daniels and </a:t>
            </a:r>
            <a:r>
              <a:rPr lang="en-GB" sz="18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Tichaawa</a:t>
            </a:r>
            <a:r>
              <a:rPr lang="en-GB" sz="18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200000"/>
              </a:lnSpc>
              <a:spcAft>
                <a:spcPts val="10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 summary by managing the above approaches this cooking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will obtain financial stability as well as success within the dynamic industry. It is also essential to implement social media platforms, industry publications, digital marketing channels and email marketing. </a:t>
            </a:r>
          </a:p>
        </p:txBody>
      </p:sp>
      <p:sp>
        <p:nvSpPr>
          <p:cNvPr id="4" name="Slide Number Placeholder 3"/>
          <p:cNvSpPr>
            <a:spLocks noGrp="1"/>
          </p:cNvSpPr>
          <p:nvPr>
            <p:ph type="sldNum" sz="quarter" idx="5"/>
          </p:nvPr>
        </p:nvSpPr>
        <p:spPr/>
        <p:txBody>
          <a:bodyPr/>
          <a:lstStyle/>
          <a:p>
            <a:fld id="{EAFF5931-1555-415F-B125-4199CA072A8E}" type="slidenum">
              <a:rPr lang="en-IN" smtClean="0"/>
              <a:t>7</a:t>
            </a:fld>
            <a:endParaRPr lang="en-IN"/>
          </a:p>
        </p:txBody>
      </p:sp>
    </p:spTree>
    <p:extLst>
      <p:ext uri="{BB962C8B-B14F-4D97-AF65-F5344CB8AC3E}">
        <p14:creationId xmlns:p14="http://schemas.microsoft.com/office/powerpoint/2010/main" val="3221710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There is a lot to understand from this assignment, firstly about the market factors, competitions, how technology and innovation is an important topic in the field of hospitality and many people are demanding to learn it and stay updated. Beside this the importance of a skilled team and resources can also be seen here. There are many challenges and competitions as well in the market but with right planning strategy and looking after details, it can be concluded that this event of technology and innovation can create a good impact within the industry of hospitality and management.</a:t>
            </a:r>
          </a:p>
          <a:p>
            <a:endParaRPr lang="en-IN" dirty="0"/>
          </a:p>
        </p:txBody>
      </p:sp>
      <p:sp>
        <p:nvSpPr>
          <p:cNvPr id="4" name="Slide Number Placeholder 3"/>
          <p:cNvSpPr>
            <a:spLocks noGrp="1"/>
          </p:cNvSpPr>
          <p:nvPr>
            <p:ph type="sldNum" sz="quarter" idx="5"/>
          </p:nvPr>
        </p:nvSpPr>
        <p:spPr/>
        <p:txBody>
          <a:bodyPr/>
          <a:lstStyle/>
          <a:p>
            <a:fld id="{EAFF5931-1555-415F-B125-4199CA072A8E}" type="slidenum">
              <a:rPr lang="en-IN" smtClean="0"/>
              <a:t>8</a:t>
            </a:fld>
            <a:endParaRPr lang="en-IN"/>
          </a:p>
        </p:txBody>
      </p:sp>
    </p:spTree>
    <p:extLst>
      <p:ext uri="{BB962C8B-B14F-4D97-AF65-F5344CB8AC3E}">
        <p14:creationId xmlns:p14="http://schemas.microsoft.com/office/powerpoint/2010/main" val="926252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A22F6-7121-63A6-2443-A15A0FB44C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B6C0234-C13F-652B-E999-3AF9490B47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A7F4DBD-950C-A429-4BA3-060CE8D571FE}"/>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5" name="Footer Placeholder 4">
            <a:extLst>
              <a:ext uri="{FF2B5EF4-FFF2-40B4-BE49-F238E27FC236}">
                <a16:creationId xmlns:a16="http://schemas.microsoft.com/office/drawing/2014/main" id="{CF0A8C9C-9448-F681-020A-092C181A636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9FB153D-3063-8EFB-F2C7-A6AE4B764D6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231149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BAD5-A365-70DE-1CA8-0B08B34996E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08D54A3-F1C7-150B-B7E2-913D192DFE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3B1C6DE-5C81-05BD-6129-4B87820133B3}"/>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5" name="Footer Placeholder 4">
            <a:extLst>
              <a:ext uri="{FF2B5EF4-FFF2-40B4-BE49-F238E27FC236}">
                <a16:creationId xmlns:a16="http://schemas.microsoft.com/office/drawing/2014/main" id="{A70DDC52-023E-CC57-1B61-85373FB3BE7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B9CF640-DC6D-21E4-6BCB-C9F00CE7E7D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6732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BE157-AE44-CD9B-72C1-1694232071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F7C46C5-CCE7-A6F4-0BFF-6F85B5D73C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4D7281-62E6-4620-9253-3AEE1777C216}"/>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5" name="Footer Placeholder 4">
            <a:extLst>
              <a:ext uri="{FF2B5EF4-FFF2-40B4-BE49-F238E27FC236}">
                <a16:creationId xmlns:a16="http://schemas.microsoft.com/office/drawing/2014/main" id="{5E711BAA-E8CE-86DA-1F7F-28E3929EE3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73D3583-6A71-4BE1-EB16-1B1E0D9E1B99}"/>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922708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85B5C-9FE3-5927-E5F7-E59E8B1C133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39E00B4-0650-F839-9BA5-967BC5991A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E988DEA-6589-0439-1065-176B6EB03C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7BFD5EB-2786-9723-FD39-5B1742459E29}"/>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6" name="Footer Placeholder 5">
            <a:extLst>
              <a:ext uri="{FF2B5EF4-FFF2-40B4-BE49-F238E27FC236}">
                <a16:creationId xmlns:a16="http://schemas.microsoft.com/office/drawing/2014/main" id="{3A483336-8F52-D51D-8C4C-6C2CB5FE9D9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AD52836-7885-C0C6-BA01-EE5B785FC54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644886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F5D5A-ECA9-4816-6B10-F772258AD8F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6086DC4-DEEC-D320-52BC-F922692CDA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87A93B-1AFB-53BB-3338-3465921DFF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D47AFD2-43DF-3658-1594-F5035865C2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318BA9-06B9-1542-1FE4-A805C5F771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C0EC5E2-2D7F-00DB-AFF4-7FF045CCC8FA}"/>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8" name="Footer Placeholder 7">
            <a:extLst>
              <a:ext uri="{FF2B5EF4-FFF2-40B4-BE49-F238E27FC236}">
                <a16:creationId xmlns:a16="http://schemas.microsoft.com/office/drawing/2014/main" id="{91F4FFFD-4935-D79B-5C94-4310E5FF292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6FEDDC0-37D7-8F7A-90D5-19E5D56D147A}"/>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3751579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EB71-41CA-0269-2480-A5DEF94CADC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A9F418B-128A-FD41-7DDB-7CBBE5C51B98}"/>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4" name="Footer Placeholder 3">
            <a:extLst>
              <a:ext uri="{FF2B5EF4-FFF2-40B4-BE49-F238E27FC236}">
                <a16:creationId xmlns:a16="http://schemas.microsoft.com/office/drawing/2014/main" id="{CD7EF73B-4507-9844-F803-1B8804199F0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E8C9790-EE23-4087-3329-3AD888CB596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686332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215636-04EC-715B-8B29-BFA7513798CA}"/>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3" name="Footer Placeholder 2">
            <a:extLst>
              <a:ext uri="{FF2B5EF4-FFF2-40B4-BE49-F238E27FC236}">
                <a16:creationId xmlns:a16="http://schemas.microsoft.com/office/drawing/2014/main" id="{0CD48971-E8F6-CC8D-B39B-4659EC2FFBF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D553867-1170-C001-0DC9-6792E1D7DE64}"/>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53309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B9394-0091-31D8-DF2E-83DBAF1593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0C3AC0E-BFFE-5DFD-2C81-F267905784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F7AF985-4563-2314-64AB-AD3F784459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DD5433-A846-01E1-A08D-C90BC3DF3A0A}"/>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6" name="Footer Placeholder 5">
            <a:extLst>
              <a:ext uri="{FF2B5EF4-FFF2-40B4-BE49-F238E27FC236}">
                <a16:creationId xmlns:a16="http://schemas.microsoft.com/office/drawing/2014/main" id="{A4103F7E-AFA3-125E-553C-75EC9E284B8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72ACF55-DF7D-D3EC-EB5B-B55B62C016DF}"/>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543278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7DEB-D24A-B0A4-BDE4-3F67F513E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19814D9-5734-A392-4570-EA8F79F0DB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8268145-A673-C65C-2AC6-4399FE8C1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EC57CC-DA56-E128-5B3E-31AFC4390926}"/>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6" name="Footer Placeholder 5">
            <a:extLst>
              <a:ext uri="{FF2B5EF4-FFF2-40B4-BE49-F238E27FC236}">
                <a16:creationId xmlns:a16="http://schemas.microsoft.com/office/drawing/2014/main" id="{70D9C00E-7B06-9717-6729-56D7F4DC6CB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0AF4595-0B9A-F8CA-D233-DAA8938161EE}"/>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972491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00CA7-9908-4584-B83B-34AE93DBFD7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6DDE48D-F7EC-6ADD-CA40-BCBAE655FF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373387A-5C6C-E1F6-5418-D922294BC69C}"/>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5" name="Footer Placeholder 4">
            <a:extLst>
              <a:ext uri="{FF2B5EF4-FFF2-40B4-BE49-F238E27FC236}">
                <a16:creationId xmlns:a16="http://schemas.microsoft.com/office/drawing/2014/main" id="{81A8D6FE-E362-A8DE-CA68-FEDEAFC4B8B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390F3C6-0DAD-6EA4-3FC0-1E32914524F4}"/>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649067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DFC91-A738-B030-85E4-DADF27A7E8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EC40796-2CD2-66F0-D1A1-51D0A3033E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45101B6-F192-D413-081D-5EAD34C157DF}"/>
              </a:ext>
            </a:extLst>
          </p:cNvPr>
          <p:cNvSpPr>
            <a:spLocks noGrp="1"/>
          </p:cNvSpPr>
          <p:nvPr>
            <p:ph type="dt" sz="half" idx="10"/>
          </p:nvPr>
        </p:nvSpPr>
        <p:spPr/>
        <p:txBody>
          <a:bodyPr/>
          <a:lstStyle/>
          <a:p>
            <a:fld id="{9FE464FB-A473-4C68-9261-CEEA8D1BCBAF}" type="datetimeFigureOut">
              <a:rPr lang="en-IN" smtClean="0"/>
              <a:t>07-05-2024</a:t>
            </a:fld>
            <a:endParaRPr lang="en-IN"/>
          </a:p>
        </p:txBody>
      </p:sp>
      <p:sp>
        <p:nvSpPr>
          <p:cNvPr id="5" name="Footer Placeholder 4">
            <a:extLst>
              <a:ext uri="{FF2B5EF4-FFF2-40B4-BE49-F238E27FC236}">
                <a16:creationId xmlns:a16="http://schemas.microsoft.com/office/drawing/2014/main" id="{6F688821-7BC1-DF38-EDB6-9BD1E33A9C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ACB3F69-FC70-8EE6-E4E5-44506E8371F3}"/>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3429533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92D6D1-9314-E77D-83D3-3757736273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D5283BE-4B57-170F-4493-5D1DC20B86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D05B22C-EC4A-5903-7886-2C8B8C4C6C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FE464FB-A473-4C68-9261-CEEA8D1BCBAF}" type="datetimeFigureOut">
              <a:rPr lang="en-IN" smtClean="0"/>
              <a:t>07-05-2024</a:t>
            </a:fld>
            <a:endParaRPr lang="en-IN"/>
          </a:p>
        </p:txBody>
      </p:sp>
      <p:sp>
        <p:nvSpPr>
          <p:cNvPr id="5" name="Footer Placeholder 4">
            <a:extLst>
              <a:ext uri="{FF2B5EF4-FFF2-40B4-BE49-F238E27FC236}">
                <a16:creationId xmlns:a16="http://schemas.microsoft.com/office/drawing/2014/main" id="{CBF83D1E-374A-E396-D3F0-0B24D6D46F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5F6EEA83-3519-B806-4020-8604B45018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AEAB973-7C4A-4EDF-9C7A-8C407DA73432}" type="slidenum">
              <a:rPr lang="en-IN" smtClean="0"/>
              <a:t>‹#›</a:t>
            </a:fld>
            <a:endParaRPr lang="en-IN"/>
          </a:p>
        </p:txBody>
      </p:sp>
    </p:spTree>
    <p:extLst>
      <p:ext uri="{BB962C8B-B14F-4D97-AF65-F5344CB8AC3E}">
        <p14:creationId xmlns:p14="http://schemas.microsoft.com/office/powerpoint/2010/main" val="1632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1A75C98-73BB-76F0-7BD8-92CD35BE2567}"/>
              </a:ext>
            </a:extLst>
          </p:cNvPr>
          <p:cNvPicPr>
            <a:picLocks noChangeAspect="1"/>
          </p:cNvPicPr>
          <p:nvPr/>
        </p:nvPicPr>
        <p:blipFill rotWithShape="1">
          <a:blip r:embed="rId3"/>
          <a:srcRect t="9502"/>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17"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19" name="Group 18">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0" name="Freeform: Shape 19">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70A9D99-5DCC-BB33-AA2C-8AE06CD40297}"/>
              </a:ext>
            </a:extLst>
          </p:cNvPr>
          <p:cNvSpPr>
            <a:spLocks noGrp="1"/>
          </p:cNvSpPr>
          <p:nvPr>
            <p:ph type="title"/>
          </p:nvPr>
        </p:nvSpPr>
        <p:spPr>
          <a:xfrm>
            <a:off x="838199" y="1120676"/>
            <a:ext cx="7021513" cy="2308324"/>
          </a:xfrm>
        </p:spPr>
        <p:txBody>
          <a:bodyPr vert="horz" lIns="91440" tIns="45720" rIns="91440" bIns="45720" rtlCol="0" anchor="b">
            <a:normAutofit fontScale="90000"/>
          </a:bodyPr>
          <a:lstStyle/>
          <a:p>
            <a:r>
              <a:rPr lang="en-US" sz="3600" b="1" dirty="0">
                <a:solidFill>
                  <a:srgbClr val="FFFFFF"/>
                </a:solidFill>
                <a:effectLst/>
                <a:latin typeface="Arial" panose="020B0604020202020204" pitchFamily="34" charset="0"/>
                <a:cs typeface="Arial" panose="020B0604020202020204" pitchFamily="34" charset="0"/>
              </a:rPr>
              <a:t>International Meetings Management for the Hotel Industry</a:t>
            </a:r>
            <a:br>
              <a:rPr lang="en-US" sz="3600" b="1" dirty="0">
                <a:solidFill>
                  <a:srgbClr val="FFFFFF"/>
                </a:solidFill>
                <a:effectLst/>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Event theme: Technology and </a:t>
            </a:r>
            <a:r>
              <a:rPr lang="en-GB" sz="3600" b="1" dirty="0" err="1">
                <a:solidFill>
                  <a:schemeClr val="bg1"/>
                </a:solidFill>
                <a:latin typeface="Arial" panose="020B0604020202020204" pitchFamily="34" charset="0"/>
                <a:cs typeface="Arial" panose="020B0604020202020204" pitchFamily="34" charset="0"/>
              </a:rPr>
              <a:t>inovation</a:t>
            </a:r>
            <a:br>
              <a:rPr lang="en-GB" sz="3600" b="1" dirty="0">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Cooking and competition</a:t>
            </a:r>
            <a:br>
              <a:rPr lang="en-US" sz="4000" b="1" dirty="0">
                <a:solidFill>
                  <a:srgbClr val="FFFFFF"/>
                </a:solidFill>
              </a:rPr>
            </a:br>
            <a:endParaRPr lang="en-US" sz="4000" dirty="0">
              <a:solidFill>
                <a:srgbClr val="FFFFFF"/>
              </a:solidFill>
            </a:endParaRPr>
          </a:p>
        </p:txBody>
      </p:sp>
    </p:spTree>
    <p:extLst>
      <p:ext uri="{BB962C8B-B14F-4D97-AF65-F5344CB8AC3E}">
        <p14:creationId xmlns:p14="http://schemas.microsoft.com/office/powerpoint/2010/main" val="298637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8" name="Rectangle 1067">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0" name="Group 1069">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071" name="Freeform: Shape 1070">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072" name="Freeform: Shape 1071">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073" name="Freeform: Shape 1072">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074" name="Freeform: Shape 1073">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2B1C0CAA-C778-1F1E-1F84-4491AC72760E}"/>
              </a:ext>
            </a:extLst>
          </p:cNvPr>
          <p:cNvSpPr>
            <a:spLocks noGrp="1"/>
          </p:cNvSpPr>
          <p:nvPr>
            <p:ph type="title"/>
          </p:nvPr>
        </p:nvSpPr>
        <p:spPr>
          <a:xfrm>
            <a:off x="804672" y="4551037"/>
            <a:ext cx="5021782" cy="1509931"/>
          </a:xfrm>
        </p:spPr>
        <p:txBody>
          <a:bodyPr>
            <a:normAutofit/>
          </a:bodyPr>
          <a:lstStyle/>
          <a:p>
            <a:r>
              <a:rPr lang="en-IN" sz="3600" dirty="0">
                <a:solidFill>
                  <a:schemeClr val="tx2"/>
                </a:solidFill>
                <a:effectLst/>
                <a:latin typeface="Times New Roman" panose="02020603050405020304" pitchFamily="18" charset="0"/>
                <a:ea typeface="Calibri" panose="020F0502020204030204" pitchFamily="34" charset="0"/>
              </a:rPr>
              <a:t> Introduction</a:t>
            </a:r>
            <a:endParaRPr lang="en-IN" sz="3600" dirty="0">
              <a:solidFill>
                <a:schemeClr val="tx2"/>
              </a:solidFill>
            </a:endParaRPr>
          </a:p>
        </p:txBody>
      </p:sp>
      <p:sp>
        <p:nvSpPr>
          <p:cNvPr id="3" name="Content Placeholder 2">
            <a:extLst>
              <a:ext uri="{FF2B5EF4-FFF2-40B4-BE49-F238E27FC236}">
                <a16:creationId xmlns:a16="http://schemas.microsoft.com/office/drawing/2014/main" id="{4962E045-FF63-EF82-0FA7-20D135EA2714}"/>
              </a:ext>
            </a:extLst>
          </p:cNvPr>
          <p:cNvSpPr>
            <a:spLocks noGrp="1"/>
          </p:cNvSpPr>
          <p:nvPr>
            <p:ph idx="1"/>
          </p:nvPr>
        </p:nvSpPr>
        <p:spPr>
          <a:xfrm>
            <a:off x="5342690" y="4446390"/>
            <a:ext cx="6324591" cy="2227638"/>
          </a:xfrm>
        </p:spPr>
        <p:txBody>
          <a:bodyPr anchor="ctr">
            <a:normAutofit lnSpcReduction="10000"/>
          </a:bodyPr>
          <a:lstStyle/>
          <a:p>
            <a:pPr marL="342900" lvl="0" indent="-342900" algn="just">
              <a:lnSpc>
                <a:spcPct val="1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main purpose of preparing this presentation is to discuss the feasibility hosting plan for an international cooking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competition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based on the theme of technology and innovation in hospitality sector.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10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aim is to create an impactful original cooking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competition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which will fulfil the needs of the target audience by contributing to the enhancement of the hospitality industry with the help of technology and innovation.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Premium Vector | Cooking competition illustration">
            <a:extLst>
              <a:ext uri="{FF2B5EF4-FFF2-40B4-BE49-F238E27FC236}">
                <a16:creationId xmlns:a16="http://schemas.microsoft.com/office/drawing/2014/main" id="{F0697DC9-5827-444F-ADE8-B6261FC0D1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482" y="284744"/>
            <a:ext cx="4170624" cy="41706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oking Contest Images – Browse 19,531 Stock Photos, Vectors, and Video |  Adobe Stock">
            <a:extLst>
              <a:ext uri="{FF2B5EF4-FFF2-40B4-BE49-F238E27FC236}">
                <a16:creationId xmlns:a16="http://schemas.microsoft.com/office/drawing/2014/main" id="{F048C5E5-01EB-075F-5E9D-0EC8FBBC73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3158" y="542294"/>
            <a:ext cx="5143500" cy="3429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781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0" name="Rectangle 205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E9A1C1A-89CD-E2D0-DCE7-E7531C3A920B}"/>
              </a:ext>
            </a:extLst>
          </p:cNvPr>
          <p:cNvSpPr>
            <a:spLocks noGrp="1"/>
          </p:cNvSpPr>
          <p:nvPr>
            <p:ph type="title"/>
          </p:nvPr>
        </p:nvSpPr>
        <p:spPr>
          <a:xfrm>
            <a:off x="838200" y="448721"/>
            <a:ext cx="4707671" cy="1225650"/>
          </a:xfrm>
        </p:spPr>
        <p:txBody>
          <a:bodyPr anchor="b">
            <a:normAutofit/>
          </a:bodyPr>
          <a:lstStyle/>
          <a:p>
            <a:r>
              <a:rPr lang="en-IN" sz="3800">
                <a:solidFill>
                  <a:schemeClr val="bg1"/>
                </a:solidFill>
                <a:effectLst/>
                <a:latin typeface="Times New Roman" panose="02020603050405020304" pitchFamily="18" charset="0"/>
                <a:ea typeface="Calibri" panose="020F0502020204030204" pitchFamily="34" charset="0"/>
              </a:rPr>
              <a:t>Market Factors</a:t>
            </a:r>
            <a:endParaRPr lang="en-IN" sz="3800">
              <a:solidFill>
                <a:schemeClr val="bg1"/>
              </a:solidFill>
            </a:endParaRPr>
          </a:p>
        </p:txBody>
      </p:sp>
      <p:cxnSp>
        <p:nvCxnSpPr>
          <p:cNvPr id="2061" name="Straight Connector 206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3B19E8-3C23-35CB-3CA6-5ECD58E33E4E}"/>
              </a:ext>
            </a:extLst>
          </p:cNvPr>
          <p:cNvSpPr>
            <a:spLocks noGrp="1"/>
          </p:cNvSpPr>
          <p:nvPr>
            <p:ph idx="1"/>
          </p:nvPr>
        </p:nvSpPr>
        <p:spPr>
          <a:xfrm>
            <a:off x="897769" y="1909192"/>
            <a:ext cx="4586513" cy="3647710"/>
          </a:xfrm>
        </p:spPr>
        <p:txBody>
          <a:bodyPr>
            <a:normAutofit lnSpcReduction="10000"/>
          </a:bodyPr>
          <a:lstStyle/>
          <a:p>
            <a:pPr marL="0" indent="0" algn="just">
              <a:lnSpc>
                <a:spcPct val="120000"/>
              </a:lnSpc>
              <a:spcAft>
                <a:spcPts val="1000"/>
              </a:spcAft>
              <a:buNone/>
            </a:pPr>
            <a:r>
              <a:rPr lang="en-IN" sz="18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IN"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Target markets: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target for this cooking competition will consist of the professional chefs of the hospitality industry including, restaurateurs, hoteliers, and technology providers.</a:t>
            </a:r>
          </a:p>
          <a:p>
            <a:pPr marL="0" indent="0" algn="just">
              <a:lnSpc>
                <a:spcPct val="120000"/>
              </a:lnSpc>
              <a:spcAft>
                <a:spcPts val="1000"/>
              </a:spcAft>
              <a:buNone/>
            </a:pPr>
            <a:r>
              <a:rPr lang="en-IN" sz="18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IN"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Competition: </a:t>
            </a:r>
            <a: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Other events or workshops can happen at the very same time as this but the theme of this event “Technology and innovation within the hospitality industry” is something which will separate it from the others.</a:t>
            </a:r>
          </a:p>
        </p:txBody>
      </p:sp>
      <p:cxnSp>
        <p:nvCxnSpPr>
          <p:cNvPr id="2059" name="Straight Connector 205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050" name="Picture 2" descr="International Business PNGs for Free Download">
            <a:extLst>
              <a:ext uri="{FF2B5EF4-FFF2-40B4-BE49-F238E27FC236}">
                <a16:creationId xmlns:a16="http://schemas.microsoft.com/office/drawing/2014/main" id="{5E137B33-A9E1-C362-6C70-BF1E8CBE4C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7720" y="651612"/>
            <a:ext cx="4707672" cy="555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181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75240-32B7-9AAC-99EE-29DCFD304860}"/>
              </a:ext>
            </a:extLst>
          </p:cNvPr>
          <p:cNvSpPr>
            <a:spLocks noGrp="1"/>
          </p:cNvSpPr>
          <p:nvPr>
            <p:ph type="title"/>
          </p:nvPr>
        </p:nvSpPr>
        <p:spPr>
          <a:xfrm>
            <a:off x="481013" y="3752849"/>
            <a:ext cx="3290887" cy="2452687"/>
          </a:xfrm>
        </p:spPr>
        <p:txBody>
          <a:bodyPr anchor="ctr">
            <a:normAutofit/>
          </a:bodyPr>
          <a:lstStyle/>
          <a:p>
            <a:br>
              <a:rPr lang="en-IN" sz="36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600" dirty="0"/>
          </a:p>
        </p:txBody>
      </p:sp>
      <p:sp>
        <p:nvSpPr>
          <p:cNvPr id="3" name="Content Placeholder 2">
            <a:extLst>
              <a:ext uri="{FF2B5EF4-FFF2-40B4-BE49-F238E27FC236}">
                <a16:creationId xmlns:a16="http://schemas.microsoft.com/office/drawing/2014/main" id="{E3816E19-C5C1-C909-D130-EA86268416C5}"/>
              </a:ext>
            </a:extLst>
          </p:cNvPr>
          <p:cNvSpPr>
            <a:spLocks noGrp="1"/>
          </p:cNvSpPr>
          <p:nvPr>
            <p:ph idx="1"/>
          </p:nvPr>
        </p:nvSpPr>
        <p:spPr>
          <a:xfrm>
            <a:off x="4223982" y="3752850"/>
            <a:ext cx="7485413" cy="2452687"/>
          </a:xfrm>
        </p:spPr>
        <p:txBody>
          <a:bodyPr anchor="ctr">
            <a:normAutofit fontScale="92500" lnSpcReduction="10000"/>
          </a:bodyPr>
          <a:lstStyle/>
          <a:p>
            <a:pPr marL="0" indent="0" algn="just">
              <a:lnSpc>
                <a:spcPct val="120000"/>
              </a:lnSpc>
              <a:spcAft>
                <a:spcPts val="1000"/>
              </a:spcAft>
              <a:buNone/>
            </a:pPr>
            <a:r>
              <a:rPr lang="en-IN" sz="1800" b="1" dirty="0">
                <a:latin typeface="Times New Roman" panose="02020603050405020304" pitchFamily="18" charset="0"/>
                <a:ea typeface="Calibri" panose="020F0502020204030204" pitchFamily="34" charset="0"/>
                <a:cs typeface="Times New Roman" panose="02020603050405020304" pitchFamily="18" charset="0"/>
              </a:rPr>
              <a:t>- </a:t>
            </a: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Demand:</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This is a highly demanded event for the hospitality industries as everyone wants to be updated and use the technology for enhancing cooking skills to stay irreplaceable in this competitive market. </a:t>
            </a:r>
          </a:p>
          <a:p>
            <a:pPr marL="0" indent="0" algn="just">
              <a:lnSpc>
                <a:spcPct val="120000"/>
              </a:lnSpc>
              <a:spcAft>
                <a:spcPts val="1000"/>
              </a:spcAft>
              <a:buNone/>
            </a:pPr>
            <a:r>
              <a:rPr lang="en-IN" sz="1800" b="1" dirty="0">
                <a:latin typeface="Times New Roman" panose="02020603050405020304" pitchFamily="18" charset="0"/>
                <a:ea typeface="Calibri" panose="020F0502020204030204" pitchFamily="34" charset="0"/>
                <a:cs typeface="Times New Roman" panose="02020603050405020304" pitchFamily="18" charset="0"/>
              </a:rPr>
              <a:t>- </a:t>
            </a: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 Supply: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Hospitality industries usually conduct a lot of different events most of them are for entertaining, sports or exhibition purpose but this time its purpose will be the modern technology and its use within cooking for the betterment of hospitality sector. </a:t>
            </a:r>
          </a:p>
        </p:txBody>
      </p:sp>
      <p:pic>
        <p:nvPicPr>
          <p:cNvPr id="3074" name="Picture 2" descr="Mideast's young culinary stars get a boost in global cooking competition |  Arab News">
            <a:extLst>
              <a:ext uri="{FF2B5EF4-FFF2-40B4-BE49-F238E27FC236}">
                <a16:creationId xmlns:a16="http://schemas.microsoft.com/office/drawing/2014/main" id="{357D41A7-1A16-364B-1FC3-7418678452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557224" cy="375284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First Zigong Chili Rabbit Cooking Competition concludes - China.org.cn">
            <a:extLst>
              <a:ext uri="{FF2B5EF4-FFF2-40B4-BE49-F238E27FC236}">
                <a16:creationId xmlns:a16="http://schemas.microsoft.com/office/drawing/2014/main" id="{C3F465F5-81B2-F986-D1B1-07B10500C9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7224" y="0"/>
            <a:ext cx="5634776" cy="375284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230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Critical success factors to enhance operational stability">
            <a:extLst>
              <a:ext uri="{FF2B5EF4-FFF2-40B4-BE49-F238E27FC236}">
                <a16:creationId xmlns:a16="http://schemas.microsoft.com/office/drawing/2014/main" id="{F8137B57-FB9E-7AE5-60A6-3A0BD65929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0D5F5-A268-D479-FBFE-37D8878608CE}"/>
              </a:ext>
            </a:extLst>
          </p:cNvPr>
          <p:cNvSpPr>
            <a:spLocks noGrp="1"/>
          </p:cNvSpPr>
          <p:nvPr>
            <p:ph type="title"/>
          </p:nvPr>
        </p:nvSpPr>
        <p:spPr>
          <a:xfrm>
            <a:off x="1104900" y="910431"/>
            <a:ext cx="4724400" cy="1466455"/>
          </a:xfrm>
        </p:spPr>
        <p:txBody>
          <a:bodyPr anchor="b">
            <a:normAutofit/>
          </a:bodyPr>
          <a:lstStyle/>
          <a:p>
            <a:r>
              <a:rPr lang="en-IN">
                <a:solidFill>
                  <a:schemeClr val="bg1"/>
                </a:solidFill>
                <a:effectLst/>
                <a:latin typeface="Times New Roman" panose="02020603050405020304" pitchFamily="18" charset="0"/>
                <a:ea typeface="Calibri" panose="020F0502020204030204" pitchFamily="34" charset="0"/>
              </a:rPr>
              <a:t>Operational Factors</a:t>
            </a:r>
            <a:endParaRPr lang="en-IN">
              <a:solidFill>
                <a:schemeClr val="bg1"/>
              </a:solidFill>
            </a:endParaRPr>
          </a:p>
        </p:txBody>
      </p:sp>
      <p:sp>
        <p:nvSpPr>
          <p:cNvPr id="3" name="Content Placeholder 2">
            <a:extLst>
              <a:ext uri="{FF2B5EF4-FFF2-40B4-BE49-F238E27FC236}">
                <a16:creationId xmlns:a16="http://schemas.microsoft.com/office/drawing/2014/main" id="{144EC9DE-BFAC-1953-EDB5-084F1430F029}"/>
              </a:ext>
            </a:extLst>
          </p:cNvPr>
          <p:cNvSpPr>
            <a:spLocks noGrp="1"/>
          </p:cNvSpPr>
          <p:nvPr>
            <p:ph idx="1"/>
          </p:nvPr>
        </p:nvSpPr>
        <p:spPr>
          <a:xfrm>
            <a:off x="1036074" y="2718222"/>
            <a:ext cx="4724400" cy="3015849"/>
          </a:xfrm>
        </p:spPr>
        <p:txBody>
          <a:bodyPr>
            <a:normAutofit fontScale="85000" lnSpcReduction="10000"/>
          </a:bodyPr>
          <a:lstStyle/>
          <a:p>
            <a:pPr marL="342900" lvl="0" indent="-342900" algn="just">
              <a:lnSpc>
                <a:spcPct val="120000"/>
              </a:lnSpc>
              <a:buFont typeface="Symbol" panose="05050102010706020507" pitchFamily="18" charset="2"/>
              <a:buChar char=""/>
            </a:pPr>
            <a:r>
              <a:rPr lang="en-IN" sz="16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Selecting the venue: </a:t>
            </a:r>
            <a:r>
              <a:rPr lang="en-IN"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To conduct the cooking competition, it is essential to select a venue conducive to demonstrating, networking activities, an ideal venue for the event would be a hotel or convention centre with modern facilities and adaptable space.</a:t>
            </a:r>
          </a:p>
          <a:p>
            <a:pPr marL="342900" lvl="0" indent="-342900" algn="just">
              <a:lnSpc>
                <a:spcPct val="120000"/>
              </a:lnSpc>
              <a:buFont typeface="Symbol" panose="05050102010706020507" pitchFamily="18" charset="2"/>
              <a:buChar char=""/>
            </a:pPr>
            <a:r>
              <a:rPr lang="en-IN" sz="16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Required skills:  </a:t>
            </a:r>
            <a:r>
              <a:rPr lang="en-IN"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Skilled team to perform and manage virtual technical audiovisual settings to make sure that everything is going smoothly as the plan is essential. Beside this a team is required to look after the attendees.</a:t>
            </a:r>
          </a:p>
          <a:p>
            <a:pPr marL="342900" lvl="0" indent="-342900" algn="just">
              <a:lnSpc>
                <a:spcPct val="120000"/>
              </a:lnSpc>
              <a:spcAft>
                <a:spcPts val="1000"/>
              </a:spcAft>
              <a:buFont typeface="Symbol" panose="05050102010706020507" pitchFamily="18" charset="2"/>
              <a:buChar char=""/>
            </a:pPr>
            <a:r>
              <a:rPr lang="en-IN" sz="16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Resources: </a:t>
            </a:r>
            <a:r>
              <a:rPr lang="en-IN"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Parking facilities, Food &amp; refreshments and Lighting &amp; </a:t>
            </a:r>
            <a:r>
              <a:rPr lang="en-IN" sz="16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av</a:t>
            </a:r>
            <a:r>
              <a:rPr lang="en-IN"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are the most important resources. </a:t>
            </a:r>
          </a:p>
        </p:txBody>
      </p:sp>
      <p:sp>
        <p:nvSpPr>
          <p:cNvPr id="3083" name="Rectangle 308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7877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75CC5FF6-C911-4883-B5F7-F5F3E29A8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4E2200F-ED39-40A1-A6F7-65A45ED6D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3726E6E6-780F-4A0A-A5F4-00A5D98CD9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0" name="Oval 59">
              <a:extLst>
                <a:ext uri="{FF2B5EF4-FFF2-40B4-BE49-F238E27FC236}">
                  <a16:creationId xmlns:a16="http://schemas.microsoft.com/office/drawing/2014/main" id="{D0CE67C6-550F-4926-A0C6-3B04D1356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3FE779B0-F7A5-4CC4-866E-BE631E493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BA0C0F8B-0FF1-48AC-AAFF-ADE67F5D3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E933A1D7-4610-4093-8383-604286D8C3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Oval 63">
              <a:extLst>
                <a:ext uri="{FF2B5EF4-FFF2-40B4-BE49-F238E27FC236}">
                  <a16:creationId xmlns:a16="http://schemas.microsoft.com/office/drawing/2014/main" id="{CF812992-42FB-42E1-BDF9-82281909A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30B7AC02-CE8D-437F-AC5D-838D3B45D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E159FAD-C302-A7C3-F7B2-EF8AB2F2A59A}"/>
              </a:ext>
            </a:extLst>
          </p:cNvPr>
          <p:cNvSpPr>
            <a:spLocks noGrp="1"/>
          </p:cNvSpPr>
          <p:nvPr>
            <p:ph type="title"/>
          </p:nvPr>
        </p:nvSpPr>
        <p:spPr>
          <a:xfrm>
            <a:off x="629640" y="630936"/>
            <a:ext cx="5815651" cy="2702018"/>
          </a:xfrm>
          <a:noFill/>
        </p:spPr>
        <p:txBody>
          <a:bodyPr vert="horz" lIns="91440" tIns="45720" rIns="91440" bIns="45720" rtlCol="0" anchor="b">
            <a:normAutofit/>
          </a:bodyPr>
          <a:lstStyle/>
          <a:p>
            <a:r>
              <a:rPr lang="en-US" sz="4800">
                <a:solidFill>
                  <a:schemeClr val="bg1"/>
                </a:solidFill>
                <a:effectLst/>
              </a:rPr>
              <a:t>Financial factors</a:t>
            </a:r>
            <a:endParaRPr lang="en-US" sz="4800">
              <a:solidFill>
                <a:schemeClr val="bg1"/>
              </a:solidFill>
            </a:endParaRPr>
          </a:p>
        </p:txBody>
      </p:sp>
      <p:sp>
        <p:nvSpPr>
          <p:cNvPr id="67" name="Rectangle 66">
            <a:extLst>
              <a:ext uri="{FF2B5EF4-FFF2-40B4-BE49-F238E27FC236}">
                <a16:creationId xmlns:a16="http://schemas.microsoft.com/office/drawing/2014/main" id="{A4AE5E3E-9489-4D5A-A458-72C3E481C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DE06513A-997E-439F-88F7-33C92E745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00000">
            <a:off x="7037257" y="2562815"/>
            <a:ext cx="3065910" cy="3065910"/>
          </a:xfrm>
          <a:prstGeom prst="ellipse">
            <a:avLst/>
          </a:prstGeom>
          <a:gradFill>
            <a:gsLst>
              <a:gs pos="0">
                <a:schemeClr val="tx2">
                  <a:lumMod val="75000"/>
                  <a:alpha val="10000"/>
                </a:schemeClr>
              </a:gs>
              <a:gs pos="100000">
                <a:schemeClr val="tx2">
                  <a:lumMod val="75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B163B796-84D7-4069-93D0-7A496A03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87A77F8F-E829-4314-9F44-36169F7548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74" name="Straight Connector 73">
              <a:extLst>
                <a:ext uri="{FF2B5EF4-FFF2-40B4-BE49-F238E27FC236}">
                  <a16:creationId xmlns:a16="http://schemas.microsoft.com/office/drawing/2014/main" id="{E8D18253-A2A5-4168-A077-5A4A9C532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DAC9C54-D328-4591-AE19-1C4E335C7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4A6996-7D92-4A5D-B88C-3B3E56C691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0F18B95-9F0D-423C-9242-0FBEC72769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79" name="Oval 78">
            <a:extLst>
              <a:ext uri="{FF2B5EF4-FFF2-40B4-BE49-F238E27FC236}">
                <a16:creationId xmlns:a16="http://schemas.microsoft.com/office/drawing/2014/main" id="{D410E918-5C84-4D9A-9CFE-CD3CCB17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460608" y="2568069"/>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white sheet with black text&#10;&#10;Description automatically generated">
            <a:extLst>
              <a:ext uri="{FF2B5EF4-FFF2-40B4-BE49-F238E27FC236}">
                <a16:creationId xmlns:a16="http://schemas.microsoft.com/office/drawing/2014/main" id="{155047D2-1034-B18F-1945-46E6F300FE57}"/>
              </a:ext>
            </a:extLst>
          </p:cNvPr>
          <p:cNvPicPr>
            <a:picLocks noChangeAspect="1"/>
          </p:cNvPicPr>
          <p:nvPr/>
        </p:nvPicPr>
        <p:blipFill>
          <a:blip r:embed="rId2"/>
          <a:stretch>
            <a:fillRect/>
          </a:stretch>
        </p:blipFill>
        <p:spPr>
          <a:xfrm>
            <a:off x="6844292" y="656173"/>
            <a:ext cx="4633410" cy="2641043"/>
          </a:xfrm>
          <a:prstGeom prst="rect">
            <a:avLst/>
          </a:prstGeom>
        </p:spPr>
      </p:pic>
      <p:grpSp>
        <p:nvGrpSpPr>
          <p:cNvPr id="81" name="Group 80">
            <a:extLst>
              <a:ext uri="{FF2B5EF4-FFF2-40B4-BE49-F238E27FC236}">
                <a16:creationId xmlns:a16="http://schemas.microsoft.com/office/drawing/2014/main" id="{B138BDDD-D054-4F0A-BB1F-9D016848D6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693313" y="774915"/>
            <a:ext cx="304800" cy="429768"/>
            <a:chOff x="215328" y="-46937"/>
            <a:chExt cx="304800" cy="2773841"/>
          </a:xfrm>
        </p:grpSpPr>
        <p:cxnSp>
          <p:nvCxnSpPr>
            <p:cNvPr id="82" name="Straight Connector 81">
              <a:extLst>
                <a:ext uri="{FF2B5EF4-FFF2-40B4-BE49-F238E27FC236}">
                  <a16:creationId xmlns:a16="http://schemas.microsoft.com/office/drawing/2014/main" id="{3CB9B538-BCFF-41C2-87A8-28853C3998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D34C8C8-72AB-40F5-87DE-E7AE196F7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DA1E9C3-A70A-49DD-AD8F-5E768B24FA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C92A81C-B9D6-4A1C-BE78-377104DBEC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87" name="Group 86">
            <a:extLst>
              <a:ext uri="{FF2B5EF4-FFF2-40B4-BE49-F238E27FC236}">
                <a16:creationId xmlns:a16="http://schemas.microsoft.com/office/drawing/2014/main" id="{85AC4472-E842-4CF4-BD50-983305EDB3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88" name="Straight Connector 87">
              <a:extLst>
                <a:ext uri="{FF2B5EF4-FFF2-40B4-BE49-F238E27FC236}">
                  <a16:creationId xmlns:a16="http://schemas.microsoft.com/office/drawing/2014/main" id="{C2EE92C3-E117-4FC2-A305-586C89CA7B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A6FE6FB-7083-4B79-B1FD-B08855376F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26D5D4DA-BEE4-4C4F-9CA9-0D068AAB83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EB1644A-A3F6-44EF-AC1D-F2CB55C9F6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93" name="Group 92">
            <a:extLst>
              <a:ext uri="{FF2B5EF4-FFF2-40B4-BE49-F238E27FC236}">
                <a16:creationId xmlns:a16="http://schemas.microsoft.com/office/drawing/2014/main" id="{0E88FC08-D56F-45D4-AC54-B89F64697B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94" name="Straight Connector 93">
              <a:extLst>
                <a:ext uri="{FF2B5EF4-FFF2-40B4-BE49-F238E27FC236}">
                  <a16:creationId xmlns:a16="http://schemas.microsoft.com/office/drawing/2014/main" id="{DA9CDF2D-7A78-4571-B1C1-857192D4A9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2E46C3A6-A8E2-4FBB-B6F8-FBEA0D905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D35E17C-3C3F-401E-875C-1BA82BBA5A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88C01EF9-F43C-4B12-BBF9-A20421C75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5" name="Content Placeholder 14">
            <a:extLst>
              <a:ext uri="{FF2B5EF4-FFF2-40B4-BE49-F238E27FC236}">
                <a16:creationId xmlns:a16="http://schemas.microsoft.com/office/drawing/2014/main" id="{2C4FE8B8-FEF6-FD05-4ED5-E0C90AA8B419}"/>
              </a:ext>
            </a:extLst>
          </p:cNvPr>
          <p:cNvSpPr>
            <a:spLocks noGrp="1"/>
          </p:cNvSpPr>
          <p:nvPr>
            <p:ph idx="1"/>
          </p:nvPr>
        </p:nvSpPr>
        <p:spPr>
          <a:xfrm>
            <a:off x="629641" y="3501529"/>
            <a:ext cx="5815651" cy="2627978"/>
          </a:xfrm>
          <a:noFill/>
        </p:spPr>
        <p:txBody>
          <a:bodyPr vert="horz" lIns="91440" tIns="45720" rIns="91440" bIns="45720" rtlCol="0" anchor="t">
            <a:normAutofit/>
          </a:bodyPr>
          <a:lstStyle/>
          <a:p>
            <a:pPr marL="0" indent="0">
              <a:buNone/>
            </a:pPr>
            <a:r>
              <a:rPr lang="en-US" sz="2400" b="1" u="sng">
                <a:solidFill>
                  <a:schemeClr val="bg1"/>
                </a:solidFill>
                <a:effectLst/>
              </a:rPr>
              <a:t>Income and Expenditure </a:t>
            </a:r>
            <a:endParaRPr lang="en-US" sz="2400">
              <a:solidFill>
                <a:schemeClr val="bg1"/>
              </a:solidFill>
              <a:effectLst/>
            </a:endParaRPr>
          </a:p>
        </p:txBody>
      </p:sp>
      <p:pic>
        <p:nvPicPr>
          <p:cNvPr id="11" name="Picture 10" descr="A close-up of a spreadsheet&#10;&#10;Description automatically generated">
            <a:extLst>
              <a:ext uri="{FF2B5EF4-FFF2-40B4-BE49-F238E27FC236}">
                <a16:creationId xmlns:a16="http://schemas.microsoft.com/office/drawing/2014/main" id="{521DC90C-3C93-94B1-2CE6-2687D4E03CDA}"/>
              </a:ext>
            </a:extLst>
          </p:cNvPr>
          <p:cNvPicPr>
            <a:picLocks noChangeAspect="1"/>
          </p:cNvPicPr>
          <p:nvPr/>
        </p:nvPicPr>
        <p:blipFill>
          <a:blip r:embed="rId3"/>
          <a:stretch>
            <a:fillRect/>
          </a:stretch>
        </p:blipFill>
        <p:spPr>
          <a:xfrm>
            <a:off x="6844292" y="3301755"/>
            <a:ext cx="4633410" cy="2270371"/>
          </a:xfrm>
          <a:prstGeom prst="rect">
            <a:avLst/>
          </a:prstGeom>
        </p:spPr>
      </p:pic>
    </p:spTree>
    <p:extLst>
      <p:ext uri="{BB962C8B-B14F-4D97-AF65-F5344CB8AC3E}">
        <p14:creationId xmlns:p14="http://schemas.microsoft.com/office/powerpoint/2010/main" val="1564436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lass 11 Sources of Business Finance CBSE Guide 2020 - Leverage Edu">
            <a:extLst>
              <a:ext uri="{FF2B5EF4-FFF2-40B4-BE49-F238E27FC236}">
                <a16:creationId xmlns:a16="http://schemas.microsoft.com/office/drawing/2014/main" id="{6CB40B08-1AE3-83F6-A87A-DB65F97218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5" name="Rectangle 513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44BD8B-44B3-C9D3-6312-75BA0F4D34C8}"/>
              </a:ext>
            </a:extLst>
          </p:cNvPr>
          <p:cNvSpPr>
            <a:spLocks noGrp="1"/>
          </p:cNvSpPr>
          <p:nvPr>
            <p:ph type="title"/>
          </p:nvPr>
        </p:nvSpPr>
        <p:spPr>
          <a:xfrm>
            <a:off x="371094" y="1161288"/>
            <a:ext cx="3438144" cy="1124712"/>
          </a:xfrm>
        </p:spPr>
        <p:txBody>
          <a:bodyPr anchor="b">
            <a:normAutofit/>
          </a:bodyPr>
          <a:lstStyle/>
          <a:p>
            <a:r>
              <a:rPr lang="en-IN" sz="28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Contd…</a:t>
            </a:r>
            <a:br>
              <a:rPr lang="en-IN" sz="28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a:solidFill>
                <a:schemeClr val="bg1"/>
              </a:solidFill>
            </a:endParaRPr>
          </a:p>
        </p:txBody>
      </p:sp>
      <p:sp>
        <p:nvSpPr>
          <p:cNvPr id="5136" name="Rectangle 513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33" name="Rectangle 513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A92E29-591A-ED6F-1E99-6FA5B00AF46A}"/>
              </a:ext>
            </a:extLst>
          </p:cNvPr>
          <p:cNvSpPr>
            <a:spLocks noGrp="1"/>
          </p:cNvSpPr>
          <p:nvPr>
            <p:ph idx="1"/>
          </p:nvPr>
        </p:nvSpPr>
        <p:spPr>
          <a:xfrm>
            <a:off x="371094" y="2718054"/>
            <a:ext cx="3438906" cy="3207258"/>
          </a:xfrm>
        </p:spPr>
        <p:txBody>
          <a:bodyPr anchor="t">
            <a:normAutofit/>
          </a:bodyPr>
          <a:lstStyle/>
          <a:p>
            <a:pPr>
              <a:spcAft>
                <a:spcPts val="1000"/>
              </a:spcAft>
            </a:pPr>
            <a:r>
              <a:rPr lang="en-IN" sz="1700" b="1" u="sng">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Finding sources</a:t>
            </a:r>
            <a:endParaRPr lang="en-IN" sz="17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IN" sz="17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Registration fees</a:t>
            </a:r>
          </a:p>
          <a:p>
            <a:pPr marL="342900" lvl="0" indent="-342900">
              <a:buFont typeface="Symbol" panose="05050102010706020507" pitchFamily="18" charset="2"/>
              <a:buChar char=""/>
            </a:pPr>
            <a:r>
              <a:rPr lang="en-IN" sz="17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Sponsorship contributions</a:t>
            </a:r>
          </a:p>
          <a:p>
            <a:pPr marL="342900" lvl="0" indent="-342900">
              <a:spcAft>
                <a:spcPts val="1000"/>
              </a:spcAft>
              <a:buFont typeface="Symbol" panose="05050102010706020507" pitchFamily="18" charset="2"/>
              <a:buChar char=""/>
            </a:pPr>
            <a:r>
              <a:rPr lang="en-IN" sz="17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Exhibition booth rentals</a:t>
            </a:r>
          </a:p>
          <a:p>
            <a:pPr>
              <a:spcAft>
                <a:spcPts val="1000"/>
              </a:spcAft>
            </a:pPr>
            <a:r>
              <a:rPr lang="en-IN" sz="1700" b="1" u="sng">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Revenue generation strategies</a:t>
            </a:r>
            <a:endParaRPr lang="en-IN" sz="17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IN" sz="17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Strategic partnership </a:t>
            </a:r>
          </a:p>
          <a:p>
            <a:pPr marL="342900" lvl="0" indent="-342900">
              <a:spcAft>
                <a:spcPts val="1000"/>
              </a:spcAft>
              <a:buFont typeface="Symbol" panose="05050102010706020507" pitchFamily="18" charset="2"/>
              <a:buChar char=""/>
            </a:pPr>
            <a:r>
              <a:rPr lang="en-IN" sz="17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Target marketing campaigns </a:t>
            </a:r>
          </a:p>
          <a:p>
            <a:endParaRPr lang="en-IN" sz="1700">
              <a:solidFill>
                <a:schemeClr val="bg1"/>
              </a:solidFill>
            </a:endParaRPr>
          </a:p>
        </p:txBody>
      </p:sp>
    </p:spTree>
    <p:extLst>
      <p:ext uri="{BB962C8B-B14F-4D97-AF65-F5344CB8AC3E}">
        <p14:creationId xmlns:p14="http://schemas.microsoft.com/office/powerpoint/2010/main" val="3723327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65DF7B-C9F2-C436-FD1A-7E9944E1D528}"/>
              </a:ext>
            </a:extLst>
          </p:cNvPr>
          <p:cNvSpPr>
            <a:spLocks noGrp="1"/>
          </p:cNvSpPr>
          <p:nvPr>
            <p:ph type="title"/>
          </p:nvPr>
        </p:nvSpPr>
        <p:spPr>
          <a:xfrm>
            <a:off x="838200" y="4669978"/>
            <a:ext cx="4391024" cy="1173700"/>
          </a:xfrm>
        </p:spPr>
        <p:txBody>
          <a:bodyPr anchor="t">
            <a:normAutofit/>
          </a:bodyPr>
          <a:lstStyle/>
          <a:p>
            <a:r>
              <a:rPr lang="en-IN" sz="4000">
                <a:solidFill>
                  <a:schemeClr val="bg1"/>
                </a:solidFill>
                <a:effectLst/>
                <a:latin typeface="Times New Roman" panose="02020603050405020304" pitchFamily="18" charset="0"/>
                <a:ea typeface="Calibri" panose="020F0502020204030204" pitchFamily="34" charset="0"/>
              </a:rPr>
              <a:t>Conclusion</a:t>
            </a:r>
            <a:endParaRPr lang="en-IN" sz="4000">
              <a:solidFill>
                <a:schemeClr val="bg1"/>
              </a:solidFill>
            </a:endParaRPr>
          </a:p>
        </p:txBody>
      </p:sp>
      <p:grpSp>
        <p:nvGrpSpPr>
          <p:cNvPr id="6153" name="Group 6152">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6154" name="Freeform: Shape 6153">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Shape 6154">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215B48D-D8AE-B3FB-446C-328A799C842B}"/>
              </a:ext>
            </a:extLst>
          </p:cNvPr>
          <p:cNvSpPr>
            <a:spLocks noGrp="1"/>
          </p:cNvSpPr>
          <p:nvPr>
            <p:ph idx="1"/>
          </p:nvPr>
        </p:nvSpPr>
        <p:spPr>
          <a:xfrm>
            <a:off x="5388077" y="4669978"/>
            <a:ext cx="5968898" cy="1661996"/>
          </a:xfrm>
        </p:spPr>
        <p:txBody>
          <a:bodyPr>
            <a:normAutofit fontScale="92500"/>
          </a:bodyPr>
          <a:lstStyle/>
          <a:p>
            <a:pPr marL="342900" lvl="0" indent="-342900" algn="just" rtl="0">
              <a:lnSpc>
                <a:spcPct val="110000"/>
              </a:lnSpc>
              <a:buFont typeface="Symbol" panose="05050102010706020507" pitchFamily="18" charset="2"/>
              <a:buChar char=""/>
            </a:pPr>
            <a:r>
              <a:rPr lang="en-GB"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 conclusion, the feasibility plan of an international cooking competition on the theme of technology and innovation within the hospitality industry is a huge opportunity. </a:t>
            </a:r>
          </a:p>
          <a:p>
            <a:pPr marL="342900" lvl="0" indent="-342900" algn="just">
              <a:lnSpc>
                <a:spcPct val="110000"/>
              </a:lnSpc>
              <a:spcAft>
                <a:spcPts val="1000"/>
              </a:spcAft>
              <a:buFont typeface="Symbol" panose="05050102010706020507" pitchFamily="18" charset="2"/>
              <a:buChar char=""/>
            </a:pPr>
            <a:r>
              <a:rPr lang="en-GB"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need for a skilled team and adequate resources can make this competition successful.</a:t>
            </a:r>
          </a:p>
        </p:txBody>
      </p:sp>
      <p:pic>
        <p:nvPicPr>
          <p:cNvPr id="1026" name="Picture 2" descr="Cooking competition brings local ingredients to forefront -  Chinadaily.com.cn">
            <a:extLst>
              <a:ext uri="{FF2B5EF4-FFF2-40B4-BE49-F238E27FC236}">
                <a16:creationId xmlns:a16="http://schemas.microsoft.com/office/drawing/2014/main" id="{FC36CC88-6ECB-7DE7-7AE5-5F9E5FDF42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7058" y="0"/>
            <a:ext cx="6499124" cy="3429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001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C45ACA9-79F7-FD9A-7FA7-6B12759EFAB9}"/>
              </a:ext>
            </a:extLst>
          </p:cNvPr>
          <p:cNvSpPr>
            <a:spLocks noGrp="1"/>
          </p:cNvSpPr>
          <p:nvPr>
            <p:ph type="title"/>
          </p:nvPr>
        </p:nvSpPr>
        <p:spPr>
          <a:xfrm>
            <a:off x="1014141" y="1450655"/>
            <a:ext cx="3932030" cy="3956690"/>
          </a:xfrm>
        </p:spPr>
        <p:txBody>
          <a:bodyPr anchor="ctr">
            <a:normAutofit/>
          </a:bodyPr>
          <a:lstStyle/>
          <a:p>
            <a:r>
              <a:rPr lang="en-IN" sz="6200" b="1"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br>
              <a:rPr lang="en-IN" sz="6200" b="1"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62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CAC012-7A2B-2CD7-9D3A-2BC299587F86}"/>
              </a:ext>
            </a:extLst>
          </p:cNvPr>
          <p:cNvSpPr>
            <a:spLocks noGrp="1"/>
          </p:cNvSpPr>
          <p:nvPr>
            <p:ph idx="1"/>
          </p:nvPr>
        </p:nvSpPr>
        <p:spPr>
          <a:xfrm>
            <a:off x="6096000" y="1108061"/>
            <a:ext cx="5008901" cy="4571972"/>
          </a:xfrm>
        </p:spPr>
        <p:txBody>
          <a:bodyPr anchor="ctr">
            <a:normAutofit lnSpcReduction="10000"/>
          </a:bodyPr>
          <a:lstStyle/>
          <a:p>
            <a:pPr>
              <a:spcAft>
                <a:spcPts val="1000"/>
              </a:spcAft>
            </a:pP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 J., Kim, H. and Hur, D., (2021). Keeping the competitive edge of a convention and exhibition </a:t>
            </a:r>
            <a:r>
              <a:rPr lang="en-GB" sz="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center</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in MICE Environment: identification of event attributes for long-run success. </a:t>
            </a:r>
            <a:r>
              <a:rPr lang="en-IN"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(9), p.5030.</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Bladen, C., </a:t>
            </a:r>
            <a:r>
              <a:rPr lang="en-GB" sz="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Kennell</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GB" sz="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Abson</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E. and Wilde, N., (2022). </a:t>
            </a:r>
            <a:r>
              <a:rPr lang="en-IN"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Events management: An introduction</a:t>
            </a:r>
            <a:r>
              <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Routledge.</a:t>
            </a:r>
          </a:p>
          <a:p>
            <a:pPr>
              <a:spcAft>
                <a:spcPts val="1000"/>
              </a:spcAft>
            </a:pP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Daniels, T. and </a:t>
            </a:r>
            <a:r>
              <a:rPr lang="en-GB" sz="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Tichaawa</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T.M., (2021). Rethinking sport tourism events in the UK. </a:t>
            </a:r>
            <a:r>
              <a:rPr lang="en-GB"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European Journal of Hospitality, Tourism and Leisure</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(4), pp.1241-1256.</a:t>
            </a:r>
            <a:endPar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Hagen, D., (2021). Sustainable event management: new perspectives for the meeting industry through innovation and digitalisation?. </a:t>
            </a:r>
            <a:r>
              <a:rPr lang="en-IN"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Innovations and Traditions for Sustainable Development</a:t>
            </a:r>
            <a:r>
              <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pp.259-275.</a:t>
            </a:r>
          </a:p>
          <a:p>
            <a:pPr>
              <a:spcAft>
                <a:spcPts val="1000"/>
              </a:spcAft>
            </a:pP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Liu, X., </a:t>
            </a:r>
            <a:r>
              <a:rPr lang="en-GB" sz="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Seevers</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R. and Lin, H., 2022. Employability skills for MICE management in the context of ICTs. </a:t>
            </a:r>
            <a:r>
              <a:rPr lang="en-IN" sz="1200"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one</a:t>
            </a:r>
            <a:r>
              <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(7), p.e0271430.</a:t>
            </a:r>
          </a:p>
          <a:p>
            <a:pPr>
              <a:spcAft>
                <a:spcPts val="1000"/>
              </a:spcAft>
            </a:pPr>
            <a:r>
              <a:rPr lang="en-GB" sz="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Rebucci</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Hartley, J.S. and Jiménez, D., (2022). An event study of quantitative easing in advanced and emerging economies. In </a:t>
            </a:r>
            <a:r>
              <a:rPr lang="en-GB"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Essays in </a:t>
            </a:r>
            <a:r>
              <a:rPr lang="en-GB" sz="1200"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honor</a:t>
            </a:r>
            <a:r>
              <a:rPr lang="en-GB"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of M. Hashem </a:t>
            </a:r>
            <a:r>
              <a:rPr lang="en-GB" sz="1200"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Pesaran</a:t>
            </a:r>
            <a:r>
              <a:rPr lang="en-GB"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Prediction and macro </a:t>
            </a:r>
            <a:r>
              <a:rPr lang="en-GB" sz="1200"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modeling</a:t>
            </a: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(Vol. 43, pp. 291-322). Emerald Publishing Limited.</a:t>
            </a:r>
            <a:endPar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1000"/>
              </a:spcAft>
            </a:pPr>
            <a:r>
              <a:rPr lang="en-GB"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Rogers, T. and Wynn-Moylan, P., (2022). </a:t>
            </a:r>
            <a:r>
              <a:rPr lang="en-IN" sz="12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Conferences and conventions: A global industry</a:t>
            </a:r>
            <a:r>
              <a:rPr lang="en-IN"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Routledge.</a:t>
            </a:r>
          </a:p>
        </p:txBody>
      </p:sp>
    </p:spTree>
    <p:extLst>
      <p:ext uri="{BB962C8B-B14F-4D97-AF65-F5344CB8AC3E}">
        <p14:creationId xmlns:p14="http://schemas.microsoft.com/office/powerpoint/2010/main" val="2143073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1839</Words>
  <Application>Microsoft Office PowerPoint</Application>
  <PresentationFormat>Widescreen</PresentationFormat>
  <Paragraphs>75</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Aptos Display</vt:lpstr>
      <vt:lpstr>Arial</vt:lpstr>
      <vt:lpstr>Calibri</vt:lpstr>
      <vt:lpstr>Symbol</vt:lpstr>
      <vt:lpstr>Times New Roman</vt:lpstr>
      <vt:lpstr>Office Theme</vt:lpstr>
      <vt:lpstr>International Meetings Management for the Hotel Industry Event theme: Technology and inovation Cooking and competition </vt:lpstr>
      <vt:lpstr> Introduction</vt:lpstr>
      <vt:lpstr>Market Factors</vt:lpstr>
      <vt:lpstr> </vt:lpstr>
      <vt:lpstr>Operational Factors</vt:lpstr>
      <vt:lpstr>Financial factors</vt:lpstr>
      <vt:lpstr>Contd…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2024-05-01T20:00:39Z</dcterms:created>
  <dcterms:modified xsi:type="dcterms:W3CDTF">2024-05-07T09:31:54Z</dcterms:modified>
</cp:coreProperties>
</file>