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3" r:id="rId4"/>
  </p:sldMasterIdLst>
  <p:sldIdLst>
    <p:sldId id="256" r:id="rId5"/>
    <p:sldId id="257" r:id="rId6"/>
    <p:sldId id="261" r:id="rId7"/>
    <p:sldId id="260" r:id="rId8"/>
    <p:sldId id="258" r:id="rId9"/>
    <p:sldId id="267" r:id="rId10"/>
    <p:sldId id="262" r:id="rId11"/>
    <p:sldId id="263" r:id="rId12"/>
    <p:sldId id="259" r:id="rId13"/>
    <p:sldId id="266"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2/15/26</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911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2/15/26</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1954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2/15/26</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63686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2/15/26</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0545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2/15/26</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7841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2/15/26</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87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2/15/26</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3479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2/15/26</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944291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2/15/26</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650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2/15/26</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82480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2/15/26</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576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2/15/26</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4001514"/>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896" r:id="rId6"/>
    <p:sldLayoutId id="2147483892" r:id="rId7"/>
    <p:sldLayoutId id="2147483893" r:id="rId8"/>
    <p:sldLayoutId id="2147483894" r:id="rId9"/>
    <p:sldLayoutId id="2147483895" r:id="rId10"/>
    <p:sldLayoutId id="2147483897" r:id="rId11"/>
  </p:sldLayoutIdLst>
  <p:hf sldNum="0" hdr="0" ftr="0" dt="0"/>
  <p:txStyles>
    <p:titleStyle>
      <a:lvl1pPr algn="l" defTabSz="914400" rtl="0" eaLnBrk="1" latinLnBrk="0" hangingPunct="1">
        <a:lnSpc>
          <a:spcPct val="90000"/>
        </a:lnSpc>
        <a:spcBef>
          <a:spcPct val="0"/>
        </a:spcBef>
        <a:buNone/>
        <a:defRPr sz="47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organisations/department-of-health-and-social-care" TargetMode="External"/><Relationship Id="rId2" Type="http://schemas.openxmlformats.org/officeDocument/2006/relationships/hyperlink" Target="https://www.caremanagementmatters.co.uk/homecare-information-gaps-revealed-in-new-report/" TargetMode="External"/><Relationship Id="rId1" Type="http://schemas.openxmlformats.org/officeDocument/2006/relationships/slideLayout" Target="../slideLayouts/slideLayout2.xml"/><Relationship Id="rId6" Type="http://schemas.openxmlformats.org/officeDocument/2006/relationships/hyperlink" Target="https://www.linkedin.com/learning/learning-excel-2016-2/welcome?u=77966930" TargetMode="External"/><Relationship Id="rId5" Type="http://schemas.openxmlformats.org/officeDocument/2006/relationships/hyperlink" Target="https://www.linkedin.com/learning/agile-project-management-comparing-agile-tools-24529173/see-the-benefits-of-excel?u=77966930" TargetMode="External"/><Relationship Id="rId4" Type="http://schemas.openxmlformats.org/officeDocument/2006/relationships/hyperlink" Target="https://eur01.safelinks.protection.outlook.com/?url=https%3A%2F%2Fwww.gov.uk%2Fgovernment%2Fnews%2Fmajor-nhs-ai-trial-delivers-unprecedented-time-and-cost-savings&amp;data=05%7C02%7C2519891%40student.uwtsd.ac.uk%7Cbd46151cb7084172c63708de5c3990c6%7C4e0f11f9046e45059cb8db2152311e21%7C0%7C0%7C639049599467218810%7CUnknown%7CTWFpbGZsb3d8eyJFbXB0eU1hcGkiOnRydWUsIlYiOiIwLjAuMDAwMCIsIlAiOiJXaW4zMiIsIkFOIjoiTWFpbCIsIldUIjoyfQ%3D%3D%7C0%7C%7C%7C&amp;sdata=Sm4CWEK66ubMrabYA79%2BMTt7WMro3SMlEU1WbGEXkhY%3D&amp;reserved=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support.microsoft.com/en-us/topic/what-is-microsoft-teams-3de4d369-0167-8def-b93b-0eb5286d7a29"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ranborne.tech/how-care-homes-can-turn-email-from-a-cybersecurity-risk-into-a-defence"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legislation.gov.uk/ukdsi/2014/9780111117613/contents" TargetMode="External"/><Relationship Id="rId5" Type="http://schemas.openxmlformats.org/officeDocument/2006/relationships/hyperlink" Target="https://www.legislation.gov.uk/ukpga/1998/42/contents?utm_source=chatgpt.com" TargetMode="External"/><Relationship Id="rId4" Type="http://schemas.openxmlformats.org/officeDocument/2006/relationships/hyperlink" Target="http://dhttps/www.legislation.gov.uk/ukpga/2018/1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6414875-6B4D-CA4C-42A0-50074CB841C7}"/>
              </a:ext>
            </a:extLst>
          </p:cNvPr>
          <p:cNvSpPr>
            <a:spLocks noGrp="1"/>
          </p:cNvSpPr>
          <p:nvPr>
            <p:ph type="ctrTitle"/>
          </p:nvPr>
        </p:nvSpPr>
        <p:spPr>
          <a:xfrm>
            <a:off x="1097280" y="516835"/>
            <a:ext cx="5977937" cy="1666501"/>
          </a:xfrm>
        </p:spPr>
        <p:txBody>
          <a:bodyPr vert="horz" lIns="91440" tIns="45720" rIns="91440" bIns="45720" rtlCol="0" anchor="b">
            <a:noAutofit/>
          </a:bodyPr>
          <a:lstStyle/>
          <a:p>
            <a:r>
              <a:rPr lang="en-US" sz="4000" cap="all">
                <a:solidFill>
                  <a:srgbClr val="FFFFFF"/>
                </a:solidFill>
                <a:highlight>
                  <a:srgbClr val="000000"/>
                </a:highlight>
              </a:rPr>
              <a:t>LCHS4007 </a:t>
            </a:r>
            <a:br>
              <a:rPr lang="en-US" sz="4000" cap="all">
                <a:solidFill>
                  <a:srgbClr val="FFFFFF"/>
                </a:solidFill>
                <a:highlight>
                  <a:srgbClr val="000000"/>
                </a:highlight>
              </a:rPr>
            </a:br>
            <a:r>
              <a:rPr lang="en-US" sz="4000" cap="all">
                <a:solidFill>
                  <a:srgbClr val="FFFFFF"/>
                </a:solidFill>
                <a:highlight>
                  <a:srgbClr val="000000"/>
                </a:highlight>
              </a:rPr>
              <a:t>DIGITAL SKILLS AND RESEARCH METHODS</a:t>
            </a:r>
          </a:p>
        </p:txBody>
      </p:sp>
      <p:cxnSp>
        <p:nvCxnSpPr>
          <p:cNvPr id="31" name="Straight Connector 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F110F89B-D23C-80C8-799C-7ED07123842D}"/>
              </a:ext>
            </a:extLst>
          </p:cNvPr>
          <p:cNvSpPr>
            <a:spLocks noGrp="1"/>
          </p:cNvSpPr>
          <p:nvPr>
            <p:ph type="subTitle" idx="1"/>
          </p:nvPr>
        </p:nvSpPr>
        <p:spPr>
          <a:xfrm>
            <a:off x="1193532" y="2700171"/>
            <a:ext cx="5977938" cy="3342747"/>
          </a:xfrm>
        </p:spPr>
        <p:txBody>
          <a:bodyPr vert="horz" lIns="0" tIns="45720" rIns="0" bIns="45720" rtlCol="0">
            <a:normAutofit/>
          </a:bodyPr>
          <a:lstStyle/>
          <a:p>
            <a:pPr>
              <a:lnSpc>
                <a:spcPct val="100000"/>
              </a:lnSpc>
            </a:pPr>
            <a:r>
              <a:rPr lang="en-US" sz="2000">
                <a:solidFill>
                  <a:srgbClr val="FFFFFF"/>
                </a:solidFill>
              </a:rPr>
              <a:t>Joselynn Toon – 2519891 (Task 1)</a:t>
            </a:r>
          </a:p>
          <a:p>
            <a:pPr>
              <a:lnSpc>
                <a:spcPct val="100000"/>
              </a:lnSpc>
            </a:pPr>
            <a:r>
              <a:rPr lang="en-US" sz="2000">
                <a:solidFill>
                  <a:srgbClr val="FFFFFF"/>
                </a:solidFill>
              </a:rPr>
              <a:t>Charmeka Gray-2437580 (Task 2)</a:t>
            </a:r>
          </a:p>
          <a:p>
            <a:pPr>
              <a:lnSpc>
                <a:spcPct val="100000"/>
              </a:lnSpc>
            </a:pPr>
            <a:r>
              <a:rPr lang="en-US" sz="2000">
                <a:solidFill>
                  <a:srgbClr val="FFFFFF"/>
                </a:solidFill>
              </a:rPr>
              <a:t>Jodice Stephenson-2525266 (task 3)</a:t>
            </a:r>
          </a:p>
          <a:p>
            <a:pPr indent="-228600">
              <a:lnSpc>
                <a:spcPct val="100000"/>
              </a:lnSpc>
              <a:buFont typeface="Calibri" panose="020F0502020204030204" pitchFamily="34" charset="0"/>
              <a:buChar char="•"/>
            </a:pPr>
            <a:endParaRPr lang="en-US" sz="2000">
              <a:solidFill>
                <a:srgbClr val="FFFFFF"/>
              </a:solidFill>
            </a:endParaRPr>
          </a:p>
          <a:p>
            <a:pPr>
              <a:lnSpc>
                <a:spcPct val="100000"/>
              </a:lnSpc>
            </a:pPr>
            <a:r>
              <a:rPr lang="en-US" sz="2000">
                <a:solidFill>
                  <a:srgbClr val="FFFFFF"/>
                </a:solidFill>
              </a:rPr>
              <a:t> Bianca Dodgen</a:t>
            </a:r>
          </a:p>
        </p:txBody>
      </p:sp>
    </p:spTree>
    <p:extLst>
      <p:ext uri="{BB962C8B-B14F-4D97-AF65-F5344CB8AC3E}">
        <p14:creationId xmlns:p14="http://schemas.microsoft.com/office/powerpoint/2010/main" val="35861661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442E-A478-553B-0C7D-B52AC4B6815C}"/>
              </a:ext>
            </a:extLst>
          </p:cNvPr>
          <p:cNvSpPr>
            <a:spLocks noGrp="1"/>
          </p:cNvSpPr>
          <p:nvPr>
            <p:ph type="title"/>
          </p:nvPr>
        </p:nvSpPr>
        <p:spPr>
          <a:xfrm>
            <a:off x="1097280" y="286603"/>
            <a:ext cx="7970519" cy="702305"/>
          </a:xfrm>
        </p:spPr>
        <p:txBody>
          <a:bodyPr>
            <a:normAutofit fontScale="90000"/>
          </a:bodyPr>
          <a:lstStyle/>
          <a:p>
            <a:r>
              <a:rPr lang="en-GB" b="1"/>
              <a:t>TASK 1 PRODUCTIVITY</a:t>
            </a:r>
          </a:p>
        </p:txBody>
      </p:sp>
      <p:sp>
        <p:nvSpPr>
          <p:cNvPr id="3" name="Content Placeholder 2">
            <a:extLst>
              <a:ext uri="{FF2B5EF4-FFF2-40B4-BE49-F238E27FC236}">
                <a16:creationId xmlns:a16="http://schemas.microsoft.com/office/drawing/2014/main" id="{E757F17D-ECD5-E033-C4A1-49286285A7E9}"/>
              </a:ext>
            </a:extLst>
          </p:cNvPr>
          <p:cNvSpPr>
            <a:spLocks noGrp="1"/>
          </p:cNvSpPr>
          <p:nvPr>
            <p:ph idx="1"/>
          </p:nvPr>
        </p:nvSpPr>
        <p:spPr>
          <a:xfrm>
            <a:off x="1097279" y="2098306"/>
            <a:ext cx="6602932" cy="4150093"/>
          </a:xfrm>
        </p:spPr>
        <p:txBody>
          <a:bodyPr>
            <a:normAutofit fontScale="25000" lnSpcReduction="20000"/>
          </a:bodyPr>
          <a:lstStyle/>
          <a:p>
            <a:pPr marL="0" indent="0">
              <a:buNone/>
            </a:pPr>
            <a:r>
              <a:rPr lang="en-GB" sz="6400" b="1" u="sng">
                <a:latin typeface="Arial" panose="020B0604020202020204" pitchFamily="34" charset="0"/>
                <a:cs typeface="Arial" panose="020B0604020202020204" pitchFamily="34" charset="0"/>
              </a:rPr>
              <a:t>What is excel? </a:t>
            </a:r>
          </a:p>
          <a:p>
            <a:pPr marL="0" indent="0">
              <a:buNone/>
            </a:pPr>
            <a:r>
              <a:rPr lang="en-US" altLang="en-US" sz="6400">
                <a:solidFill>
                  <a:srgbClr val="212121"/>
                </a:solidFill>
                <a:latin typeface="Arial" panose="020B0604020202020204" pitchFamily="34" charset="0"/>
                <a:cs typeface="Arial" panose="020B0604020202020204" pitchFamily="34" charset="0"/>
              </a:rPr>
              <a:t>The most globally recognized spreadsheet program, used for data storage, organization, modification, and analysis using text, numbers, and formulas</a:t>
            </a:r>
            <a:r>
              <a:rPr lang="en-US" altLang="en-US" sz="6400">
                <a:solidFill>
                  <a:schemeClr val="tx1"/>
                </a:solidFill>
                <a:latin typeface="Arial" panose="020B0604020202020204" pitchFamily="34" charset="0"/>
                <a:cs typeface="Arial" panose="020B0604020202020204" pitchFamily="34" charset="0"/>
              </a:rPr>
              <a:t> </a:t>
            </a:r>
            <a:r>
              <a:rPr lang="en-GB" sz="6400" b="1" u="sng">
                <a:latin typeface="Arial" panose="020B0604020202020204" pitchFamily="34" charset="0"/>
                <a:cs typeface="Arial" panose="020B0604020202020204" pitchFamily="34" charset="0"/>
              </a:rPr>
              <a:t>Rivers (2025).</a:t>
            </a:r>
          </a:p>
          <a:p>
            <a:pPr fontAlgn="base"/>
            <a:r>
              <a:rPr lang="en-GB" sz="6400" b="1" u="sng">
                <a:latin typeface="Arial" panose="020B0604020202020204" pitchFamily="34" charset="0"/>
                <a:cs typeface="Arial" panose="020B0604020202020204" pitchFamily="34" charset="0"/>
              </a:rPr>
              <a:t>Impact on Productivity</a:t>
            </a:r>
          </a:p>
          <a:p>
            <a:pPr fontAlgn="base"/>
            <a:r>
              <a:rPr lang="en-GB" sz="6400">
                <a:latin typeface="Arial" panose="020B0604020202020204" pitchFamily="34" charset="0"/>
                <a:cs typeface="Arial" panose="020B0604020202020204" pitchFamily="34" charset="0"/>
              </a:rPr>
              <a:t> - Efficiency: Using Microsoft 365 allows Greenfield staff to work faster and more effectively.</a:t>
            </a:r>
          </a:p>
          <a:p>
            <a:pPr fontAlgn="base"/>
            <a:r>
              <a:rPr lang="en-GB" sz="6400">
                <a:latin typeface="Arial" panose="020B0604020202020204" pitchFamily="34" charset="0"/>
                <a:cs typeface="Arial" panose="020B0604020202020204" pitchFamily="34" charset="0"/>
              </a:rPr>
              <a:t>- NHS Case Study: A recent trial showed that Microsoft 365 Copilot can help the NHS redirect hundreds of thousands of hours toward patient care, saving hundreds of millions of pounds annually</a:t>
            </a:r>
            <a:r>
              <a:rPr lang="en-GB" sz="6400" b="1">
                <a:latin typeface="Arial" panose="020B0604020202020204" pitchFamily="34" charset="0"/>
                <a:cs typeface="Arial" panose="020B0604020202020204" pitchFamily="34" charset="0"/>
              </a:rPr>
              <a:t> (Department of Health and Social Care, 2025).</a:t>
            </a:r>
          </a:p>
          <a:p>
            <a:pPr fontAlgn="base"/>
            <a:r>
              <a:rPr lang="en-GB" sz="6400">
                <a:latin typeface="Arial" panose="020B0604020202020204" pitchFamily="34" charset="0"/>
                <a:cs typeface="Arial" panose="020B0604020202020204" pitchFamily="34" charset="0"/>
              </a:rPr>
              <a:t>- Resident Care: Increased efficiency means staff can spend more one-on-one time with residents.</a:t>
            </a:r>
          </a:p>
        </p:txBody>
      </p:sp>
      <p:sp>
        <p:nvSpPr>
          <p:cNvPr id="4" name="TextBox 3">
            <a:extLst>
              <a:ext uri="{FF2B5EF4-FFF2-40B4-BE49-F238E27FC236}">
                <a16:creationId xmlns:a16="http://schemas.microsoft.com/office/drawing/2014/main" id="{615C2FBE-BD4C-E135-902C-88FCFC4EC404}"/>
              </a:ext>
            </a:extLst>
          </p:cNvPr>
          <p:cNvSpPr txBox="1"/>
          <p:nvPr/>
        </p:nvSpPr>
        <p:spPr>
          <a:xfrm>
            <a:off x="1097280" y="1600982"/>
            <a:ext cx="2637322" cy="369332"/>
          </a:xfrm>
          <a:prstGeom prst="rect">
            <a:avLst/>
          </a:prstGeom>
          <a:noFill/>
        </p:spPr>
        <p:txBody>
          <a:bodyPr wrap="square" rtlCol="0">
            <a:spAutoFit/>
          </a:bodyPr>
          <a:lstStyle/>
          <a:p>
            <a:r>
              <a:rPr lang="en-GB" b="1"/>
              <a:t>Microsoft Excel</a:t>
            </a:r>
          </a:p>
        </p:txBody>
      </p:sp>
      <p:sp>
        <p:nvSpPr>
          <p:cNvPr id="5" name="TextBox 4">
            <a:extLst>
              <a:ext uri="{FF2B5EF4-FFF2-40B4-BE49-F238E27FC236}">
                <a16:creationId xmlns:a16="http://schemas.microsoft.com/office/drawing/2014/main" id="{071CE4B2-678E-D960-BAFF-83B6B294FA8E}"/>
              </a:ext>
            </a:extLst>
          </p:cNvPr>
          <p:cNvSpPr txBox="1"/>
          <p:nvPr/>
        </p:nvSpPr>
        <p:spPr>
          <a:xfrm>
            <a:off x="7700211" y="2220686"/>
            <a:ext cx="4045476" cy="3816429"/>
          </a:xfrm>
          <a:prstGeom prst="rect">
            <a:avLst/>
          </a:prstGeom>
          <a:noFill/>
        </p:spPr>
        <p:txBody>
          <a:bodyPr wrap="square" rtlCol="0">
            <a:spAutoFit/>
          </a:bodyPr>
          <a:lstStyle/>
          <a:p>
            <a:pPr fontAlgn="base"/>
            <a:r>
              <a:rPr lang="en-GB" sz="1600" b="1" u="sng">
                <a:latin typeface="Arial" panose="020B0604020202020204" pitchFamily="34" charset="0"/>
                <a:cs typeface="Arial" panose="020B0604020202020204" pitchFamily="34" charset="0"/>
              </a:rPr>
              <a:t>Why is this practical?</a:t>
            </a:r>
          </a:p>
          <a:p>
            <a:pPr fontAlgn="base"/>
            <a:r>
              <a:rPr lang="en-GB" sz="1600">
                <a:latin typeface="Arial" panose="020B0604020202020204" pitchFamily="34" charset="0"/>
                <a:cs typeface="Arial" panose="020B0604020202020204" pitchFamily="34" charset="0"/>
              </a:rPr>
              <a:t> </a:t>
            </a:r>
          </a:p>
          <a:p>
            <a:pPr fontAlgn="base"/>
            <a:r>
              <a:rPr lang="en-GB" sz="1600">
                <a:latin typeface="Arial" panose="020B0604020202020204" pitchFamily="34" charset="0"/>
                <a:cs typeface="Arial" panose="020B0604020202020204" pitchFamily="34" charset="0"/>
              </a:rPr>
              <a:t>- Medical Records: Excel can be used to produce spreadsheets for medical logs, tracking allergies and medical conditions for every patient.</a:t>
            </a:r>
          </a:p>
          <a:p>
            <a:pPr fontAlgn="base"/>
            <a:r>
              <a:rPr lang="en-GB" sz="1600">
                <a:latin typeface="Arial" panose="020B0604020202020204" pitchFamily="34" charset="0"/>
                <a:cs typeface="Arial" panose="020B0604020202020204" pitchFamily="34" charset="0"/>
              </a:rPr>
              <a:t>- Accessibility: By saving files to ‘OneDrive,’ data is easily accessible to all necessary staff.</a:t>
            </a:r>
          </a:p>
          <a:p>
            <a:pPr fontAlgn="base"/>
            <a:r>
              <a:rPr lang="en-GB" sz="1600">
                <a:latin typeface="Arial" panose="020B0604020202020204" pitchFamily="34" charset="0"/>
                <a:cs typeface="Arial" panose="020B0604020202020204" pitchFamily="34" charset="0"/>
              </a:rPr>
              <a:t>- Safety: Having digital, accessible logs significantly lowers the risk of incorrect medication dosages and other medical concerns </a:t>
            </a:r>
            <a:r>
              <a:rPr lang="en-GB" sz="1600" b="1">
                <a:latin typeface="Arial" panose="020B0604020202020204" pitchFamily="34" charset="0"/>
                <a:cs typeface="Arial" panose="020B0604020202020204" pitchFamily="34" charset="0"/>
              </a:rPr>
              <a:t>(Care Management Matters, 2025).</a:t>
            </a:r>
          </a:p>
          <a:p>
            <a:endParaRPr lang="en-GB"/>
          </a:p>
        </p:txBody>
      </p:sp>
    </p:spTree>
    <p:extLst>
      <p:ext uri="{BB962C8B-B14F-4D97-AF65-F5344CB8AC3E}">
        <p14:creationId xmlns:p14="http://schemas.microsoft.com/office/powerpoint/2010/main" val="86419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F99E-4E65-300D-F6A7-EC7F801EFE02}"/>
              </a:ext>
            </a:extLst>
          </p:cNvPr>
          <p:cNvSpPr>
            <a:spLocks noGrp="1"/>
          </p:cNvSpPr>
          <p:nvPr>
            <p:ph type="title"/>
          </p:nvPr>
        </p:nvSpPr>
        <p:spPr>
          <a:xfrm>
            <a:off x="324091" y="243060"/>
            <a:ext cx="11867910" cy="976140"/>
          </a:xfrm>
        </p:spPr>
        <p:txBody>
          <a:bodyPr>
            <a:normAutofit/>
          </a:bodyPr>
          <a:lstStyle/>
          <a:p>
            <a:r>
              <a:rPr lang="en-GB" sz="4000" b="1"/>
              <a:t>BENEFITS &amp; LIMITATIONS OF MICROSOFT EXCEL </a:t>
            </a:r>
          </a:p>
        </p:txBody>
      </p:sp>
      <p:sp>
        <p:nvSpPr>
          <p:cNvPr id="3" name="Content Placeholder 2">
            <a:extLst>
              <a:ext uri="{FF2B5EF4-FFF2-40B4-BE49-F238E27FC236}">
                <a16:creationId xmlns:a16="http://schemas.microsoft.com/office/drawing/2014/main" id="{87851FB7-FAAD-BB77-2628-B18FBD43ACEF}"/>
              </a:ext>
            </a:extLst>
          </p:cNvPr>
          <p:cNvSpPr>
            <a:spLocks noGrp="1"/>
          </p:cNvSpPr>
          <p:nvPr>
            <p:ph idx="1"/>
          </p:nvPr>
        </p:nvSpPr>
        <p:spPr>
          <a:xfrm>
            <a:off x="1095675" y="1528232"/>
            <a:ext cx="10801109" cy="389830"/>
          </a:xfrm>
        </p:spPr>
        <p:txBody>
          <a:bodyPr>
            <a:normAutofit/>
          </a:bodyPr>
          <a:lstStyle/>
          <a:p>
            <a:r>
              <a:rPr lang="en-GB" sz="1600" b="1"/>
              <a:t>Excel offers many benefits, however there are also many limitations, which we will talk about below. </a:t>
            </a:r>
          </a:p>
          <a:p>
            <a:pPr marL="0" indent="0">
              <a:buClr>
                <a:schemeClr val="tx1"/>
              </a:buClr>
              <a:buNone/>
            </a:pPr>
            <a:endParaRPr lang="en-GB"/>
          </a:p>
          <a:p>
            <a:pPr marL="0" indent="0">
              <a:buClr>
                <a:schemeClr val="tx1"/>
              </a:buClr>
              <a:buNone/>
            </a:pPr>
            <a:endParaRPr lang="en-GB"/>
          </a:p>
        </p:txBody>
      </p:sp>
      <p:graphicFrame>
        <p:nvGraphicFramePr>
          <p:cNvPr id="4" name="Table 3">
            <a:extLst>
              <a:ext uri="{FF2B5EF4-FFF2-40B4-BE49-F238E27FC236}">
                <a16:creationId xmlns:a16="http://schemas.microsoft.com/office/drawing/2014/main" id="{480A5C34-C71A-58B1-B530-C6B412148561}"/>
              </a:ext>
            </a:extLst>
          </p:cNvPr>
          <p:cNvGraphicFramePr>
            <a:graphicFrameLocks noGrp="1"/>
          </p:cNvGraphicFramePr>
          <p:nvPr>
            <p:extLst>
              <p:ext uri="{D42A27DB-BD31-4B8C-83A1-F6EECF244321}">
                <p14:modId xmlns:p14="http://schemas.microsoft.com/office/powerpoint/2010/main" val="3645378914"/>
              </p:ext>
            </p:extLst>
          </p:nvPr>
        </p:nvGraphicFramePr>
        <p:xfrm>
          <a:off x="1220805" y="2004030"/>
          <a:ext cx="9904396" cy="2387448"/>
        </p:xfrm>
        <a:graphic>
          <a:graphicData uri="http://schemas.openxmlformats.org/drawingml/2006/table">
            <a:tbl>
              <a:tblPr firstRow="1" bandRow="1">
                <a:tableStyleId>{5940675A-B579-460E-94D1-54222C63F5DA}</a:tableStyleId>
              </a:tblPr>
              <a:tblGrid>
                <a:gridCol w="4929806">
                  <a:extLst>
                    <a:ext uri="{9D8B030D-6E8A-4147-A177-3AD203B41FA5}">
                      <a16:colId xmlns:a16="http://schemas.microsoft.com/office/drawing/2014/main" val="2811622397"/>
                    </a:ext>
                  </a:extLst>
                </a:gridCol>
                <a:gridCol w="4974590">
                  <a:extLst>
                    <a:ext uri="{9D8B030D-6E8A-4147-A177-3AD203B41FA5}">
                      <a16:colId xmlns:a16="http://schemas.microsoft.com/office/drawing/2014/main" val="2757746333"/>
                    </a:ext>
                  </a:extLst>
                </a:gridCol>
              </a:tblGrid>
              <a:tr h="409736">
                <a:tc>
                  <a:txBody>
                    <a:bodyPr/>
                    <a:lstStyle/>
                    <a:p>
                      <a:r>
                        <a:rPr lang="en-GB"/>
                        <a:t>                               BENEFITS</a:t>
                      </a:r>
                    </a:p>
                  </a:txBody>
                  <a:tcPr/>
                </a:tc>
                <a:tc>
                  <a:txBody>
                    <a:bodyPr/>
                    <a:lstStyle/>
                    <a:p>
                      <a:r>
                        <a:rPr lang="en-GB"/>
                        <a:t>                           LIMITATIONS</a:t>
                      </a:r>
                    </a:p>
                  </a:txBody>
                  <a:tcPr/>
                </a:tc>
                <a:extLst>
                  <a:ext uri="{0D108BD9-81ED-4DB2-BD59-A6C34878D82A}">
                    <a16:rowId xmlns:a16="http://schemas.microsoft.com/office/drawing/2014/main" val="2669430376"/>
                  </a:ext>
                </a:extLst>
              </a:tr>
              <a:tr h="409736">
                <a:tc>
                  <a:txBody>
                    <a:bodyPr/>
                    <a:lstStyle/>
                    <a:p>
                      <a:r>
                        <a:rPr lang="en-GB" sz="1600"/>
                        <a:t>Task management (Routines, Responsibilities)</a:t>
                      </a:r>
                    </a:p>
                  </a:txBody>
                  <a:tcPr/>
                </a:tc>
                <a:tc>
                  <a:txBody>
                    <a:bodyPr/>
                    <a:lstStyle/>
                    <a:p>
                      <a:r>
                        <a:rPr lang="en-GB" sz="1600"/>
                        <a:t>Technical skills (some staff may need extra training)</a:t>
                      </a:r>
                    </a:p>
                  </a:txBody>
                  <a:tcPr/>
                </a:tc>
                <a:extLst>
                  <a:ext uri="{0D108BD9-81ED-4DB2-BD59-A6C34878D82A}">
                    <a16:rowId xmlns:a16="http://schemas.microsoft.com/office/drawing/2014/main" val="684711141"/>
                  </a:ext>
                </a:extLst>
              </a:tr>
              <a:tr h="409736">
                <a:tc>
                  <a:txBody>
                    <a:bodyPr/>
                    <a:lstStyle/>
                    <a:p>
                      <a:r>
                        <a:rPr lang="en-GB" sz="1600"/>
                        <a:t>Data tracking (Medication, Diet, Health)</a:t>
                      </a:r>
                    </a:p>
                  </a:txBody>
                  <a:tcPr/>
                </a:tc>
                <a:tc>
                  <a:txBody>
                    <a:bodyPr/>
                    <a:lstStyle/>
                    <a:p>
                      <a:r>
                        <a:rPr lang="en-GB" sz="1600"/>
                        <a:t>Complexity Management (Keep to minimal spreadsheets to avoid confusion)</a:t>
                      </a:r>
                    </a:p>
                  </a:txBody>
                  <a:tcPr/>
                </a:tc>
                <a:extLst>
                  <a:ext uri="{0D108BD9-81ED-4DB2-BD59-A6C34878D82A}">
                    <a16:rowId xmlns:a16="http://schemas.microsoft.com/office/drawing/2014/main" val="1769485500"/>
                  </a:ext>
                </a:extLst>
              </a:tr>
              <a:tr h="409736">
                <a:tc>
                  <a:txBody>
                    <a:bodyPr/>
                    <a:lstStyle/>
                    <a:p>
                      <a:r>
                        <a:rPr lang="en-GB" sz="1600"/>
                        <a:t>Scheduling (Shifts, Cancelations)</a:t>
                      </a:r>
                    </a:p>
                  </a:txBody>
                  <a:tcPr/>
                </a:tc>
                <a:tc>
                  <a:txBody>
                    <a:bodyPr/>
                    <a:lstStyle/>
                    <a:p>
                      <a:r>
                        <a:rPr lang="en-GB" sz="1600"/>
                        <a:t>Reporting (Not as advanced as more specialized tools)</a:t>
                      </a:r>
                    </a:p>
                  </a:txBody>
                  <a:tcPr/>
                </a:tc>
                <a:extLst>
                  <a:ext uri="{0D108BD9-81ED-4DB2-BD59-A6C34878D82A}">
                    <a16:rowId xmlns:a16="http://schemas.microsoft.com/office/drawing/2014/main" val="1430143878"/>
                  </a:ext>
                </a:extLst>
              </a:tr>
              <a:tr h="409736">
                <a:tc>
                  <a:txBody>
                    <a:bodyPr/>
                    <a:lstStyle/>
                    <a:p>
                      <a:r>
                        <a:rPr lang="en-GB" sz="1600"/>
                        <a:t>Reporting (Staff performance, patient care)</a:t>
                      </a:r>
                    </a:p>
                  </a:txBody>
                  <a:tcPr/>
                </a:tc>
                <a:tc>
                  <a:txBody>
                    <a:bodyPr/>
                    <a:lstStyle/>
                    <a:p>
                      <a:endParaRPr lang="en-GB"/>
                    </a:p>
                  </a:txBody>
                  <a:tcPr/>
                </a:tc>
                <a:extLst>
                  <a:ext uri="{0D108BD9-81ED-4DB2-BD59-A6C34878D82A}">
                    <a16:rowId xmlns:a16="http://schemas.microsoft.com/office/drawing/2014/main" val="3673485838"/>
                  </a:ext>
                </a:extLst>
              </a:tr>
            </a:tbl>
          </a:graphicData>
        </a:graphic>
      </p:graphicFrame>
      <p:sp>
        <p:nvSpPr>
          <p:cNvPr id="5" name="TextBox 4">
            <a:extLst>
              <a:ext uri="{FF2B5EF4-FFF2-40B4-BE49-F238E27FC236}">
                <a16:creationId xmlns:a16="http://schemas.microsoft.com/office/drawing/2014/main" id="{0E9BCD4A-FB9F-B5E0-F50E-6B3BD1FEDFAA}"/>
              </a:ext>
            </a:extLst>
          </p:cNvPr>
          <p:cNvSpPr txBox="1"/>
          <p:nvPr/>
        </p:nvSpPr>
        <p:spPr>
          <a:xfrm>
            <a:off x="9114209" y="4022146"/>
            <a:ext cx="4021984" cy="369332"/>
          </a:xfrm>
          <a:prstGeom prst="rect">
            <a:avLst/>
          </a:prstGeom>
          <a:noFill/>
        </p:spPr>
        <p:txBody>
          <a:bodyPr wrap="square" rtlCol="0">
            <a:spAutoFit/>
          </a:bodyPr>
          <a:lstStyle/>
          <a:p>
            <a:r>
              <a:rPr lang="en-GB" sz="1600" b="1"/>
              <a:t>   Rose, (2025</a:t>
            </a:r>
            <a:r>
              <a:rPr lang="en-GB"/>
              <a:t>)</a:t>
            </a:r>
          </a:p>
        </p:txBody>
      </p:sp>
      <p:sp>
        <p:nvSpPr>
          <p:cNvPr id="6" name="TextBox 5">
            <a:extLst>
              <a:ext uri="{FF2B5EF4-FFF2-40B4-BE49-F238E27FC236}">
                <a16:creationId xmlns:a16="http://schemas.microsoft.com/office/drawing/2014/main" id="{BC08B74F-6AC7-04FB-BE8A-1732AEFAB5AB}"/>
              </a:ext>
            </a:extLst>
          </p:cNvPr>
          <p:cNvSpPr txBox="1"/>
          <p:nvPr/>
        </p:nvSpPr>
        <p:spPr>
          <a:xfrm>
            <a:off x="1220805" y="4898571"/>
            <a:ext cx="9904396" cy="923330"/>
          </a:xfrm>
          <a:prstGeom prst="rect">
            <a:avLst/>
          </a:prstGeom>
          <a:noFill/>
        </p:spPr>
        <p:txBody>
          <a:bodyPr wrap="square" rtlCol="0">
            <a:spAutoFit/>
          </a:bodyPr>
          <a:lstStyle/>
          <a:p>
            <a:r>
              <a:rPr lang="en-GB"/>
              <a:t>In summary I feel greenfield can benefit from using excel as it is easily accessible, cost effective and will reduce administrative time leading to more one-on-one care for the clients at the care home and make them a priority.</a:t>
            </a:r>
          </a:p>
        </p:txBody>
      </p:sp>
    </p:spTree>
    <p:extLst>
      <p:ext uri="{BB962C8B-B14F-4D97-AF65-F5344CB8AC3E}">
        <p14:creationId xmlns:p14="http://schemas.microsoft.com/office/powerpoint/2010/main" val="1207524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15D2-D12B-BBB6-97FF-D3D90F0206BA}"/>
              </a:ext>
            </a:extLst>
          </p:cNvPr>
          <p:cNvSpPr>
            <a:spLocks noGrp="1"/>
          </p:cNvSpPr>
          <p:nvPr>
            <p:ph type="title"/>
          </p:nvPr>
        </p:nvSpPr>
        <p:spPr/>
        <p:txBody>
          <a:bodyPr/>
          <a:lstStyle/>
          <a:p>
            <a:r>
              <a:rPr lang="en-US" b="1">
                <a:latin typeface="Avenir Next LT Pro Light"/>
              </a:rPr>
              <a:t>REFERENCE LIST: TASK 1</a:t>
            </a:r>
            <a:endParaRPr lang="en-US"/>
          </a:p>
        </p:txBody>
      </p:sp>
      <p:sp>
        <p:nvSpPr>
          <p:cNvPr id="5" name="Content Placeholder 4">
            <a:extLst>
              <a:ext uri="{FF2B5EF4-FFF2-40B4-BE49-F238E27FC236}">
                <a16:creationId xmlns:a16="http://schemas.microsoft.com/office/drawing/2014/main" id="{57EC517A-2624-FD34-D30D-2CD332A1F143}"/>
              </a:ext>
            </a:extLst>
          </p:cNvPr>
          <p:cNvSpPr>
            <a:spLocks noGrp="1"/>
          </p:cNvSpPr>
          <p:nvPr>
            <p:ph idx="1"/>
          </p:nvPr>
        </p:nvSpPr>
        <p:spPr>
          <a:xfrm flipV="1">
            <a:off x="-987998" y="4359634"/>
            <a:ext cx="10058400" cy="45719"/>
          </a:xfrm>
        </p:spPr>
        <p:txBody>
          <a:bodyPr>
            <a:normAutofit fontScale="25000" lnSpcReduction="20000"/>
          </a:bodyPr>
          <a:lstStyle/>
          <a:p>
            <a:r>
              <a:rPr lang="en-GB"/>
              <a:t>[1]</a:t>
            </a:r>
          </a:p>
          <a:p>
            <a:endParaRPr lang="en-GB"/>
          </a:p>
          <a:p>
            <a:endParaRPr lang="en-GB"/>
          </a:p>
          <a:p>
            <a:endParaRPr lang="en-GB"/>
          </a:p>
          <a:p>
            <a:r>
              <a:rPr lang="en-GB"/>
              <a:t>[2] </a:t>
            </a:r>
          </a:p>
        </p:txBody>
      </p:sp>
      <p:sp>
        <p:nvSpPr>
          <p:cNvPr id="6" name="Rectangle 2">
            <a:extLst>
              <a:ext uri="{FF2B5EF4-FFF2-40B4-BE49-F238E27FC236}">
                <a16:creationId xmlns:a16="http://schemas.microsoft.com/office/drawing/2014/main" id="{0A72A19F-EA84-F06D-F5F4-0F3D5DD3AD5A}"/>
              </a:ext>
            </a:extLst>
          </p:cNvPr>
          <p:cNvSpPr>
            <a:spLocks noChangeArrowheads="1"/>
          </p:cNvSpPr>
          <p:nvPr/>
        </p:nvSpPr>
        <p:spPr bwMode="auto">
          <a:xfrm>
            <a:off x="1097280" y="1984429"/>
            <a:ext cx="9757317"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US" altLang="en-US" sz="1600">
                <a:latin typeface="Arial"/>
                <a:cs typeface="Arial"/>
              </a:rPr>
              <a:t>​</a:t>
            </a:r>
            <a:r>
              <a:rPr lang="en-US" altLang="en-US" sz="1600" u="sng">
                <a:latin typeface="Arial"/>
                <a:cs typeface="Arial"/>
              </a:rPr>
              <a:t>Care Management Matters </a:t>
            </a:r>
            <a:r>
              <a:rPr lang="en-US" altLang="en-US" sz="1600">
                <a:latin typeface="Arial"/>
                <a:cs typeface="Arial"/>
              </a:rPr>
              <a:t>(2025). </a:t>
            </a:r>
            <a:r>
              <a:rPr lang="en-US" altLang="en-US" sz="1600" i="1">
                <a:latin typeface="Arial"/>
                <a:cs typeface="Arial"/>
              </a:rPr>
              <a:t>Homecare information gaps revealed in new report</a:t>
            </a:r>
            <a:r>
              <a:rPr lang="en-US" altLang="en-US" sz="1600">
                <a:latin typeface="Arial"/>
                <a:cs typeface="Arial"/>
              </a:rPr>
              <a:t>. [online] Available at: </a:t>
            </a:r>
            <a:r>
              <a:rPr lang="en-US" altLang="en-US" sz="1600">
                <a:latin typeface="Arial"/>
                <a:cs typeface="Arial"/>
                <a:hlinkClick r:id="rId2">
                  <a:extLst>
                    <a:ext uri="{A12FA001-AC4F-418D-AE19-62706E023703}">
                      <ahyp:hlinkClr xmlns:ahyp="http://schemas.microsoft.com/office/drawing/2018/hyperlinkcolor" val="tx"/>
                    </a:ext>
                  </a:extLst>
                </a:hlinkClick>
              </a:rPr>
              <a:t>https://www.caremanagementmatters.co.uk/homecare-information-gaps-revealed-in-new-report/</a:t>
            </a:r>
            <a:r>
              <a:rPr lang="en-US" altLang="en-US" sz="1600">
                <a:latin typeface="Arial"/>
                <a:cs typeface="Arial"/>
              </a:rPr>
              <a:t>  [Accessed 25 January 2026]. </a:t>
            </a:r>
          </a:p>
          <a:p>
            <a:pPr lvl="0" eaLnBrk="0" fontAlgn="base" hangingPunct="0">
              <a:spcBef>
                <a:spcPct val="0"/>
              </a:spcBef>
              <a:spcAft>
                <a:spcPct val="0"/>
              </a:spcAft>
            </a:pPr>
            <a:endPar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endParaRPr>
          </a:p>
          <a:p>
            <a:pPr lvl="0" eaLnBrk="0" fontAlgn="base" hangingPunct="0">
              <a:spcBef>
                <a:spcPct val="0"/>
              </a:spcBef>
              <a:spcAft>
                <a:spcPct val="0"/>
              </a:spcAft>
            </a:pPr>
            <a:r>
              <a:rPr lang="en-GB" sz="1600">
                <a:latin typeface="Arial"/>
                <a:cs typeface="Arial"/>
                <a:hlinkClick r:id="rId3">
                  <a:extLst>
                    <a:ext uri="{A12FA001-AC4F-418D-AE19-62706E023703}">
                      <ahyp:hlinkClr xmlns:ahyp="http://schemas.microsoft.com/office/drawing/2018/hyperlinkcolor" val="tx"/>
                    </a:ext>
                  </a:extLst>
                </a:hlinkClick>
              </a:rPr>
              <a:t>Department of Health and Social Care</a:t>
            </a:r>
            <a:r>
              <a:rPr lang="en-GB" sz="1600">
                <a:latin typeface="Arial"/>
                <a:cs typeface="Arial"/>
              </a:rPr>
              <a:t> (2025). </a:t>
            </a:r>
            <a:r>
              <a:rPr lang="en-GB" sz="1600" i="1">
                <a:latin typeface="Arial"/>
                <a:cs typeface="Arial"/>
              </a:rPr>
              <a:t>Major NHS AI trial delivers unprecedented time and cost savings.</a:t>
            </a:r>
            <a:r>
              <a:rPr lang="en-GB" sz="1600">
                <a:latin typeface="Arial"/>
                <a:cs typeface="Arial"/>
              </a:rPr>
              <a:t> [online] Available at: </a:t>
            </a:r>
            <a:r>
              <a:rPr lang="en-GB" sz="1600">
                <a:latin typeface="Arial"/>
                <a:cs typeface="Arial"/>
                <a:hlinkClick r:id="rId4" tooltip="Original URL: https://www.gov.uk/government/news/major-nhs-ai-trial-delivers-unprecedented-time-and-cost-savings. Click or tap if you trust this link.">
                  <a:extLst>
                    <a:ext uri="{A12FA001-AC4F-418D-AE19-62706E023703}">
                      <ahyp:hlinkClr xmlns:ahyp="http://schemas.microsoft.com/office/drawing/2018/hyperlinkcolor" val="tx"/>
                    </a:ext>
                  </a:extLst>
                </a:hlinkClick>
              </a:rPr>
              <a:t>https://www.gov.uk/government/news/major-nhs-ai-trial-delivers-unprecedented-time-and-cost-savings</a:t>
            </a:r>
            <a:r>
              <a:rPr lang="en-GB" sz="1600">
                <a:latin typeface="Arial"/>
                <a:cs typeface="Arial"/>
              </a:rPr>
              <a:t> [Accessed 25 January 2026].</a:t>
            </a:r>
          </a:p>
          <a:p>
            <a:pPr lvl="0" eaLnBrk="0" fontAlgn="base" hangingPunct="0">
              <a:spcBef>
                <a:spcPct val="0"/>
              </a:spcBef>
              <a:spcAft>
                <a:spcPct val="0"/>
              </a:spcAft>
            </a:pPr>
            <a:endParaRPr lang="en-US" altLang="en-US" sz="1600">
              <a:latin typeface="Arial" panose="020B0604020202020204" pitchFamily="34" charset="0"/>
              <a:cs typeface="Arial" panose="020B0604020202020204" pitchFamily="34" charset="0"/>
            </a:endParaRPr>
          </a:p>
          <a:p>
            <a:pPr fontAlgn="base"/>
            <a:r>
              <a:rPr lang="en-GB" sz="1600" u="sng">
                <a:latin typeface="Arial"/>
                <a:cs typeface="Arial"/>
              </a:rPr>
              <a:t>Rose, D.(2025) </a:t>
            </a:r>
            <a:r>
              <a:rPr lang="en-GB" sz="1600" i="1">
                <a:latin typeface="Arial"/>
                <a:cs typeface="Arial"/>
              </a:rPr>
              <a:t>Agile Project Management: Comparing Agile Tools Explore the benefits of Excel. [online] Available at: </a:t>
            </a:r>
            <a:r>
              <a:rPr lang="en-GB" sz="16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Explore the benefits of Excel | LinkedIn Learning</a:t>
            </a:r>
            <a:r>
              <a:rPr lang="en-GB" sz="1600">
                <a:latin typeface="Arial" panose="020B0604020202020204" pitchFamily="34" charset="0"/>
                <a:cs typeface="Arial" panose="020B0604020202020204" pitchFamily="34" charset="0"/>
              </a:rPr>
              <a:t> [Accessed 04 February 2026].</a:t>
            </a:r>
          </a:p>
          <a:p>
            <a:pPr fontAlgn="base"/>
            <a:endParaRPr lang="en-GB" sz="1600" i="1">
              <a:latin typeface="Arial" panose="020B0604020202020204" pitchFamily="34" charset="0"/>
              <a:cs typeface="Arial" panose="020B0604020202020204" pitchFamily="34" charset="0"/>
            </a:endParaRPr>
          </a:p>
          <a:p>
            <a:pPr fontAlgn="base"/>
            <a:r>
              <a:rPr lang="en-GB" sz="1600" u="sng">
                <a:latin typeface="Arial" panose="020B0604020202020204" pitchFamily="34" charset="0"/>
                <a:cs typeface="Arial" panose="020B0604020202020204" pitchFamily="34" charset="0"/>
              </a:rPr>
              <a:t>Rivers, D (2025</a:t>
            </a:r>
            <a:r>
              <a:rPr lang="en-GB" sz="1600">
                <a:latin typeface="Arial" panose="020B0604020202020204" pitchFamily="34" charset="0"/>
                <a:cs typeface="Arial" panose="020B0604020202020204" pitchFamily="34" charset="0"/>
              </a:rPr>
              <a:t>). </a:t>
            </a:r>
            <a:r>
              <a:rPr lang="en-GB" sz="1600" i="1">
                <a:latin typeface="Arial" panose="020B0604020202020204" pitchFamily="34" charset="0"/>
                <a:cs typeface="Arial" panose="020B0604020202020204" pitchFamily="34" charset="0"/>
              </a:rPr>
              <a:t>Learning Excel 2016. [Online] Available at: </a:t>
            </a:r>
            <a:r>
              <a:rPr lang="en-GB" sz="160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Welcome | LinkedIn Learning</a:t>
            </a:r>
            <a:r>
              <a:rPr lang="en-GB" sz="1600">
                <a:latin typeface="Arial" panose="020B0604020202020204" pitchFamily="34" charset="0"/>
                <a:cs typeface="Arial" panose="020B0604020202020204" pitchFamily="34" charset="0"/>
              </a:rPr>
              <a:t> [Accessed 08 February 2026]. (Updated 2025)</a:t>
            </a:r>
            <a:endParaRPr lang="en-GB" sz="1600" i="0" strike="noStrike" cap="none" normalizeH="0" baseline="0">
              <a:ln>
                <a:noFill/>
              </a:ln>
              <a:effectLst/>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altLang="en-US"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0032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FD5C-F26E-0FF1-E39E-ECA11A1324C2}"/>
              </a:ext>
            </a:extLst>
          </p:cNvPr>
          <p:cNvSpPr>
            <a:spLocks noGrp="1"/>
          </p:cNvSpPr>
          <p:nvPr>
            <p:ph type="title"/>
          </p:nvPr>
        </p:nvSpPr>
        <p:spPr>
          <a:xfrm>
            <a:off x="1097280" y="-115963"/>
            <a:ext cx="10058400" cy="1450757"/>
          </a:xfrm>
        </p:spPr>
        <p:txBody>
          <a:bodyPr/>
          <a:lstStyle/>
          <a:p>
            <a:r>
              <a:rPr lang="en-GB" b="1"/>
              <a:t>TASK 2 COMMUNICATION</a:t>
            </a:r>
          </a:p>
        </p:txBody>
      </p:sp>
      <p:sp>
        <p:nvSpPr>
          <p:cNvPr id="3" name="Content Placeholder 2">
            <a:extLst>
              <a:ext uri="{FF2B5EF4-FFF2-40B4-BE49-F238E27FC236}">
                <a16:creationId xmlns:a16="http://schemas.microsoft.com/office/drawing/2014/main" id="{BDA54D88-0BDD-41FC-6AA4-EE87C44B14FF}"/>
              </a:ext>
            </a:extLst>
          </p:cNvPr>
          <p:cNvSpPr>
            <a:spLocks noGrp="1"/>
          </p:cNvSpPr>
          <p:nvPr>
            <p:ph idx="1"/>
          </p:nvPr>
        </p:nvSpPr>
        <p:spPr>
          <a:xfrm>
            <a:off x="1190872" y="1492582"/>
            <a:ext cx="6406551" cy="4767305"/>
          </a:xfrm>
        </p:spPr>
        <p:txBody>
          <a:bodyPr vert="horz" lIns="0" tIns="45720" rIns="0" bIns="45720" rtlCol="0" anchor="t">
            <a:noAutofit/>
          </a:bodyPr>
          <a:lstStyle/>
          <a:p>
            <a:pPr marL="0" indent="0">
              <a:buNone/>
            </a:pPr>
            <a:r>
              <a:rPr lang="en-US" sz="1600" b="1">
                <a:latin typeface="Avenir Next LT Pro"/>
                <a:cs typeface="Times New Roman"/>
              </a:rPr>
              <a:t>What is Microsoft Teams ? </a:t>
            </a:r>
            <a:endParaRPr lang="en-US" sz="1600">
              <a:latin typeface="Times New Roman"/>
              <a:cs typeface="Times New Roman"/>
            </a:endParaRPr>
          </a:p>
          <a:p>
            <a:pPr marL="0" indent="0">
              <a:buNone/>
            </a:pPr>
            <a:r>
              <a:rPr lang="en-US" sz="1600">
                <a:latin typeface="Avenir Next LT Pro"/>
                <a:cs typeface="Times New Roman"/>
              </a:rPr>
              <a:t>A digital application that is tool used to communicate to others formally and informally. It has options to communicate using online meeting, file sharing video and voice calls. Teams app is under the umbrella of Microsoft 365 which includes :</a:t>
            </a:r>
          </a:p>
          <a:p>
            <a:pPr>
              <a:buFont typeface="Arial" panose="020F0502020204030204" pitchFamily="34" charset="0"/>
              <a:buChar char="•"/>
            </a:pPr>
            <a:r>
              <a:rPr lang="en-US" sz="1600">
                <a:latin typeface="Avenir Next LT Pro"/>
                <a:cs typeface="Times New Roman"/>
              </a:rPr>
              <a:t>OneNote </a:t>
            </a:r>
          </a:p>
          <a:p>
            <a:pPr>
              <a:buFont typeface="Arial" panose="020F0502020204030204" pitchFamily="34" charset="0"/>
              <a:buChar char="•"/>
            </a:pPr>
            <a:r>
              <a:rPr lang="en-US" sz="1600">
                <a:latin typeface="Avenir Next LT Pro"/>
                <a:cs typeface="Times New Roman"/>
              </a:rPr>
              <a:t>Word,</a:t>
            </a:r>
          </a:p>
          <a:p>
            <a:pPr>
              <a:buFont typeface="Arial" panose="020F0502020204030204" pitchFamily="34" charset="0"/>
              <a:buChar char="•"/>
            </a:pPr>
            <a:r>
              <a:rPr lang="en-US" sz="1600">
                <a:latin typeface="Avenir Next LT Pro"/>
                <a:cs typeface="Times New Roman"/>
              </a:rPr>
              <a:t>Excel, </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PowerPoint,</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 OneDrive</a:t>
            </a:r>
            <a:endParaRPr lang="en-US">
              <a:latin typeface="Avenir Next LT Pro"/>
              <a:cs typeface="Times New Roman"/>
            </a:endParaRPr>
          </a:p>
          <a:p>
            <a:pPr>
              <a:buFont typeface="Arial" panose="020F0502020204030204" pitchFamily="34" charset="0"/>
              <a:buChar char="•"/>
            </a:pPr>
            <a:r>
              <a:rPr lang="en-US" sz="1600">
                <a:latin typeface="Avenir Next LT Pro"/>
                <a:cs typeface="Times New Roman"/>
              </a:rPr>
              <a:t> SharePoint</a:t>
            </a:r>
            <a:endParaRPr lang="en-US"/>
          </a:p>
          <a:p>
            <a:pPr algn="r">
              <a:buFont typeface="Arial" panose="020F0502020204030204" pitchFamily="34" charset="0"/>
              <a:buChar char="•"/>
            </a:pPr>
            <a:endParaRPr lang="en-US" sz="1600" b="1">
              <a:latin typeface="Avenir Next LT Pro"/>
              <a:cs typeface="Times New Roman"/>
            </a:endParaRPr>
          </a:p>
          <a:p>
            <a:pPr algn="r">
              <a:buFont typeface="Arial" panose="020F0502020204030204" pitchFamily="34" charset="0"/>
              <a:buChar char="•"/>
            </a:pPr>
            <a:endParaRPr lang="en-US" sz="1600" b="1">
              <a:cs typeface="Times New Roman"/>
            </a:endParaRPr>
          </a:p>
          <a:p>
            <a:pPr>
              <a:buFont typeface="Arial" panose="020F0502020204030204" pitchFamily="34" charset="0"/>
              <a:buChar char="•"/>
            </a:pPr>
            <a:endParaRPr lang="en-GB"/>
          </a:p>
          <a:p>
            <a:pPr>
              <a:buFont typeface="Arial" panose="020F0502020204030204" pitchFamily="34" charset="0"/>
              <a:buChar char="•"/>
            </a:pPr>
            <a:endParaRPr lang="en-GB"/>
          </a:p>
        </p:txBody>
      </p:sp>
      <p:sp>
        <p:nvSpPr>
          <p:cNvPr id="7" name="TextBox 6">
            <a:extLst>
              <a:ext uri="{FF2B5EF4-FFF2-40B4-BE49-F238E27FC236}">
                <a16:creationId xmlns:a16="http://schemas.microsoft.com/office/drawing/2014/main" id="{EDF02A2B-A584-53DE-4505-7EAECF0B11D1}"/>
              </a:ext>
            </a:extLst>
          </p:cNvPr>
          <p:cNvSpPr txBox="1"/>
          <p:nvPr/>
        </p:nvSpPr>
        <p:spPr>
          <a:xfrm>
            <a:off x="7586453" y="2144623"/>
            <a:ext cx="4140200" cy="3642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200"/>
              </a:spcBef>
              <a:spcAft>
                <a:spcPts val="200"/>
              </a:spcAft>
            </a:pPr>
            <a:r>
              <a:rPr lang="en-US" sz="1600" b="1" dirty="0">
                <a:solidFill>
                  <a:srgbClr val="404040"/>
                </a:solidFill>
              </a:rPr>
              <a:t>Is it Accessible ?</a:t>
            </a:r>
            <a:endParaRPr lang="en-US" sz="1600" dirty="0">
              <a:solidFill>
                <a:srgbClr val="000000"/>
              </a:solidFill>
            </a:endParaRPr>
          </a:p>
          <a:p>
            <a:pPr>
              <a:lnSpc>
                <a:spcPct val="110000"/>
              </a:lnSpc>
              <a:spcBef>
                <a:spcPts val="1200"/>
              </a:spcBef>
              <a:spcAft>
                <a:spcPts val="200"/>
              </a:spcAft>
            </a:pPr>
            <a:r>
              <a:rPr lang="en-US" sz="1600" b="1" dirty="0">
                <a:solidFill>
                  <a:srgbClr val="404040"/>
                </a:solidFill>
              </a:rPr>
              <a:t> </a:t>
            </a:r>
            <a:r>
              <a:rPr lang="en-US" sz="1600" dirty="0">
                <a:solidFill>
                  <a:srgbClr val="404040"/>
                </a:solidFill>
              </a:rPr>
              <a:t>Microsoft teams is very adaptable and easy to use. It was created in mind for smooth sailing with different learning and working abilities. </a:t>
            </a:r>
            <a:r>
              <a:rPr lang="en-US" sz="1600" b="1" dirty="0">
                <a:solidFill>
                  <a:srgbClr val="404040"/>
                </a:solidFill>
              </a:rPr>
              <a:t>Long &amp; Clark (2021) </a:t>
            </a:r>
            <a:endParaRPr lang="en-US" sz="1600" dirty="0">
              <a:solidFill>
                <a:srgbClr val="000000"/>
              </a:solidFill>
            </a:endParaRPr>
          </a:p>
          <a:p>
            <a:pPr>
              <a:lnSpc>
                <a:spcPct val="110000"/>
              </a:lnSpc>
              <a:spcBef>
                <a:spcPts val="1200"/>
              </a:spcBef>
              <a:spcAft>
                <a:spcPts val="200"/>
              </a:spcAft>
            </a:pPr>
            <a:r>
              <a:rPr lang="en-US" sz="1600" dirty="0">
                <a:solidFill>
                  <a:srgbClr val="404040"/>
                </a:solidFill>
              </a:rPr>
              <a:t>From simple steps by step guide found on their official website to tutorial videos that highlight the varied functions</a:t>
            </a:r>
            <a:endParaRPr lang="en-US" sz="1600" dirty="0">
              <a:solidFill>
                <a:srgbClr val="000000"/>
              </a:solidFill>
            </a:endParaRPr>
          </a:p>
          <a:p>
            <a:pPr>
              <a:lnSpc>
                <a:spcPct val="110000"/>
              </a:lnSpc>
              <a:spcBef>
                <a:spcPts val="1200"/>
              </a:spcBef>
              <a:spcAft>
                <a:spcPts val="200"/>
              </a:spcAft>
            </a:pPr>
            <a:r>
              <a:rPr lang="en-US" sz="1600" dirty="0">
                <a:solidFill>
                  <a:srgbClr val="404040"/>
                </a:solidFill>
              </a:rPr>
              <a:t>Which are free for all to access and downloadable across most platforms.  </a:t>
            </a:r>
            <a:endParaRPr lang="en-US" sz="2000" dirty="0">
              <a:latin typeface="Times New Roman"/>
              <a:cs typeface="Times New Roman"/>
            </a:endParaRPr>
          </a:p>
          <a:p>
            <a:pPr algn="l"/>
            <a:endParaRPr lang="en-US" dirty="0"/>
          </a:p>
        </p:txBody>
      </p:sp>
      <p:sp>
        <p:nvSpPr>
          <p:cNvPr id="8" name="TextBox 7">
            <a:extLst>
              <a:ext uri="{FF2B5EF4-FFF2-40B4-BE49-F238E27FC236}">
                <a16:creationId xmlns:a16="http://schemas.microsoft.com/office/drawing/2014/main" id="{1A6A452E-D99D-E575-C5A9-DC23F2C4AD14}"/>
              </a:ext>
            </a:extLst>
          </p:cNvPr>
          <p:cNvSpPr txBox="1"/>
          <p:nvPr/>
        </p:nvSpPr>
        <p:spPr>
          <a:xfrm>
            <a:off x="2884714" y="3422632"/>
            <a:ext cx="435428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600">
                <a:solidFill>
                  <a:srgbClr val="404040"/>
                </a:solidFill>
              </a:rPr>
              <a:t>Which can connect us as unit using a digital hub for different uses such as channels, chats (private and public), conversations which are divided into teams. It’s designed to replicate social media functionality that offers a more straightforward way of communicating, compared to standard emails.</a:t>
            </a:r>
            <a:endParaRPr lang="en-US">
              <a:solidFill>
                <a:srgbClr val="000000"/>
              </a:solidFill>
            </a:endParaRPr>
          </a:p>
          <a:p>
            <a:pPr algn="r"/>
            <a:r>
              <a:rPr lang="en-US" sz="1600" b="1">
                <a:solidFill>
                  <a:srgbClr val="404040"/>
                </a:solidFill>
              </a:rPr>
              <a:t> Microsoft Support(2026) </a:t>
            </a:r>
            <a:endParaRPr lang="en-US">
              <a:solidFill>
                <a:srgbClr val="000000"/>
              </a:solidFill>
            </a:endParaRPr>
          </a:p>
          <a:p>
            <a:pPr algn="r"/>
            <a:r>
              <a:rPr lang="en-US" sz="1600" b="1">
                <a:solidFill>
                  <a:srgbClr val="404040"/>
                </a:solidFill>
              </a:rPr>
              <a:t> Tapp (2019)</a:t>
            </a:r>
            <a:endParaRPr lang="en-US"/>
          </a:p>
        </p:txBody>
      </p:sp>
    </p:spTree>
    <p:extLst>
      <p:ext uri="{BB962C8B-B14F-4D97-AF65-F5344CB8AC3E}">
        <p14:creationId xmlns:p14="http://schemas.microsoft.com/office/powerpoint/2010/main" val="332765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BF7AA-F67E-484E-069D-823928B02939}"/>
              </a:ext>
            </a:extLst>
          </p:cNvPr>
          <p:cNvSpPr>
            <a:spLocks noGrp="1"/>
          </p:cNvSpPr>
          <p:nvPr>
            <p:ph type="title"/>
          </p:nvPr>
        </p:nvSpPr>
        <p:spPr/>
        <p:txBody>
          <a:bodyPr/>
          <a:lstStyle/>
          <a:p>
            <a:r>
              <a:rPr lang="en-US" b="1"/>
              <a:t>Microsoft teams at Greenfield agency</a:t>
            </a:r>
          </a:p>
        </p:txBody>
      </p:sp>
      <p:sp>
        <p:nvSpPr>
          <p:cNvPr id="3" name="Content Placeholder 2">
            <a:extLst>
              <a:ext uri="{FF2B5EF4-FFF2-40B4-BE49-F238E27FC236}">
                <a16:creationId xmlns:a16="http://schemas.microsoft.com/office/drawing/2014/main" id="{8966D893-6263-3058-262D-FF2B4253E084}"/>
              </a:ext>
            </a:extLst>
          </p:cNvPr>
          <p:cNvSpPr>
            <a:spLocks noGrp="1"/>
          </p:cNvSpPr>
          <p:nvPr>
            <p:ph idx="1"/>
          </p:nvPr>
        </p:nvSpPr>
        <p:spPr/>
        <p:txBody>
          <a:bodyPr vert="horz" lIns="0" tIns="45720" rIns="0" bIns="45720" rtlCol="0" anchor="t">
            <a:normAutofit/>
          </a:bodyPr>
          <a:lstStyle/>
          <a:p>
            <a:pPr>
              <a:lnSpc>
                <a:spcPct val="100000"/>
              </a:lnSpc>
              <a:spcBef>
                <a:spcPts val="0"/>
              </a:spcBef>
              <a:spcAft>
                <a:spcPts val="0"/>
              </a:spcAft>
            </a:pPr>
            <a:r>
              <a:rPr lang="en-US" sz="1600">
                <a:solidFill>
                  <a:srgbClr val="000000"/>
                </a:solidFill>
              </a:rPr>
              <a:t>At Greenfield we acknowledge that we live in a digital age and to get a workflow going, we have decided to include teams into workplace so</a:t>
            </a:r>
            <a:endParaRPr lang="en-US"/>
          </a:p>
          <a:p>
            <a:pPr>
              <a:lnSpc>
                <a:spcPct val="100000"/>
              </a:lnSpc>
              <a:spcBef>
                <a:spcPts val="0"/>
              </a:spcBef>
              <a:spcAft>
                <a:spcPts val="0"/>
              </a:spcAft>
            </a:pPr>
            <a:r>
              <a:rPr lang="en-US" sz="1600">
                <a:solidFill>
                  <a:srgbClr val="000000"/>
                </a:solidFill>
              </a:rPr>
              <a:t>individuals such as </a:t>
            </a:r>
            <a:endParaRPr lang="en-US"/>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Care coordinators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Nurses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Admin team </a:t>
            </a:r>
          </a:p>
          <a:p>
            <a:pPr marL="285750" indent="-285750">
              <a:lnSpc>
                <a:spcPct val="100000"/>
              </a:lnSpc>
              <a:spcBef>
                <a:spcPts val="0"/>
              </a:spcBef>
              <a:spcAft>
                <a:spcPts val="0"/>
              </a:spcAft>
              <a:buFont typeface="Arial,Sans-Serif" panose="020F0502020204030204" pitchFamily="34" charset="0"/>
              <a:buChar char="•"/>
            </a:pPr>
            <a:r>
              <a:rPr lang="en-US" sz="1600">
                <a:solidFill>
                  <a:srgbClr val="000000"/>
                </a:solidFill>
              </a:rPr>
              <a:t>Management </a:t>
            </a:r>
          </a:p>
          <a:p>
            <a:pPr>
              <a:lnSpc>
                <a:spcPct val="100000"/>
              </a:lnSpc>
              <a:spcBef>
                <a:spcPts val="0"/>
              </a:spcBef>
              <a:spcAft>
                <a:spcPts val="0"/>
              </a:spcAft>
            </a:pPr>
            <a:r>
              <a:rPr lang="en-US" sz="1600">
                <a:solidFill>
                  <a:srgbClr val="000000"/>
                </a:solidFill>
              </a:rPr>
              <a:t>can all over see </a:t>
            </a:r>
            <a:r>
              <a:rPr lang="en-GB" sz="1600">
                <a:solidFill>
                  <a:srgbClr val="000000"/>
                </a:solidFill>
              </a:rPr>
              <a:t>and edit </a:t>
            </a:r>
            <a:r>
              <a:rPr lang="en-US" sz="1600">
                <a:solidFill>
                  <a:srgbClr val="000000"/>
                </a:solidFill>
              </a:rPr>
              <a:t>documents</a:t>
            </a:r>
            <a:r>
              <a:rPr lang="en-GB" sz="1600">
                <a:solidFill>
                  <a:srgbClr val="000000"/>
                </a:solidFill>
              </a:rPr>
              <a:t>.                                                                        </a:t>
            </a:r>
            <a:r>
              <a:rPr lang="en-US" sz="1600" b="1">
                <a:solidFill>
                  <a:srgbClr val="181817"/>
                </a:solidFill>
                <a:highlight>
                  <a:srgbClr val="FFFFFF"/>
                </a:highlight>
                <a:latin typeface="Avenir Next LT Pro Light"/>
              </a:rPr>
              <a:t>Mohan. M, et al (2021) </a:t>
            </a:r>
            <a:endParaRPr lang="en-US" sz="1600" b="1">
              <a:solidFill>
                <a:srgbClr val="000000"/>
              </a:solidFill>
            </a:endParaRPr>
          </a:p>
          <a:p>
            <a:pPr>
              <a:lnSpc>
                <a:spcPct val="100000"/>
              </a:lnSpc>
              <a:spcBef>
                <a:spcPts val="0"/>
              </a:spcBef>
              <a:spcAft>
                <a:spcPts val="0"/>
              </a:spcAft>
            </a:pPr>
            <a:endParaRPr lang="en-US" sz="1600">
              <a:solidFill>
                <a:srgbClr val="000000"/>
              </a:solidFill>
            </a:endParaRPr>
          </a:p>
          <a:p>
            <a:pPr>
              <a:lnSpc>
                <a:spcPct val="100000"/>
              </a:lnSpc>
              <a:spcBef>
                <a:spcPts val="0"/>
              </a:spcBef>
              <a:spcAft>
                <a:spcPts val="0"/>
              </a:spcAft>
            </a:pPr>
            <a:r>
              <a:rPr lang="en-US" sz="1600">
                <a:solidFill>
                  <a:srgbClr val="000000"/>
                </a:solidFill>
              </a:rPr>
              <a:t>Staff will be able to use this </a:t>
            </a:r>
            <a:r>
              <a:rPr lang="en-GB" sz="1600">
                <a:solidFill>
                  <a:srgbClr val="000000"/>
                </a:solidFill>
              </a:rPr>
              <a:t>A</a:t>
            </a:r>
            <a:r>
              <a:rPr lang="en-US" sz="1600">
                <a:solidFill>
                  <a:srgbClr val="000000"/>
                </a:solidFill>
              </a:rPr>
              <a:t>p</a:t>
            </a:r>
            <a:r>
              <a:rPr lang="en-GB" sz="1600">
                <a:solidFill>
                  <a:srgbClr val="000000"/>
                </a:solidFill>
              </a:rPr>
              <a:t>p to: </a:t>
            </a:r>
            <a:endParaRPr lang="en-US"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Ga</a:t>
            </a:r>
            <a:r>
              <a:rPr lang="en-US" sz="1600">
                <a:solidFill>
                  <a:srgbClr val="000000"/>
                </a:solidFill>
              </a:rPr>
              <a:t>in access as it's free to use. </a:t>
            </a:r>
            <a:endParaRPr lang="en-GB"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Use </a:t>
            </a:r>
            <a:r>
              <a:rPr lang="en-GB" sz="1600" err="1">
                <a:solidFill>
                  <a:srgbClr val="000000"/>
                </a:solidFill>
              </a:rPr>
              <a:t>st</a:t>
            </a:r>
            <a:r>
              <a:rPr lang="en-US" sz="1600">
                <a:solidFill>
                  <a:srgbClr val="000000"/>
                </a:solidFill>
              </a:rPr>
              <a:t>ep</a:t>
            </a:r>
            <a:r>
              <a:rPr lang="en-GB" sz="1600">
                <a:solidFill>
                  <a:srgbClr val="000000"/>
                </a:solidFill>
              </a:rPr>
              <a:t> </a:t>
            </a:r>
            <a:r>
              <a:rPr lang="en-US" sz="1600">
                <a:solidFill>
                  <a:srgbClr val="000000"/>
                </a:solidFill>
              </a:rPr>
              <a:t>by step tutorial on their official website</a:t>
            </a:r>
            <a:r>
              <a:rPr lang="en-GB" sz="1600">
                <a:solidFill>
                  <a:srgbClr val="000000"/>
                </a:solidFill>
              </a:rPr>
              <a:t>.</a:t>
            </a:r>
            <a:r>
              <a:rPr lang="en-US" sz="1600">
                <a:solidFill>
                  <a:srgbClr val="000000"/>
                </a:solidFill>
              </a:rPr>
              <a:t> </a:t>
            </a:r>
            <a:endParaRPr lang="en-GB" sz="1600">
              <a:solidFill>
                <a:srgbClr val="000000"/>
              </a:solidFill>
            </a:endParaRPr>
          </a:p>
          <a:p>
            <a:pPr marL="285750" indent="-285750">
              <a:lnSpc>
                <a:spcPct val="100000"/>
              </a:lnSpc>
              <a:spcBef>
                <a:spcPts val="0"/>
              </a:spcBef>
              <a:spcAft>
                <a:spcPts val="0"/>
              </a:spcAft>
              <a:buFont typeface="Arial,Sans-Serif" panose="020F0502020204030204" pitchFamily="34" charset="0"/>
              <a:buChar char="•"/>
            </a:pPr>
            <a:r>
              <a:rPr lang="en-GB" sz="1600">
                <a:solidFill>
                  <a:srgbClr val="000000"/>
                </a:solidFill>
              </a:rPr>
              <a:t>Communicate </a:t>
            </a:r>
            <a:r>
              <a:rPr lang="en-US" sz="1600">
                <a:solidFill>
                  <a:srgbClr val="000000"/>
                </a:solidFill>
              </a:rPr>
              <a:t>to each other from the admin team in the office to carers working in the field by using the chat, messaging and calls </a:t>
            </a:r>
            <a:r>
              <a:rPr lang="en-GB" sz="1600">
                <a:solidFill>
                  <a:srgbClr val="000000"/>
                </a:solidFill>
              </a:rPr>
              <a:t>tools</a:t>
            </a:r>
            <a:endParaRPr lang="en-US" sz="1600">
              <a:solidFill>
                <a:srgbClr val="000000"/>
              </a:solidFill>
            </a:endParaRPr>
          </a:p>
          <a:p>
            <a:pPr>
              <a:lnSpc>
                <a:spcPct val="100000"/>
              </a:lnSpc>
              <a:spcBef>
                <a:spcPts val="0"/>
              </a:spcBef>
              <a:spcAft>
                <a:spcPts val="0"/>
              </a:spcAft>
            </a:pPr>
            <a:endParaRPr lang="en-US" sz="1800">
              <a:solidFill>
                <a:srgbClr val="000000"/>
              </a:solidFill>
            </a:endParaRPr>
          </a:p>
          <a:p>
            <a:endParaRPr lang="en-US"/>
          </a:p>
        </p:txBody>
      </p:sp>
    </p:spTree>
    <p:extLst>
      <p:ext uri="{BB962C8B-B14F-4D97-AF65-F5344CB8AC3E}">
        <p14:creationId xmlns:p14="http://schemas.microsoft.com/office/powerpoint/2010/main" val="3320144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4CCBE-68A3-AA33-1848-7571209DFF0F}"/>
              </a:ext>
            </a:extLst>
          </p:cNvPr>
          <p:cNvSpPr>
            <a:spLocks noGrp="1"/>
          </p:cNvSpPr>
          <p:nvPr>
            <p:ph type="title"/>
          </p:nvPr>
        </p:nvSpPr>
        <p:spPr>
          <a:xfrm>
            <a:off x="1066800" y="-194628"/>
            <a:ext cx="10058400" cy="1450757"/>
          </a:xfrm>
        </p:spPr>
        <p:txBody>
          <a:bodyPr>
            <a:normAutofit/>
          </a:bodyPr>
          <a:lstStyle/>
          <a:p>
            <a:r>
              <a:rPr lang="en-US" b="1"/>
              <a:t>Advantages and Challenges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4">
            <a:extLst>
              <a:ext uri="{FF2B5EF4-FFF2-40B4-BE49-F238E27FC236}">
                <a16:creationId xmlns:a16="http://schemas.microsoft.com/office/drawing/2014/main" id="{3162FB2C-CC99-6745-7D5E-4FC8BFDF6CD4}"/>
              </a:ext>
            </a:extLst>
          </p:cNvPr>
          <p:cNvGraphicFramePr>
            <a:graphicFrameLocks noGrp="1"/>
          </p:cNvGraphicFramePr>
          <p:nvPr>
            <p:ph idx="1"/>
            <p:extLst>
              <p:ext uri="{D42A27DB-BD31-4B8C-83A1-F6EECF244321}">
                <p14:modId xmlns:p14="http://schemas.microsoft.com/office/powerpoint/2010/main" val="1591989223"/>
              </p:ext>
            </p:extLst>
          </p:nvPr>
        </p:nvGraphicFramePr>
        <p:xfrm>
          <a:off x="1189747" y="1739081"/>
          <a:ext cx="9642793" cy="4808825"/>
        </p:xfrm>
        <a:graphic>
          <a:graphicData uri="http://schemas.openxmlformats.org/drawingml/2006/table">
            <a:tbl>
              <a:tblPr firstRow="1" bandRow="1">
                <a:tableStyleId>{9D7B26C5-4107-4FEC-AEDC-1716B250A1EF}</a:tableStyleId>
              </a:tblPr>
              <a:tblGrid>
                <a:gridCol w="4556448">
                  <a:extLst>
                    <a:ext uri="{9D8B030D-6E8A-4147-A177-3AD203B41FA5}">
                      <a16:colId xmlns:a16="http://schemas.microsoft.com/office/drawing/2014/main" val="252718596"/>
                    </a:ext>
                  </a:extLst>
                </a:gridCol>
                <a:gridCol w="5086345">
                  <a:extLst>
                    <a:ext uri="{9D8B030D-6E8A-4147-A177-3AD203B41FA5}">
                      <a16:colId xmlns:a16="http://schemas.microsoft.com/office/drawing/2014/main" val="271302914"/>
                    </a:ext>
                  </a:extLst>
                </a:gridCol>
              </a:tblGrid>
              <a:tr h="295245">
                <a:tc>
                  <a:txBody>
                    <a:bodyPr/>
                    <a:lstStyle/>
                    <a:p>
                      <a:pPr marL="0" algn="ctr" rtl="0" eaLnBrk="1" latinLnBrk="0" hangingPunct="1">
                        <a:buNone/>
                      </a:pPr>
                      <a:r>
                        <a:rPr lang="en-US" sz="1700" kern="1200">
                          <a:solidFill>
                            <a:srgbClr val="000000"/>
                          </a:solidFill>
                          <a:effectLst/>
                        </a:rPr>
                        <a:t>Pros  </a:t>
                      </a:r>
                      <a:endParaRPr lang="en-US" sz="1700">
                        <a:effectLst/>
                      </a:endParaRPr>
                    </a:p>
                  </a:txBody>
                  <a:tcPr marL="0" marR="0" marT="0" marB="0" anchor="ctr"/>
                </a:tc>
                <a:tc>
                  <a:txBody>
                    <a:bodyPr/>
                    <a:lstStyle/>
                    <a:p>
                      <a:pPr marL="0" algn="ctr" rtl="0" eaLnBrk="1" latinLnBrk="0" hangingPunct="1">
                        <a:buNone/>
                      </a:pPr>
                      <a:r>
                        <a:rPr lang="en-US" sz="1700" kern="1200">
                          <a:solidFill>
                            <a:srgbClr val="000000"/>
                          </a:solidFill>
                          <a:effectLst/>
                        </a:rPr>
                        <a:t>Cons </a:t>
                      </a:r>
                      <a:endParaRPr lang="en-US" sz="1700">
                        <a:effectLst/>
                      </a:endParaRPr>
                    </a:p>
                  </a:txBody>
                  <a:tcPr marL="0" marR="0" marT="0" marB="0" anchor="ctr"/>
                </a:tc>
                <a:extLst>
                  <a:ext uri="{0D108BD9-81ED-4DB2-BD59-A6C34878D82A}">
                    <a16:rowId xmlns:a16="http://schemas.microsoft.com/office/drawing/2014/main" val="1597560203"/>
                  </a:ext>
                </a:extLst>
              </a:tr>
              <a:tr h="1270000">
                <a:tc>
                  <a:txBody>
                    <a:bodyPr/>
                    <a:lstStyle/>
                    <a:p>
                      <a:pPr marL="0" algn="l" rtl="0" eaLnBrk="1" latinLnBrk="0" hangingPunct="1">
                        <a:buNone/>
                      </a:pPr>
                      <a:r>
                        <a:rPr lang="en-US" sz="1700" kern="1200">
                          <a:solidFill>
                            <a:srgbClr val="000000"/>
                          </a:solidFill>
                          <a:effectLst/>
                        </a:rPr>
                        <a:t>The ability to set up conference possibilities from different locations </a:t>
                      </a:r>
                      <a:endParaRPr lang="en-US" sz="1700">
                        <a:effectLst/>
                      </a:endParaRPr>
                    </a:p>
                    <a:p>
                      <a:pPr marL="0" lvl="0" algn="l">
                        <a:buNone/>
                      </a:pPr>
                      <a:endParaRPr lang="en-US" sz="1700">
                        <a:effectLst/>
                      </a:endParaRPr>
                    </a:p>
                  </a:txBody>
                  <a:tcPr marL="0" marR="0" marT="0" marB="0" anchor="ctr"/>
                </a:tc>
                <a:tc>
                  <a:txBody>
                    <a:bodyPr/>
                    <a:lstStyle/>
                    <a:p>
                      <a:pPr marL="0" algn="l" rtl="0" eaLnBrk="1" latinLnBrk="0" hangingPunct="1">
                        <a:buNone/>
                      </a:pPr>
                      <a:r>
                        <a:rPr lang="en-US" sz="1700" kern="1200">
                          <a:solidFill>
                            <a:srgbClr val="000000"/>
                          </a:solidFill>
                          <a:effectLst/>
                        </a:rPr>
                        <a:t>Unable to do live streaming due to the nature of the platform. You would have to get an additional licensing and arrangement all together to make it work.  </a:t>
                      </a:r>
                    </a:p>
                    <a:p>
                      <a:pPr marL="0" lvl="0" algn="l">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4011012631"/>
                  </a:ext>
                </a:extLst>
              </a:tr>
              <a:tr h="1130300">
                <a:tc>
                  <a:txBody>
                    <a:bodyPr/>
                    <a:lstStyle/>
                    <a:p>
                      <a:pPr marL="0" algn="l" rtl="0" eaLnBrk="1" latinLnBrk="0" hangingPunct="1">
                        <a:buNone/>
                      </a:pPr>
                      <a:r>
                        <a:rPr lang="en-US" sz="1700" kern="1200">
                          <a:solidFill>
                            <a:srgbClr val="000000"/>
                          </a:solidFill>
                          <a:effectLst/>
                        </a:rPr>
                        <a:t>Collaborative work</a:t>
                      </a:r>
                      <a:endParaRPr lang="en-US" sz="1700">
                        <a:effectLst/>
                      </a:endParaRPr>
                    </a:p>
                    <a:p>
                      <a:pPr marL="0" lvl="0" algn="l">
                        <a:buNone/>
                      </a:pPr>
                      <a:r>
                        <a:rPr lang="en-US" sz="1700">
                          <a:effectLst/>
                        </a:rPr>
                        <a:t>Individuals or as a group can make changes, edit and share documents live. This gives the opportunity to contribute</a:t>
                      </a:r>
                    </a:p>
                  </a:txBody>
                  <a:tcPr marL="0" marR="0" marT="0" marB="0" anchor="ctr"/>
                </a:tc>
                <a:tc>
                  <a:txBody>
                    <a:bodyPr/>
                    <a:lstStyle/>
                    <a:p>
                      <a:pPr marL="0" algn="l" rtl="0" eaLnBrk="1" latinLnBrk="0" hangingPunct="1">
                        <a:buNone/>
                      </a:pPr>
                      <a:r>
                        <a:rPr lang="en-US" sz="1700" kern="1200">
                          <a:solidFill>
                            <a:srgbClr val="000000"/>
                          </a:solidFill>
                          <a:effectLst/>
                        </a:rPr>
                        <a:t>Since it's under the Microsoft 365 family, it works well with those products and windows. Better than other products. It can be limiting if you don’t have further access to those functions.  </a:t>
                      </a:r>
                      <a:endParaRPr lang="en-US" sz="1700">
                        <a:effectLst/>
                      </a:endParaRPr>
                    </a:p>
                  </a:txBody>
                  <a:tcPr marL="0" marR="0" marT="0" marB="0" anchor="ctr"/>
                </a:tc>
                <a:extLst>
                  <a:ext uri="{0D108BD9-81ED-4DB2-BD59-A6C34878D82A}">
                    <a16:rowId xmlns:a16="http://schemas.microsoft.com/office/drawing/2014/main" val="3001600135"/>
                  </a:ext>
                </a:extLst>
              </a:tr>
              <a:tr h="1337286">
                <a:tc>
                  <a:txBody>
                    <a:bodyPr/>
                    <a:lstStyle/>
                    <a:p>
                      <a:pPr marL="0" algn="l" rtl="0" eaLnBrk="1" latinLnBrk="0" hangingPunct="1">
                        <a:buNone/>
                      </a:pPr>
                      <a:r>
                        <a:rPr lang="en-US" sz="1700" kern="1200">
                          <a:solidFill>
                            <a:srgbClr val="000000"/>
                          </a:solidFill>
                          <a:effectLst/>
                        </a:rPr>
                        <a:t>Microsoft gives its users Security by adding extra measures like authenticator and passcode locks </a:t>
                      </a:r>
                      <a:endParaRPr lang="en-US" sz="1700">
                        <a:effectLst/>
                      </a:endParaRPr>
                    </a:p>
                  </a:txBody>
                  <a:tcPr marL="0" marR="0" marT="0" marB="0" anchor="ctr"/>
                </a:tc>
                <a:tc>
                  <a:txBody>
                    <a:bodyPr/>
                    <a:lstStyle/>
                    <a:p>
                      <a:pPr marL="0" algn="l" rtl="0" eaLnBrk="1" latinLnBrk="0" hangingPunct="1">
                        <a:buNone/>
                      </a:pPr>
                      <a:endParaRPr lang="en-US" sz="1700" kern="1200">
                        <a:solidFill>
                          <a:srgbClr val="000000"/>
                        </a:solidFill>
                        <a:effectLst/>
                      </a:endParaRPr>
                    </a:p>
                    <a:p>
                      <a:pPr marL="0" lvl="0" algn="l">
                        <a:buNone/>
                      </a:pPr>
                      <a:r>
                        <a:rPr lang="en-US" sz="1700" kern="1200">
                          <a:solidFill>
                            <a:srgbClr val="000000"/>
                          </a:solidFill>
                          <a:effectLst/>
                        </a:rPr>
                        <a:t>Not all programs are perfect and will have their downfalls at some point, but security all depends the procedures that are put in place and individual awareness for it to function seamlessly without outside interference. </a:t>
                      </a:r>
                    </a:p>
                    <a:p>
                      <a:pPr marL="0" lvl="0" algn="r">
                        <a:buNone/>
                      </a:pPr>
                      <a:r>
                        <a:rPr lang="en-US" sz="1800" b="1" u="none" strike="noStrike" kern="1200" noProof="0">
                          <a:solidFill>
                            <a:srgbClr val="000000"/>
                          </a:solidFill>
                          <a:effectLst/>
                        </a:rPr>
                        <a:t>Stevens (2020)</a:t>
                      </a:r>
                      <a:endParaRPr lang="en-US" b="1"/>
                    </a:p>
                    <a:p>
                      <a:pPr marL="0" lvl="0" algn="r">
                        <a:buNone/>
                      </a:pPr>
                      <a:endParaRPr lang="en-US" sz="1700" kern="1200">
                        <a:solidFill>
                          <a:srgbClr val="000000"/>
                        </a:solidFill>
                        <a:effectLst/>
                      </a:endParaRPr>
                    </a:p>
                  </a:txBody>
                  <a:tcPr marL="0" marR="0" marT="0" marB="0" anchor="ctr"/>
                </a:tc>
                <a:extLst>
                  <a:ext uri="{0D108BD9-81ED-4DB2-BD59-A6C34878D82A}">
                    <a16:rowId xmlns:a16="http://schemas.microsoft.com/office/drawing/2014/main" val="3956133097"/>
                  </a:ext>
                </a:extLst>
              </a:tr>
            </a:tbl>
          </a:graphicData>
        </a:graphic>
      </p:graphicFrame>
    </p:spTree>
    <p:extLst>
      <p:ext uri="{BB962C8B-B14F-4D97-AF65-F5344CB8AC3E}">
        <p14:creationId xmlns:p14="http://schemas.microsoft.com/office/powerpoint/2010/main" val="1942764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7F3CA-A2EF-C5CD-3679-9B72A5A01263}"/>
              </a:ext>
            </a:extLst>
          </p:cNvPr>
          <p:cNvSpPr>
            <a:spLocks noGrp="1"/>
          </p:cNvSpPr>
          <p:nvPr>
            <p:ph type="title"/>
          </p:nvPr>
        </p:nvSpPr>
        <p:spPr/>
        <p:txBody>
          <a:bodyPr/>
          <a:lstStyle/>
          <a:p>
            <a:r>
              <a:rPr lang="en-US" b="1"/>
              <a:t>REFERENCE LIST: TASK 2</a:t>
            </a:r>
            <a:r>
              <a:rPr lang="en-US"/>
              <a:t>   </a:t>
            </a:r>
          </a:p>
        </p:txBody>
      </p:sp>
      <p:sp>
        <p:nvSpPr>
          <p:cNvPr id="3" name="Content Placeholder 2">
            <a:extLst>
              <a:ext uri="{FF2B5EF4-FFF2-40B4-BE49-F238E27FC236}">
                <a16:creationId xmlns:a16="http://schemas.microsoft.com/office/drawing/2014/main" id="{96B96B86-A771-BE36-E1E2-20094C6E8D62}"/>
              </a:ext>
            </a:extLst>
          </p:cNvPr>
          <p:cNvSpPr>
            <a:spLocks noGrp="1"/>
          </p:cNvSpPr>
          <p:nvPr>
            <p:ph idx="1"/>
          </p:nvPr>
        </p:nvSpPr>
        <p:spPr>
          <a:ln>
            <a:solidFill>
              <a:schemeClr val="bg1"/>
            </a:solidFill>
          </a:ln>
        </p:spPr>
        <p:txBody>
          <a:bodyPr vert="horz" lIns="0" tIns="45720" rIns="0" bIns="45720" rtlCol="0" anchor="t">
            <a:normAutofit/>
          </a:bodyPr>
          <a:lstStyle/>
          <a:p>
            <a:pPr marL="0" indent="0">
              <a:buNone/>
            </a:pPr>
            <a:r>
              <a:rPr lang="en-US" sz="1600" dirty="0">
                <a:ea typeface="+mn-lt"/>
                <a:cs typeface="+mn-lt"/>
              </a:rPr>
              <a:t>Long. J &amp; Clark. S (2021) </a:t>
            </a:r>
            <a:r>
              <a:rPr lang="en-US" sz="1600" i="1" dirty="0">
                <a:ea typeface="+mn-lt"/>
                <a:cs typeface="+mn-lt"/>
              </a:rPr>
              <a:t>The Microsoft Teams playbook</a:t>
            </a:r>
            <a:r>
              <a:rPr lang="en-US" sz="1600" dirty="0">
                <a:ea typeface="+mn-lt"/>
                <a:cs typeface="+mn-lt"/>
              </a:rPr>
              <a:t>,  Elevate books</a:t>
            </a:r>
            <a:r>
              <a:rPr lang="en-US" sz="1600" dirty="0">
                <a:latin typeface="Arial"/>
                <a:cs typeface="Arial"/>
              </a:rPr>
              <a:t> </a:t>
            </a:r>
            <a:endParaRPr lang="en-US" sz="1600" dirty="0"/>
          </a:p>
          <a:p>
            <a:pPr marL="0" indent="0">
              <a:buNone/>
            </a:pPr>
            <a:r>
              <a:rPr lang="en-US" sz="1600" dirty="0">
                <a:ea typeface="+mn-lt"/>
                <a:cs typeface="+mn-lt"/>
              </a:rPr>
              <a:t>Microsoft support (2026), </a:t>
            </a:r>
            <a:r>
              <a:rPr lang="en-US" sz="1600" i="1" dirty="0">
                <a:ea typeface="+mn-lt"/>
                <a:cs typeface="+mn-lt"/>
              </a:rPr>
              <a:t>What is Microsoft teams. </a:t>
            </a:r>
            <a:r>
              <a:rPr lang="en-US" sz="1600" dirty="0">
                <a:ea typeface="+mn-lt"/>
                <a:cs typeface="+mn-lt"/>
              </a:rPr>
              <a:t>Available at </a:t>
            </a:r>
            <a:r>
              <a:rPr lang="en-US" sz="1600" dirty="0">
                <a:ea typeface="+mn-lt"/>
                <a:cs typeface="+mn-lt"/>
                <a:hlinkClick r:id="rId2"/>
              </a:rPr>
              <a:t>What is Microsoft Teams? - Microsoft Support</a:t>
            </a:r>
            <a:r>
              <a:rPr lang="en-US" sz="1600" dirty="0">
                <a:ea typeface="+mn-lt"/>
                <a:cs typeface="+mn-lt"/>
              </a:rPr>
              <a:t> (accessed: 12 Jan 2026)</a:t>
            </a:r>
            <a:endParaRPr lang="en-US" dirty="0"/>
          </a:p>
          <a:p>
            <a:pPr marL="0" indent="0">
              <a:buNone/>
            </a:pPr>
            <a:r>
              <a:rPr lang="en-US" sz="1600" dirty="0">
                <a:solidFill>
                  <a:srgbClr val="181817"/>
                </a:solidFill>
                <a:highlight>
                  <a:srgbClr val="FFFFFF"/>
                </a:highlight>
                <a:latin typeface="Avenir Next LT Pro Light"/>
                <a:ea typeface="Noto Sans"/>
                <a:cs typeface="Noto Sans"/>
              </a:rPr>
              <a:t>Mohan. M, et al (2021) </a:t>
            </a:r>
            <a:r>
              <a:rPr lang="en-US" sz="1600" i="1" dirty="0">
                <a:solidFill>
                  <a:srgbClr val="181817"/>
                </a:solidFill>
                <a:highlight>
                  <a:srgbClr val="FFFFFF"/>
                </a:highlight>
                <a:latin typeface="Avenir Next LT Pro Light"/>
                <a:ea typeface="Noto Sans"/>
                <a:cs typeface="Noto Sans"/>
              </a:rPr>
              <a:t>Microsoft teams virtual handover system, </a:t>
            </a:r>
            <a:r>
              <a:rPr lang="en-US" sz="1600" dirty="0">
                <a:solidFill>
                  <a:srgbClr val="333333"/>
                </a:solidFill>
                <a:highlight>
                  <a:srgbClr val="FFFFFF"/>
                </a:highlight>
                <a:latin typeface="Avenir Next LT Pro Light"/>
                <a:ea typeface="Noto Sans"/>
                <a:cs typeface="Noto Sans"/>
              </a:rPr>
              <a:t>Cambridge University Press,</a:t>
            </a:r>
            <a:r>
              <a:rPr lang="en-US" sz="1600" dirty="0">
                <a:solidFill>
                  <a:srgbClr val="333333"/>
                </a:solidFill>
                <a:latin typeface="Avenir Next LT Pro Light"/>
                <a:ea typeface="Noto Sans"/>
                <a:cs typeface="Noto Sans"/>
              </a:rPr>
              <a:t> </a:t>
            </a:r>
            <a:r>
              <a:rPr lang="en-US" sz="1600" i="1" dirty="0" err="1">
                <a:solidFill>
                  <a:srgbClr val="181817"/>
                </a:solidFill>
                <a:latin typeface="Avenir Next LT Pro Light"/>
                <a:ea typeface="Noto Sans"/>
                <a:cs typeface="Noto Sans"/>
              </a:rPr>
              <a:t>BJPsych</a:t>
            </a:r>
            <a:r>
              <a:rPr lang="en-US" sz="1600" i="1" dirty="0">
                <a:solidFill>
                  <a:srgbClr val="181817"/>
                </a:solidFill>
                <a:latin typeface="Avenir Next LT Pro Light"/>
                <a:ea typeface="Noto Sans"/>
                <a:cs typeface="Noto Sans"/>
              </a:rPr>
              <a:t> Open</a:t>
            </a:r>
            <a:r>
              <a:rPr lang="en-US" sz="1600" dirty="0">
                <a:solidFill>
                  <a:srgbClr val="181817"/>
                </a:solidFill>
                <a:latin typeface="Avenir Next LT Pro Light"/>
                <a:ea typeface="Noto Sans"/>
                <a:cs typeface="Noto Sans"/>
              </a:rPr>
              <a:t>, 7(S1), pp. S209–S209. </a:t>
            </a:r>
            <a:r>
              <a:rPr lang="en-US" sz="1600" dirty="0">
                <a:solidFill>
                  <a:srgbClr val="333333"/>
                </a:solidFill>
                <a:latin typeface="Avenir Next LT Pro Light"/>
                <a:ea typeface="Noto Sans"/>
                <a:cs typeface="Noto Sans"/>
              </a:rPr>
              <a:t>   </a:t>
            </a:r>
            <a:endParaRPr lang="en-US" sz="1600" i="1" dirty="0">
              <a:latin typeface="Avenir Next LT Pro Light"/>
              <a:ea typeface="+mn-lt"/>
              <a:cs typeface="+mn-lt"/>
            </a:endParaRPr>
          </a:p>
          <a:p>
            <a:pPr marL="0" indent="0">
              <a:buNone/>
            </a:pPr>
            <a:r>
              <a:rPr lang="en-US" sz="1600" dirty="0">
                <a:ea typeface="+mn-lt"/>
                <a:cs typeface="+mn-lt"/>
              </a:rPr>
              <a:t>Stevens. A (2020) </a:t>
            </a:r>
            <a:r>
              <a:rPr lang="en-US" sz="1600" i="1" dirty="0">
                <a:ea typeface="+mn-lt"/>
                <a:cs typeface="+mn-lt"/>
              </a:rPr>
              <a:t>Microsoft Teams for Education</a:t>
            </a:r>
            <a:r>
              <a:rPr lang="en-US" sz="1600" dirty="0">
                <a:ea typeface="+mn-lt"/>
                <a:cs typeface="+mn-lt"/>
              </a:rPr>
              <a:t>, Independently published</a:t>
            </a:r>
            <a:r>
              <a:rPr lang="en-US" sz="1600" dirty="0">
                <a:latin typeface="Arial"/>
                <a:cs typeface="Arial"/>
              </a:rPr>
              <a:t> </a:t>
            </a:r>
            <a:endParaRPr lang="en-US" dirty="0"/>
          </a:p>
          <a:p>
            <a:pPr marL="0" indent="0">
              <a:buNone/>
            </a:pPr>
            <a:r>
              <a:rPr lang="en-US" sz="1600" dirty="0">
                <a:ea typeface="+mn-lt"/>
                <a:cs typeface="+mn-lt"/>
              </a:rPr>
              <a:t>Tapp. M (2019)</a:t>
            </a:r>
            <a:r>
              <a:rPr lang="en-US" sz="1600" i="1" dirty="0">
                <a:ea typeface="+mn-lt"/>
                <a:cs typeface="+mn-lt"/>
              </a:rPr>
              <a:t> Teaching With Teams, </a:t>
            </a:r>
            <a:r>
              <a:rPr lang="en-US" sz="1600" dirty="0">
                <a:ea typeface="+mn-lt"/>
                <a:cs typeface="+mn-lt"/>
              </a:rPr>
              <a:t>Innovative Practice in Higher Education, Vol 3, (PG:3)</a:t>
            </a:r>
            <a:r>
              <a:rPr lang="en-US" sz="1600" dirty="0">
                <a:latin typeface="Arial"/>
                <a:cs typeface="Arial"/>
              </a:rPr>
              <a:t> </a:t>
            </a:r>
            <a:endParaRPr lang="en-US" dirty="0"/>
          </a:p>
          <a:p>
            <a:pPr>
              <a:buAutoNum type="arabicPeriod"/>
            </a:pPr>
            <a:endParaRPr lang="en-US"/>
          </a:p>
          <a:p>
            <a:pPr marL="342900" indent="-342900">
              <a:buAutoNum type="arabicPeriod"/>
            </a:pPr>
            <a:endParaRPr lang="en-US" sz="1600"/>
          </a:p>
          <a:p>
            <a:pPr>
              <a:buAutoNum type="arabicPeriod"/>
            </a:pPr>
            <a:endParaRPr lang="en-US"/>
          </a:p>
        </p:txBody>
      </p:sp>
    </p:spTree>
    <p:extLst>
      <p:ext uri="{BB962C8B-B14F-4D97-AF65-F5344CB8AC3E}">
        <p14:creationId xmlns:p14="http://schemas.microsoft.com/office/powerpoint/2010/main" val="278287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28C21-1698-2C85-D242-73B6F5AE0C66}"/>
              </a:ext>
            </a:extLst>
          </p:cNvPr>
          <p:cNvSpPr>
            <a:spLocks noGrp="1"/>
          </p:cNvSpPr>
          <p:nvPr>
            <p:ph type="title"/>
          </p:nvPr>
        </p:nvSpPr>
        <p:spPr>
          <a:xfrm>
            <a:off x="1097280" y="286603"/>
            <a:ext cx="10058400" cy="1450757"/>
          </a:xfrm>
        </p:spPr>
        <p:txBody>
          <a:bodyPr>
            <a:normAutofit/>
          </a:bodyPr>
          <a:lstStyle/>
          <a:p>
            <a:r>
              <a:rPr lang="en-GB" b="1"/>
              <a:t>TASK 3 DIGITAL SAFETY</a:t>
            </a:r>
          </a:p>
        </p:txBody>
      </p:sp>
      <p:cxnSp>
        <p:nvCxnSpPr>
          <p:cNvPr id="17" name="Straight Connector 16">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Content Placeholder 6">
            <a:extLst>
              <a:ext uri="{FF2B5EF4-FFF2-40B4-BE49-F238E27FC236}">
                <a16:creationId xmlns:a16="http://schemas.microsoft.com/office/drawing/2014/main" id="{E3959C84-5197-5BEC-26D5-4A078FF2194D}"/>
              </a:ext>
            </a:extLst>
          </p:cNvPr>
          <p:cNvGraphicFramePr>
            <a:graphicFrameLocks noGrp="1"/>
          </p:cNvGraphicFramePr>
          <p:nvPr>
            <p:ph idx="1"/>
            <p:extLst>
              <p:ext uri="{D42A27DB-BD31-4B8C-83A1-F6EECF244321}">
                <p14:modId xmlns:p14="http://schemas.microsoft.com/office/powerpoint/2010/main" val="1125852172"/>
              </p:ext>
            </p:extLst>
          </p:nvPr>
        </p:nvGraphicFramePr>
        <p:xfrm>
          <a:off x="431320" y="2099094"/>
          <a:ext cx="11451008" cy="4201465"/>
        </p:xfrm>
        <a:graphic>
          <a:graphicData uri="http://schemas.openxmlformats.org/drawingml/2006/table">
            <a:tbl>
              <a:tblPr firstRow="1" bandRow="1">
                <a:tableStyleId>{5C22544A-7EE6-4342-B048-85BDC9FD1C3A}</a:tableStyleId>
              </a:tblPr>
              <a:tblGrid>
                <a:gridCol w="3141306">
                  <a:extLst>
                    <a:ext uri="{9D8B030D-6E8A-4147-A177-3AD203B41FA5}">
                      <a16:colId xmlns:a16="http://schemas.microsoft.com/office/drawing/2014/main" val="4116593744"/>
                    </a:ext>
                  </a:extLst>
                </a:gridCol>
                <a:gridCol w="8309702">
                  <a:extLst>
                    <a:ext uri="{9D8B030D-6E8A-4147-A177-3AD203B41FA5}">
                      <a16:colId xmlns:a16="http://schemas.microsoft.com/office/drawing/2014/main" val="863570514"/>
                    </a:ext>
                  </a:extLst>
                </a:gridCol>
              </a:tblGrid>
              <a:tr h="1850027">
                <a:tc>
                  <a:txBody>
                    <a:bodyPr/>
                    <a:lstStyle/>
                    <a:p>
                      <a:pPr algn="ctr"/>
                      <a:r>
                        <a:rPr lang="en-GB" sz="2500" b="1" i="1">
                          <a:solidFill>
                            <a:schemeClr val="tx1"/>
                          </a:solidFill>
                        </a:rPr>
                        <a:t>Secure Access </a:t>
                      </a:r>
                    </a:p>
                  </a:txBody>
                  <a:tcPr marL="83272" marR="83272" marT="41636" marB="41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buNone/>
                      </a:pPr>
                      <a:r>
                        <a:rPr lang="en-GB" sz="1800" b="0" i="0" u="none" strike="noStrike" noProof="0">
                          <a:solidFill>
                            <a:srgbClr val="000000"/>
                          </a:solidFill>
                          <a:latin typeface="+mn-lt"/>
                        </a:rPr>
                        <a:t>At Greenfield care home it is essential to protect service users, employees, relatives, guests, and  confidential information. This involves controlling who can enter, move within, and leave the premises while supporting a secure and safe, welcoming, and person-centred environment. </a:t>
                      </a:r>
                    </a:p>
                    <a:p>
                      <a:pPr lvl="0">
                        <a:buNone/>
                      </a:pPr>
                      <a:r>
                        <a:rPr lang="en-GB" sz="1800" b="1" i="0" u="none" strike="noStrike" noProof="0">
                          <a:solidFill>
                            <a:srgbClr val="000000"/>
                          </a:solidFill>
                          <a:latin typeface="+mn-lt"/>
                        </a:rPr>
                        <a:t>Care Quality Commission (2023)</a:t>
                      </a:r>
                      <a:endParaRPr lang="en-GB" sz="1800" b="1">
                        <a:latin typeface="+mn-lt"/>
                      </a:endParaRP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17809760"/>
                  </a:ext>
                </a:extLst>
              </a:tr>
              <a:tr h="2351438">
                <a:tc>
                  <a:txBody>
                    <a:bodyPr/>
                    <a:lstStyle/>
                    <a:p>
                      <a:pPr algn="ctr"/>
                      <a:r>
                        <a:rPr lang="en-GB" sz="2500" b="1" i="1"/>
                        <a:t>Email Awareness</a:t>
                      </a:r>
                    </a:p>
                  </a:txBody>
                  <a:tcPr marL="83272" marR="83272" marT="41636" marB="4163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800">
                          <a:latin typeface="+mn-lt"/>
                        </a:rPr>
                        <a:t>Greenfield care home have a duty of care to protect staff and service users as the care home handles sensitive service users' information such as medical records, personal  data, financial details, this may put a threat on cyber-attacks and email security.</a:t>
                      </a:r>
                    </a:p>
                    <a:p>
                      <a:r>
                        <a:rPr lang="en-GB" sz="1800">
                          <a:latin typeface="+mn-lt"/>
                        </a:rPr>
                        <a:t>Important practices that can help support the security for instance staff training, phishing simulations, and advanced email protection. </a:t>
                      </a:r>
                      <a:r>
                        <a:rPr lang="en-GB" sz="1800" b="1">
                          <a:latin typeface="+mn-lt"/>
                        </a:rPr>
                        <a:t>Cranborne Technologies (2025)</a:t>
                      </a:r>
                    </a:p>
                  </a:txBody>
                  <a:tcPr marL="83272" marR="83272" marT="41636" marB="4163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10782780"/>
                  </a:ext>
                </a:extLst>
              </a:tr>
            </a:tbl>
          </a:graphicData>
        </a:graphic>
      </p:graphicFrame>
    </p:spTree>
    <p:extLst>
      <p:ext uri="{BB962C8B-B14F-4D97-AF65-F5344CB8AC3E}">
        <p14:creationId xmlns:p14="http://schemas.microsoft.com/office/powerpoint/2010/main" val="45296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EB985C7-70EC-3CB0-31EB-CDCEA1605318}"/>
              </a:ext>
            </a:extLst>
          </p:cNvPr>
          <p:cNvGraphicFramePr>
            <a:graphicFrameLocks noGrp="1"/>
          </p:cNvGraphicFramePr>
          <p:nvPr>
            <p:extLst>
              <p:ext uri="{D42A27DB-BD31-4B8C-83A1-F6EECF244321}">
                <p14:modId xmlns:p14="http://schemas.microsoft.com/office/powerpoint/2010/main" val="2362584743"/>
              </p:ext>
            </p:extLst>
          </p:nvPr>
        </p:nvGraphicFramePr>
        <p:xfrm>
          <a:off x="71886" y="115018"/>
          <a:ext cx="12032414" cy="6161500"/>
        </p:xfrm>
        <a:graphic>
          <a:graphicData uri="http://schemas.openxmlformats.org/drawingml/2006/table">
            <a:tbl>
              <a:tblPr bandRow="1">
                <a:tableStyleId>{5C22544A-7EE6-4342-B048-85BDC9FD1C3A}</a:tableStyleId>
              </a:tblPr>
              <a:tblGrid>
                <a:gridCol w="3846617">
                  <a:extLst>
                    <a:ext uri="{9D8B030D-6E8A-4147-A177-3AD203B41FA5}">
                      <a16:colId xmlns:a16="http://schemas.microsoft.com/office/drawing/2014/main" val="789854578"/>
                    </a:ext>
                  </a:extLst>
                </a:gridCol>
                <a:gridCol w="8185797">
                  <a:extLst>
                    <a:ext uri="{9D8B030D-6E8A-4147-A177-3AD203B41FA5}">
                      <a16:colId xmlns:a16="http://schemas.microsoft.com/office/drawing/2014/main" val="3085395496"/>
                    </a:ext>
                  </a:extLst>
                </a:gridCol>
              </a:tblGrid>
              <a:tr h="3281265">
                <a:tc>
                  <a:txBody>
                    <a:bodyPr/>
                    <a:lstStyle/>
                    <a:p>
                      <a:pPr algn="ctr" rtl="0" fontAlgn="base">
                        <a:lnSpc>
                          <a:spcPts val="1200"/>
                        </a:lnSpc>
                        <a:buNone/>
                      </a:pPr>
                      <a:endParaRPr lang="en-GB" sz="2800" b="1" i="1">
                        <a:solidFill>
                          <a:srgbClr val="000000"/>
                        </a:solidFill>
                        <a:effectLst/>
                        <a:latin typeface="Avenir Next LT Pro"/>
                      </a:endParaRPr>
                    </a:p>
                    <a:p>
                      <a:pPr lvl="0" algn="ctr">
                        <a:lnSpc>
                          <a:spcPts val="1200"/>
                        </a:lnSpc>
                        <a:buNone/>
                      </a:pPr>
                      <a:r>
                        <a:rPr lang="en-GB" sz="2800" b="1" i="1">
                          <a:solidFill>
                            <a:srgbClr val="000000"/>
                          </a:solidFill>
                          <a:effectLst/>
                          <a:latin typeface="Avenir Next LT Pro"/>
                        </a:rPr>
                        <a:t>Data Management </a:t>
                      </a:r>
                    </a:p>
                  </a:txBody>
                  <a:tcPr marL="56007" marR="56007" marT="28004" marB="2800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lvl="0" algn="l">
                        <a:lnSpc>
                          <a:spcPct val="100000"/>
                        </a:lnSpc>
                        <a:buNone/>
                      </a:pPr>
                      <a:endParaRPr lang="en-GB" sz="1800" b="0" i="0">
                        <a:solidFill>
                          <a:srgbClr val="000000"/>
                        </a:solidFill>
                        <a:effectLst/>
                        <a:latin typeface="+mn-lt"/>
                      </a:endParaRPr>
                    </a:p>
                    <a:p>
                      <a:pPr lvl="0" algn="l">
                        <a:lnSpc>
                          <a:spcPct val="100000"/>
                        </a:lnSpc>
                        <a:buNone/>
                      </a:pPr>
                      <a:r>
                        <a:rPr lang="en-GB" sz="1800" b="0" i="0">
                          <a:solidFill>
                            <a:srgbClr val="000000"/>
                          </a:solidFill>
                          <a:effectLst/>
                          <a:latin typeface="+mn-lt"/>
                        </a:rPr>
                        <a:t>According to </a:t>
                      </a:r>
                      <a:r>
                        <a:rPr lang="en-GB" sz="1800" b="0">
                          <a:latin typeface="+mn-lt"/>
                        </a:rPr>
                        <a:t>(</a:t>
                      </a:r>
                      <a:r>
                        <a:rPr lang="en-GB" sz="1800" b="1">
                          <a:latin typeface="+mn-lt"/>
                        </a:rPr>
                        <a:t>CQC, 2023) </a:t>
                      </a:r>
                      <a:r>
                        <a:rPr lang="en-GB" sz="1800" b="0">
                          <a:latin typeface="+mn-lt"/>
                        </a:rPr>
                        <a:t>Under UK GDPR, care homes are obligated to implement appropriate and effective  technical and organisational measures to protect data against unauthorised access or loss.</a:t>
                      </a:r>
                      <a:endParaRPr lang="en-GB" sz="1800" b="1">
                        <a:latin typeface="+mn-lt"/>
                      </a:endParaRPr>
                    </a:p>
                    <a:p>
                      <a:pPr lvl="0" algn="l">
                        <a:lnSpc>
                          <a:spcPct val="100000"/>
                        </a:lnSpc>
                        <a:buNone/>
                      </a:pPr>
                      <a:endParaRPr lang="en-GB" sz="1800" b="0">
                        <a:latin typeface="+mn-lt"/>
                      </a:endParaRPr>
                    </a:p>
                    <a:p>
                      <a:pPr lvl="0" algn="l">
                        <a:lnSpc>
                          <a:spcPct val="100000"/>
                        </a:lnSpc>
                        <a:buNone/>
                      </a:pPr>
                      <a:r>
                        <a:rPr lang="en-GB" sz="1800" b="0" i="0" u="none" strike="noStrike" noProof="0"/>
                        <a:t>The </a:t>
                      </a:r>
                      <a:r>
                        <a:rPr lang="en-GB" sz="1800" b="1" i="0" u="none" strike="noStrike" noProof="0"/>
                        <a:t>(Data Protection Act 2018)</a:t>
                      </a:r>
                      <a:r>
                        <a:rPr lang="en-GB" sz="1800" b="0" i="0" u="none" strike="noStrike" noProof="0"/>
                        <a:t> established legal rules regulating how personal data must be processed lawfully. It also defines the powers, responsibilities, and enforcement authority of the Information Commissioner, who oversees the organisation to ensure we remain accountable and follow data protection law.</a:t>
                      </a:r>
                      <a:endParaRPr lang="en-GB" sz="1800" b="0" i="0">
                        <a:solidFill>
                          <a:srgbClr val="000000"/>
                        </a:solidFill>
                        <a:effectLst/>
                        <a:latin typeface="+mn-lt"/>
                      </a:endParaRPr>
                    </a:p>
                    <a:p>
                      <a:pPr lvl="0" algn="l">
                        <a:lnSpc>
                          <a:spcPct val="100000"/>
                        </a:lnSpc>
                        <a:buNone/>
                      </a:pPr>
                      <a:endParaRPr lang="en-GB" sz="1800">
                        <a:latin typeface="+mn-lt"/>
                      </a:endParaRPr>
                    </a:p>
                    <a:p>
                      <a:pPr lvl="0" algn="l">
                        <a:lnSpc>
                          <a:spcPts val="1200"/>
                        </a:lnSpc>
                        <a:buNone/>
                      </a:pPr>
                      <a:endParaRPr lang="en-GB" sz="1800" b="0" i="0" dirty="0">
                        <a:solidFill>
                          <a:srgbClr val="000000"/>
                        </a:solidFill>
                        <a:effectLst/>
                        <a:latin typeface="+mn-lt"/>
                      </a:endParaRPr>
                    </a:p>
                  </a:txBody>
                  <a:tcPr marL="56007" marR="56007" marT="28003" marB="28003">
                    <a:lnL w="12700">
                      <a:solidFill>
                        <a:schemeClr val="tx1"/>
                      </a:solidFill>
                    </a:lnL>
                    <a:lnR w="12700">
                      <a:solidFill>
                        <a:schemeClr val="tx1"/>
                      </a:solidFill>
                    </a:lnR>
                    <a:lnT w="12700">
                      <a:solidFill>
                        <a:schemeClr val="tx1"/>
                      </a:solidFill>
                    </a:lnT>
                    <a:lnB w="12700">
                      <a:solidFill>
                        <a:schemeClr val="tx1"/>
                      </a:solidFill>
                    </a:lnB>
                    <a:solidFill>
                      <a:srgbClr val="FFFFFF"/>
                    </a:solidFill>
                  </a:tcPr>
                </a:tc>
                <a:extLst>
                  <a:ext uri="{0D108BD9-81ED-4DB2-BD59-A6C34878D82A}">
                    <a16:rowId xmlns:a16="http://schemas.microsoft.com/office/drawing/2014/main" val="458114273"/>
                  </a:ext>
                </a:extLst>
              </a:tr>
              <a:tr h="2880235">
                <a:tc>
                  <a:txBody>
                    <a:bodyPr/>
                    <a:lstStyle/>
                    <a:p>
                      <a:pPr algn="ctr" rtl="0" fontAlgn="base">
                        <a:lnSpc>
                          <a:spcPts val="1200"/>
                        </a:lnSpc>
                        <a:buNone/>
                      </a:pPr>
                      <a:endParaRPr lang="en-GB" sz="2800" b="1" i="1">
                        <a:solidFill>
                          <a:srgbClr val="000000"/>
                        </a:solidFill>
                        <a:effectLst/>
                        <a:latin typeface="Avenir Next LT Pro"/>
                      </a:endParaRPr>
                    </a:p>
                    <a:p>
                      <a:pPr lvl="0" algn="ctr">
                        <a:lnSpc>
                          <a:spcPts val="1200"/>
                        </a:lnSpc>
                        <a:buNone/>
                      </a:pPr>
                      <a:r>
                        <a:rPr lang="en-GB" sz="2800" b="1" i="1">
                          <a:solidFill>
                            <a:srgbClr val="000000"/>
                          </a:solidFill>
                          <a:effectLst/>
                          <a:latin typeface="Avenir Next LT Pro"/>
                        </a:rPr>
                        <a:t>Confidentiality and</a:t>
                      </a:r>
                    </a:p>
                    <a:p>
                      <a:pPr lvl="0" algn="ctr">
                        <a:lnSpc>
                          <a:spcPts val="1200"/>
                        </a:lnSpc>
                        <a:buNone/>
                      </a:pPr>
                      <a:endParaRPr lang="en-GB" sz="2800" b="1" i="1">
                        <a:solidFill>
                          <a:srgbClr val="000000"/>
                        </a:solidFill>
                        <a:effectLst/>
                        <a:latin typeface="Avenir Next LT Pro"/>
                      </a:endParaRPr>
                    </a:p>
                    <a:p>
                      <a:pPr lvl="0" algn="ctr">
                        <a:lnSpc>
                          <a:spcPts val="1200"/>
                        </a:lnSpc>
                        <a:buNone/>
                      </a:pPr>
                      <a:r>
                        <a:rPr lang="en-GB" sz="2800" b="1" i="1">
                          <a:solidFill>
                            <a:srgbClr val="000000"/>
                          </a:solidFill>
                          <a:effectLst/>
                          <a:latin typeface="Avenir Next LT Pro"/>
                        </a:rPr>
                        <a:t> compliance </a:t>
                      </a:r>
                      <a:endParaRPr lang="en-GB" sz="2800"/>
                    </a:p>
                  </a:txBody>
                  <a:tcPr marL="56007" marR="56007" marT="28004" marB="28004"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r>
                        <a:rPr lang="en-GB" sz="1800" b="1">
                          <a:latin typeface="+mn-lt"/>
                        </a:rPr>
                        <a:t>Health and Social Care Act 2008 (Regulated Activities) Regulations 2014</a:t>
                      </a:r>
                    </a:p>
                    <a:p>
                      <a:r>
                        <a:rPr lang="en-GB" sz="1800">
                          <a:latin typeface="+mn-lt"/>
                        </a:rPr>
                        <a:t>Requires Care homes to have up to date, complete, and secure records, forming part of good governance and compliance.</a:t>
                      </a:r>
                    </a:p>
                    <a:p>
                      <a:r>
                        <a:rPr lang="en-GB" sz="1800" b="0">
                          <a:latin typeface="+mn-lt"/>
                        </a:rPr>
                        <a:t>The</a:t>
                      </a:r>
                      <a:r>
                        <a:rPr lang="en-GB" sz="1800" b="1">
                          <a:latin typeface="+mn-lt"/>
                        </a:rPr>
                        <a:t> Human Rights Act (1998) </a:t>
                      </a:r>
                      <a:r>
                        <a:rPr lang="en-GB" sz="1800">
                          <a:latin typeface="+mn-lt"/>
                        </a:rPr>
                        <a:t>Protects Service users  rights to respect, privacy  and family life. </a:t>
                      </a:r>
                      <a:r>
                        <a:rPr lang="en-GB" sz="1800" b="0" i="0" u="none" strike="noStrike" noProof="0">
                          <a:solidFill>
                            <a:srgbClr val="000000"/>
                          </a:solidFill>
                          <a:latin typeface="Avenir Next LT Pro"/>
                        </a:rPr>
                        <a:t>Greenfield care home have a duty of care to ensure all staff have the correct training and knowledge to prevent confidentiality misconduct  and also be compliant with the measures put in place to protect the service users  </a:t>
                      </a:r>
                      <a:r>
                        <a:rPr lang="en-GB" sz="1800">
                          <a:latin typeface="+mn-lt"/>
                        </a:rPr>
                        <a:t>privacy in all aspects of care.</a:t>
                      </a:r>
                      <a:endParaRPr lang="en-GB" sz="1800" b="1" i="0" u="none" strike="noStrike" noProof="0">
                        <a:solidFill>
                          <a:srgbClr val="000000"/>
                        </a:solidFill>
                        <a:latin typeface="Avenir Next LT Pro"/>
                      </a:endParaRPr>
                    </a:p>
                    <a:p>
                      <a:endParaRPr lang="en-GB" sz="1800">
                        <a:latin typeface="+mn-lt"/>
                      </a:endParaRPr>
                    </a:p>
                    <a:p>
                      <a:pPr lvl="0" algn="l">
                        <a:lnSpc>
                          <a:spcPts val="1200"/>
                        </a:lnSpc>
                        <a:buNone/>
                      </a:pPr>
                      <a:endParaRPr lang="en-GB" sz="1800" b="0" i="0" dirty="0">
                        <a:solidFill>
                          <a:srgbClr val="000000"/>
                        </a:solidFill>
                        <a:effectLst/>
                        <a:latin typeface="+mn-lt"/>
                      </a:endParaRPr>
                    </a:p>
                  </a:txBody>
                  <a:tcPr marL="56007" marR="56007" marT="28003" marB="28003">
                    <a:lnL w="9525" cap="flat" cmpd="sng" algn="ctr">
                      <a:solidFill>
                        <a:srgbClr val="000000"/>
                      </a:solidFill>
                      <a:prstDash val="solid"/>
                      <a:round/>
                      <a:headEnd type="none" w="med" len="med"/>
                      <a:tailEnd type="none" w="med" len="med"/>
                    </a:lnL>
                    <a:lnR w="9524">
                      <a:solidFill>
                        <a:srgbClr val="000000"/>
                      </a:solidFill>
                    </a:lnR>
                    <a:lnT w="12700">
                      <a:solidFill>
                        <a:schemeClr val="tx1"/>
                      </a:solidFill>
                    </a:lnT>
                    <a:lnB w="9524">
                      <a:solidFill>
                        <a:srgbClr val="000000"/>
                      </a:solidFill>
                    </a:lnB>
                    <a:solidFill>
                      <a:srgbClr val="FFFFFF"/>
                    </a:solidFill>
                  </a:tcPr>
                </a:tc>
                <a:extLst>
                  <a:ext uri="{0D108BD9-81ED-4DB2-BD59-A6C34878D82A}">
                    <a16:rowId xmlns:a16="http://schemas.microsoft.com/office/drawing/2014/main" val="4156675150"/>
                  </a:ext>
                </a:extLst>
              </a:tr>
            </a:tbl>
          </a:graphicData>
        </a:graphic>
      </p:graphicFrame>
    </p:spTree>
    <p:extLst>
      <p:ext uri="{BB962C8B-B14F-4D97-AF65-F5344CB8AC3E}">
        <p14:creationId xmlns:p14="http://schemas.microsoft.com/office/powerpoint/2010/main" val="514566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EA767-1BDB-00BB-9124-792711054E21}"/>
              </a:ext>
            </a:extLst>
          </p:cNvPr>
          <p:cNvSpPr>
            <a:spLocks noGrp="1"/>
          </p:cNvSpPr>
          <p:nvPr>
            <p:ph type="title"/>
          </p:nvPr>
        </p:nvSpPr>
        <p:spPr/>
        <p:txBody>
          <a:bodyPr/>
          <a:lstStyle/>
          <a:p>
            <a:r>
              <a:rPr lang="en-US" b="1"/>
              <a:t>REFERENCE LIST: TASK 3</a:t>
            </a:r>
            <a:endParaRPr lang="en-US"/>
          </a:p>
        </p:txBody>
      </p:sp>
      <p:sp>
        <p:nvSpPr>
          <p:cNvPr id="3" name="Content Placeholder 2">
            <a:extLst>
              <a:ext uri="{FF2B5EF4-FFF2-40B4-BE49-F238E27FC236}">
                <a16:creationId xmlns:a16="http://schemas.microsoft.com/office/drawing/2014/main" id="{628767BD-FADE-9EB0-D1D3-5466F3A3633E}"/>
              </a:ext>
            </a:extLst>
          </p:cNvPr>
          <p:cNvSpPr>
            <a:spLocks noGrp="1"/>
          </p:cNvSpPr>
          <p:nvPr>
            <p:ph idx="1"/>
          </p:nvPr>
        </p:nvSpPr>
        <p:spPr/>
        <p:txBody>
          <a:bodyPr vert="horz" lIns="0" tIns="45720" rIns="0" bIns="45720" rtlCol="0" anchor="t">
            <a:noAutofit/>
          </a:bodyPr>
          <a:lstStyle/>
          <a:p>
            <a:pPr marL="0" indent="0">
              <a:buNone/>
            </a:pPr>
            <a:r>
              <a:rPr lang="en-GB" sz="1400">
                <a:solidFill>
                  <a:srgbClr val="000000"/>
                </a:solidFill>
                <a:latin typeface="Avenir Next LT Pro"/>
              </a:rPr>
              <a:t>Care Quality Commission (CQC). (2023). </a:t>
            </a:r>
            <a:r>
              <a:rPr lang="en-GB" sz="1400" i="1">
                <a:solidFill>
                  <a:srgbClr val="000000"/>
                </a:solidFill>
                <a:latin typeface="Avenir Next LT Pro"/>
              </a:rPr>
              <a:t>Guidance for providers on meeting the regulations</a:t>
            </a:r>
            <a:r>
              <a:rPr lang="en-GB" sz="1400">
                <a:solidFill>
                  <a:srgbClr val="000000"/>
                </a:solidFill>
                <a:latin typeface="Avenir Next LT Pro"/>
              </a:rPr>
              <a:t>. Available at: </a:t>
            </a:r>
            <a:r>
              <a:rPr lang="en-GB" sz="1400" dirty="0">
                <a:solidFill>
                  <a:srgbClr val="000000"/>
                </a:solidFill>
                <a:latin typeface="Avenir Next LT Pro"/>
                <a:hlinkClick r:id="rId2"/>
              </a:rPr>
              <a:t>https://www.cqc.org.uk</a:t>
            </a:r>
            <a:r>
              <a:rPr lang="en-GB" sz="1400">
                <a:solidFill>
                  <a:srgbClr val="000000"/>
                </a:solidFill>
                <a:latin typeface="Avenir Next LT Pro"/>
              </a:rPr>
              <a:t>( (accessed on 11/02/26)</a:t>
            </a:r>
            <a:endParaRPr lang="en-GB" sz="1400" dirty="0">
              <a:solidFill>
                <a:srgbClr val="000000"/>
              </a:solidFill>
              <a:latin typeface="Avenir Next LT Pro"/>
            </a:endParaRPr>
          </a:p>
          <a:p>
            <a:pPr marL="0" indent="0">
              <a:buNone/>
            </a:pPr>
            <a:r>
              <a:rPr lang="en-GB" sz="1400">
                <a:latin typeface="Avenir Next LT Pro"/>
              </a:rPr>
              <a:t>Cranborne Technologies (2025) </a:t>
            </a:r>
            <a:r>
              <a:rPr lang="en-GB" sz="1400" i="1">
                <a:latin typeface="Avenir Next LT Pro"/>
              </a:rPr>
              <a:t>How Care Homes Can Turn Email from a Cybersecurity Risk into a Defence</a:t>
            </a:r>
            <a:r>
              <a:rPr lang="en-GB" sz="1400">
                <a:latin typeface="Avenir Next LT Pro"/>
              </a:rPr>
              <a:t>. Available at: </a:t>
            </a:r>
            <a:r>
              <a:rPr lang="en-GB" sz="1400" dirty="0">
                <a:latin typeface="Avenir Next LT Pro"/>
                <a:hlinkClick r:id="rId3"/>
              </a:rPr>
              <a:t>https://www.cranborne.tech/how-care-homes-can-turn-email-from-a-cybersecurity-risk-into-a-defence</a:t>
            </a:r>
            <a:r>
              <a:rPr lang="en-GB" sz="1400">
                <a:latin typeface="Avenir Next LT Pro"/>
              </a:rPr>
              <a:t> (</a:t>
            </a:r>
            <a:r>
              <a:rPr lang="en-GB" sz="1400">
                <a:solidFill>
                  <a:srgbClr val="000000"/>
                </a:solidFill>
              </a:rPr>
              <a:t>accessed on 11/02/26)</a:t>
            </a:r>
            <a:endParaRPr lang="en-GB" sz="1400" dirty="0">
              <a:solidFill>
                <a:srgbClr val="000000"/>
              </a:solidFill>
            </a:endParaRPr>
          </a:p>
          <a:p>
            <a:pPr marL="0" indent="0">
              <a:buNone/>
            </a:pPr>
            <a:r>
              <a:rPr lang="en-GB" sz="1400">
                <a:solidFill>
                  <a:srgbClr val="404040"/>
                </a:solidFill>
                <a:latin typeface="Avenir Next LT Pro"/>
                <a:ea typeface="+mn-lt"/>
                <a:cs typeface="+mn-lt"/>
              </a:rPr>
              <a:t>Data Protection Act (2018) </a:t>
            </a:r>
            <a:r>
              <a:rPr lang="en-GB" sz="1400" dirty="0">
                <a:solidFill>
                  <a:srgbClr val="000000"/>
                </a:solidFill>
                <a:latin typeface="Avenir Next LT Pro"/>
                <a:ea typeface="+mn-lt"/>
                <a:cs typeface="+mn-lt"/>
                <a:hlinkClick r:id="rId4"/>
              </a:rPr>
              <a:t>https://www.legislation.gov.uk/ukpga/2018/12/contents</a:t>
            </a:r>
            <a:r>
              <a:rPr lang="en-GB" sz="1400">
                <a:solidFill>
                  <a:srgbClr val="404040"/>
                </a:solidFill>
                <a:latin typeface="Avenir Next LT Pro"/>
                <a:ea typeface="+mn-lt"/>
                <a:cs typeface="+mn-lt"/>
              </a:rPr>
              <a:t> (A</a:t>
            </a:r>
            <a:r>
              <a:rPr lang="en-GB" sz="1400">
                <a:solidFill>
                  <a:srgbClr val="000000"/>
                </a:solidFill>
                <a:latin typeface="Avenir Next LT Pro"/>
                <a:ea typeface="+mn-lt"/>
                <a:cs typeface="+mn-lt"/>
              </a:rPr>
              <a:t>ccessed on 11/02/26)</a:t>
            </a:r>
            <a:endParaRPr lang="en-GB"/>
          </a:p>
          <a:p>
            <a:pPr marL="0" indent="0">
              <a:buNone/>
            </a:pPr>
            <a:r>
              <a:rPr lang="en-GB" sz="1400">
                <a:solidFill>
                  <a:srgbClr val="404040"/>
                </a:solidFill>
                <a:latin typeface="Avenir Next LT Pro"/>
                <a:ea typeface="+mn-lt"/>
                <a:cs typeface="+mn-lt"/>
              </a:rPr>
              <a:t>Human Rights Act (1998) </a:t>
            </a:r>
            <a:r>
              <a:rPr lang="en-GB" sz="1400" dirty="0">
                <a:solidFill>
                  <a:srgbClr val="000000"/>
                </a:solidFill>
                <a:latin typeface="Avenir Next LT Pro"/>
                <a:ea typeface="+mn-lt"/>
                <a:cs typeface="+mn-lt"/>
                <a:hlinkClick r:id="rId5"/>
              </a:rPr>
              <a:t>https://www.legislation.gov.uk/ukpga/1998/42/contents</a:t>
            </a:r>
            <a:r>
              <a:rPr lang="en-GB" sz="1400">
                <a:solidFill>
                  <a:srgbClr val="404040"/>
                </a:solidFill>
                <a:latin typeface="Avenir Next LT Pro"/>
                <a:ea typeface="+mn-lt"/>
                <a:cs typeface="+mn-lt"/>
              </a:rPr>
              <a:t>  (A</a:t>
            </a:r>
            <a:r>
              <a:rPr lang="en-GB" sz="1400">
                <a:solidFill>
                  <a:srgbClr val="000000"/>
                </a:solidFill>
                <a:latin typeface="Avenir Next LT Pro"/>
                <a:ea typeface="+mn-lt"/>
                <a:cs typeface="+mn-lt"/>
              </a:rPr>
              <a:t>ccessed on 11/02/26)</a:t>
            </a:r>
            <a:endParaRPr lang="en-GB"/>
          </a:p>
          <a:p>
            <a:pPr marL="0" indent="0">
              <a:buNone/>
            </a:pPr>
            <a:r>
              <a:rPr lang="en-GB" sz="1400" dirty="0">
                <a:latin typeface="Avenir Next LT Pro"/>
                <a:hlinkClick r:id="rId6"/>
              </a:rPr>
              <a:t>The Health and Social Care Act 2008 (Regulated Activities) Regulations 2014</a:t>
            </a:r>
            <a:r>
              <a:rPr lang="en-GB" sz="1400">
                <a:latin typeface="Avenir Next LT Pro"/>
              </a:rPr>
              <a:t> (Accessed on 11/2/26)</a:t>
            </a:r>
          </a:p>
          <a:p>
            <a:pPr marL="0" indent="0">
              <a:buNone/>
            </a:pPr>
            <a:endParaRPr lang="en-US"/>
          </a:p>
        </p:txBody>
      </p:sp>
    </p:spTree>
    <p:extLst>
      <p:ext uri="{BB962C8B-B14F-4D97-AF65-F5344CB8AC3E}">
        <p14:creationId xmlns:p14="http://schemas.microsoft.com/office/powerpoint/2010/main" val="173528172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Avenir Next LT Pro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venir Next LT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4" ma:contentTypeDescription="Create a new document." ma:contentTypeScope="" ma:versionID="6f8a41eb9e230d200b1139dedf1eb30f">
  <xsd:schema xmlns:xsd="http://www.w3.org/2001/XMLSchema" xmlns:xs="http://www.w3.org/2001/XMLSchema" xmlns:p="http://schemas.microsoft.com/office/2006/metadata/properties" xmlns:ns3="901b7179-a49d-4669-ab88-101a0e80079b" targetNamespace="http://schemas.microsoft.com/office/2006/metadata/properties" ma:root="true" ma:fieldsID="dd876da8c6255a55ebcbb1d019083cc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089448-4F99-41A2-BE77-01EC6A704FCD}">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2.xml><?xml version="1.0" encoding="utf-8"?>
<ds:datastoreItem xmlns:ds="http://schemas.openxmlformats.org/officeDocument/2006/customXml" ds:itemID="{541230D2-40B4-4AAF-A40F-AE1CB53BEF3A}">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EB7F07C0-D59A-4E6A-B667-4AC3803D4E0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RetrospectVTI</vt:lpstr>
      <vt:lpstr>LCHS4007  DIGITAL SKILLS AND RESEARCH METHODS</vt:lpstr>
      <vt:lpstr>TASK 1 PRODUCTIVITY</vt:lpstr>
      <vt:lpstr>BENEFITS &amp; LIMITATIONS OF MICROSOFT EXCEL </vt:lpstr>
      <vt:lpstr>REFERENCE LIST: TASK 1</vt:lpstr>
      <vt:lpstr>TASK 2 COMMUNICATION</vt:lpstr>
      <vt:lpstr>Microsoft teams at Greenfield agency</vt:lpstr>
      <vt:lpstr>Advantages and Challenges </vt:lpstr>
      <vt:lpstr>REFERENCE LIST: TASK 2   </vt:lpstr>
      <vt:lpstr>TASK 3 DIGITAL SAFETY</vt:lpstr>
      <vt:lpstr>PowerPoint Presentation</vt:lpstr>
      <vt:lpstr>REFERENCE LIST: TASK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dc:title>
  <dc:creator>Joselynn Toon (2519891)</dc:creator>
  <cp:lastModifiedBy>Charmeka Gray (2437580)</cp:lastModifiedBy>
  <cp:revision>3</cp:revision>
  <dcterms:created xsi:type="dcterms:W3CDTF">2026-01-21T11:06:33Z</dcterms:created>
  <dcterms:modified xsi:type="dcterms:W3CDTF">2026-02-15T15:40:28Z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