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FC1EF5-B49D-44BF-969F-9C5F599380C7}" v="3" dt="2020-10-30T13:09:12.4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8BFC1EF5-B49D-44BF-969F-9C5F599380C7}"/>
    <pc:docChg chg="undo custSel addSld modSld">
      <pc:chgData name="Tim Bashford" userId="5fd3d9a1-443c-4717-9608-098946ca22e0" providerId="ADAL" clId="{8BFC1EF5-B49D-44BF-969F-9C5F599380C7}" dt="2020-10-30T13:42:42.190" v="5233" actId="20577"/>
      <pc:docMkLst>
        <pc:docMk/>
      </pc:docMkLst>
      <pc:sldChg chg="modSp mod">
        <pc:chgData name="Tim Bashford" userId="5fd3d9a1-443c-4717-9608-098946ca22e0" providerId="ADAL" clId="{8BFC1EF5-B49D-44BF-969F-9C5F599380C7}" dt="2020-10-30T10:20:42.186" v="684" actId="1076"/>
        <pc:sldMkLst>
          <pc:docMk/>
          <pc:sldMk cId="3188824781" sldId="270"/>
        </pc:sldMkLst>
        <pc:spChg chg="mod">
          <ac:chgData name="Tim Bashford" userId="5fd3d9a1-443c-4717-9608-098946ca22e0" providerId="ADAL" clId="{8BFC1EF5-B49D-44BF-969F-9C5F599380C7}" dt="2020-10-30T10:20:40.095" v="683" actId="1076"/>
          <ac:spMkLst>
            <pc:docMk/>
            <pc:sldMk cId="3188824781" sldId="270"/>
            <ac:spMk id="2" creationId="{35582187-636D-4A41-A07B-3A24203ED1EF}"/>
          </ac:spMkLst>
        </pc:spChg>
        <pc:spChg chg="mod">
          <ac:chgData name="Tim Bashford" userId="5fd3d9a1-443c-4717-9608-098946ca22e0" providerId="ADAL" clId="{8BFC1EF5-B49D-44BF-969F-9C5F599380C7}" dt="2020-10-30T10:20:42.186" v="684" actId="1076"/>
          <ac:spMkLst>
            <pc:docMk/>
            <pc:sldMk cId="3188824781" sldId="270"/>
            <ac:spMk id="3" creationId="{6C58C904-EF05-4B36-9567-6B1C8DECC03D}"/>
          </ac:spMkLst>
        </pc:spChg>
      </pc:sldChg>
      <pc:sldChg chg="modSp new mod">
        <pc:chgData name="Tim Bashford" userId="5fd3d9a1-443c-4717-9608-098946ca22e0" providerId="ADAL" clId="{8BFC1EF5-B49D-44BF-969F-9C5F599380C7}" dt="2020-10-30T10:39:21.595" v="1108" actId="20577"/>
        <pc:sldMkLst>
          <pc:docMk/>
          <pc:sldMk cId="3721675679" sldId="272"/>
        </pc:sldMkLst>
        <pc:spChg chg="mod">
          <ac:chgData name="Tim Bashford" userId="5fd3d9a1-443c-4717-9608-098946ca22e0" providerId="ADAL" clId="{8BFC1EF5-B49D-44BF-969F-9C5F599380C7}" dt="2020-10-30T10:28:56.705" v="698" actId="20577"/>
          <ac:spMkLst>
            <pc:docMk/>
            <pc:sldMk cId="3721675679" sldId="272"/>
            <ac:spMk id="2" creationId="{1E5231B7-9CA7-4A20-A914-3E6D2617FF0A}"/>
          </ac:spMkLst>
        </pc:spChg>
        <pc:spChg chg="mod">
          <ac:chgData name="Tim Bashford" userId="5fd3d9a1-443c-4717-9608-098946ca22e0" providerId="ADAL" clId="{8BFC1EF5-B49D-44BF-969F-9C5F599380C7}" dt="2020-10-30T10:39:21.595" v="1108" actId="20577"/>
          <ac:spMkLst>
            <pc:docMk/>
            <pc:sldMk cId="3721675679" sldId="272"/>
            <ac:spMk id="3" creationId="{FDF383A9-7585-49AD-8AED-01FB59C097EE}"/>
          </ac:spMkLst>
        </pc:spChg>
      </pc:sldChg>
      <pc:sldChg chg="modSp new mod">
        <pc:chgData name="Tim Bashford" userId="5fd3d9a1-443c-4717-9608-098946ca22e0" providerId="ADAL" clId="{8BFC1EF5-B49D-44BF-969F-9C5F599380C7}" dt="2020-10-30T13:01:37.232" v="2132" actId="14100"/>
        <pc:sldMkLst>
          <pc:docMk/>
          <pc:sldMk cId="1903743490" sldId="273"/>
        </pc:sldMkLst>
        <pc:spChg chg="mod">
          <ac:chgData name="Tim Bashford" userId="5fd3d9a1-443c-4717-9608-098946ca22e0" providerId="ADAL" clId="{8BFC1EF5-B49D-44BF-969F-9C5F599380C7}" dt="2020-10-30T12:56:01.329" v="1151" actId="20577"/>
          <ac:spMkLst>
            <pc:docMk/>
            <pc:sldMk cId="1903743490" sldId="273"/>
            <ac:spMk id="2" creationId="{9B8160B1-F60F-4161-B62A-B8FDEAC5738D}"/>
          </ac:spMkLst>
        </pc:spChg>
        <pc:spChg chg="mod">
          <ac:chgData name="Tim Bashford" userId="5fd3d9a1-443c-4717-9608-098946ca22e0" providerId="ADAL" clId="{8BFC1EF5-B49D-44BF-969F-9C5F599380C7}" dt="2020-10-30T13:01:37.232" v="2132" actId="14100"/>
          <ac:spMkLst>
            <pc:docMk/>
            <pc:sldMk cId="1903743490" sldId="273"/>
            <ac:spMk id="3" creationId="{E3B59559-CA33-43DF-A114-DA3EB5D75A92}"/>
          </ac:spMkLst>
        </pc:spChg>
      </pc:sldChg>
      <pc:sldChg chg="addSp modSp new mod">
        <pc:chgData name="Tim Bashford" userId="5fd3d9a1-443c-4717-9608-098946ca22e0" providerId="ADAL" clId="{8BFC1EF5-B49D-44BF-969F-9C5F599380C7}" dt="2020-10-30T13:05:15.687" v="2857" actId="1076"/>
        <pc:sldMkLst>
          <pc:docMk/>
          <pc:sldMk cId="1158644825" sldId="274"/>
        </pc:sldMkLst>
        <pc:spChg chg="mod">
          <ac:chgData name="Tim Bashford" userId="5fd3d9a1-443c-4717-9608-098946ca22e0" providerId="ADAL" clId="{8BFC1EF5-B49D-44BF-969F-9C5F599380C7}" dt="2020-10-30T13:01:41.675" v="2149" actId="20577"/>
          <ac:spMkLst>
            <pc:docMk/>
            <pc:sldMk cId="1158644825" sldId="274"/>
            <ac:spMk id="2" creationId="{0D6A6BF7-9793-4EDF-8E81-DB72440C1F11}"/>
          </ac:spMkLst>
        </pc:spChg>
        <pc:spChg chg="mod">
          <ac:chgData name="Tim Bashford" userId="5fd3d9a1-443c-4717-9608-098946ca22e0" providerId="ADAL" clId="{8BFC1EF5-B49D-44BF-969F-9C5F599380C7}" dt="2020-10-30T13:04:42.676" v="2855" actId="14"/>
          <ac:spMkLst>
            <pc:docMk/>
            <pc:sldMk cId="1158644825" sldId="274"/>
            <ac:spMk id="3" creationId="{E8EB0849-72C6-4E85-989D-502EDAEB9140}"/>
          </ac:spMkLst>
        </pc:spChg>
        <pc:picChg chg="add mod">
          <ac:chgData name="Tim Bashford" userId="5fd3d9a1-443c-4717-9608-098946ca22e0" providerId="ADAL" clId="{8BFC1EF5-B49D-44BF-969F-9C5F599380C7}" dt="2020-10-30T13:05:15.687" v="2857" actId="1076"/>
          <ac:picMkLst>
            <pc:docMk/>
            <pc:sldMk cId="1158644825" sldId="274"/>
            <ac:picMk id="4" creationId="{09C7C7DB-6674-436B-B591-DE0D3FC37D21}"/>
          </ac:picMkLst>
        </pc:picChg>
      </pc:sldChg>
      <pc:sldChg chg="addSp modSp new mod">
        <pc:chgData name="Tim Bashford" userId="5fd3d9a1-443c-4717-9608-098946ca22e0" providerId="ADAL" clId="{8BFC1EF5-B49D-44BF-969F-9C5F599380C7}" dt="2020-10-30T13:08:14.205" v="3701" actId="20577"/>
        <pc:sldMkLst>
          <pc:docMk/>
          <pc:sldMk cId="2598736165" sldId="275"/>
        </pc:sldMkLst>
        <pc:spChg chg="mod">
          <ac:chgData name="Tim Bashford" userId="5fd3d9a1-443c-4717-9608-098946ca22e0" providerId="ADAL" clId="{8BFC1EF5-B49D-44BF-969F-9C5F599380C7}" dt="2020-10-30T13:05:24.208" v="2873" actId="20577"/>
          <ac:spMkLst>
            <pc:docMk/>
            <pc:sldMk cId="2598736165" sldId="275"/>
            <ac:spMk id="2" creationId="{EBBC6B66-4C9F-4D65-B91F-0B9B80B10F0D}"/>
          </ac:spMkLst>
        </pc:spChg>
        <pc:spChg chg="mod">
          <ac:chgData name="Tim Bashford" userId="5fd3d9a1-443c-4717-9608-098946ca22e0" providerId="ADAL" clId="{8BFC1EF5-B49D-44BF-969F-9C5F599380C7}" dt="2020-10-30T13:08:14.205" v="3701" actId="20577"/>
          <ac:spMkLst>
            <pc:docMk/>
            <pc:sldMk cId="2598736165" sldId="275"/>
            <ac:spMk id="3" creationId="{B9B2BA2D-E741-456F-8EA5-2ADBE5C59856}"/>
          </ac:spMkLst>
        </pc:spChg>
        <pc:picChg chg="add mod">
          <ac:chgData name="Tim Bashford" userId="5fd3d9a1-443c-4717-9608-098946ca22e0" providerId="ADAL" clId="{8BFC1EF5-B49D-44BF-969F-9C5F599380C7}" dt="2020-10-30T13:07:11" v="3371" actId="1035"/>
          <ac:picMkLst>
            <pc:docMk/>
            <pc:sldMk cId="2598736165" sldId="275"/>
            <ac:picMk id="4" creationId="{A5A5AF64-D2D6-4E34-A1AE-0AF7F4A9C304}"/>
          </ac:picMkLst>
        </pc:picChg>
      </pc:sldChg>
      <pc:sldChg chg="addSp delSp modSp new mod">
        <pc:chgData name="Tim Bashford" userId="5fd3d9a1-443c-4717-9608-098946ca22e0" providerId="ADAL" clId="{8BFC1EF5-B49D-44BF-969F-9C5F599380C7}" dt="2020-10-30T13:09:14.208" v="3720" actId="1076"/>
        <pc:sldMkLst>
          <pc:docMk/>
          <pc:sldMk cId="4120146611" sldId="276"/>
        </pc:sldMkLst>
        <pc:spChg chg="mod">
          <ac:chgData name="Tim Bashford" userId="5fd3d9a1-443c-4717-9608-098946ca22e0" providerId="ADAL" clId="{8BFC1EF5-B49D-44BF-969F-9C5F599380C7}" dt="2020-10-30T13:08:21.283" v="3717" actId="20577"/>
          <ac:spMkLst>
            <pc:docMk/>
            <pc:sldMk cId="4120146611" sldId="276"/>
            <ac:spMk id="2" creationId="{BDA98BE0-5194-4A2D-8883-268287C0F0D3}"/>
          </ac:spMkLst>
        </pc:spChg>
        <pc:spChg chg="del">
          <ac:chgData name="Tim Bashford" userId="5fd3d9a1-443c-4717-9608-098946ca22e0" providerId="ADAL" clId="{8BFC1EF5-B49D-44BF-969F-9C5F599380C7}" dt="2020-10-30T13:09:11.380" v="3718" actId="478"/>
          <ac:spMkLst>
            <pc:docMk/>
            <pc:sldMk cId="4120146611" sldId="276"/>
            <ac:spMk id="3" creationId="{B892DC56-7AB9-4349-8301-48925559EACB}"/>
          </ac:spMkLst>
        </pc:spChg>
        <pc:picChg chg="add mod">
          <ac:chgData name="Tim Bashford" userId="5fd3d9a1-443c-4717-9608-098946ca22e0" providerId="ADAL" clId="{8BFC1EF5-B49D-44BF-969F-9C5F599380C7}" dt="2020-10-30T13:09:14.208" v="3720" actId="1076"/>
          <ac:picMkLst>
            <pc:docMk/>
            <pc:sldMk cId="4120146611" sldId="276"/>
            <ac:picMk id="4" creationId="{061252F9-CCD5-452E-92E3-03FBF42A4B72}"/>
          </ac:picMkLst>
        </pc:picChg>
      </pc:sldChg>
      <pc:sldChg chg="modSp new mod">
        <pc:chgData name="Tim Bashford" userId="5fd3d9a1-443c-4717-9608-098946ca22e0" providerId="ADAL" clId="{8BFC1EF5-B49D-44BF-969F-9C5F599380C7}" dt="2020-10-30T13:12:57.667" v="4267" actId="20577"/>
        <pc:sldMkLst>
          <pc:docMk/>
          <pc:sldMk cId="928926387" sldId="277"/>
        </pc:sldMkLst>
        <pc:spChg chg="mod">
          <ac:chgData name="Tim Bashford" userId="5fd3d9a1-443c-4717-9608-098946ca22e0" providerId="ADAL" clId="{8BFC1EF5-B49D-44BF-969F-9C5F599380C7}" dt="2020-10-30T13:09:24.880" v="3769" actId="20577"/>
          <ac:spMkLst>
            <pc:docMk/>
            <pc:sldMk cId="928926387" sldId="277"/>
            <ac:spMk id="2" creationId="{003A61EB-1781-45D7-892A-194E43D508D9}"/>
          </ac:spMkLst>
        </pc:spChg>
        <pc:spChg chg="mod">
          <ac:chgData name="Tim Bashford" userId="5fd3d9a1-443c-4717-9608-098946ca22e0" providerId="ADAL" clId="{8BFC1EF5-B49D-44BF-969F-9C5F599380C7}" dt="2020-10-30T13:12:57.667" v="4267" actId="20577"/>
          <ac:spMkLst>
            <pc:docMk/>
            <pc:sldMk cId="928926387" sldId="277"/>
            <ac:spMk id="3" creationId="{CCC7BD8B-FFC7-46EE-9396-4E955917EAC6}"/>
          </ac:spMkLst>
        </pc:spChg>
      </pc:sldChg>
      <pc:sldChg chg="modSp new mod">
        <pc:chgData name="Tim Bashford" userId="5fd3d9a1-443c-4717-9608-098946ca22e0" providerId="ADAL" clId="{8BFC1EF5-B49D-44BF-969F-9C5F599380C7}" dt="2020-10-30T13:42:42.190" v="5233" actId="20577"/>
        <pc:sldMkLst>
          <pc:docMk/>
          <pc:sldMk cId="1044506445" sldId="278"/>
        </pc:sldMkLst>
        <pc:spChg chg="mod">
          <ac:chgData name="Tim Bashford" userId="5fd3d9a1-443c-4717-9608-098946ca22e0" providerId="ADAL" clId="{8BFC1EF5-B49D-44BF-969F-9C5F599380C7}" dt="2020-10-30T13:36:20.224" v="4285" actId="20577"/>
          <ac:spMkLst>
            <pc:docMk/>
            <pc:sldMk cId="1044506445" sldId="278"/>
            <ac:spMk id="2" creationId="{D163E3A5-03F1-455D-A171-0B79A2EC10DE}"/>
          </ac:spMkLst>
        </pc:spChg>
        <pc:spChg chg="mod">
          <ac:chgData name="Tim Bashford" userId="5fd3d9a1-443c-4717-9608-098946ca22e0" providerId="ADAL" clId="{8BFC1EF5-B49D-44BF-969F-9C5F599380C7}" dt="2020-10-30T13:42:42.190" v="5233" actId="20577"/>
          <ac:spMkLst>
            <pc:docMk/>
            <pc:sldMk cId="1044506445" sldId="278"/>
            <ac:spMk id="3" creationId="{E46A188B-228E-4CF6-9E9D-77C6450CEF5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81DF7-636E-4EA0-92DF-12D887CAFA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Databases in Java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0563DF-5DDB-4445-B366-38ED19FD978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24968729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09E6D-5B76-48A7-9E6E-58C647578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Worlds collide – programming with 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ACF74-7AF2-43C4-BDDD-B9958B49BB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Quite a common activity for programmers, especially when working with the web.</a:t>
            </a:r>
          </a:p>
          <a:p>
            <a:r>
              <a:rPr lang="en-GB" dirty="0"/>
              <a:t>Storing data in a structured way is useful for solving a lot of problems.</a:t>
            </a:r>
          </a:p>
          <a:p>
            <a:r>
              <a:rPr lang="en-GB" dirty="0"/>
              <a:t>Ultimately, we end up having our code execute queries rather than having to do it ourselves.</a:t>
            </a:r>
          </a:p>
          <a:p>
            <a:pPr lvl="1"/>
            <a:r>
              <a:rPr lang="en-GB" dirty="0"/>
              <a:t>Some significant pitfalls, such as SQL injection, which we need to be wary of.</a:t>
            </a:r>
          </a:p>
          <a:p>
            <a:pPr lvl="1"/>
            <a:r>
              <a:rPr lang="en-GB" dirty="0"/>
              <a:t>Lots of developers don’t enjoy working with databases in the more traditional query-driven way very much because it becomes a bit tedious.</a:t>
            </a:r>
          </a:p>
          <a:p>
            <a:pPr lvl="1"/>
            <a:r>
              <a:rPr lang="en-GB" dirty="0"/>
              <a:t>Much better ways to do this – we’ll look at object relational mapping (ORM) in semester 2 for a more concise and pleasant way of working with databases.</a:t>
            </a:r>
          </a:p>
        </p:txBody>
      </p:sp>
    </p:spTree>
    <p:extLst>
      <p:ext uri="{BB962C8B-B14F-4D97-AF65-F5344CB8AC3E}">
        <p14:creationId xmlns:p14="http://schemas.microsoft.com/office/powerpoint/2010/main" val="1944844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01FE-38B1-49EE-9632-A71BBF8B5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CE50E-B213-482D-99DB-C8C26627C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Regardless of language, connections to SQL servers follow a common format:</a:t>
            </a:r>
          </a:p>
          <a:p>
            <a:pPr>
              <a:buFont typeface="+mj-lt"/>
              <a:buAutoNum type="arabicPeriod"/>
            </a:pPr>
            <a:r>
              <a:rPr lang="en-GB" dirty="0"/>
              <a:t>Establish a semi-persistent connection to the server. This is nearly always done using a connection string of some description.</a:t>
            </a:r>
          </a:p>
          <a:p>
            <a:pPr>
              <a:buFont typeface="+mj-lt"/>
              <a:buAutoNum type="arabicPeriod"/>
            </a:pPr>
            <a:r>
              <a:rPr lang="en-GB" dirty="0"/>
              <a:t>Issue 1 or more queries. These are </a:t>
            </a:r>
            <a:r>
              <a:rPr lang="en-GB" i="1" dirty="0"/>
              <a:t>generally</a:t>
            </a:r>
            <a:r>
              <a:rPr lang="en-GB" dirty="0"/>
              <a:t> either DML or DQL, but there’s no reason you can’t issue DDL, DCL or TCL queries too.</a:t>
            </a:r>
          </a:p>
          <a:p>
            <a:pPr lvl="1">
              <a:buFont typeface="+mj-lt"/>
              <a:buAutoNum type="arabicPeriod"/>
            </a:pPr>
            <a:r>
              <a:rPr lang="en-GB" dirty="0"/>
              <a:t>Languages usually provide an </a:t>
            </a:r>
            <a:r>
              <a:rPr lang="en-GB" dirty="0" err="1"/>
              <a:t>iteratable</a:t>
            </a:r>
            <a:r>
              <a:rPr lang="en-GB" dirty="0"/>
              <a:t> construct for DQL commands, such that you can loop through the results of a select statement, for example.</a:t>
            </a:r>
          </a:p>
          <a:p>
            <a:pPr lvl="1">
              <a:buFont typeface="+mj-lt"/>
              <a:buAutoNum type="arabicPeriod"/>
            </a:pPr>
            <a:r>
              <a:rPr lang="en-GB" dirty="0"/>
              <a:t>Other commands, which tend to be succeed/fail will execute (or attempt to execute) then report success, or potentially just throw an error on failure.</a:t>
            </a:r>
          </a:p>
          <a:p>
            <a:pPr>
              <a:buFont typeface="+mj-lt"/>
              <a:buAutoNum type="arabicPeriod"/>
            </a:pPr>
            <a:r>
              <a:rPr lang="en-GB" dirty="0"/>
              <a:t>Close connection. This is generally done implicitly.</a:t>
            </a:r>
          </a:p>
        </p:txBody>
      </p:sp>
    </p:spTree>
    <p:extLst>
      <p:ext uri="{BB962C8B-B14F-4D97-AF65-F5344CB8AC3E}">
        <p14:creationId xmlns:p14="http://schemas.microsoft.com/office/powerpoint/2010/main" val="2356931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89D92-13CC-4B28-BF53-327B35A15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Java SQL Connections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F754A-5D3F-44E8-AB9C-70F2FD646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718336" cy="3880773"/>
          </a:xfrm>
        </p:spPr>
        <p:txBody>
          <a:bodyPr/>
          <a:lstStyle/>
          <a:p>
            <a:r>
              <a:rPr lang="en-GB" dirty="0"/>
              <a:t>Lots of classes which do the heavy lifting for us.</a:t>
            </a:r>
          </a:p>
          <a:p>
            <a:pPr lvl="1"/>
            <a:r>
              <a:rPr lang="en-GB" dirty="0"/>
              <a:t>As we’re working with MSSQL, this is especially true in the era of “new” Microsoft who’ve recently begun providing an open source driver, available through lots of standard repositories, including Maven’s hub.</a:t>
            </a:r>
          </a:p>
          <a:p>
            <a:r>
              <a:rPr lang="en-GB" dirty="0"/>
              <a:t>Uses the “JDBC” – Java Database Connectivity layer.</a:t>
            </a:r>
          </a:p>
          <a:p>
            <a:pPr lvl="1"/>
            <a:r>
              <a:rPr lang="en-GB" dirty="0"/>
              <a:t>An attempt to standardise some of the connection process to different database servers. This works to a reasonable extent.</a:t>
            </a:r>
          </a:p>
          <a:p>
            <a:pPr lvl="1"/>
            <a:r>
              <a:rPr lang="en-GB" dirty="0"/>
              <a:t>There are other technologies, such as the Java Persistence API (JPA) and Hibernate which take this a step further and provide a common query language, impedance matching and similar. We’ll look at these when we study Web Services in semester 2!</a:t>
            </a:r>
          </a:p>
        </p:txBody>
      </p:sp>
    </p:spTree>
    <p:extLst>
      <p:ext uri="{BB962C8B-B14F-4D97-AF65-F5344CB8AC3E}">
        <p14:creationId xmlns:p14="http://schemas.microsoft.com/office/powerpoint/2010/main" val="3551562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A1BC9-D40A-4208-9D31-0A4CFF89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the MSSQL driver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BACCE-8C5D-4ACA-A765-E9ADFF673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02965"/>
            <a:ext cx="8596668" cy="4338397"/>
          </a:xfrm>
        </p:spPr>
        <p:txBody>
          <a:bodyPr/>
          <a:lstStyle/>
          <a:p>
            <a:r>
              <a:rPr lang="en-GB" dirty="0"/>
              <a:t>Add a Maven dependency: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Reload Project through the Maven menu</a:t>
            </a:r>
            <a:r>
              <a:rPr lang="en-GB" dirty="0"/>
              <a:t>! Otherwise the Driver won’t be downloaded.</a:t>
            </a:r>
          </a:p>
          <a:p>
            <a:r>
              <a:rPr lang="en-GB" dirty="0"/>
              <a:t>This is the latest driver for jre8 at time of writing (late October 2020). Pick the latest stable version if referring to these notes later.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979CC4-51A1-410C-89CB-9806728A27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2105" y="2163049"/>
            <a:ext cx="36671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620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9B3C2-A49A-4E71-8E6F-BBA992BE9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setup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337B4-0501-4007-AC9A-2B6535291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27464"/>
            <a:ext cx="9565624" cy="5008227"/>
          </a:xfrm>
        </p:spPr>
        <p:txBody>
          <a:bodyPr>
            <a:normAutofit/>
          </a:bodyPr>
          <a:lstStyle/>
          <a:p>
            <a:r>
              <a:rPr lang="en-GB" dirty="0"/>
              <a:t>First, add the library:</a:t>
            </a:r>
          </a:p>
          <a:p>
            <a:pPr marL="0" indent="0">
              <a:buNone/>
            </a:pPr>
            <a:r>
              <a:rPr lang="en-GB" dirty="0"/>
              <a:t>		import </a:t>
            </a:r>
            <a:r>
              <a:rPr lang="en-GB" dirty="0" err="1"/>
              <a:t>java.sql</a:t>
            </a:r>
            <a:r>
              <a:rPr lang="en-GB" dirty="0"/>
              <a:t>.*;</a:t>
            </a:r>
          </a:p>
          <a:p>
            <a:r>
              <a:rPr lang="en-GB" dirty="0"/>
              <a:t>Inside our main, we need to create a connection string. This is how we connect to our SQL Server instance. This takes the form: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jdbc:driver</a:t>
            </a:r>
            <a:r>
              <a:rPr lang="en-GB" dirty="0"/>
              <a:t>://</a:t>
            </a:r>
            <a:r>
              <a:rPr lang="en-GB" dirty="0" err="1"/>
              <a:t>path;any-additional-credentials-semicolon-separated</a:t>
            </a:r>
            <a:r>
              <a:rPr lang="en-GB" dirty="0"/>
              <a:t>;</a:t>
            </a:r>
          </a:p>
          <a:p>
            <a:r>
              <a:rPr lang="en-GB" dirty="0"/>
              <a:t>Drivers include </a:t>
            </a:r>
            <a:r>
              <a:rPr lang="en-GB" dirty="0" err="1"/>
              <a:t>mysql</a:t>
            </a:r>
            <a:r>
              <a:rPr lang="en-GB" dirty="0"/>
              <a:t>, </a:t>
            </a:r>
            <a:r>
              <a:rPr lang="en-GB" dirty="0" err="1"/>
              <a:t>postgresql</a:t>
            </a:r>
            <a:r>
              <a:rPr lang="en-GB" dirty="0"/>
              <a:t>, </a:t>
            </a:r>
            <a:r>
              <a:rPr lang="en-GB" dirty="0" err="1"/>
              <a:t>sqlserver</a:t>
            </a:r>
            <a:r>
              <a:rPr lang="en-GB" dirty="0"/>
              <a:t>, </a:t>
            </a:r>
            <a:r>
              <a:rPr lang="en-GB" dirty="0" err="1"/>
              <a:t>mariadb</a:t>
            </a:r>
            <a:r>
              <a:rPr lang="en-GB" dirty="0"/>
              <a:t>, db2, h2, Informix, derby and a few others.</a:t>
            </a:r>
          </a:p>
          <a:p>
            <a:r>
              <a:rPr lang="en-GB" dirty="0"/>
              <a:t>Our connection string will be something like:</a:t>
            </a:r>
          </a:p>
          <a:p>
            <a:pPr marL="0" indent="0">
              <a:buNone/>
            </a:pPr>
            <a:r>
              <a:rPr lang="en-GB" dirty="0"/>
              <a:t>	“</a:t>
            </a:r>
            <a:r>
              <a:rPr lang="en-GB" dirty="0" err="1"/>
              <a:t>jdbc:sqlserver</a:t>
            </a:r>
            <a:r>
              <a:rPr lang="en-GB" dirty="0"/>
              <a:t>://</a:t>
            </a:r>
            <a:r>
              <a:rPr lang="en-GB" dirty="0" err="1"/>
              <a:t>mywebserver.com:port;database</a:t>
            </a:r>
            <a:r>
              <a:rPr lang="en-GB" dirty="0"/>
              <a:t>=</a:t>
            </a:r>
            <a:r>
              <a:rPr lang="en-GB" dirty="0" err="1"/>
              <a:t>dbname;user</a:t>
            </a:r>
            <a:r>
              <a:rPr lang="en-GB" dirty="0"/>
              <a:t>=</a:t>
            </a:r>
            <a:r>
              <a:rPr lang="en-GB" dirty="0" err="1"/>
              <a:t>username;password</a:t>
            </a:r>
            <a:r>
              <a:rPr lang="en-GB" dirty="0"/>
              <a:t>	=password;”</a:t>
            </a:r>
          </a:p>
          <a:p>
            <a:pPr lvl="1"/>
            <a:r>
              <a:rPr lang="en-GB" dirty="0"/>
              <a:t>Note that we’re writing the username and password directly into the string. This isn’t a good thing to do (will almost inevitably end up with them being committed to git by accident) – we’ll fix this later.</a:t>
            </a:r>
          </a:p>
          <a:p>
            <a:pPr lvl="1"/>
            <a:r>
              <a:rPr lang="en-GB" dirty="0"/>
              <a:t>Note also the semicolon at the end of the string, inside the string itself!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009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DD3DF-7B87-44D3-9A18-C7E9434A7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Connection String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D6A79-CA84-4C1F-B13A-5841105A76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60589"/>
            <a:ext cx="9825683" cy="3880773"/>
          </a:xfrm>
        </p:spPr>
        <p:txBody>
          <a:bodyPr/>
          <a:lstStyle/>
          <a:p>
            <a:r>
              <a:rPr lang="en-GB" dirty="0"/>
              <a:t>I’m connecting to a database server in my house which has the DNS “</a:t>
            </a:r>
            <a:r>
              <a:rPr lang="en-GB" dirty="0" err="1"/>
              <a:t>fenrir</a:t>
            </a:r>
            <a:r>
              <a:rPr lang="en-GB" dirty="0"/>
              <a:t>“.</a:t>
            </a:r>
          </a:p>
          <a:p>
            <a:r>
              <a:rPr lang="en-GB" dirty="0"/>
              <a:t>The database is a full instance of SQL Server running on port 1433.</a:t>
            </a:r>
          </a:p>
          <a:p>
            <a:r>
              <a:rPr lang="en-GB" dirty="0"/>
              <a:t>I have created a dummy username and password with access to only the previous distributed “University” database with the username “</a:t>
            </a:r>
            <a:r>
              <a:rPr lang="en-GB" dirty="0" err="1"/>
              <a:t>dvlaexampleuser</a:t>
            </a:r>
            <a:r>
              <a:rPr lang="en-GB" dirty="0"/>
              <a:t>” and password “abc123”.</a:t>
            </a:r>
          </a:p>
          <a:p>
            <a:pPr marL="0" indent="0">
              <a:buNone/>
            </a:pPr>
            <a:r>
              <a:rPr lang="en-GB" dirty="0"/>
              <a:t>Therefore, my connection string is:</a:t>
            </a:r>
          </a:p>
          <a:p>
            <a:pPr marL="0" indent="0">
              <a:buNone/>
            </a:pPr>
            <a:r>
              <a:rPr lang="en-GB" dirty="0"/>
              <a:t>String </a:t>
            </a:r>
            <a:r>
              <a:rPr lang="en-GB" dirty="0" err="1"/>
              <a:t>connectionString</a:t>
            </a:r>
            <a:r>
              <a:rPr lang="en-GB" dirty="0"/>
              <a:t> = "</a:t>
            </a:r>
            <a:r>
              <a:rPr lang="en-GB" dirty="0" err="1"/>
              <a:t>jdbc:sqlserver</a:t>
            </a:r>
            <a:r>
              <a:rPr lang="en-GB" dirty="0"/>
              <a:t>://fenrir:1433;database=</a:t>
            </a:r>
            <a:r>
              <a:rPr lang="en-GB" dirty="0" err="1"/>
              <a:t>University;user</a:t>
            </a:r>
            <a:r>
              <a:rPr lang="en-GB" dirty="0"/>
              <a:t>=</a:t>
            </a:r>
            <a:r>
              <a:rPr lang="en-GB" dirty="0" err="1"/>
              <a:t>dvlaexampleuser;password</a:t>
            </a:r>
            <a:r>
              <a:rPr lang="en-GB" dirty="0"/>
              <a:t>=abc123;";</a:t>
            </a:r>
          </a:p>
        </p:txBody>
      </p:sp>
    </p:spTree>
    <p:extLst>
      <p:ext uri="{BB962C8B-B14F-4D97-AF65-F5344CB8AC3E}">
        <p14:creationId xmlns:p14="http://schemas.microsoft.com/office/powerpoint/2010/main" val="984090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D2215-7953-4165-B3AA-21E201096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Connection String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766C2-78E0-4139-8130-0B0702050A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are connecting to a local instance of SQL Server Express, you might instead do: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jdbc:sqlserver</a:t>
            </a:r>
            <a:r>
              <a:rPr lang="en-GB" dirty="0"/>
              <a:t>://</a:t>
            </a:r>
            <a:r>
              <a:rPr lang="en-GB" dirty="0" err="1"/>
              <a:t>ComputerName</a:t>
            </a:r>
            <a:r>
              <a:rPr lang="en-GB" dirty="0"/>
              <a:t>\</a:t>
            </a:r>
            <a:r>
              <a:rPr lang="en-GB" dirty="0" err="1"/>
              <a:t>SqlExpressInstanceName</a:t>
            </a:r>
            <a:endParaRPr lang="en-GB" dirty="0"/>
          </a:p>
          <a:p>
            <a:r>
              <a:rPr lang="en-GB" dirty="0"/>
              <a:t>Then, to use your current logged in user’s credentials: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integratedSecurity</a:t>
            </a:r>
            <a:r>
              <a:rPr lang="en-GB" dirty="0"/>
              <a:t>=true</a:t>
            </a:r>
          </a:p>
          <a:p>
            <a:pPr marL="0" indent="0">
              <a:buNone/>
            </a:pPr>
            <a:r>
              <a:rPr lang="en-GB" dirty="0"/>
              <a:t>Rather than a username/password.</a:t>
            </a:r>
          </a:p>
        </p:txBody>
      </p:sp>
    </p:spTree>
    <p:extLst>
      <p:ext uri="{BB962C8B-B14F-4D97-AF65-F5344CB8AC3E}">
        <p14:creationId xmlns:p14="http://schemas.microsoft.com/office/powerpoint/2010/main" val="3682520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54F59-BDB2-49AD-819D-4979981C1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2A663-AFCE-477D-B84D-A7E9AD253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88801"/>
            <a:ext cx="8596668" cy="3880773"/>
          </a:xfrm>
        </p:spPr>
        <p:txBody>
          <a:bodyPr/>
          <a:lstStyle/>
          <a:p>
            <a:r>
              <a:rPr lang="en-GB" dirty="0"/>
              <a:t>Once we have our connection string, we can connect to the database server. We always do this in a try/catch block because its failure can be out of our control, e.g. network connectivity issues, authentication issues, etc. When this fails, it throws an </a:t>
            </a:r>
            <a:r>
              <a:rPr lang="en-GB" dirty="0" err="1"/>
              <a:t>SqlException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There are two classes involved in this process. A “Connection” class which represents the connection itself and a “</a:t>
            </a:r>
            <a:r>
              <a:rPr lang="en-GB" dirty="0" err="1"/>
              <a:t>DriverManager</a:t>
            </a:r>
            <a:r>
              <a:rPr lang="en-GB" dirty="0"/>
              <a:t>” which deals with the differences between the different supported servers and their drivers.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97B605-2C07-443E-BB89-C9EA132438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8762" y="3689915"/>
            <a:ext cx="9134475" cy="263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195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333E3-CF93-4DD7-B1DE-83625DA84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CC6BE-3F1D-4CC0-9D4A-488BB5CD9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5972"/>
            <a:ext cx="8596668" cy="3880773"/>
          </a:xfrm>
        </p:spPr>
        <p:txBody>
          <a:bodyPr/>
          <a:lstStyle/>
          <a:p>
            <a:r>
              <a:rPr lang="en-GB" dirty="0"/>
              <a:t>We can run this code and get some idea of whether our connection string is correct. Which is to say that a program which does nothing has successfully connected.</a:t>
            </a:r>
          </a:p>
          <a:p>
            <a:r>
              <a:rPr lang="en-GB" dirty="0"/>
              <a:t>If I change the password by a character, I get an appropriate error message (which I’m letting crash through the </a:t>
            </a:r>
            <a:r>
              <a:rPr lang="en-GB" dirty="0" err="1"/>
              <a:t>printStackTrace</a:t>
            </a:r>
            <a:r>
              <a:rPr lang="en-GB" dirty="0"/>
              <a:t>()) call: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 at this stage, you can and should debug any connection string errors or issues.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66E285-52F0-4028-B101-4166BE9635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27" y="3429000"/>
            <a:ext cx="10100345" cy="490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6602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C4E11-5BF5-4842-AE31-BBDED955E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8450E-F8D3-4CE1-A325-77ED085A9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407991"/>
          </a:xfrm>
        </p:spPr>
        <p:txBody>
          <a:bodyPr/>
          <a:lstStyle/>
          <a:p>
            <a:r>
              <a:rPr lang="en-GB" dirty="0"/>
              <a:t>With our connection class set up and working, we can begin to write queries inside the try block.</a:t>
            </a:r>
          </a:p>
          <a:p>
            <a:r>
              <a:rPr lang="en-GB" dirty="0"/>
              <a:t>To do this, we need to create a “Statement”. The most basic form of this is a static statement, to be used for static queries. This is good for queries without parameters, such as SELECT statements without a where clause, or most DDL queries. The Statement is created by our Connection.</a:t>
            </a:r>
          </a:p>
          <a:p>
            <a:r>
              <a:rPr lang="en-GB" dirty="0"/>
              <a:t>For queries with a set of results, we can create a </a:t>
            </a:r>
            <a:r>
              <a:rPr lang="en-GB" dirty="0" err="1"/>
              <a:t>ResultSet</a:t>
            </a:r>
            <a:r>
              <a:rPr lang="en-GB" dirty="0"/>
              <a:t> to loop through them. This is formed by executing our query.</a:t>
            </a:r>
          </a:p>
          <a:p>
            <a:pPr marL="0" indent="0">
              <a:buNone/>
            </a:pPr>
            <a:r>
              <a:rPr lang="en-GB" dirty="0"/>
              <a:t> 		Statement </a:t>
            </a:r>
            <a:r>
              <a:rPr lang="en-GB" dirty="0" err="1"/>
              <a:t>statement</a:t>
            </a:r>
            <a:r>
              <a:rPr lang="en-GB" dirty="0"/>
              <a:t> = </a:t>
            </a:r>
            <a:r>
              <a:rPr lang="en-GB" dirty="0" err="1"/>
              <a:t>conn.createStatement</a:t>
            </a:r>
            <a:r>
              <a:rPr lang="en-GB" dirty="0"/>
              <a:t>();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ResultSet</a:t>
            </a:r>
            <a:r>
              <a:rPr lang="en-GB" dirty="0"/>
              <a:t> results = </a:t>
            </a:r>
            <a:r>
              <a:rPr lang="en-GB" dirty="0" err="1"/>
              <a:t>statement.executeQuery</a:t>
            </a:r>
            <a:r>
              <a:rPr lang="en-GB" dirty="0"/>
              <a:t>("SELECT * FROM Student");</a:t>
            </a:r>
          </a:p>
          <a:p>
            <a:r>
              <a:rPr lang="en-GB" dirty="0"/>
              <a:t>There’s a lot of object oriented stuff going on here – I’m obliterating all the detail and giving you usage only. Revisit these slides after you look at OO and you’ll realise how we’re working with classes.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777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639D4-65B3-4DB9-A7BC-4962F6926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E2582-87AF-434F-852E-AFD2E7A7A5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query which generates tabulatable results does so using a </a:t>
            </a:r>
            <a:r>
              <a:rPr lang="en-GB" dirty="0" err="1"/>
              <a:t>ResultSet</a:t>
            </a:r>
            <a:r>
              <a:rPr lang="en-GB" dirty="0"/>
              <a:t>. We can therefore do: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ResultSet</a:t>
            </a:r>
            <a:r>
              <a:rPr lang="en-GB" dirty="0"/>
              <a:t> results = </a:t>
            </a:r>
            <a:r>
              <a:rPr lang="en-GB" dirty="0" err="1"/>
              <a:t>statement.executeQuery</a:t>
            </a:r>
            <a:r>
              <a:rPr lang="en-GB" dirty="0"/>
              <a:t>("SELECT * FROM Student");</a:t>
            </a:r>
          </a:p>
          <a:p>
            <a:r>
              <a:rPr lang="en-GB" dirty="0"/>
              <a:t>Now we can get each result in turn using a loop and .next() on our results:</a:t>
            </a:r>
          </a:p>
          <a:p>
            <a:pPr marL="0" indent="0">
              <a:buNone/>
            </a:pPr>
            <a:r>
              <a:rPr lang="en-GB" dirty="0"/>
              <a:t>		while(</a:t>
            </a:r>
            <a:r>
              <a:rPr lang="en-GB" dirty="0" err="1"/>
              <a:t>results.next</a:t>
            </a:r>
            <a:r>
              <a:rPr lang="en-GB" dirty="0"/>
              <a:t>())</a:t>
            </a:r>
          </a:p>
          <a:p>
            <a:r>
              <a:rPr lang="en-GB" dirty="0"/>
              <a:t>And we can access each result by either its column index or name. Index is probably fine if you specify the columns (which I didn’t here), but I always prefer access by name: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System.out.printf</a:t>
            </a:r>
            <a:r>
              <a:rPr lang="en-GB" dirty="0"/>
              <a:t>("%s\n", </a:t>
            </a:r>
            <a:r>
              <a:rPr lang="en-GB" dirty="0" err="1"/>
              <a:t>results.getString</a:t>
            </a:r>
            <a:r>
              <a:rPr lang="en-GB" dirty="0"/>
              <a:t>("</a:t>
            </a:r>
            <a:r>
              <a:rPr lang="en-GB" dirty="0" err="1"/>
              <a:t>StudentName</a:t>
            </a:r>
            <a:r>
              <a:rPr lang="en-GB" dirty="0"/>
              <a:t>"));</a:t>
            </a:r>
          </a:p>
        </p:txBody>
      </p:sp>
    </p:spTree>
    <p:extLst>
      <p:ext uri="{BB962C8B-B14F-4D97-AF65-F5344CB8AC3E}">
        <p14:creationId xmlns:p14="http://schemas.microsoft.com/office/powerpoint/2010/main" val="2063151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33186-FEDB-4F3C-AD05-6B6D2DFCE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A61BE-6DF5-42D7-9B68-ED06FD909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365695"/>
            <a:ext cx="8596668" cy="3675667"/>
          </a:xfrm>
        </p:spPr>
        <p:txBody>
          <a:bodyPr/>
          <a:lstStyle/>
          <a:p>
            <a:r>
              <a:rPr lang="en-GB" dirty="0"/>
              <a:t>We can run any query we like. Here’s an example with a join to additionally get the course name:</a:t>
            </a:r>
          </a:p>
          <a:p>
            <a:pPr marL="400050" lvl="1" indent="0">
              <a:buNone/>
            </a:pPr>
            <a:r>
              <a:rPr lang="en-GB" dirty="0" err="1"/>
              <a:t>ResultSet</a:t>
            </a:r>
            <a:r>
              <a:rPr lang="en-GB" dirty="0"/>
              <a:t> results = </a:t>
            </a:r>
            <a:r>
              <a:rPr lang="en-GB" dirty="0" err="1"/>
              <a:t>statement.executeQuery</a:t>
            </a:r>
            <a:r>
              <a:rPr lang="en-GB" dirty="0"/>
              <a:t>("SELECT * FROM Student s INNER JOIN Course c on </a:t>
            </a:r>
            <a:r>
              <a:rPr lang="en-GB" dirty="0" err="1"/>
              <a:t>s.CourseID</a:t>
            </a:r>
            <a:r>
              <a:rPr lang="en-GB" dirty="0"/>
              <a:t> = </a:t>
            </a:r>
            <a:r>
              <a:rPr lang="en-GB" dirty="0" err="1"/>
              <a:t>c.CourseID</a:t>
            </a:r>
            <a:r>
              <a:rPr lang="en-GB" dirty="0"/>
              <a:t>");</a:t>
            </a:r>
          </a:p>
          <a:p>
            <a:pPr marL="400050" lvl="1" indent="0">
              <a:buNone/>
            </a:pPr>
            <a:r>
              <a:rPr lang="en-GB" dirty="0"/>
              <a:t>(…)</a:t>
            </a:r>
          </a:p>
          <a:p>
            <a:pPr marL="400050" lvl="1" indent="0">
              <a:buNone/>
            </a:pPr>
            <a:r>
              <a:rPr lang="en-GB" dirty="0" err="1"/>
              <a:t>System.out.printf</a:t>
            </a:r>
            <a:r>
              <a:rPr lang="en-GB" dirty="0"/>
              <a:t>("%s\t\</a:t>
            </a:r>
            <a:r>
              <a:rPr lang="en-GB" dirty="0" err="1"/>
              <a:t>t%s</a:t>
            </a:r>
            <a:r>
              <a:rPr lang="en-GB" dirty="0"/>
              <a:t>\n", </a:t>
            </a:r>
            <a:r>
              <a:rPr lang="en-GB" dirty="0" err="1"/>
              <a:t>results.getString</a:t>
            </a:r>
            <a:r>
              <a:rPr lang="en-GB" dirty="0"/>
              <a:t>("</a:t>
            </a:r>
            <a:r>
              <a:rPr lang="en-GB" dirty="0" err="1"/>
              <a:t>StudentName</a:t>
            </a:r>
            <a:r>
              <a:rPr lang="en-GB" dirty="0"/>
              <a:t>"), </a:t>
            </a:r>
            <a:r>
              <a:rPr lang="en-GB" dirty="0" err="1"/>
              <a:t>results.getString</a:t>
            </a:r>
            <a:r>
              <a:rPr lang="en-GB" dirty="0"/>
              <a:t>("</a:t>
            </a:r>
            <a:r>
              <a:rPr lang="en-GB" dirty="0" err="1"/>
              <a:t>CourseName</a:t>
            </a:r>
            <a:r>
              <a:rPr lang="en-GB" dirty="0"/>
              <a:t>"));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ECB990-328A-46BC-A91C-994A6154A8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893" y="1306922"/>
            <a:ext cx="971550" cy="8096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A72C77-7668-4774-A34A-B8765C63A2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562" y="4869765"/>
            <a:ext cx="3190875" cy="8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4366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1B14A-B30D-4302-8B74-C18BD2053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Parameterised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9A15D-9002-4F2D-B985-98B292B0B1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42239"/>
            <a:ext cx="8596668" cy="4699123"/>
          </a:xfrm>
        </p:spPr>
        <p:txBody>
          <a:bodyPr>
            <a:normAutofit/>
          </a:bodyPr>
          <a:lstStyle/>
          <a:p>
            <a:r>
              <a:rPr lang="en-GB" dirty="0"/>
              <a:t>Now let’s try an insert. This works fine in theory:</a:t>
            </a:r>
          </a:p>
          <a:p>
            <a:pPr marL="0" indent="0">
              <a:buNone/>
            </a:pPr>
            <a:r>
              <a:rPr lang="en-GB" dirty="0"/>
              <a:t> 		Connection conn = </a:t>
            </a:r>
            <a:r>
              <a:rPr lang="en-GB" dirty="0" err="1"/>
              <a:t>DriverManager.getConnection</a:t>
            </a:r>
            <a:r>
              <a:rPr lang="en-GB" dirty="0"/>
              <a:t>(</a:t>
            </a:r>
            <a:r>
              <a:rPr lang="en-GB" dirty="0" err="1"/>
              <a:t>connectionString</a:t>
            </a:r>
            <a:r>
              <a:rPr lang="en-GB" dirty="0"/>
              <a:t>);			Statement </a:t>
            </a:r>
            <a:r>
              <a:rPr lang="en-GB" dirty="0" err="1"/>
              <a:t>statement</a:t>
            </a:r>
            <a:r>
              <a:rPr lang="en-GB" dirty="0"/>
              <a:t> = </a:t>
            </a:r>
            <a:r>
              <a:rPr lang="en-GB" dirty="0" err="1"/>
              <a:t>conn.createStatement</a:t>
            </a:r>
            <a:r>
              <a:rPr lang="en-GB" dirty="0"/>
              <a:t>();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statement.execute</a:t>
            </a:r>
            <a:r>
              <a:rPr lang="en-GB" dirty="0"/>
              <a:t>("INSERT INTO Student (</a:t>
            </a:r>
            <a:r>
              <a:rPr lang="en-GB" dirty="0" err="1"/>
              <a:t>StudentName</a:t>
            </a:r>
            <a:r>
              <a:rPr lang="en-GB" dirty="0"/>
              <a:t>, Address, 				</a:t>
            </a:r>
            <a:r>
              <a:rPr lang="en-GB" dirty="0" err="1"/>
              <a:t>CourseID</a:t>
            </a:r>
            <a:r>
              <a:rPr lang="en-GB" dirty="0"/>
              <a:t>) VALUES ('Jane Davies', '159 Swansea Road', 1)");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fact, this exact example is technically fine. However…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49FC3C-A15B-4DD7-9474-D9B1EFE945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075" y="3297354"/>
            <a:ext cx="3371850" cy="115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8460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460AD-8D0B-4B0C-B324-A958273F9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Parameterised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01063-0AA9-4308-ABC5-CB99E80FB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4987688"/>
          </a:xfrm>
        </p:spPr>
        <p:txBody>
          <a:bodyPr/>
          <a:lstStyle/>
          <a:p>
            <a:r>
              <a:rPr lang="en-GB" dirty="0"/>
              <a:t>What we’d probably do in reality and out of naivety is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works the same but is a complete no-go: due to the string concatenation, </a:t>
            </a:r>
            <a:r>
              <a:rPr lang="en-GB" b="1" u="sng" dirty="0"/>
              <a:t>this query is injectable</a:t>
            </a:r>
            <a:r>
              <a:rPr lang="en-GB" dirty="0"/>
              <a:t>. Someone can easily write the tail end of this query, a semicolon, then a second, malicious query.</a:t>
            </a:r>
          </a:p>
          <a:p>
            <a:pPr lvl="1"/>
            <a:r>
              <a:rPr lang="en-GB" dirty="0"/>
              <a:t>You’ll notice I even inserted it as an image so you can’t copy and paste it.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1"/>
            <a:r>
              <a:rPr lang="en-GB" dirty="0"/>
              <a:t>It’s horrifying how many examples of this you can find of this online. Even Microsoft’s own documentation!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EF0D10-D196-4CAD-9380-6A2D8B5E6E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875" y="1930400"/>
            <a:ext cx="1114425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6157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82187-636D-4A41-A07B-3A24203ED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82430"/>
            <a:ext cx="8596668" cy="1320800"/>
          </a:xfrm>
        </p:spPr>
        <p:txBody>
          <a:bodyPr/>
          <a:lstStyle/>
          <a:p>
            <a:r>
              <a:rPr lang="en-GB" dirty="0"/>
              <a:t>Parameterised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8C904-EF05-4B36-9567-6B1C8DECC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49292"/>
            <a:ext cx="8596668" cy="5507372"/>
          </a:xfrm>
        </p:spPr>
        <p:txBody>
          <a:bodyPr>
            <a:normAutofit/>
          </a:bodyPr>
          <a:lstStyle/>
          <a:p>
            <a:r>
              <a:rPr lang="en-GB" dirty="0"/>
              <a:t>Instead of a “Statement” which builds a string through any form of concatenation, we should always use a parameterised query, in Java called a “</a:t>
            </a:r>
            <a:r>
              <a:rPr lang="en-GB" dirty="0" err="1"/>
              <a:t>PreparedStatement</a:t>
            </a:r>
            <a:r>
              <a:rPr lang="en-GB" dirty="0"/>
              <a:t>”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PreparedStatement</a:t>
            </a:r>
            <a:r>
              <a:rPr lang="en-GB" dirty="0"/>
              <a:t> statement = </a:t>
            </a:r>
            <a:r>
              <a:rPr lang="en-GB" dirty="0" err="1"/>
              <a:t>conn.prepareStatement</a:t>
            </a:r>
            <a:r>
              <a:rPr lang="en-GB" dirty="0"/>
              <a:t>("INSERT INTO Student (</a:t>
            </a:r>
            <a:r>
              <a:rPr lang="en-GB" dirty="0" err="1"/>
              <a:t>StudentName</a:t>
            </a:r>
            <a:r>
              <a:rPr lang="en-GB" dirty="0"/>
              <a:t>, Address, </a:t>
            </a:r>
            <a:r>
              <a:rPr lang="en-GB" dirty="0" err="1"/>
              <a:t>CourseID</a:t>
            </a:r>
            <a:r>
              <a:rPr lang="en-GB" dirty="0"/>
              <a:t>) VALUES (?, ?, ?)");</a:t>
            </a:r>
          </a:p>
          <a:p>
            <a:r>
              <a:rPr lang="en-GB" dirty="0"/>
              <a:t>The question marks here represent parameters to be filled in, by index, annoyingly starting from 1. Having read in the values as before, we do this through: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statement.setString</a:t>
            </a:r>
            <a:r>
              <a:rPr lang="en-GB" dirty="0"/>
              <a:t>(1, </a:t>
            </a:r>
            <a:r>
              <a:rPr lang="en-GB" dirty="0" err="1"/>
              <a:t>studentName</a:t>
            </a:r>
            <a:r>
              <a:rPr lang="en-GB" dirty="0"/>
              <a:t>);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statement.setString</a:t>
            </a:r>
            <a:r>
              <a:rPr lang="en-GB" dirty="0"/>
              <a:t>(2, </a:t>
            </a:r>
            <a:r>
              <a:rPr lang="en-GB" dirty="0" err="1"/>
              <a:t>studentAddress</a:t>
            </a:r>
            <a:r>
              <a:rPr lang="en-GB" dirty="0"/>
              <a:t>);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statement.setInt</a:t>
            </a:r>
            <a:r>
              <a:rPr lang="en-GB" dirty="0"/>
              <a:t>(3, </a:t>
            </a:r>
            <a:r>
              <a:rPr lang="en-GB" dirty="0" err="1"/>
              <a:t>courseID</a:t>
            </a:r>
            <a:r>
              <a:rPr lang="en-GB" dirty="0"/>
              <a:t>);</a:t>
            </a:r>
          </a:p>
          <a:p>
            <a:r>
              <a:rPr lang="en-GB" dirty="0"/>
              <a:t>Note the use of .</a:t>
            </a:r>
            <a:r>
              <a:rPr lang="en-GB" dirty="0" err="1"/>
              <a:t>setType</a:t>
            </a:r>
            <a:r>
              <a:rPr lang="en-GB" dirty="0"/>
              <a:t> where type represents a range of Java types that JDBC can convert into database types.</a:t>
            </a:r>
          </a:p>
          <a:p>
            <a:r>
              <a:rPr lang="en-GB" dirty="0"/>
              <a:t>We can then execute the query with no risk of injection: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statement.execute</a:t>
            </a:r>
            <a:r>
              <a:rPr lang="en-GB" dirty="0"/>
              <a:t>();</a:t>
            </a:r>
          </a:p>
        </p:txBody>
      </p:sp>
    </p:spTree>
    <p:extLst>
      <p:ext uri="{BB962C8B-B14F-4D97-AF65-F5344CB8AC3E}">
        <p14:creationId xmlns:p14="http://schemas.microsoft.com/office/powerpoint/2010/main" val="31888247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231B7-9CA7-4A20-A914-3E6D2617F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executeUpdate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383A9-7585-49AD-8AED-01FB59C09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Just to mention, there’s another method for DDL/DML queries which returns nothing, called </a:t>
            </a:r>
            <a:r>
              <a:rPr lang="en-GB" dirty="0" err="1"/>
              <a:t>executeUpdate</a:t>
            </a:r>
            <a:r>
              <a:rPr lang="en-GB" dirty="0"/>
              <a:t>, i.e.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statement.executeUpdate</a:t>
            </a:r>
            <a:r>
              <a:rPr lang="en-GB" dirty="0"/>
              <a:t>();</a:t>
            </a:r>
          </a:p>
          <a:p>
            <a:r>
              <a:rPr lang="en-GB" dirty="0"/>
              <a:t>I mention this only because it’s a pretty confusing name – don’t be fooled into thinking this is, therefore, for update queries! It works for INSERT, UPDATE, DELETE, CREATE, etc.</a:t>
            </a:r>
          </a:p>
        </p:txBody>
      </p:sp>
    </p:spTree>
    <p:extLst>
      <p:ext uri="{BB962C8B-B14F-4D97-AF65-F5344CB8AC3E}">
        <p14:creationId xmlns:p14="http://schemas.microsoft.com/office/powerpoint/2010/main" val="37216756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160B1-F60F-4161-B62A-B8FDEAC57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“right” way to do connection strings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59559-CA33-43DF-A114-DA3EB5D75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0000"/>
            <a:ext cx="10362578" cy="4770074"/>
          </a:xfrm>
        </p:spPr>
        <p:txBody>
          <a:bodyPr>
            <a:normAutofit/>
          </a:bodyPr>
          <a:lstStyle/>
          <a:p>
            <a:r>
              <a:rPr lang="en-GB" dirty="0"/>
              <a:t>A common problem in programming is how we store sensitive information.</a:t>
            </a:r>
          </a:p>
          <a:p>
            <a:pPr lvl="1"/>
            <a:r>
              <a:rPr lang="en-GB" dirty="0"/>
              <a:t>Passwords</a:t>
            </a:r>
          </a:p>
          <a:p>
            <a:pPr lvl="1"/>
            <a:r>
              <a:rPr lang="en-GB" dirty="0"/>
              <a:t>API keys</a:t>
            </a:r>
          </a:p>
          <a:p>
            <a:pPr lvl="1"/>
            <a:r>
              <a:rPr lang="en-GB" dirty="0"/>
              <a:t>Private keys</a:t>
            </a:r>
          </a:p>
          <a:p>
            <a:pPr lvl="1"/>
            <a:r>
              <a:rPr lang="en-GB" dirty="0"/>
              <a:t>Etc…</a:t>
            </a:r>
          </a:p>
          <a:p>
            <a:r>
              <a:rPr lang="en-GB" b="1" u="sng" dirty="0"/>
              <a:t>Never</a:t>
            </a:r>
            <a:r>
              <a:rPr lang="en-GB" b="1" dirty="0"/>
              <a:t> rely on security by obscurity</a:t>
            </a:r>
            <a:r>
              <a:rPr lang="en-GB" dirty="0"/>
              <a:t>. Anything you make public can only be assumed to be compromised.</a:t>
            </a:r>
          </a:p>
          <a:p>
            <a:pPr lvl="1"/>
            <a:r>
              <a:rPr lang="en-GB" dirty="0"/>
              <a:t>This sounds paranoid, but is easy to prove. Put £0.01 into a bitcoin wallet and commit the private key to a public </a:t>
            </a:r>
            <a:r>
              <a:rPr lang="en-GB" dirty="0" err="1"/>
              <a:t>github</a:t>
            </a:r>
            <a:r>
              <a:rPr lang="en-GB" dirty="0"/>
              <a:t> repo. It’ll be empty within seconds.</a:t>
            </a:r>
          </a:p>
          <a:p>
            <a:pPr lvl="1"/>
            <a:r>
              <a:rPr lang="en-GB" dirty="0"/>
              <a:t>Hackers are constantly scraping repositories for information.</a:t>
            </a:r>
          </a:p>
          <a:p>
            <a:r>
              <a:rPr lang="en-GB" dirty="0"/>
              <a:t>So, because our connection string is hard coded into the Java file, we have a problem – if we want to commit that Java file to a repository, we commit all of the data needed to log into the database server too.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7434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A6BF7-9793-4EDF-8E81-DB72440C1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B0849-72C6-4E85-989D-502EDAEB9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61021"/>
            <a:ext cx="8596668" cy="4380342"/>
          </a:xfrm>
        </p:spPr>
        <p:txBody>
          <a:bodyPr/>
          <a:lstStyle/>
          <a:p>
            <a:r>
              <a:rPr lang="en-GB" dirty="0"/>
              <a:t>Instead of hard coding the data into our Java files, we can use a properties file.</a:t>
            </a:r>
          </a:p>
          <a:p>
            <a:pPr lvl="1"/>
            <a:r>
              <a:rPr lang="en-GB" dirty="0"/>
              <a:t>A properties file won’t be uploaded to a repository, so allows us the best of both worlds – we can upload our code without it, so won’t reveal credentials when pushing to git.</a:t>
            </a:r>
          </a:p>
          <a:p>
            <a:r>
              <a:rPr lang="en-GB" dirty="0"/>
              <a:t> Let’s fix our code. Add a file to the </a:t>
            </a:r>
            <a:r>
              <a:rPr lang="en-GB" dirty="0" err="1"/>
              <a:t>src</a:t>
            </a:r>
            <a:r>
              <a:rPr lang="en-GB" dirty="0"/>
              <a:t>/main/resources directory called “</a:t>
            </a:r>
            <a:r>
              <a:rPr lang="en-GB" dirty="0" err="1"/>
              <a:t>db.properties</a:t>
            </a:r>
            <a:r>
              <a:rPr lang="en-GB" dirty="0"/>
              <a:t>” – we can pick the name when making our own, but the extension is set by convention.</a:t>
            </a:r>
          </a:p>
          <a:p>
            <a:pPr lvl="1"/>
            <a:r>
              <a:rPr lang="en-GB" dirty="0"/>
              <a:t>Lots of frameworks, such as Spring look for a particular named properties file.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C7C7DB-6674-436B-B591-DE0D3FC37D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8737" y="4688813"/>
            <a:ext cx="1914525" cy="135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6448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C6B66-4C9F-4D65-B91F-0B9B80B10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2BA2D-E741-456F-8EA5-2ADBE5C59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34517"/>
            <a:ext cx="8596668" cy="4606845"/>
          </a:xfrm>
        </p:spPr>
        <p:txBody>
          <a:bodyPr/>
          <a:lstStyle/>
          <a:p>
            <a:r>
              <a:rPr lang="en-GB" dirty="0"/>
              <a:t>We can now add some details to our properties file. These can be set to whatever we like as key-value pairs in the format key = value. We often include dots in our key to separate different categories of key. In this case, I’m using: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From my code, I can then read this file and use a “Properties” class to obtain these properties by their key.</a:t>
            </a:r>
          </a:p>
          <a:p>
            <a:pPr lvl="1"/>
            <a:r>
              <a:rPr lang="en-GB" dirty="0"/>
              <a:t>This can throw a few different kinds of Exception around files not being accessible, I was lazy and just throw a generic one, but you should generally throw their specific forms for production code.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A5AF64-D2D6-4E34-A1AE-0AF7F4A9C3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1050" y="2539697"/>
            <a:ext cx="3009900" cy="88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7361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98BE0-5194-4A2D-8883-268287C0F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file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1252F9-CCD5-452E-92E3-03FBF42A4B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1712" y="1930400"/>
            <a:ext cx="7648575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1466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A61EB-1781-45D7-892A-194E43D50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properties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7BD8B-FFC7-46EE-9396-4E955917EA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Now I can set the connection string by using </a:t>
            </a:r>
            <a:r>
              <a:rPr lang="en-GB" dirty="0" err="1"/>
              <a:t>p.getProperty</a:t>
            </a:r>
            <a:r>
              <a:rPr lang="en-GB" dirty="0"/>
              <a:t>(“key”) to reference each property. I.E. I can form this example as:</a:t>
            </a:r>
          </a:p>
          <a:p>
            <a:pPr marL="0" indent="0">
              <a:buNone/>
            </a:pPr>
            <a:r>
              <a:rPr lang="en-GB" dirty="0"/>
              <a:t>String </a:t>
            </a:r>
            <a:r>
              <a:rPr lang="en-GB" dirty="0" err="1"/>
              <a:t>connectionString</a:t>
            </a:r>
            <a:r>
              <a:rPr lang="en-GB" dirty="0"/>
              <a:t> = </a:t>
            </a:r>
            <a:r>
              <a:rPr lang="en-GB" dirty="0" err="1"/>
              <a:t>p.getProperty</a:t>
            </a:r>
            <a:r>
              <a:rPr lang="en-GB" dirty="0"/>
              <a:t>(</a:t>
            </a:r>
            <a:r>
              <a:rPr lang="en-GB" dirty="0">
                <a:solidFill>
                  <a:schemeClr val="accent2"/>
                </a:solidFill>
              </a:rPr>
              <a:t>"db.url"</a:t>
            </a:r>
            <a:r>
              <a:rPr lang="en-GB" dirty="0"/>
              <a:t>) + </a:t>
            </a:r>
            <a:r>
              <a:rPr lang="en-GB" dirty="0">
                <a:solidFill>
                  <a:schemeClr val="accent2"/>
                </a:solidFill>
              </a:rPr>
              <a:t>";database=" </a:t>
            </a:r>
            <a:r>
              <a:rPr lang="en-GB" dirty="0"/>
              <a:t>+ </a:t>
            </a:r>
            <a:r>
              <a:rPr lang="en-GB" dirty="0" err="1"/>
              <a:t>p.getProperty</a:t>
            </a:r>
            <a:r>
              <a:rPr lang="en-GB" dirty="0"/>
              <a:t>(</a:t>
            </a:r>
            <a:r>
              <a:rPr lang="en-GB" dirty="0">
                <a:solidFill>
                  <a:schemeClr val="accent2"/>
                </a:solidFill>
              </a:rPr>
              <a:t>"</a:t>
            </a:r>
            <a:r>
              <a:rPr lang="en-GB" dirty="0" err="1">
                <a:solidFill>
                  <a:schemeClr val="accent2"/>
                </a:solidFill>
              </a:rPr>
              <a:t>db.database</a:t>
            </a:r>
            <a:r>
              <a:rPr lang="en-GB" dirty="0">
                <a:solidFill>
                  <a:schemeClr val="accent2"/>
                </a:solidFill>
              </a:rPr>
              <a:t>"</a:t>
            </a:r>
            <a:r>
              <a:rPr lang="en-GB" dirty="0"/>
              <a:t>) + </a:t>
            </a:r>
            <a:r>
              <a:rPr lang="en-GB" dirty="0">
                <a:solidFill>
                  <a:schemeClr val="accent2"/>
                </a:solidFill>
              </a:rPr>
              <a:t>";user="</a:t>
            </a:r>
            <a:r>
              <a:rPr lang="en-GB" dirty="0"/>
              <a:t> + </a:t>
            </a:r>
            <a:r>
              <a:rPr lang="en-GB" dirty="0" err="1"/>
              <a:t>p.getProperty</a:t>
            </a:r>
            <a:r>
              <a:rPr lang="en-GB" dirty="0"/>
              <a:t>(</a:t>
            </a:r>
            <a:r>
              <a:rPr lang="en-GB" dirty="0">
                <a:solidFill>
                  <a:schemeClr val="accent2"/>
                </a:solidFill>
              </a:rPr>
              <a:t>"</a:t>
            </a:r>
            <a:r>
              <a:rPr lang="en-GB" dirty="0" err="1">
                <a:solidFill>
                  <a:schemeClr val="accent2"/>
                </a:solidFill>
              </a:rPr>
              <a:t>db.username</a:t>
            </a:r>
            <a:r>
              <a:rPr lang="en-GB" dirty="0">
                <a:solidFill>
                  <a:schemeClr val="accent2"/>
                </a:solidFill>
              </a:rPr>
              <a:t>"</a:t>
            </a:r>
            <a:r>
              <a:rPr lang="en-GB" dirty="0"/>
              <a:t>) + </a:t>
            </a:r>
            <a:r>
              <a:rPr lang="en-GB" dirty="0">
                <a:solidFill>
                  <a:schemeClr val="accent2"/>
                </a:solidFill>
              </a:rPr>
              <a:t>";password="</a:t>
            </a:r>
            <a:r>
              <a:rPr lang="en-GB" dirty="0"/>
              <a:t> + </a:t>
            </a:r>
            <a:r>
              <a:rPr lang="en-GB" dirty="0" err="1"/>
              <a:t>p.getProperty</a:t>
            </a:r>
            <a:r>
              <a:rPr lang="en-GB" dirty="0"/>
              <a:t>(</a:t>
            </a:r>
            <a:r>
              <a:rPr lang="en-GB" dirty="0">
                <a:solidFill>
                  <a:schemeClr val="accent2"/>
                </a:solidFill>
              </a:rPr>
              <a:t>"</a:t>
            </a:r>
            <a:r>
              <a:rPr lang="en-GB" dirty="0" err="1">
                <a:solidFill>
                  <a:schemeClr val="accent2"/>
                </a:solidFill>
              </a:rPr>
              <a:t>db.password</a:t>
            </a:r>
            <a:r>
              <a:rPr lang="en-GB" dirty="0">
                <a:solidFill>
                  <a:schemeClr val="accent2"/>
                </a:solidFill>
              </a:rPr>
              <a:t>"</a:t>
            </a:r>
            <a:r>
              <a:rPr lang="en-GB" dirty="0"/>
              <a:t>) + </a:t>
            </a:r>
            <a:r>
              <a:rPr lang="en-GB" dirty="0">
                <a:solidFill>
                  <a:schemeClr val="accent2"/>
                </a:solidFill>
              </a:rPr>
              <a:t>";"</a:t>
            </a:r>
            <a:r>
              <a:rPr lang="en-GB" dirty="0"/>
              <a:t>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Bit hard to read, but pick it over carefully. We’re ultimately just concatenating together the connection string exactly as it was before.</a:t>
            </a:r>
          </a:p>
          <a:p>
            <a:r>
              <a:rPr lang="en-GB" dirty="0"/>
              <a:t>Done – database server credentials fully decoupled from the code file.</a:t>
            </a:r>
          </a:p>
          <a:p>
            <a:pPr lvl="1"/>
            <a:r>
              <a:rPr lang="en-GB" dirty="0"/>
              <a:t>Remember to add the properties file to .</a:t>
            </a:r>
            <a:r>
              <a:rPr lang="en-GB" dirty="0" err="1"/>
              <a:t>gitignore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9289263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3E3A5-03F1-455D-A171-0B79A2EC1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A188B-228E-4CF6-9E9D-77C6450CE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67407"/>
            <a:ext cx="8596668" cy="5108894"/>
          </a:xfrm>
        </p:spPr>
        <p:txBody>
          <a:bodyPr>
            <a:normAutofit/>
          </a:bodyPr>
          <a:lstStyle/>
          <a:p>
            <a:r>
              <a:rPr lang="en-GB" dirty="0"/>
              <a:t>Write a program which:</a:t>
            </a:r>
          </a:p>
          <a:p>
            <a:pPr>
              <a:buFont typeface="+mj-lt"/>
              <a:buAutoNum type="arabicPeriod"/>
            </a:pPr>
            <a:r>
              <a:rPr lang="en-GB" dirty="0"/>
              <a:t>Displays a list of modules with their ID and name.</a:t>
            </a:r>
          </a:p>
          <a:p>
            <a:pPr lvl="1">
              <a:buFont typeface="+mj-lt"/>
              <a:buAutoNum type="arabicPeriod"/>
            </a:pPr>
            <a:r>
              <a:rPr lang="en-GB" dirty="0"/>
              <a:t>Allows the user to pick a module by index</a:t>
            </a:r>
          </a:p>
          <a:p>
            <a:pPr lvl="1">
              <a:buFont typeface="+mj-lt"/>
              <a:buAutoNum type="arabicPeriod"/>
            </a:pPr>
            <a:r>
              <a:rPr lang="en-GB" dirty="0"/>
              <a:t>Displays detailed information, including details of the students studying that module (with the name of the course they’re enrolled on) and the module lecturer(s).</a:t>
            </a:r>
          </a:p>
          <a:p>
            <a:pPr>
              <a:buFont typeface="+mj-lt"/>
              <a:buAutoNum type="arabicPeriod"/>
            </a:pPr>
            <a:r>
              <a:rPr lang="en-GB" dirty="0"/>
              <a:t>Allows for the addition of new modules.</a:t>
            </a:r>
          </a:p>
          <a:p>
            <a:pPr lvl="1">
              <a:buFont typeface="+mj-lt"/>
              <a:buAutoNum type="arabicPeriod"/>
            </a:pPr>
            <a:r>
              <a:rPr lang="en-GB" dirty="0"/>
              <a:t>Should allow existing students and lecturers to be added to the module. You may need to list them, but should already have some code which does that.</a:t>
            </a:r>
          </a:p>
          <a:p>
            <a:pPr marL="0" indent="0">
              <a:buNone/>
            </a:pPr>
            <a:r>
              <a:rPr lang="en-GB" dirty="0"/>
              <a:t>Hints:</a:t>
            </a:r>
          </a:p>
          <a:p>
            <a:r>
              <a:rPr lang="en-GB" dirty="0"/>
              <a:t>No need to include functionality to add new students/lecturers unless you want to.</a:t>
            </a:r>
          </a:p>
          <a:p>
            <a:r>
              <a:rPr lang="en-GB" dirty="0"/>
              <a:t>Consider your use of functions </a:t>
            </a:r>
            <a:r>
              <a:rPr lang="en-GB"/>
              <a:t>very carefully – the </a:t>
            </a:r>
            <a:r>
              <a:rPr lang="en-GB" dirty="0"/>
              <a:t>solution to this could involve a lot of tedious repetition otherwise.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450644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1558</TotalTime>
  <Words>2313</Words>
  <Application>Microsoft Office PowerPoint</Application>
  <PresentationFormat>Widescreen</PresentationFormat>
  <Paragraphs>152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Trebuchet MS</vt:lpstr>
      <vt:lpstr>Wingdings 3</vt:lpstr>
      <vt:lpstr>Facet</vt:lpstr>
      <vt:lpstr>Databases in Java</vt:lpstr>
      <vt:lpstr>Worlds collide – programming with databases</vt:lpstr>
      <vt:lpstr>Process</vt:lpstr>
      <vt:lpstr>Java SQL Connections</vt:lpstr>
      <vt:lpstr>Accessing the MSSQL driver</vt:lpstr>
      <vt:lpstr>Code setup</vt:lpstr>
      <vt:lpstr>Connection String</vt:lpstr>
      <vt:lpstr>Connection String</vt:lpstr>
      <vt:lpstr>Connecting</vt:lpstr>
      <vt:lpstr>Test</vt:lpstr>
      <vt:lpstr>Writing Queries</vt:lpstr>
      <vt:lpstr>Getting results</vt:lpstr>
      <vt:lpstr>Run!</vt:lpstr>
      <vt:lpstr>Parameterised Queries</vt:lpstr>
      <vt:lpstr>Parameterised Queries</vt:lpstr>
      <vt:lpstr>Parameterised Queries</vt:lpstr>
      <vt:lpstr>executeUpdate</vt:lpstr>
      <vt:lpstr>The “right” way to do connection strings</vt:lpstr>
      <vt:lpstr>Properties files</vt:lpstr>
      <vt:lpstr>Properties file</vt:lpstr>
      <vt:lpstr>Properties file</vt:lpstr>
      <vt:lpstr>Using properties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Databases in Java</dc:title>
  <dc:creator>Tim</dc:creator>
  <cp:lastModifiedBy>Tim Bashford</cp:lastModifiedBy>
  <cp:revision>18</cp:revision>
  <dcterms:created xsi:type="dcterms:W3CDTF">2020-10-28T12:36:41Z</dcterms:created>
  <dcterms:modified xsi:type="dcterms:W3CDTF">2020-10-30T13:42:42Z</dcterms:modified>
</cp:coreProperties>
</file>