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3" r:id="rId8"/>
    <p:sldId id="264" r:id="rId9"/>
    <p:sldId id="265" r:id="rId10"/>
    <p:sldId id="262" r:id="rId11"/>
  </p:sldIdLst>
  <p:sldSz cx="12192000" cy="6858000"/>
  <p:notesSz cx="6669088" cy="97536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go="http://customooxmlschemas.google.com/" r:id="rId13" roundtripDataSignature="AMtx7mgN0RoOv3PwaSwxLqGPHooHV6HS6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FD73D6DC-BC03-40F2-B095-BE58C2F54F8E}">
  <a:tblStyle styleId="{FD73D6DC-BC03-40F2-B095-BE58C2F54F8E}"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customschemas.google.com/relationships/presentationmetadata" Target="metadata"/><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11725" y="731500"/>
            <a:ext cx="4446250" cy="36576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66900" y="4632950"/>
            <a:ext cx="5335250" cy="43891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p1:notes"/>
          <p:cNvSpPr txBox="1">
            <a:spLocks noGrp="1"/>
          </p:cNvSpPr>
          <p:nvPr>
            <p:ph type="body" idx="1"/>
          </p:nvPr>
        </p:nvSpPr>
        <p:spPr>
          <a:xfrm>
            <a:off x="666900" y="4632950"/>
            <a:ext cx="5335250" cy="4389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0" name="Google Shape;90;p1:notes"/>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g85a48d7648_0_5:notes"/>
          <p:cNvSpPr>
            <a:spLocks noGrp="1" noRot="1" noChangeAspect="1"/>
          </p:cNvSpPr>
          <p:nvPr>
            <p:ph type="sldImg" idx="2"/>
          </p:nvPr>
        </p:nvSpPr>
        <p:spPr>
          <a:xfrm>
            <a:off x="370796" y="731520"/>
            <a:ext cx="5928000"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85a48d7648_0_5:notes"/>
          <p:cNvSpPr txBox="1">
            <a:spLocks noGrp="1"/>
          </p:cNvSpPr>
          <p:nvPr>
            <p:ph type="body" idx="1"/>
          </p:nvPr>
        </p:nvSpPr>
        <p:spPr>
          <a:xfrm>
            <a:off x="666907" y="4632960"/>
            <a:ext cx="5335200" cy="4389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p3:notes"/>
          <p:cNvSpPr txBox="1">
            <a:spLocks noGrp="1"/>
          </p:cNvSpPr>
          <p:nvPr>
            <p:ph type="body" idx="1"/>
          </p:nvPr>
        </p:nvSpPr>
        <p:spPr>
          <a:xfrm>
            <a:off x="666900" y="4632950"/>
            <a:ext cx="5335250" cy="4389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2" name="Google Shape;102;p3:notes"/>
          <p:cNvSpPr>
            <a:spLocks noGrp="1" noRot="1" noChangeAspect="1"/>
          </p:cNvSpPr>
          <p:nvPr>
            <p:ph type="sldImg" idx="2"/>
          </p:nvPr>
        </p:nvSpPr>
        <p:spPr>
          <a:xfrm>
            <a:off x="1111725" y="731500"/>
            <a:ext cx="4446250" cy="36576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85a48d7648_0_95:notes"/>
          <p:cNvSpPr>
            <a:spLocks noGrp="1" noRot="1" noChangeAspect="1"/>
          </p:cNvSpPr>
          <p:nvPr>
            <p:ph type="sldImg" idx="2"/>
          </p:nvPr>
        </p:nvSpPr>
        <p:spPr>
          <a:xfrm>
            <a:off x="84138" y="731838"/>
            <a:ext cx="6502400"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 name="Google Shape;108;g85a48d7648_0_95:notes"/>
          <p:cNvSpPr txBox="1">
            <a:spLocks noGrp="1"/>
          </p:cNvSpPr>
          <p:nvPr>
            <p:ph type="body" idx="1"/>
          </p:nvPr>
        </p:nvSpPr>
        <p:spPr>
          <a:xfrm>
            <a:off x="666907" y="4632960"/>
            <a:ext cx="5335200" cy="4389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p6:notes"/>
          <p:cNvSpPr txBox="1">
            <a:spLocks noGrp="1"/>
          </p:cNvSpPr>
          <p:nvPr>
            <p:ph type="body" idx="1"/>
          </p:nvPr>
        </p:nvSpPr>
        <p:spPr>
          <a:xfrm>
            <a:off x="666900" y="4632950"/>
            <a:ext cx="5335250" cy="4389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4" name="Google Shape;114;p6:notes"/>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85a48d7648_0_178:notes"/>
          <p:cNvSpPr>
            <a:spLocks noGrp="1" noRot="1" noChangeAspect="1"/>
          </p:cNvSpPr>
          <p:nvPr>
            <p:ph type="sldImg" idx="2"/>
          </p:nvPr>
        </p:nvSpPr>
        <p:spPr>
          <a:xfrm>
            <a:off x="84138" y="731838"/>
            <a:ext cx="6502400"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 name="Google Shape;120;g85a48d7648_0_178:notes"/>
          <p:cNvSpPr txBox="1">
            <a:spLocks noGrp="1"/>
          </p:cNvSpPr>
          <p:nvPr>
            <p:ph type="body" idx="1"/>
          </p:nvPr>
        </p:nvSpPr>
        <p:spPr>
          <a:xfrm>
            <a:off x="666907" y="4632960"/>
            <a:ext cx="5335200" cy="4389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g85a48d7648_0_260:notes"/>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g85a48d7648_0_260:notes"/>
          <p:cNvSpPr txBox="1">
            <a:spLocks noGrp="1"/>
          </p:cNvSpPr>
          <p:nvPr>
            <p:ph type="body" idx="1"/>
          </p:nvPr>
        </p:nvSpPr>
        <p:spPr>
          <a:xfrm>
            <a:off x="666900" y="4632950"/>
            <a:ext cx="5335200" cy="4389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1"/>
        <p:cNvGrpSpPr/>
        <p:nvPr/>
      </p:nvGrpSpPr>
      <p:grpSpPr>
        <a:xfrm>
          <a:off x="0" y="0"/>
          <a:ext cx="0" cy="0"/>
          <a:chOff x="0" y="0"/>
          <a:chExt cx="0" cy="0"/>
        </a:xfrm>
      </p:grpSpPr>
      <p:sp>
        <p:nvSpPr>
          <p:cNvPr id="12" name="Google Shape;12;p11"/>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 name="Google Shape;13;p11"/>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4" name="Google Shape;14;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 name="Google Shape;15;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 name="Google Shape;16;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7"/>
        <p:cNvGrpSpPr/>
        <p:nvPr/>
      </p:nvGrpSpPr>
      <p:grpSpPr>
        <a:xfrm>
          <a:off x="0" y="0"/>
          <a:ext cx="0" cy="0"/>
          <a:chOff x="0" y="0"/>
          <a:chExt cx="0" cy="0"/>
        </a:xfrm>
      </p:grpSpPr>
      <p:sp>
        <p:nvSpPr>
          <p:cNvPr id="18" name="Google Shape;18;p1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 name="Google Shape;19;p12"/>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0" name="Google Shape;20;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3"/>
        <p:cNvGrpSpPr/>
        <p:nvPr/>
      </p:nvGrpSpPr>
      <p:grpSpPr>
        <a:xfrm>
          <a:off x="0" y="0"/>
          <a:ext cx="0" cy="0"/>
          <a:chOff x="0" y="0"/>
          <a:chExt cx="0" cy="0"/>
        </a:xfrm>
      </p:grpSpPr>
      <p:sp>
        <p:nvSpPr>
          <p:cNvPr id="24" name="Google Shape;24;p13"/>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5" name="Google Shape;25;p13"/>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26" name="Google Shape;26;p1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1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1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9"/>
        <p:cNvGrpSpPr/>
        <p:nvPr/>
      </p:nvGrpSpPr>
      <p:grpSpPr>
        <a:xfrm>
          <a:off x="0" y="0"/>
          <a:ext cx="0" cy="0"/>
          <a:chOff x="0" y="0"/>
          <a:chExt cx="0" cy="0"/>
        </a:xfrm>
      </p:grpSpPr>
      <p:sp>
        <p:nvSpPr>
          <p:cNvPr id="30" name="Google Shape;30;p1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1" name="Google Shape;31;p14"/>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2" name="Google Shape;32;p14"/>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3" name="Google Shape;33;p1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6"/>
        <p:cNvGrpSpPr/>
        <p:nvPr/>
      </p:nvGrpSpPr>
      <p:grpSpPr>
        <a:xfrm>
          <a:off x="0" y="0"/>
          <a:ext cx="0" cy="0"/>
          <a:chOff x="0" y="0"/>
          <a:chExt cx="0" cy="0"/>
        </a:xfrm>
      </p:grpSpPr>
      <p:sp>
        <p:nvSpPr>
          <p:cNvPr id="37" name="Google Shape;37;p15"/>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 name="Google Shape;38;p15"/>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39" name="Google Shape;39;p15"/>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 name="Google Shape;40;p15"/>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1" name="Google Shape;41;p15"/>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2" name="Google Shape;42;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5"/>
        <p:cNvGrpSpPr/>
        <p:nvPr/>
      </p:nvGrpSpPr>
      <p:grpSpPr>
        <a:xfrm>
          <a:off x="0" y="0"/>
          <a:ext cx="0" cy="0"/>
          <a:chOff x="0" y="0"/>
          <a:chExt cx="0" cy="0"/>
        </a:xfrm>
      </p:grpSpPr>
      <p:sp>
        <p:nvSpPr>
          <p:cNvPr id="46" name="Google Shape;46;p1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 name="Google Shape;47;p1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18"/>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18"/>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57" name="Google Shape;57;p18"/>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58" name="Google Shape;58;p1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1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9"/>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9"/>
          <p:cNvSpPr>
            <a:spLocks noGrp="1"/>
          </p:cNvSpPr>
          <p:nvPr>
            <p:ph type="pic" idx="2"/>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R="0" lvl="0" algn="l" rtl="0">
              <a:lnSpc>
                <a:spcPct val="90000"/>
              </a:lnSpc>
              <a:spcBef>
                <a:spcPts val="1000"/>
              </a:spcBef>
              <a:spcAft>
                <a:spcPts val="0"/>
              </a:spcAft>
              <a:buClr>
                <a:schemeClr val="dk1"/>
              </a:buClr>
              <a:buSzPts val="3200"/>
              <a:buFont typeface="Arial"/>
              <a:buNone/>
              <a:defRPr sz="3200" b="0" i="0" u="none" strike="noStrike" cap="none">
                <a:solidFill>
                  <a:schemeClr val="dk1"/>
                </a:solidFill>
                <a:latin typeface="Calibri"/>
                <a:ea typeface="Calibri"/>
                <a:cs typeface="Calibri"/>
                <a:sym typeface="Calibri"/>
              </a:defRPr>
            </a:lvl1pPr>
            <a:lvl2pPr marR="0" lvl="1" algn="l" rtl="0">
              <a:lnSpc>
                <a:spcPct val="90000"/>
              </a:lnSpc>
              <a:spcBef>
                <a:spcPts val="500"/>
              </a:spcBef>
              <a:spcAft>
                <a:spcPts val="0"/>
              </a:spcAft>
              <a:buClr>
                <a:schemeClr val="dk1"/>
              </a:buClr>
              <a:buSzPts val="2800"/>
              <a:buFont typeface="Arial"/>
              <a:buNone/>
              <a:defRPr sz="2800" b="0" i="0" u="none" strike="noStrike" cap="none">
                <a:solidFill>
                  <a:schemeClr val="dk1"/>
                </a:solidFill>
                <a:latin typeface="Calibri"/>
                <a:ea typeface="Calibri"/>
                <a:cs typeface="Calibri"/>
                <a:sym typeface="Calibri"/>
              </a:defRPr>
            </a:lvl2pPr>
            <a:lvl3pPr marR="0" lvl="2" algn="l" rtl="0">
              <a:lnSpc>
                <a:spcPct val="90000"/>
              </a:lnSpc>
              <a:spcBef>
                <a:spcPts val="500"/>
              </a:spcBef>
              <a:spcAft>
                <a:spcPts val="0"/>
              </a:spcAft>
              <a:buClr>
                <a:schemeClr val="dk1"/>
              </a:buClr>
              <a:buSzPts val="2400"/>
              <a:buFont typeface="Arial"/>
              <a:buNone/>
              <a:defRPr sz="2400" b="0" i="0" u="none" strike="noStrike" cap="none">
                <a:solidFill>
                  <a:schemeClr val="dk1"/>
                </a:solidFill>
                <a:latin typeface="Calibri"/>
                <a:ea typeface="Calibri"/>
                <a:cs typeface="Calibri"/>
                <a:sym typeface="Calibri"/>
              </a:defRPr>
            </a:lvl3pPr>
            <a:lvl4pPr marR="0" lvl="3"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4pPr>
            <a:lvl5pPr marR="0" lvl="4"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5pPr>
            <a:lvl6pPr marR="0" lvl="5"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6pPr>
            <a:lvl7pPr marR="0" lvl="6"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7pPr>
            <a:lvl8pPr marR="0" lvl="7"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8pPr>
            <a:lvl9pPr marR="0" lvl="8"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9pPr>
          </a:lstStyle>
          <a:p>
            <a:endParaRPr/>
          </a:p>
        </p:txBody>
      </p:sp>
      <p:sp>
        <p:nvSpPr>
          <p:cNvPr id="64" name="Google Shape;64;p19"/>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5" name="Google Shape;65;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2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20"/>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1" name="Google Shape;71;p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21"/>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21"/>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7" name="Google Shape;77;p2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2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2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80"/>
        <p:cNvGrpSpPr/>
        <p:nvPr/>
      </p:nvGrpSpPr>
      <p:grpSpPr>
        <a:xfrm>
          <a:off x="0" y="0"/>
          <a:ext cx="0" cy="0"/>
          <a:chOff x="0" y="0"/>
          <a:chExt cx="0" cy="0"/>
        </a:xfrm>
      </p:grpSpPr>
      <p:sp>
        <p:nvSpPr>
          <p:cNvPr id="81" name="Google Shape;81;g85a48d7648_0_87"/>
          <p:cNvSpPr/>
          <p:nvPr/>
        </p:nvSpPr>
        <p:spPr>
          <a:xfrm>
            <a:off x="0" y="0"/>
            <a:ext cx="12192000" cy="650400"/>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nvGrpSpPr>
          <p:cNvPr id="82" name="Google Shape;82;g85a48d7648_0_87"/>
          <p:cNvGrpSpPr/>
          <p:nvPr/>
        </p:nvGrpSpPr>
        <p:grpSpPr>
          <a:xfrm>
            <a:off x="1107036" y="1588427"/>
            <a:ext cx="994316" cy="61102"/>
            <a:chOff x="4580561" y="2589004"/>
            <a:chExt cx="1064464" cy="25200"/>
          </a:xfrm>
        </p:grpSpPr>
        <p:sp>
          <p:nvSpPr>
            <p:cNvPr id="83" name="Google Shape;83;g85a48d7648_0_87"/>
            <p:cNvSpPr/>
            <p:nvPr/>
          </p:nvSpPr>
          <p:spPr>
            <a:xfrm rot="-5400000">
              <a:off x="5366325" y="2335504"/>
              <a:ext cx="25200" cy="532200"/>
            </a:xfrm>
            <a:prstGeom prst="rect">
              <a:avLst/>
            </a:prstGeom>
            <a:solidFill>
              <a:schemeClr val="accent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84" name="Google Shape;84;g85a48d7648_0_87"/>
            <p:cNvSpPr/>
            <p:nvPr/>
          </p:nvSpPr>
          <p:spPr>
            <a:xfrm rot="-5400000">
              <a:off x="4836311" y="2333254"/>
              <a:ext cx="25200" cy="536700"/>
            </a:xfrm>
            <a:prstGeom prst="rect">
              <a:avLst/>
            </a:prstGeom>
            <a:solidFill>
              <a:schemeClr val="dk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grpSp>
      <p:sp>
        <p:nvSpPr>
          <p:cNvPr id="85" name="Google Shape;85;g85a48d7648_0_87"/>
          <p:cNvSpPr txBox="1">
            <a:spLocks noGrp="1"/>
          </p:cNvSpPr>
          <p:nvPr>
            <p:ph type="title"/>
          </p:nvPr>
        </p:nvSpPr>
        <p:spPr>
          <a:xfrm>
            <a:off x="972600" y="1758200"/>
            <a:ext cx="10251600" cy="713700"/>
          </a:xfrm>
          <a:prstGeom prst="rect">
            <a:avLst/>
          </a:prstGeom>
        </p:spPr>
        <p:txBody>
          <a:bodyPr spcFirstLastPara="1" wrap="square" lIns="91425" tIns="45700" rIns="91425" bIns="45700" anchor="ctr" anchorCtr="0">
            <a:noAutofit/>
          </a:bodyPr>
          <a:lstStyle>
            <a:lvl1pPr lvl="0" rtl="0">
              <a:spcBef>
                <a:spcPts val="0"/>
              </a:spcBef>
              <a:spcAft>
                <a:spcPts val="0"/>
              </a:spcAft>
              <a:buClr>
                <a:schemeClr val="dk2"/>
              </a:buClr>
              <a:buSzPts val="3500"/>
              <a:buNone/>
              <a:defRPr sz="3500">
                <a:solidFill>
                  <a:schemeClr val="dk2"/>
                </a:solidFill>
              </a:defRPr>
            </a:lvl1pPr>
            <a:lvl2pPr lvl="1" rtl="0">
              <a:spcBef>
                <a:spcPts val="0"/>
              </a:spcBef>
              <a:spcAft>
                <a:spcPts val="0"/>
              </a:spcAft>
              <a:buClr>
                <a:schemeClr val="dk2"/>
              </a:buClr>
              <a:buSzPts val="3500"/>
              <a:buNone/>
              <a:defRPr sz="3500">
                <a:solidFill>
                  <a:schemeClr val="dk2"/>
                </a:solidFill>
              </a:defRPr>
            </a:lvl2pPr>
            <a:lvl3pPr lvl="2" rtl="0">
              <a:spcBef>
                <a:spcPts val="0"/>
              </a:spcBef>
              <a:spcAft>
                <a:spcPts val="0"/>
              </a:spcAft>
              <a:buClr>
                <a:schemeClr val="dk2"/>
              </a:buClr>
              <a:buSzPts val="3500"/>
              <a:buNone/>
              <a:defRPr sz="3500">
                <a:solidFill>
                  <a:schemeClr val="dk2"/>
                </a:solidFill>
              </a:defRPr>
            </a:lvl3pPr>
            <a:lvl4pPr lvl="3" rtl="0">
              <a:spcBef>
                <a:spcPts val="0"/>
              </a:spcBef>
              <a:spcAft>
                <a:spcPts val="0"/>
              </a:spcAft>
              <a:buClr>
                <a:schemeClr val="dk2"/>
              </a:buClr>
              <a:buSzPts val="3500"/>
              <a:buNone/>
              <a:defRPr sz="3500">
                <a:solidFill>
                  <a:schemeClr val="dk2"/>
                </a:solidFill>
              </a:defRPr>
            </a:lvl4pPr>
            <a:lvl5pPr lvl="4" rtl="0">
              <a:spcBef>
                <a:spcPts val="0"/>
              </a:spcBef>
              <a:spcAft>
                <a:spcPts val="0"/>
              </a:spcAft>
              <a:buClr>
                <a:schemeClr val="dk2"/>
              </a:buClr>
              <a:buSzPts val="3500"/>
              <a:buNone/>
              <a:defRPr sz="3500">
                <a:solidFill>
                  <a:schemeClr val="dk2"/>
                </a:solidFill>
              </a:defRPr>
            </a:lvl5pPr>
            <a:lvl6pPr lvl="5" rtl="0">
              <a:spcBef>
                <a:spcPts val="0"/>
              </a:spcBef>
              <a:spcAft>
                <a:spcPts val="0"/>
              </a:spcAft>
              <a:buClr>
                <a:schemeClr val="dk2"/>
              </a:buClr>
              <a:buSzPts val="3500"/>
              <a:buNone/>
              <a:defRPr sz="3500">
                <a:solidFill>
                  <a:schemeClr val="dk2"/>
                </a:solidFill>
              </a:defRPr>
            </a:lvl6pPr>
            <a:lvl7pPr lvl="6" rtl="0">
              <a:spcBef>
                <a:spcPts val="0"/>
              </a:spcBef>
              <a:spcAft>
                <a:spcPts val="0"/>
              </a:spcAft>
              <a:buClr>
                <a:schemeClr val="dk2"/>
              </a:buClr>
              <a:buSzPts val="3500"/>
              <a:buNone/>
              <a:defRPr sz="3500">
                <a:solidFill>
                  <a:schemeClr val="dk2"/>
                </a:solidFill>
              </a:defRPr>
            </a:lvl7pPr>
            <a:lvl8pPr lvl="7" rtl="0">
              <a:spcBef>
                <a:spcPts val="0"/>
              </a:spcBef>
              <a:spcAft>
                <a:spcPts val="0"/>
              </a:spcAft>
              <a:buClr>
                <a:schemeClr val="dk2"/>
              </a:buClr>
              <a:buSzPts val="3500"/>
              <a:buNone/>
              <a:defRPr sz="3500">
                <a:solidFill>
                  <a:schemeClr val="dk2"/>
                </a:solidFill>
              </a:defRPr>
            </a:lvl8pPr>
            <a:lvl9pPr lvl="8" rtl="0">
              <a:spcBef>
                <a:spcPts val="0"/>
              </a:spcBef>
              <a:spcAft>
                <a:spcPts val="0"/>
              </a:spcAft>
              <a:buClr>
                <a:schemeClr val="dk2"/>
              </a:buClr>
              <a:buSzPts val="3500"/>
              <a:buNone/>
              <a:defRPr sz="3500">
                <a:solidFill>
                  <a:schemeClr val="dk2"/>
                </a:solidFill>
              </a:defRPr>
            </a:lvl9pPr>
          </a:lstStyle>
          <a:p>
            <a:endParaRPr/>
          </a:p>
        </p:txBody>
      </p:sp>
      <p:sp>
        <p:nvSpPr>
          <p:cNvPr id="86" name="Google Shape;86;g85a48d7648_0_87"/>
          <p:cNvSpPr txBox="1">
            <a:spLocks noGrp="1"/>
          </p:cNvSpPr>
          <p:nvPr>
            <p:ph type="body" idx="1"/>
          </p:nvPr>
        </p:nvSpPr>
        <p:spPr>
          <a:xfrm>
            <a:off x="972600" y="2771833"/>
            <a:ext cx="10251600" cy="3014700"/>
          </a:xfrm>
          <a:prstGeom prst="rect">
            <a:avLst/>
          </a:prstGeom>
        </p:spPr>
        <p:txBody>
          <a:bodyPr spcFirstLastPara="1" wrap="square" lIns="91425" tIns="45700" rIns="91425" bIns="45700" anchor="t" anchorCtr="0">
            <a:noAutofit/>
          </a:bodyPr>
          <a:lstStyle>
            <a:lvl1pPr marL="457200" lvl="0" indent="-406400" rtl="0">
              <a:spcBef>
                <a:spcPts val="1000"/>
              </a:spcBef>
              <a:spcAft>
                <a:spcPts val="0"/>
              </a:spcAft>
              <a:buSzPts val="2800"/>
              <a:buChar char="•"/>
              <a:defRPr/>
            </a:lvl1pPr>
            <a:lvl2pPr marL="914400" lvl="1" indent="-381000" rtl="0">
              <a:spcBef>
                <a:spcPts val="500"/>
              </a:spcBef>
              <a:spcAft>
                <a:spcPts val="0"/>
              </a:spcAft>
              <a:buSzPts val="2400"/>
              <a:buChar char="•"/>
              <a:defRPr/>
            </a:lvl2pPr>
            <a:lvl3pPr marL="1371600" lvl="2" indent="-355600" rtl="0">
              <a:spcBef>
                <a:spcPts val="500"/>
              </a:spcBef>
              <a:spcAft>
                <a:spcPts val="0"/>
              </a:spcAft>
              <a:buSzPts val="2000"/>
              <a:buChar char="•"/>
              <a:defRPr/>
            </a:lvl3pPr>
            <a:lvl4pPr marL="1828800" lvl="3" indent="-342900" rtl="0">
              <a:spcBef>
                <a:spcPts val="500"/>
              </a:spcBef>
              <a:spcAft>
                <a:spcPts val="0"/>
              </a:spcAft>
              <a:buSzPts val="1800"/>
              <a:buChar char="•"/>
              <a:defRPr/>
            </a:lvl4pPr>
            <a:lvl5pPr marL="2286000" lvl="4" indent="-342900" rtl="0">
              <a:spcBef>
                <a:spcPts val="500"/>
              </a:spcBef>
              <a:spcAft>
                <a:spcPts val="0"/>
              </a:spcAft>
              <a:buSzPts val="1800"/>
              <a:buChar char="•"/>
              <a:defRPr/>
            </a:lvl5pPr>
            <a:lvl6pPr marL="2743200" lvl="5" indent="-342900" rtl="0">
              <a:spcBef>
                <a:spcPts val="500"/>
              </a:spcBef>
              <a:spcAft>
                <a:spcPts val="0"/>
              </a:spcAft>
              <a:buSzPts val="1800"/>
              <a:buChar char="•"/>
              <a:defRPr/>
            </a:lvl6pPr>
            <a:lvl7pPr marL="3200400" lvl="6" indent="-342900" rtl="0">
              <a:spcBef>
                <a:spcPts val="500"/>
              </a:spcBef>
              <a:spcAft>
                <a:spcPts val="0"/>
              </a:spcAft>
              <a:buSzPts val="1800"/>
              <a:buChar char="•"/>
              <a:defRPr/>
            </a:lvl7pPr>
            <a:lvl8pPr marL="3657600" lvl="7" indent="-342900" rtl="0">
              <a:spcBef>
                <a:spcPts val="500"/>
              </a:spcBef>
              <a:spcAft>
                <a:spcPts val="0"/>
              </a:spcAft>
              <a:buSzPts val="1800"/>
              <a:buChar char="•"/>
              <a:defRPr/>
            </a:lvl8pPr>
            <a:lvl9pPr marL="4114800" lvl="8" indent="-342900" rtl="0">
              <a:spcBef>
                <a:spcPts val="500"/>
              </a:spcBef>
              <a:spcAft>
                <a:spcPts val="0"/>
              </a:spcAft>
              <a:buSzPts val="1800"/>
              <a:buChar char="•"/>
              <a:defRPr/>
            </a:lvl9pPr>
          </a:lstStyle>
          <a:p>
            <a:endParaRPr/>
          </a:p>
        </p:txBody>
      </p:sp>
      <p:sp>
        <p:nvSpPr>
          <p:cNvPr id="87" name="Google Shape;87;g85a48d7648_0_87"/>
          <p:cNvSpPr txBox="1">
            <a:spLocks noGrp="1"/>
          </p:cNvSpPr>
          <p:nvPr>
            <p:ph type="sldNum" idx="12"/>
          </p:nvPr>
        </p:nvSpPr>
        <p:spPr>
          <a:xfrm>
            <a:off x="11381736" y="6333134"/>
            <a:ext cx="731700" cy="524700"/>
          </a:xfrm>
          <a:prstGeom prst="rect">
            <a:avLst/>
          </a:prstGeom>
        </p:spPr>
        <p:txBody>
          <a:bodyPr spcFirstLastPara="1" wrap="square" lIns="91425" tIns="45700" rIns="91425" bIns="4570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0"/>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8" name="Google Shape;8;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1"/>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chemeClr val="dk1"/>
              </a:buClr>
              <a:buSzPts val="5400"/>
              <a:buFont typeface="Calibri"/>
              <a:buNone/>
            </a:pPr>
            <a:r>
              <a:rPr lang="en-GB" sz="5400" dirty="0"/>
              <a:t>Leading and Implementing Workplace Change</a:t>
            </a:r>
            <a:br>
              <a:rPr lang="en-GB" sz="5400" dirty="0"/>
            </a:br>
            <a:r>
              <a:rPr lang="en-GB" sz="5400" dirty="0"/>
              <a:t>Proposal Presentation</a:t>
            </a:r>
            <a:endParaRPr dirty="0"/>
          </a:p>
        </p:txBody>
      </p:sp>
      <p:sp>
        <p:nvSpPr>
          <p:cNvPr id="93" name="Google Shape;93;p1"/>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Clr>
                <a:schemeClr val="dk1"/>
              </a:buClr>
              <a:buSzPts val="2400"/>
              <a:buNone/>
            </a:pPr>
            <a:r>
              <a:rPr lang="en-GB" dirty="0"/>
              <a:t>Abdul Momin</a:t>
            </a:r>
          </a:p>
          <a:p>
            <a:pPr marL="0" lvl="0" indent="0" algn="ctr" rtl="0">
              <a:lnSpc>
                <a:spcPct val="90000"/>
              </a:lnSpc>
              <a:spcBef>
                <a:spcPts val="0"/>
              </a:spcBef>
              <a:spcAft>
                <a:spcPts val="0"/>
              </a:spcAft>
              <a:buClr>
                <a:schemeClr val="dk1"/>
              </a:buClr>
              <a:buSzPts val="2400"/>
              <a:buNone/>
            </a:pPr>
            <a:r>
              <a:rPr lang="en-GB" dirty="0"/>
              <a:t>1709289</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g85a48d7648_0_5"/>
          <p:cNvSpPr txBox="1">
            <a:spLocks noGrp="1"/>
          </p:cNvSpPr>
          <p:nvPr>
            <p:ph type="title"/>
          </p:nvPr>
        </p:nvSpPr>
        <p:spPr>
          <a:xfrm>
            <a:off x="972600" y="1758200"/>
            <a:ext cx="10251600" cy="713700"/>
          </a:xfrm>
          <a:prstGeom prst="rect">
            <a:avLst/>
          </a:prstGeom>
        </p:spPr>
        <p:txBody>
          <a:bodyPr spcFirstLastPara="1" wrap="square" lIns="91425" tIns="45700" rIns="91425" bIns="45700" anchor="ctr" anchorCtr="0">
            <a:noAutofit/>
          </a:bodyPr>
          <a:lstStyle/>
          <a:p>
            <a:pPr marL="0" lvl="0" indent="0" algn="l" rtl="0">
              <a:spcBef>
                <a:spcPts val="0"/>
              </a:spcBef>
              <a:spcAft>
                <a:spcPts val="0"/>
              </a:spcAft>
              <a:buNone/>
            </a:pPr>
            <a:r>
              <a:rPr lang="en-GB"/>
              <a:t>Task 1: Microsoft</a:t>
            </a:r>
            <a:endParaRPr/>
          </a:p>
        </p:txBody>
      </p:sp>
      <p:sp>
        <p:nvSpPr>
          <p:cNvPr id="99" name="Google Shape;99;g85a48d7648_0_5"/>
          <p:cNvSpPr txBox="1">
            <a:spLocks noGrp="1"/>
          </p:cNvSpPr>
          <p:nvPr>
            <p:ph type="body" idx="1"/>
          </p:nvPr>
        </p:nvSpPr>
        <p:spPr>
          <a:xfrm>
            <a:off x="972600" y="2771833"/>
            <a:ext cx="10251600" cy="3014700"/>
          </a:xfrm>
          <a:prstGeom prst="rect">
            <a:avLst/>
          </a:prstGeom>
        </p:spPr>
        <p:txBody>
          <a:bodyPr spcFirstLastPara="1" wrap="square" lIns="91425" tIns="45700" rIns="91425" bIns="45700" anchor="t" anchorCtr="0">
            <a:noAutofit/>
          </a:bodyPr>
          <a:lstStyle/>
          <a:p>
            <a:pPr marL="0" lvl="0" indent="0" algn="l" rtl="0">
              <a:spcBef>
                <a:spcPts val="1000"/>
              </a:spcBef>
              <a:spcAft>
                <a:spcPts val="0"/>
              </a:spcAft>
              <a:buNone/>
            </a:pPr>
            <a:r>
              <a:rPr lang="en-GB" sz="3500">
                <a:solidFill>
                  <a:schemeClr val="dk2"/>
                </a:solidFill>
              </a:rPr>
              <a:t>Major change in last 3 years</a:t>
            </a:r>
            <a:endParaRPr sz="3500">
              <a:solidFill>
                <a:schemeClr val="dk2"/>
              </a:solidFill>
            </a:endParaRPr>
          </a:p>
          <a:p>
            <a:pPr marL="0" lvl="0" indent="0" algn="l" rtl="0">
              <a:spcBef>
                <a:spcPts val="1000"/>
              </a:spcBef>
              <a:spcAft>
                <a:spcPts val="0"/>
              </a:spcAft>
              <a:buNone/>
            </a:pPr>
            <a:r>
              <a:rPr lang="en-GB" sz="2800"/>
              <a:t>Microsoft has changed from being a rigid company with a fading brand to an open collaborative company with better products and services and a more successful image. From wholly focused on Windows to a diversified company with a focus on cloud computing, subscription-based Office 365 and a collaborative app called Teams. </a:t>
            </a:r>
            <a:endParaRPr sz="28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a:t>Task 1</a:t>
            </a:r>
            <a:endParaRPr/>
          </a:p>
        </p:txBody>
      </p:sp>
      <p:sp>
        <p:nvSpPr>
          <p:cNvPr id="105" name="Google Shape;105;p3"/>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80000"/>
              </a:lnSpc>
              <a:spcBef>
                <a:spcPts val="1000"/>
              </a:spcBef>
              <a:spcAft>
                <a:spcPts val="0"/>
              </a:spcAft>
              <a:buClr>
                <a:schemeClr val="dk1"/>
              </a:buClr>
              <a:buSzPts val="2800"/>
              <a:buChar char="•"/>
            </a:pPr>
            <a:r>
              <a:rPr lang="en-GB"/>
              <a:t>Structural change - began in 2014 with the replacement of longtime CEO Steve Balmer with Satya Nadella</a:t>
            </a:r>
            <a:endParaRPr/>
          </a:p>
          <a:p>
            <a:pPr marL="228600" lvl="0" indent="-228600" algn="l" rtl="0">
              <a:lnSpc>
                <a:spcPct val="80000"/>
              </a:lnSpc>
              <a:spcBef>
                <a:spcPts val="1000"/>
              </a:spcBef>
              <a:spcAft>
                <a:spcPts val="0"/>
              </a:spcAft>
              <a:buClr>
                <a:schemeClr val="dk1"/>
              </a:buClr>
              <a:buSzPts val="2800"/>
              <a:buChar char="•"/>
            </a:pPr>
            <a:r>
              <a:rPr lang="en-GB"/>
              <a:t>Also an operational change - focus on cloud computing and softwrae as a service (subscription based service rather than one-time license)</a:t>
            </a:r>
            <a:endParaRPr/>
          </a:p>
          <a:p>
            <a:pPr marL="228600" lvl="0" indent="-228600" algn="l" rtl="0">
              <a:lnSpc>
                <a:spcPct val="80000"/>
              </a:lnSpc>
              <a:spcBef>
                <a:spcPts val="1000"/>
              </a:spcBef>
              <a:spcAft>
                <a:spcPts val="0"/>
              </a:spcAft>
              <a:buClr>
                <a:schemeClr val="dk1"/>
              </a:buClr>
              <a:buSzPts val="2800"/>
              <a:buChar char="•"/>
            </a:pPr>
            <a:r>
              <a:rPr lang="en-GB"/>
              <a:t>Change also due to failing strategy in the mobile space. Failure to complete with Apple and Android with Windows Mobile 10 and ultimately leaving the mobile OS market.</a:t>
            </a:r>
            <a:endParaRPr/>
          </a:p>
          <a:p>
            <a:pPr marL="228600" lvl="0" indent="-165100" algn="l" rtl="0">
              <a:lnSpc>
                <a:spcPct val="80000"/>
              </a:lnSpc>
              <a:spcBef>
                <a:spcPts val="1000"/>
              </a:spcBef>
              <a:spcAft>
                <a:spcPts val="0"/>
              </a:spcAft>
              <a:buSzPts val="1800"/>
              <a:buChar char="•"/>
            </a:pPr>
            <a:r>
              <a:rPr lang="en-GB"/>
              <a:t>Growth in Cloud computing service which now accounts for a third of Microsoft revenue at $12.5 billion in the 2nd quarter of financial year, up 69% from the previous year.</a:t>
            </a: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g85a48d7648_0_95"/>
          <p:cNvSpPr txBox="1">
            <a:spLocks noGrp="1"/>
          </p:cNvSpPr>
          <p:nvPr>
            <p:ph type="body" idx="1"/>
          </p:nvPr>
        </p:nvSpPr>
        <p:spPr>
          <a:xfrm>
            <a:off x="970200" y="1773977"/>
            <a:ext cx="10251600" cy="3014700"/>
          </a:xfrm>
          <a:prstGeom prst="rect">
            <a:avLst/>
          </a:prstGeom>
        </p:spPr>
        <p:txBody>
          <a:bodyPr spcFirstLastPara="1" wrap="square" lIns="91425" tIns="45700" rIns="91425" bIns="45700" anchor="t" anchorCtr="0">
            <a:noAutofit/>
          </a:bodyPr>
          <a:lstStyle/>
          <a:p>
            <a:pPr marL="609600" lvl="0" indent="-450850" algn="l" rtl="0">
              <a:spcBef>
                <a:spcPts val="1000"/>
              </a:spcBef>
              <a:spcAft>
                <a:spcPts val="0"/>
              </a:spcAft>
              <a:buSzPts val="2300"/>
              <a:buFont typeface="Calibri"/>
              <a:buChar char="●"/>
            </a:pPr>
            <a:r>
              <a:rPr lang="en-GB" sz="2300" dirty="0"/>
              <a:t>Public Limited Technology company founded by Bill Gates and Paul Allen in 1975</a:t>
            </a:r>
            <a:endParaRPr sz="2300" dirty="0"/>
          </a:p>
          <a:p>
            <a:pPr marL="609600" lvl="0" indent="-450850" algn="l" rtl="0">
              <a:spcBef>
                <a:spcPts val="0"/>
              </a:spcBef>
              <a:spcAft>
                <a:spcPts val="0"/>
              </a:spcAft>
              <a:buSzPts val="2300"/>
              <a:buFont typeface="Calibri"/>
              <a:buChar char="●"/>
            </a:pPr>
            <a:r>
              <a:rPr lang="en-GB" sz="2300" dirty="0"/>
              <a:t>Software and hardware manufacture.</a:t>
            </a:r>
            <a:endParaRPr sz="2300" dirty="0"/>
          </a:p>
          <a:p>
            <a:pPr marL="609600" lvl="0" indent="-450850" algn="l" rtl="0">
              <a:spcBef>
                <a:spcPts val="0"/>
              </a:spcBef>
              <a:spcAft>
                <a:spcPts val="0"/>
              </a:spcAft>
              <a:buSzPts val="2300"/>
              <a:buFont typeface="Calibri"/>
              <a:buChar char="●"/>
            </a:pPr>
            <a:r>
              <a:rPr lang="en-GB" sz="2300" dirty="0"/>
              <a:t>Best known for: </a:t>
            </a:r>
            <a:endParaRPr sz="2300" dirty="0"/>
          </a:p>
          <a:p>
            <a:pPr marL="1219200" lvl="1" indent="-450850" algn="l" rtl="0">
              <a:spcBef>
                <a:spcPts val="0"/>
              </a:spcBef>
              <a:spcAft>
                <a:spcPts val="0"/>
              </a:spcAft>
              <a:buSzPts val="2300"/>
              <a:buChar char="○"/>
            </a:pPr>
            <a:r>
              <a:rPr lang="en-GB" sz="2300" b="1" u="sng" dirty="0"/>
              <a:t>Software</a:t>
            </a:r>
            <a:r>
              <a:rPr lang="en-GB" sz="2300" dirty="0"/>
              <a:t>: Windows OS, Office package of </a:t>
            </a:r>
            <a:r>
              <a:rPr lang="en-GB" sz="2300" dirty="0" err="1"/>
              <a:t>softwares</a:t>
            </a:r>
            <a:r>
              <a:rPr lang="en-GB" sz="2300" dirty="0"/>
              <a:t>, Teams, Azure cloud service, Bing search engine, Skype</a:t>
            </a:r>
            <a:endParaRPr sz="2300" dirty="0"/>
          </a:p>
          <a:p>
            <a:pPr marL="1219200" lvl="1" indent="-450850" algn="l" rtl="0">
              <a:spcBef>
                <a:spcPts val="0"/>
              </a:spcBef>
              <a:spcAft>
                <a:spcPts val="0"/>
              </a:spcAft>
              <a:buSzPts val="2300"/>
              <a:buChar char="○"/>
            </a:pPr>
            <a:r>
              <a:rPr lang="en-GB" sz="2300" b="1" u="sng" dirty="0"/>
              <a:t>Hardware</a:t>
            </a:r>
            <a:r>
              <a:rPr lang="en-GB" sz="2300" dirty="0"/>
              <a:t>: Surface laptops, Xbox, office, various software licenses</a:t>
            </a:r>
            <a:endParaRPr sz="2300" dirty="0"/>
          </a:p>
          <a:p>
            <a:pPr marL="609600" lvl="0" indent="-450850" algn="l" rtl="0">
              <a:spcBef>
                <a:spcPts val="0"/>
              </a:spcBef>
              <a:spcAft>
                <a:spcPts val="0"/>
              </a:spcAft>
              <a:buSzPts val="2300"/>
              <a:buFont typeface="Calibri"/>
              <a:buChar char="●"/>
            </a:pPr>
            <a:r>
              <a:rPr lang="en-GB" sz="2300" dirty="0"/>
              <a:t>First Microsoft windows 1.0 came out 1985</a:t>
            </a:r>
          </a:p>
          <a:p>
            <a:pPr marL="609600" lvl="0" indent="-450850" algn="l" rtl="0">
              <a:spcBef>
                <a:spcPts val="0"/>
              </a:spcBef>
              <a:spcAft>
                <a:spcPts val="0"/>
              </a:spcAft>
              <a:buSzPts val="2300"/>
              <a:buFont typeface="Calibri"/>
              <a:buChar char="●"/>
            </a:pPr>
            <a:r>
              <a:rPr lang="en-GB" sz="2300" dirty="0"/>
              <a:t>151,000 employees (</a:t>
            </a:r>
            <a:r>
              <a:rPr lang="en-GB" sz="2300" dirty="0" err="1"/>
              <a:t>Geekwire</a:t>
            </a:r>
            <a:r>
              <a:rPr lang="en-GB" sz="2300" dirty="0"/>
              <a:t>, 2020)</a:t>
            </a:r>
          </a:p>
          <a:p>
            <a:pPr marL="609600" lvl="0" indent="-450850" algn="l" rtl="0">
              <a:spcBef>
                <a:spcPts val="0"/>
              </a:spcBef>
              <a:spcAft>
                <a:spcPts val="0"/>
              </a:spcAft>
              <a:buSzPts val="2300"/>
              <a:buFont typeface="Calibri"/>
              <a:buChar char="●"/>
            </a:pPr>
            <a:r>
              <a:rPr lang="en-GB" sz="2300" dirty="0"/>
              <a:t>First hardware console to enter the gaming market is the Xbox in 2001.</a:t>
            </a:r>
            <a:endParaRPr sz="2300" dirty="0"/>
          </a:p>
          <a:p>
            <a:pPr marL="609600" lvl="0" indent="-450850" algn="l" rtl="0">
              <a:spcBef>
                <a:spcPts val="0"/>
              </a:spcBef>
              <a:spcAft>
                <a:spcPts val="0"/>
              </a:spcAft>
              <a:buSzPts val="2300"/>
              <a:buFont typeface="Calibri"/>
              <a:buChar char="●"/>
            </a:pPr>
            <a:r>
              <a:rPr lang="en-GB" sz="2300" dirty="0"/>
              <a:t>One of a few trillion dollar company. Reached trillion dollar value in 2019.</a:t>
            </a:r>
            <a:endParaRPr sz="2300" dirty="0"/>
          </a:p>
          <a:p>
            <a:pPr marL="609600" lvl="0" indent="-450850" algn="l" rtl="0">
              <a:spcBef>
                <a:spcPts val="0"/>
              </a:spcBef>
              <a:spcAft>
                <a:spcPts val="0"/>
              </a:spcAft>
              <a:buSzPts val="2300"/>
              <a:buChar char="●"/>
            </a:pPr>
            <a:r>
              <a:rPr lang="en-GB" sz="2300" dirty="0"/>
              <a:t>Appointment of Satya Nadella as CEO in 2014 began a cultural change within the organisation, taking a </a:t>
            </a:r>
            <a:r>
              <a:rPr lang="en-GB" sz="2300" dirty="0">
                <a:solidFill>
                  <a:srgbClr val="333333"/>
                </a:solidFill>
                <a:highlight>
                  <a:srgbClr val="FCFCFC"/>
                </a:highlight>
              </a:rPr>
              <a:t>mobile-first, cloud-first approach.</a:t>
            </a:r>
          </a:p>
          <a:p>
            <a:pPr marL="609600" lvl="0" indent="-450850" algn="l" rtl="0">
              <a:spcBef>
                <a:spcPts val="0"/>
              </a:spcBef>
              <a:spcAft>
                <a:spcPts val="0"/>
              </a:spcAft>
              <a:buSzPts val="2300"/>
              <a:buChar char="●"/>
            </a:pPr>
            <a:r>
              <a:rPr lang="en-GB" sz="2300" dirty="0">
                <a:solidFill>
                  <a:srgbClr val="333333"/>
                </a:solidFill>
                <a:highlight>
                  <a:srgbClr val="FCFCFC"/>
                </a:highlight>
              </a:rPr>
              <a:t>Launched their own search engine to compete with google called Bing 2009.</a:t>
            </a:r>
            <a:endParaRPr sz="2300" dirty="0"/>
          </a:p>
        </p:txBody>
      </p:sp>
      <p:sp>
        <p:nvSpPr>
          <p:cNvPr id="111" name="Google Shape;111;g85a48d7648_0_95"/>
          <p:cNvSpPr txBox="1">
            <a:spLocks noGrp="1"/>
          </p:cNvSpPr>
          <p:nvPr>
            <p:ph type="title"/>
          </p:nvPr>
        </p:nvSpPr>
        <p:spPr>
          <a:xfrm>
            <a:off x="1423150" y="713042"/>
            <a:ext cx="13668900" cy="951600"/>
          </a:xfrm>
          <a:prstGeom prst="rect">
            <a:avLst/>
          </a:prstGeom>
        </p:spPr>
        <p:txBody>
          <a:bodyPr spcFirstLastPara="1" wrap="square" lIns="91425" tIns="45700" rIns="91425" bIns="45700" anchor="ctr" anchorCtr="0">
            <a:noAutofit/>
          </a:bodyPr>
          <a:lstStyle/>
          <a:p>
            <a:pPr marL="0" lvl="0" indent="0" algn="l" rtl="0">
              <a:spcBef>
                <a:spcPts val="0"/>
              </a:spcBef>
              <a:spcAft>
                <a:spcPts val="0"/>
              </a:spcAft>
              <a:buNone/>
            </a:pPr>
            <a:r>
              <a:rPr lang="en-GB"/>
              <a:t>Background of Microsoft</a:t>
            </a: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a:t>Cont: Task 2- Current Market Position</a:t>
            </a:r>
            <a:endParaRPr/>
          </a:p>
        </p:txBody>
      </p:sp>
      <p:sp>
        <p:nvSpPr>
          <p:cNvPr id="117" name="Google Shape;117;p6"/>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indent="-228600">
              <a:lnSpc>
                <a:spcPct val="115000"/>
              </a:lnSpc>
              <a:spcBef>
                <a:spcPts val="0"/>
              </a:spcBef>
              <a:buSzPts val="2800"/>
            </a:pPr>
            <a:r>
              <a:rPr lang="en-GB" sz="2800" dirty="0"/>
              <a:t>Headquarter in Redmond, Washington, US</a:t>
            </a:r>
            <a:endParaRPr lang="en-GB" dirty="0"/>
          </a:p>
          <a:p>
            <a:pPr marL="228600" lvl="0" indent="-228600" algn="l" rtl="0">
              <a:lnSpc>
                <a:spcPct val="115000"/>
              </a:lnSpc>
              <a:spcBef>
                <a:spcPts val="0"/>
              </a:spcBef>
              <a:spcAft>
                <a:spcPts val="0"/>
              </a:spcAft>
              <a:buClr>
                <a:schemeClr val="dk1"/>
              </a:buClr>
              <a:buSzPts val="2800"/>
              <a:buChar char="•"/>
            </a:pPr>
            <a:r>
              <a:rPr lang="en-GB" dirty="0"/>
              <a:t>$33bn revenue in 2019 (Market Insider)</a:t>
            </a:r>
            <a:endParaRPr dirty="0"/>
          </a:p>
          <a:p>
            <a:pPr marL="228600" lvl="0" indent="-165100" algn="l" rtl="0">
              <a:lnSpc>
                <a:spcPct val="115000"/>
              </a:lnSpc>
              <a:spcBef>
                <a:spcPts val="0"/>
              </a:spcBef>
              <a:spcAft>
                <a:spcPts val="0"/>
              </a:spcAft>
              <a:buSzPts val="1800"/>
              <a:buChar char="•"/>
            </a:pPr>
            <a:r>
              <a:rPr lang="en-GB" dirty="0"/>
              <a:t>£1 trillion - </a:t>
            </a:r>
            <a:r>
              <a:rPr lang="en-GB" dirty="0" err="1"/>
              <a:t>Comapny</a:t>
            </a:r>
            <a:r>
              <a:rPr lang="en-GB" dirty="0"/>
              <a:t> Market value in July 2019</a:t>
            </a:r>
            <a:endParaRPr dirty="0"/>
          </a:p>
          <a:p>
            <a:pPr marL="228600" lvl="0" indent="-165100" algn="l" rtl="0">
              <a:lnSpc>
                <a:spcPct val="115000"/>
              </a:lnSpc>
              <a:spcBef>
                <a:spcPts val="0"/>
              </a:spcBef>
              <a:spcAft>
                <a:spcPts val="0"/>
              </a:spcAft>
              <a:buSzPts val="1800"/>
              <a:buChar char="•"/>
            </a:pPr>
            <a:r>
              <a:rPr lang="en-GB" dirty="0"/>
              <a:t>15% market share in cloud computing, behind market leader amazon who has 32%. Google has 10%</a:t>
            </a:r>
            <a:endParaRPr dirty="0"/>
          </a:p>
          <a:p>
            <a:pPr marL="228600" lvl="0" indent="-165100" algn="l" rtl="0">
              <a:lnSpc>
                <a:spcPct val="115000"/>
              </a:lnSpc>
              <a:spcBef>
                <a:spcPts val="0"/>
              </a:spcBef>
              <a:spcAft>
                <a:spcPts val="0"/>
              </a:spcAft>
              <a:buSzPts val="1800"/>
              <a:buChar char="•"/>
            </a:pPr>
            <a:r>
              <a:rPr lang="en-GB" dirty="0"/>
              <a:t>Rising revenue in all division of company</a:t>
            </a:r>
            <a:endParaRPr dirty="0"/>
          </a:p>
          <a:p>
            <a:pPr marL="685800" lvl="1" indent="-228600" algn="l" rtl="0">
              <a:lnSpc>
                <a:spcPct val="115000"/>
              </a:lnSpc>
              <a:spcBef>
                <a:spcPts val="0"/>
              </a:spcBef>
              <a:spcAft>
                <a:spcPts val="0"/>
              </a:spcAft>
              <a:buSzPts val="1800"/>
              <a:buChar char="•"/>
            </a:pPr>
            <a:r>
              <a:rPr lang="en-GB" dirty="0"/>
              <a:t>$11.4bn from Azure cloud computing</a:t>
            </a:r>
            <a:endParaRPr dirty="0"/>
          </a:p>
          <a:p>
            <a:pPr marL="685800" lvl="1" indent="-228600" algn="l" rtl="0">
              <a:lnSpc>
                <a:spcPct val="115000"/>
              </a:lnSpc>
              <a:spcBef>
                <a:spcPts val="0"/>
              </a:spcBef>
              <a:spcAft>
                <a:spcPts val="0"/>
              </a:spcAft>
              <a:buSzPts val="1800"/>
              <a:buChar char="•"/>
            </a:pPr>
            <a:r>
              <a:rPr lang="en-GB" dirty="0"/>
              <a:t>$11bn from Productivity software, up by 14% from previous year</a:t>
            </a:r>
            <a:endParaRPr dirty="0"/>
          </a:p>
          <a:p>
            <a:pPr marL="685800" lvl="1" indent="-228600" algn="l" rtl="0">
              <a:lnSpc>
                <a:spcPct val="115000"/>
              </a:lnSpc>
              <a:spcBef>
                <a:spcPts val="0"/>
              </a:spcBef>
              <a:spcAft>
                <a:spcPts val="0"/>
              </a:spcAft>
              <a:buSzPts val="1800"/>
              <a:buChar char="•"/>
            </a:pPr>
            <a:r>
              <a:rPr lang="en-GB" dirty="0"/>
              <a:t>$11.3bn from personal computing division</a:t>
            </a:r>
          </a:p>
          <a:p>
            <a:pPr marL="685800" lvl="1" indent="-228600" algn="l" rtl="0">
              <a:lnSpc>
                <a:spcPct val="115000"/>
              </a:lnSpc>
              <a:spcBef>
                <a:spcPts val="0"/>
              </a:spcBef>
              <a:spcAft>
                <a:spcPts val="0"/>
              </a:spcAft>
              <a:buSzPts val="1800"/>
              <a:buChar char="•"/>
            </a:pPr>
            <a:endParaRPr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g85a48d7648_0_178"/>
          <p:cNvSpPr txBox="1">
            <a:spLocks noGrp="1"/>
          </p:cNvSpPr>
          <p:nvPr>
            <p:ph type="title"/>
          </p:nvPr>
        </p:nvSpPr>
        <p:spPr>
          <a:xfrm>
            <a:off x="1009625" y="1574617"/>
            <a:ext cx="13668900" cy="951600"/>
          </a:xfrm>
          <a:prstGeom prst="rect">
            <a:avLst/>
          </a:prstGeom>
        </p:spPr>
        <p:txBody>
          <a:bodyPr spcFirstLastPara="1" wrap="square" lIns="91425" tIns="45700" rIns="91425" bIns="45700" anchor="ctr" anchorCtr="0">
            <a:noAutofit/>
          </a:bodyPr>
          <a:lstStyle/>
          <a:p>
            <a:pPr marL="0" lvl="0" indent="0" algn="l" rtl="0">
              <a:spcBef>
                <a:spcPts val="0"/>
              </a:spcBef>
              <a:spcAft>
                <a:spcPts val="0"/>
              </a:spcAft>
              <a:buNone/>
            </a:pPr>
            <a:r>
              <a:rPr lang="en-GB"/>
              <a:t>SWOT Analysis ( Before change)</a:t>
            </a:r>
            <a:endParaRPr/>
          </a:p>
        </p:txBody>
      </p:sp>
      <p:graphicFrame>
        <p:nvGraphicFramePr>
          <p:cNvPr id="123" name="Google Shape;123;g85a48d7648_0_178"/>
          <p:cNvGraphicFramePr/>
          <p:nvPr/>
        </p:nvGraphicFramePr>
        <p:xfrm>
          <a:off x="576658" y="2526225"/>
          <a:ext cx="11153600" cy="3883200"/>
        </p:xfrm>
        <a:graphic>
          <a:graphicData uri="http://schemas.openxmlformats.org/drawingml/2006/table">
            <a:tbl>
              <a:tblPr>
                <a:noFill/>
                <a:tableStyleId>{FD73D6DC-BC03-40F2-B095-BE58C2F54F8E}</a:tableStyleId>
              </a:tblPr>
              <a:tblGrid>
                <a:gridCol w="5576800">
                  <a:extLst>
                    <a:ext uri="{9D8B030D-6E8A-4147-A177-3AD203B41FA5}">
                      <a16:colId xmlns:a16="http://schemas.microsoft.com/office/drawing/2014/main" val="20000"/>
                    </a:ext>
                  </a:extLst>
                </a:gridCol>
                <a:gridCol w="5576800">
                  <a:extLst>
                    <a:ext uri="{9D8B030D-6E8A-4147-A177-3AD203B41FA5}">
                      <a16:colId xmlns:a16="http://schemas.microsoft.com/office/drawing/2014/main" val="20001"/>
                    </a:ext>
                  </a:extLst>
                </a:gridCol>
              </a:tblGrid>
              <a:tr h="1873900">
                <a:tc>
                  <a:txBody>
                    <a:bodyPr/>
                    <a:lstStyle/>
                    <a:p>
                      <a:pPr marL="0" lvl="0" indent="0" algn="l" rtl="0">
                        <a:spcBef>
                          <a:spcPts val="0"/>
                        </a:spcBef>
                        <a:spcAft>
                          <a:spcPts val="0"/>
                        </a:spcAft>
                        <a:buNone/>
                      </a:pPr>
                      <a:r>
                        <a:rPr lang="en-GB" sz="1600"/>
                        <a:t>Strengths</a:t>
                      </a:r>
                      <a:endParaRPr sz="1600"/>
                    </a:p>
                    <a:p>
                      <a:pPr marL="609600" lvl="0" indent="-406400" algn="l" rtl="0">
                        <a:spcBef>
                          <a:spcPts val="0"/>
                        </a:spcBef>
                        <a:spcAft>
                          <a:spcPts val="0"/>
                        </a:spcAft>
                        <a:buSzPts val="1600"/>
                        <a:buChar char="●"/>
                      </a:pPr>
                      <a:r>
                        <a:rPr lang="en-GB" sz="1600"/>
                        <a:t>Respected brand</a:t>
                      </a:r>
                      <a:endParaRPr sz="1600"/>
                    </a:p>
                    <a:p>
                      <a:pPr marL="609600" lvl="0" indent="-406400" algn="l" rtl="0">
                        <a:spcBef>
                          <a:spcPts val="0"/>
                        </a:spcBef>
                        <a:spcAft>
                          <a:spcPts val="0"/>
                        </a:spcAft>
                        <a:buSzPts val="1600"/>
                        <a:buChar char="●"/>
                      </a:pPr>
                      <a:r>
                        <a:rPr lang="en-GB" sz="1600"/>
                        <a:t>Office software package still popular and alternative packages are weak</a:t>
                      </a:r>
                      <a:endParaRPr sz="1600"/>
                    </a:p>
                  </a:txBody>
                  <a:tcPr marL="121900" marR="121900" marT="121900" marB="121900"/>
                </a:tc>
                <a:tc>
                  <a:txBody>
                    <a:bodyPr/>
                    <a:lstStyle/>
                    <a:p>
                      <a:pPr marL="0" lvl="0" indent="0" algn="l" rtl="0">
                        <a:spcBef>
                          <a:spcPts val="0"/>
                        </a:spcBef>
                        <a:spcAft>
                          <a:spcPts val="0"/>
                        </a:spcAft>
                        <a:buNone/>
                      </a:pPr>
                      <a:r>
                        <a:rPr lang="en-GB" sz="1600" dirty="0"/>
                        <a:t>Weaknesses</a:t>
                      </a:r>
                      <a:endParaRPr sz="1600" dirty="0"/>
                    </a:p>
                    <a:p>
                      <a:pPr marL="609600" lvl="0" indent="-406400" algn="l" rtl="0">
                        <a:lnSpc>
                          <a:spcPct val="115000"/>
                        </a:lnSpc>
                        <a:spcBef>
                          <a:spcPts val="0"/>
                        </a:spcBef>
                        <a:spcAft>
                          <a:spcPts val="0"/>
                        </a:spcAft>
                        <a:buClr>
                          <a:schemeClr val="dk2"/>
                        </a:buClr>
                        <a:buSzPts val="1600"/>
                        <a:buChar char="●"/>
                      </a:pPr>
                      <a:r>
                        <a:rPr lang="en-GB" sz="1600" dirty="0">
                          <a:solidFill>
                            <a:schemeClr val="dk2"/>
                          </a:solidFill>
                        </a:rPr>
                        <a:t>Rivals having competitive edge over Microsoft as better OS by Apple (iOS) and Google (Android)</a:t>
                      </a:r>
                      <a:endParaRPr sz="1600" dirty="0">
                        <a:solidFill>
                          <a:schemeClr val="dk2"/>
                        </a:solidFill>
                      </a:endParaRPr>
                    </a:p>
                    <a:p>
                      <a:pPr marL="609600" lvl="0" indent="-406400" algn="l" rtl="0">
                        <a:lnSpc>
                          <a:spcPct val="115000"/>
                        </a:lnSpc>
                        <a:spcBef>
                          <a:spcPts val="0"/>
                        </a:spcBef>
                        <a:spcAft>
                          <a:spcPts val="0"/>
                        </a:spcAft>
                        <a:buClr>
                          <a:schemeClr val="dk2"/>
                        </a:buClr>
                        <a:buSzPts val="1600"/>
                        <a:buChar char="●"/>
                      </a:pPr>
                      <a:r>
                        <a:rPr lang="en-GB" sz="1600" dirty="0">
                          <a:solidFill>
                            <a:schemeClr val="dk2"/>
                          </a:solidFill>
                        </a:rPr>
                        <a:t>Skype has poor video quality compared to Facetime, Google Duo and other apps </a:t>
                      </a:r>
                      <a:endParaRPr sz="1600" dirty="0"/>
                    </a:p>
                  </a:txBody>
                  <a:tcPr marL="121900" marR="121900" marT="121900" marB="121900"/>
                </a:tc>
                <a:extLst>
                  <a:ext uri="{0D108BD9-81ED-4DB2-BD59-A6C34878D82A}">
                    <a16:rowId xmlns:a16="http://schemas.microsoft.com/office/drawing/2014/main" val="10000"/>
                  </a:ext>
                </a:extLst>
              </a:tr>
              <a:tr h="2009300">
                <a:tc>
                  <a:txBody>
                    <a:bodyPr/>
                    <a:lstStyle/>
                    <a:p>
                      <a:pPr marL="0" lvl="0" indent="0" algn="l" rtl="0">
                        <a:spcBef>
                          <a:spcPts val="0"/>
                        </a:spcBef>
                        <a:spcAft>
                          <a:spcPts val="0"/>
                        </a:spcAft>
                        <a:buNone/>
                      </a:pPr>
                      <a:r>
                        <a:rPr lang="en-GB" sz="1600"/>
                        <a:t>Opportunities</a:t>
                      </a:r>
                      <a:endParaRPr sz="1600"/>
                    </a:p>
                    <a:p>
                      <a:pPr marL="609600" lvl="0" indent="-406400" algn="l" rtl="0">
                        <a:lnSpc>
                          <a:spcPct val="115000"/>
                        </a:lnSpc>
                        <a:spcBef>
                          <a:spcPts val="0"/>
                        </a:spcBef>
                        <a:spcAft>
                          <a:spcPts val="0"/>
                        </a:spcAft>
                        <a:buClr>
                          <a:schemeClr val="dk2"/>
                        </a:buClr>
                        <a:buSzPts val="1600"/>
                        <a:buChar char="●"/>
                      </a:pPr>
                      <a:r>
                        <a:rPr lang="en-GB" sz="1600">
                          <a:solidFill>
                            <a:schemeClr val="dk2"/>
                          </a:solidFill>
                        </a:rPr>
                        <a:t>Trusted brand in the productivity/business space through Office, Skype. Opportunity to provide other services</a:t>
                      </a:r>
                      <a:endParaRPr sz="1600"/>
                    </a:p>
                  </a:txBody>
                  <a:tcPr marL="121900" marR="121900" marT="121900" marB="121900"/>
                </a:tc>
                <a:tc>
                  <a:txBody>
                    <a:bodyPr/>
                    <a:lstStyle/>
                    <a:p>
                      <a:pPr marL="0" lvl="0" indent="0" algn="l" rtl="0">
                        <a:lnSpc>
                          <a:spcPct val="115000"/>
                        </a:lnSpc>
                        <a:spcBef>
                          <a:spcPts val="0"/>
                        </a:spcBef>
                        <a:spcAft>
                          <a:spcPts val="0"/>
                        </a:spcAft>
                        <a:buNone/>
                      </a:pPr>
                      <a:r>
                        <a:rPr lang="en-GB" sz="1600" dirty="0">
                          <a:solidFill>
                            <a:schemeClr val="dk2"/>
                          </a:solidFill>
                        </a:rPr>
                        <a:t>Threats: </a:t>
                      </a:r>
                      <a:endParaRPr sz="1600" dirty="0">
                        <a:solidFill>
                          <a:schemeClr val="dk2"/>
                        </a:solidFill>
                      </a:endParaRPr>
                    </a:p>
                    <a:p>
                      <a:pPr marL="609600" lvl="0" indent="-406400" algn="l" rtl="0">
                        <a:lnSpc>
                          <a:spcPct val="115000"/>
                        </a:lnSpc>
                        <a:spcBef>
                          <a:spcPts val="2100"/>
                        </a:spcBef>
                        <a:spcAft>
                          <a:spcPts val="0"/>
                        </a:spcAft>
                        <a:buClr>
                          <a:schemeClr val="dk2"/>
                        </a:buClr>
                        <a:buSzPts val="1600"/>
                        <a:buChar char="●"/>
                      </a:pPr>
                      <a:r>
                        <a:rPr lang="en-GB" sz="1600" dirty="0">
                          <a:solidFill>
                            <a:schemeClr val="dk2"/>
                          </a:solidFill>
                        </a:rPr>
                        <a:t>Losing customers when office was not on iOS or android devices as these devices were increasingly used as productivity devices</a:t>
                      </a:r>
                      <a:endParaRPr sz="1600" dirty="0">
                        <a:solidFill>
                          <a:schemeClr val="dk2"/>
                        </a:solidFill>
                      </a:endParaRPr>
                    </a:p>
                  </a:txBody>
                  <a:tcPr marL="121900" marR="121900" marT="121900" marB="121900"/>
                </a:tc>
                <a:extLst>
                  <a:ext uri="{0D108BD9-81ED-4DB2-BD59-A6C34878D82A}">
                    <a16:rowId xmlns:a16="http://schemas.microsoft.com/office/drawing/2014/main" val="10001"/>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BA52B-F800-4B05-9E60-6793D758B8D5}"/>
              </a:ext>
            </a:extLst>
          </p:cNvPr>
          <p:cNvSpPr>
            <a:spLocks noGrp="1"/>
          </p:cNvSpPr>
          <p:nvPr>
            <p:ph type="title"/>
          </p:nvPr>
        </p:nvSpPr>
        <p:spPr/>
        <p:txBody>
          <a:bodyPr/>
          <a:lstStyle/>
          <a:p>
            <a:r>
              <a:rPr lang="en-GB" dirty="0"/>
              <a:t>Weakness</a:t>
            </a:r>
          </a:p>
        </p:txBody>
      </p:sp>
      <p:sp>
        <p:nvSpPr>
          <p:cNvPr id="3" name="Text Placeholder 2">
            <a:extLst>
              <a:ext uri="{FF2B5EF4-FFF2-40B4-BE49-F238E27FC236}">
                <a16:creationId xmlns:a16="http://schemas.microsoft.com/office/drawing/2014/main" id="{2B75BF1F-0F76-4FAA-8069-4C4167174BBC}"/>
              </a:ext>
            </a:extLst>
          </p:cNvPr>
          <p:cNvSpPr>
            <a:spLocks noGrp="1"/>
          </p:cNvSpPr>
          <p:nvPr>
            <p:ph type="body" idx="1"/>
          </p:nvPr>
        </p:nvSpPr>
        <p:spPr>
          <a:xfrm>
            <a:off x="972600" y="2471900"/>
            <a:ext cx="10251600" cy="4182117"/>
          </a:xfrm>
        </p:spPr>
        <p:txBody>
          <a:bodyPr/>
          <a:lstStyle/>
          <a:p>
            <a:pPr marL="609600" lvl="0" indent="-406400" algn="l" rtl="0">
              <a:lnSpc>
                <a:spcPct val="115000"/>
              </a:lnSpc>
              <a:spcBef>
                <a:spcPts val="0"/>
              </a:spcBef>
              <a:spcAft>
                <a:spcPts val="0"/>
              </a:spcAft>
              <a:buClr>
                <a:schemeClr val="dk2"/>
              </a:buClr>
              <a:buSzPts val="1600"/>
              <a:buChar char="●"/>
            </a:pPr>
            <a:r>
              <a:rPr lang="en-GB" sz="2800" dirty="0">
                <a:solidFill>
                  <a:schemeClr val="dk2"/>
                </a:solidFill>
              </a:rPr>
              <a:t>Despite everyone having a PC running Microsoft windows, you would think people would be </a:t>
            </a:r>
            <a:r>
              <a:rPr lang="en-GB" dirty="0">
                <a:solidFill>
                  <a:schemeClr val="dk2"/>
                </a:solidFill>
              </a:rPr>
              <a:t>entice to buy windows phone, but due to features not being phone friendly customers are sticking with iPhone and android, this made the change to make the software more streamline to work well with phones, this has also come back full circle as the current software window 10 works as a phone software breaking away from tradition set up from pc.</a:t>
            </a:r>
          </a:p>
          <a:p>
            <a:pPr marL="609600" lvl="0" indent="-406400" algn="l" rtl="0">
              <a:lnSpc>
                <a:spcPct val="115000"/>
              </a:lnSpc>
              <a:spcBef>
                <a:spcPts val="0"/>
              </a:spcBef>
              <a:spcAft>
                <a:spcPts val="0"/>
              </a:spcAft>
              <a:buClr>
                <a:schemeClr val="dk2"/>
              </a:buClr>
              <a:buSzPts val="1600"/>
              <a:buChar char="●"/>
            </a:pPr>
            <a:endParaRPr lang="en-GB" sz="2800" dirty="0">
              <a:solidFill>
                <a:schemeClr val="dk2"/>
              </a:solidFill>
            </a:endParaRPr>
          </a:p>
          <a:p>
            <a:endParaRPr lang="en-GB" dirty="0"/>
          </a:p>
        </p:txBody>
      </p:sp>
    </p:spTree>
    <p:extLst>
      <p:ext uri="{BB962C8B-B14F-4D97-AF65-F5344CB8AC3E}">
        <p14:creationId xmlns:p14="http://schemas.microsoft.com/office/powerpoint/2010/main" val="5470335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BB2C5-C0FE-49E9-A8A5-7127F945AE63}"/>
              </a:ext>
            </a:extLst>
          </p:cNvPr>
          <p:cNvSpPr>
            <a:spLocks noGrp="1"/>
          </p:cNvSpPr>
          <p:nvPr>
            <p:ph type="title"/>
          </p:nvPr>
        </p:nvSpPr>
        <p:spPr/>
        <p:txBody>
          <a:bodyPr/>
          <a:lstStyle/>
          <a:p>
            <a:r>
              <a:rPr lang="en-GB" dirty="0"/>
              <a:t>Task 4- Three change model</a:t>
            </a:r>
          </a:p>
        </p:txBody>
      </p:sp>
      <p:sp>
        <p:nvSpPr>
          <p:cNvPr id="3" name="Text Placeholder 2">
            <a:extLst>
              <a:ext uri="{FF2B5EF4-FFF2-40B4-BE49-F238E27FC236}">
                <a16:creationId xmlns:a16="http://schemas.microsoft.com/office/drawing/2014/main" id="{87ED8400-2E96-4990-AD9D-8307FF1DA24F}"/>
              </a:ext>
            </a:extLst>
          </p:cNvPr>
          <p:cNvSpPr>
            <a:spLocks noGrp="1"/>
          </p:cNvSpPr>
          <p:nvPr>
            <p:ph type="body" idx="1"/>
          </p:nvPr>
        </p:nvSpPr>
        <p:spPr>
          <a:xfrm>
            <a:off x="972600" y="2471900"/>
            <a:ext cx="10251600" cy="4066060"/>
          </a:xfrm>
        </p:spPr>
        <p:txBody>
          <a:bodyPr/>
          <a:lstStyle/>
          <a:p>
            <a:r>
              <a:rPr lang="en-GB" dirty="0"/>
              <a:t>Create urgency- for the change to happen an urgency is needed to make it happen.</a:t>
            </a:r>
          </a:p>
          <a:p>
            <a:r>
              <a:rPr lang="en-GB" dirty="0"/>
              <a:t>Form a powerful coalition- by convincing people that change is necessary it takes strong leadership and vision to help the organization.</a:t>
            </a:r>
          </a:p>
          <a:p>
            <a:r>
              <a:rPr lang="en-GB" dirty="0"/>
              <a:t>Create a vison for change- a clear vision will help everyone understand what is being asked for and see what can be achieved.</a:t>
            </a:r>
          </a:p>
        </p:txBody>
      </p:sp>
    </p:spTree>
    <p:extLst>
      <p:ext uri="{BB962C8B-B14F-4D97-AF65-F5344CB8AC3E}">
        <p14:creationId xmlns:p14="http://schemas.microsoft.com/office/powerpoint/2010/main" val="8130964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B982B-CDB9-465F-9660-01FA30E1C6DF}"/>
              </a:ext>
            </a:extLst>
          </p:cNvPr>
          <p:cNvSpPr>
            <a:spLocks noGrp="1"/>
          </p:cNvSpPr>
          <p:nvPr>
            <p:ph type="title"/>
          </p:nvPr>
        </p:nvSpPr>
        <p:spPr/>
        <p:txBody>
          <a:bodyPr/>
          <a:lstStyle/>
          <a:p>
            <a:r>
              <a:rPr lang="en-GB" dirty="0"/>
              <a:t>Create urgency example</a:t>
            </a:r>
          </a:p>
        </p:txBody>
      </p:sp>
      <p:sp>
        <p:nvSpPr>
          <p:cNvPr id="3" name="Text Placeholder 2">
            <a:extLst>
              <a:ext uri="{FF2B5EF4-FFF2-40B4-BE49-F238E27FC236}">
                <a16:creationId xmlns:a16="http://schemas.microsoft.com/office/drawing/2014/main" id="{F7C950FA-51CB-4A87-B86A-F2E4A535ACF9}"/>
              </a:ext>
            </a:extLst>
          </p:cNvPr>
          <p:cNvSpPr>
            <a:spLocks noGrp="1"/>
          </p:cNvSpPr>
          <p:nvPr>
            <p:ph type="body" idx="1"/>
          </p:nvPr>
        </p:nvSpPr>
        <p:spPr>
          <a:xfrm>
            <a:off x="972600" y="2471900"/>
            <a:ext cx="10251600" cy="4069577"/>
          </a:xfrm>
        </p:spPr>
        <p:txBody>
          <a:bodyPr/>
          <a:lstStyle/>
          <a:p>
            <a:r>
              <a:rPr lang="en-GB" sz="2400" dirty="0"/>
              <a:t>A group of Microsoft engineer wanted to show power direct X software was at handle multimedia task and gaming.</a:t>
            </a:r>
          </a:p>
          <a:p>
            <a:r>
              <a:rPr lang="en-GB" sz="2400" dirty="0"/>
              <a:t>they wanted Microsoft to enter the gaming market.</a:t>
            </a:r>
          </a:p>
          <a:p>
            <a:r>
              <a:rPr lang="en-GB" sz="2400" dirty="0"/>
              <a:t>Used Dell laptop parts and created prototype of a gaming console.</a:t>
            </a:r>
          </a:p>
          <a:p>
            <a:r>
              <a:rPr lang="en-GB" sz="2400" dirty="0"/>
              <a:t>They showed the prototype to their bosses but they weren't interested.</a:t>
            </a:r>
          </a:p>
          <a:p>
            <a:r>
              <a:rPr lang="en-GB" sz="2400" dirty="0"/>
              <a:t>Urgently they went to Bill Gates CEO at the time, he liked it so much that he told them to develop more, in 2001 they released this console called Xbox to the world.</a:t>
            </a:r>
          </a:p>
          <a:p>
            <a:r>
              <a:rPr lang="en-GB" sz="2400" dirty="0"/>
              <a:t>this made a return for an American console manufactory back into the market since Atari stopped production of their in 1996.</a:t>
            </a:r>
          </a:p>
          <a:p>
            <a:endParaRPr lang="en-GB" dirty="0"/>
          </a:p>
          <a:p>
            <a:endParaRPr lang="en-GB" dirty="0"/>
          </a:p>
        </p:txBody>
      </p:sp>
    </p:spTree>
    <p:extLst>
      <p:ext uri="{BB962C8B-B14F-4D97-AF65-F5344CB8AC3E}">
        <p14:creationId xmlns:p14="http://schemas.microsoft.com/office/powerpoint/2010/main" val="30970152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g85a48d7648_0_260"/>
          <p:cNvSpPr txBox="1">
            <a:spLocks noGrp="1"/>
          </p:cNvSpPr>
          <p:nvPr>
            <p:ph type="title"/>
          </p:nvPr>
        </p:nvSpPr>
        <p:spPr>
          <a:xfrm>
            <a:off x="972600" y="1758200"/>
            <a:ext cx="10251600" cy="713700"/>
          </a:xfrm>
          <a:prstGeom prst="rect">
            <a:avLst/>
          </a:prstGeom>
        </p:spPr>
        <p:txBody>
          <a:bodyPr spcFirstLastPara="1" wrap="square" lIns="91425" tIns="45700" rIns="91425" bIns="45700" anchor="ctr" anchorCtr="0">
            <a:noAutofit/>
          </a:bodyPr>
          <a:lstStyle/>
          <a:p>
            <a:pPr marL="0" lvl="0" indent="0" algn="l" rtl="0">
              <a:spcBef>
                <a:spcPts val="0"/>
              </a:spcBef>
              <a:spcAft>
                <a:spcPts val="0"/>
              </a:spcAft>
              <a:buNone/>
            </a:pPr>
            <a:r>
              <a:rPr lang="en-GB"/>
              <a:t>References</a:t>
            </a:r>
            <a:endParaRPr/>
          </a:p>
        </p:txBody>
      </p:sp>
      <p:sp>
        <p:nvSpPr>
          <p:cNvPr id="129" name="Google Shape;129;g85a48d7648_0_260"/>
          <p:cNvSpPr txBox="1">
            <a:spLocks noGrp="1"/>
          </p:cNvSpPr>
          <p:nvPr>
            <p:ph type="body" idx="1"/>
          </p:nvPr>
        </p:nvSpPr>
        <p:spPr>
          <a:xfrm>
            <a:off x="967800" y="2471900"/>
            <a:ext cx="10251600" cy="4196185"/>
          </a:xfrm>
          <a:prstGeom prst="rect">
            <a:avLst/>
          </a:prstGeom>
        </p:spPr>
        <p:txBody>
          <a:bodyPr spcFirstLastPara="1" wrap="square" lIns="91425" tIns="45700" rIns="91425" bIns="45700" anchor="t" anchorCtr="0">
            <a:noAutofit/>
          </a:bodyPr>
          <a:lstStyle/>
          <a:p>
            <a:pPr marL="457200" lvl="0" indent="-323850" algn="l" rtl="0">
              <a:lnSpc>
                <a:spcPct val="150000"/>
              </a:lnSpc>
              <a:spcBef>
                <a:spcPts val="0"/>
              </a:spcBef>
              <a:spcAft>
                <a:spcPts val="0"/>
              </a:spcAft>
              <a:buSzPts val="1500"/>
              <a:buFont typeface="Arial"/>
              <a:buChar char="•"/>
            </a:pPr>
            <a:r>
              <a:rPr lang="en-GB" sz="1100" b="0" i="0" dirty="0">
                <a:solidFill>
                  <a:srgbClr val="000000"/>
                </a:solidFill>
                <a:effectLst/>
                <a:latin typeface="+mj-lt"/>
              </a:rPr>
              <a:t>U.K. 2020. </a:t>
            </a:r>
            <a:r>
              <a:rPr lang="en-GB" sz="1100" b="0" i="1" dirty="0">
                <a:solidFill>
                  <a:srgbClr val="000000"/>
                </a:solidFill>
                <a:effectLst/>
                <a:latin typeface="+mj-lt"/>
              </a:rPr>
              <a:t>Microsoft Cloud Revenue Regains Momentum, Sending Profit Above Street Estimates</a:t>
            </a:r>
            <a:r>
              <a:rPr lang="en-GB" sz="1100" b="0" i="0" dirty="0">
                <a:solidFill>
                  <a:srgbClr val="000000"/>
                </a:solidFill>
                <a:effectLst/>
                <a:latin typeface="+mj-lt"/>
              </a:rPr>
              <a:t>. [online] Available at: &lt;https://uk.reuters.com/article/uk-microsoft-results/microsoft-cloud-revenue-regains-momentum-sending-profit-above-street-estimates-idUKKBN1ZS2Z7&gt; [Accessed 13 May 2020].</a:t>
            </a:r>
          </a:p>
          <a:p>
            <a:pPr marL="457200" lvl="0" indent="-323850" algn="l" rtl="0">
              <a:lnSpc>
                <a:spcPct val="150000"/>
              </a:lnSpc>
              <a:spcBef>
                <a:spcPts val="0"/>
              </a:spcBef>
              <a:spcAft>
                <a:spcPts val="0"/>
              </a:spcAft>
              <a:buSzPts val="1500"/>
              <a:buFont typeface="Arial"/>
              <a:buChar char="•"/>
            </a:pPr>
            <a:r>
              <a:rPr lang="en-GB" sz="1100" b="0" i="0" dirty="0">
                <a:solidFill>
                  <a:srgbClr val="000000"/>
                </a:solidFill>
                <a:effectLst/>
                <a:latin typeface="+mj-lt"/>
              </a:rPr>
              <a:t>Techcrunch.com. 2020. </a:t>
            </a:r>
            <a:r>
              <a:rPr lang="en-GB" sz="1100" b="0" i="1" dirty="0">
                <a:solidFill>
                  <a:srgbClr val="000000"/>
                </a:solidFill>
                <a:effectLst/>
                <a:latin typeface="+mj-lt"/>
              </a:rPr>
              <a:t>After 5 Years, Microsoft CEO Satya Nadella</a:t>
            </a:r>
            <a:r>
              <a:rPr lang="en-GB" sz="1100" b="0" i="0" dirty="0">
                <a:solidFill>
                  <a:srgbClr val="000000"/>
                </a:solidFill>
                <a:effectLst/>
                <a:latin typeface="+mj-lt"/>
              </a:rPr>
              <a:t>. [online] Available at: &lt;https://techcrunch.com/2019/02/04/after-5-years-microsoft-ceo-satya-nadella-has-transformed-more-than-the-stock-price/?guccounter=1&gt; [Accessed 13 May 2020].</a:t>
            </a:r>
          </a:p>
          <a:p>
            <a:pPr marL="457200" lvl="0" indent="-298450" algn="l" rtl="0">
              <a:lnSpc>
                <a:spcPct val="150000"/>
              </a:lnSpc>
              <a:spcBef>
                <a:spcPts val="0"/>
              </a:spcBef>
              <a:spcAft>
                <a:spcPts val="0"/>
              </a:spcAft>
              <a:buSzPts val="1100"/>
              <a:buFont typeface="Arial"/>
              <a:buChar char="•"/>
            </a:pPr>
            <a:r>
              <a:rPr lang="en-GB" sz="1100" b="0" i="0" dirty="0">
                <a:solidFill>
                  <a:srgbClr val="000000"/>
                </a:solidFill>
                <a:effectLst/>
                <a:latin typeface="+mj-lt"/>
              </a:rPr>
              <a:t>The Verge. 2020. </a:t>
            </a:r>
            <a:r>
              <a:rPr lang="en-GB" sz="1100" b="0" i="1" dirty="0">
                <a:solidFill>
                  <a:srgbClr val="000000"/>
                </a:solidFill>
                <a:effectLst/>
                <a:latin typeface="+mj-lt"/>
              </a:rPr>
              <a:t>Windows Phone Is Dead</a:t>
            </a:r>
            <a:r>
              <a:rPr lang="en-GB" sz="1100" b="0" i="0" dirty="0">
                <a:solidFill>
                  <a:srgbClr val="000000"/>
                </a:solidFill>
                <a:effectLst/>
                <a:latin typeface="+mj-lt"/>
              </a:rPr>
              <a:t>. [online] Available at: &lt;https://www.theverge.com/2016/1/28/10864034/windows-phone-is-dead&gt; [Accessed 13 May 2020].</a:t>
            </a:r>
          </a:p>
          <a:p>
            <a:pPr marL="457200" lvl="0" indent="-298450" algn="l" rtl="0">
              <a:lnSpc>
                <a:spcPct val="150000"/>
              </a:lnSpc>
              <a:spcBef>
                <a:spcPts val="0"/>
              </a:spcBef>
              <a:spcAft>
                <a:spcPts val="0"/>
              </a:spcAft>
              <a:buSzPts val="1100"/>
              <a:buFont typeface="Arial"/>
              <a:buChar char="•"/>
            </a:pPr>
            <a:r>
              <a:rPr lang="en-GB" sz="1100" b="0" i="0" dirty="0" err="1">
                <a:solidFill>
                  <a:srgbClr val="000000"/>
                </a:solidFill>
                <a:effectLst/>
                <a:latin typeface="+mj-lt"/>
              </a:rPr>
              <a:t>Su</a:t>
            </a:r>
            <a:r>
              <a:rPr lang="en-GB" sz="1100" b="0" i="0" dirty="0">
                <a:solidFill>
                  <a:srgbClr val="000000"/>
                </a:solidFill>
                <a:effectLst/>
                <a:latin typeface="+mj-lt"/>
              </a:rPr>
              <a:t>, J., 2020. </a:t>
            </a:r>
            <a:r>
              <a:rPr lang="en-GB" sz="1100" b="0" i="1" dirty="0">
                <a:solidFill>
                  <a:srgbClr val="000000"/>
                </a:solidFill>
                <a:effectLst/>
                <a:latin typeface="+mj-lt"/>
              </a:rPr>
              <a:t>Why Microsoft Has The World's Largest Commercial Cloud Business, Surpassing $38 Billion Per Year</a:t>
            </a:r>
            <a:r>
              <a:rPr lang="en-GB" sz="1100" b="0" i="0" dirty="0">
                <a:solidFill>
                  <a:srgbClr val="000000"/>
                </a:solidFill>
                <a:effectLst/>
                <a:latin typeface="+mj-lt"/>
              </a:rPr>
              <a:t>. [online] Forbes. Available at: &lt;https://www.forbes.com/sites/jeanbaptiste/2019/08/06/why-microsoft-has-the-largest-commercial-cloud-business-surpassing-38-billion-in-revenue-per-year/#4e90fa0d5208&gt; [Accessed 13 May 2020].</a:t>
            </a:r>
          </a:p>
          <a:p>
            <a:pPr marL="457200" lvl="0" indent="-298450" algn="l" rtl="0">
              <a:lnSpc>
                <a:spcPct val="150000"/>
              </a:lnSpc>
              <a:spcBef>
                <a:spcPts val="0"/>
              </a:spcBef>
              <a:spcAft>
                <a:spcPts val="0"/>
              </a:spcAft>
              <a:buSzPts val="1100"/>
              <a:buFont typeface="Arial"/>
              <a:buChar char="•"/>
            </a:pPr>
            <a:r>
              <a:rPr lang="en-GB" sz="1100" b="0" i="0" dirty="0">
                <a:solidFill>
                  <a:srgbClr val="000000"/>
                </a:solidFill>
                <a:effectLst/>
                <a:latin typeface="+mj-lt"/>
              </a:rPr>
              <a:t>Levy, N., 2020. </a:t>
            </a:r>
            <a:r>
              <a:rPr lang="en-GB" sz="1100" b="0" i="1" dirty="0">
                <a:solidFill>
                  <a:srgbClr val="000000"/>
                </a:solidFill>
                <a:effectLst/>
                <a:latin typeface="+mj-lt"/>
              </a:rPr>
              <a:t>Microsoft Surpasses 150,000 Employees For 1St Time As Hiring Surges Outside Seattle-Area HQ</a:t>
            </a:r>
            <a:r>
              <a:rPr lang="en-GB" sz="1100" b="0" i="0" dirty="0">
                <a:solidFill>
                  <a:srgbClr val="000000"/>
                </a:solidFill>
                <a:effectLst/>
                <a:latin typeface="+mj-lt"/>
              </a:rPr>
              <a:t>. [online] </a:t>
            </a:r>
            <a:r>
              <a:rPr lang="en-GB" sz="1100" b="0" i="0" dirty="0" err="1">
                <a:solidFill>
                  <a:srgbClr val="000000"/>
                </a:solidFill>
                <a:effectLst/>
                <a:latin typeface="+mj-lt"/>
              </a:rPr>
              <a:t>GeekWire</a:t>
            </a:r>
            <a:r>
              <a:rPr lang="en-GB" sz="1100" b="0" i="0" dirty="0">
                <a:solidFill>
                  <a:srgbClr val="000000"/>
                </a:solidFill>
                <a:effectLst/>
                <a:latin typeface="+mj-lt"/>
              </a:rPr>
              <a:t>. Available at: &lt;https://www.geekwire.com/2020/microsoft-surpasses-150000-employees-1st-time-hiring-surges-outside-seattle-area-hq/&gt; [Accessed 13 May 2020].</a:t>
            </a:r>
          </a:p>
          <a:p>
            <a:pPr marL="457200" lvl="0" indent="-298450" algn="l" rtl="0">
              <a:lnSpc>
                <a:spcPct val="150000"/>
              </a:lnSpc>
              <a:spcBef>
                <a:spcPts val="0"/>
              </a:spcBef>
              <a:spcAft>
                <a:spcPts val="0"/>
              </a:spcAft>
              <a:buSzPts val="1100"/>
              <a:buFont typeface="Arial"/>
              <a:buChar char="•"/>
            </a:pPr>
            <a:r>
              <a:rPr lang="en-GB" sz="1100" b="0" i="0" dirty="0">
                <a:solidFill>
                  <a:srgbClr val="000000"/>
                </a:solidFill>
                <a:effectLst/>
                <a:latin typeface="+mj-lt"/>
              </a:rPr>
              <a:t>The Economist. 2020. </a:t>
            </a:r>
            <a:r>
              <a:rPr lang="en-GB" sz="1100" b="0" i="1" dirty="0">
                <a:solidFill>
                  <a:srgbClr val="000000"/>
                </a:solidFill>
                <a:effectLst/>
                <a:latin typeface="+mj-lt"/>
              </a:rPr>
              <a:t>What </a:t>
            </a:r>
            <a:r>
              <a:rPr lang="en-GB" sz="1100" b="0" i="1" dirty="0" err="1">
                <a:solidFill>
                  <a:srgbClr val="000000"/>
                </a:solidFill>
                <a:effectLst/>
                <a:latin typeface="+mj-lt"/>
              </a:rPr>
              <a:t>Microsoft’S</a:t>
            </a:r>
            <a:r>
              <a:rPr lang="en-GB" sz="1100" b="0" i="1" dirty="0">
                <a:solidFill>
                  <a:srgbClr val="000000"/>
                </a:solidFill>
                <a:effectLst/>
                <a:latin typeface="+mj-lt"/>
              </a:rPr>
              <a:t> Revival Can Teach Other Tech Companies</a:t>
            </a:r>
            <a:r>
              <a:rPr lang="en-GB" sz="1100" b="0" i="0" dirty="0">
                <a:solidFill>
                  <a:srgbClr val="000000"/>
                </a:solidFill>
                <a:effectLst/>
                <a:latin typeface="+mj-lt"/>
              </a:rPr>
              <a:t>. [online] Available at: &lt;https://www.economist.com/leaders/2019/07/25/what-microsofts-revival-can-teach-other-tech-companies&gt; [Accessed 22 May 2020].</a:t>
            </a:r>
          </a:p>
          <a:p>
            <a:pPr marL="457200" lvl="0" indent="-298450" algn="l" rtl="0">
              <a:lnSpc>
                <a:spcPct val="150000"/>
              </a:lnSpc>
              <a:spcBef>
                <a:spcPts val="0"/>
              </a:spcBef>
              <a:spcAft>
                <a:spcPts val="0"/>
              </a:spcAft>
              <a:buSzPts val="1100"/>
              <a:buFont typeface="Arial"/>
              <a:buChar char="•"/>
            </a:pPr>
            <a:r>
              <a:rPr lang="en-GB" sz="1100" b="0" i="0" dirty="0">
                <a:solidFill>
                  <a:srgbClr val="000000"/>
                </a:solidFill>
                <a:effectLst/>
                <a:latin typeface="+mj-lt"/>
              </a:rPr>
              <a:t>Mindtools.com. 2020. </a:t>
            </a:r>
            <a:r>
              <a:rPr lang="en-GB" sz="1100" b="0" i="1" dirty="0">
                <a:solidFill>
                  <a:srgbClr val="000000"/>
                </a:solidFill>
                <a:effectLst/>
                <a:latin typeface="+mj-lt"/>
              </a:rPr>
              <a:t>Kotter's 8-Step Change Model: Implementing Change Powerfully And Successfully</a:t>
            </a:r>
            <a:r>
              <a:rPr lang="en-GB" sz="1100" b="0" i="0" dirty="0">
                <a:solidFill>
                  <a:srgbClr val="000000"/>
                </a:solidFill>
                <a:effectLst/>
                <a:latin typeface="+mj-lt"/>
              </a:rPr>
              <a:t>. [online] Available at: &lt;https://www.mindtools.com/pages/article/newPPM_82.htm&gt; [Accessed 22 May 2020].</a:t>
            </a:r>
            <a:endParaRPr sz="1100" dirty="0">
              <a:latin typeface="+mj-lt"/>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49</TotalTime>
  <Words>1074</Words>
  <Application>Microsoft Office PowerPoint</Application>
  <PresentationFormat>Widescreen</PresentationFormat>
  <Paragraphs>64</Paragraphs>
  <Slides>10</Slides>
  <Notes>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Calibri</vt:lpstr>
      <vt:lpstr>Office Theme</vt:lpstr>
      <vt:lpstr>Leading and Implementing Workplace Change Proposal Presentation</vt:lpstr>
      <vt:lpstr>Task 1: Microsoft</vt:lpstr>
      <vt:lpstr>Task 1</vt:lpstr>
      <vt:lpstr>Background of Microsoft</vt:lpstr>
      <vt:lpstr>Cont: Task 2- Current Market Position</vt:lpstr>
      <vt:lpstr>SWOT Analysis ( Before change)</vt:lpstr>
      <vt:lpstr>Weakness</vt:lpstr>
      <vt:lpstr>Task 4- Three change model</vt:lpstr>
      <vt:lpstr>Create urgency example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Leading and Implementing Workplace Change Proposal Presentation</dc:title>
  <dc:creator>Admin</dc:creator>
  <cp:lastModifiedBy>Abdul Momin</cp:lastModifiedBy>
  <cp:revision>5</cp:revision>
  <dcterms:created xsi:type="dcterms:W3CDTF">2019-02-03T15:41:25Z</dcterms:created>
  <dcterms:modified xsi:type="dcterms:W3CDTF">2020-05-22T22:07:10Z</dcterms:modified>
</cp:coreProperties>
</file>