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sldIdLst>
    <p:sldId id="256" r:id="rId5"/>
    <p:sldId id="347" r:id="rId6"/>
    <p:sldId id="348" r:id="rId7"/>
    <p:sldId id="349" r:id="rId8"/>
    <p:sldId id="368" r:id="rId9"/>
    <p:sldId id="351" r:id="rId10"/>
    <p:sldId id="353" r:id="rId11"/>
    <p:sldId id="339" r:id="rId12"/>
    <p:sldId id="362" r:id="rId13"/>
    <p:sldId id="338" r:id="rId14"/>
    <p:sldId id="354" r:id="rId15"/>
    <p:sldId id="355" r:id="rId16"/>
    <p:sldId id="358" r:id="rId17"/>
    <p:sldId id="363" r:id="rId18"/>
    <p:sldId id="325" r:id="rId19"/>
    <p:sldId id="330" r:id="rId20"/>
    <p:sldId id="359" r:id="rId21"/>
    <p:sldId id="360" r:id="rId22"/>
    <p:sldId id="373" r:id="rId23"/>
    <p:sldId id="343" r:id="rId24"/>
    <p:sldId id="364" r:id="rId25"/>
    <p:sldId id="371" r:id="rId26"/>
    <p:sldId id="361" r:id="rId27"/>
    <p:sldId id="357" r:id="rId28"/>
    <p:sldId id="345" r:id="rId29"/>
    <p:sldId id="328" r:id="rId30"/>
    <p:sldId id="307" r:id="rId31"/>
    <p:sldId id="344" r:id="rId32"/>
    <p:sldId id="309" r:id="rId33"/>
    <p:sldId id="310" r:id="rId34"/>
    <p:sldId id="329"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78" d="100"/>
          <a:sy n="78" d="100"/>
        </p:scale>
        <p:origin x="41" y="9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22cyber%20security%22&amp;tab=Everything&amp;search_scope=Search_ELEC&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search?query=any,contains,%22cyber%20security%22&amp;tab=Everything&amp;search_scope=Search_ELEC&amp;vid=44WHELF_UWTSD:44WHELF_UWTSD_VU1&amp;facet=tlevel,include,peer_reviewed&amp;facet=rtype,include,articles&amp;facet=tlevel,include,online_resources&amp;facet=searchcreationdate,include,2016%7C,%7C2022&amp;lang=en&amp;offset=0"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7.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6.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30.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hyperlink" Target="mailto:library@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Computing</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a:t>Computing databases</a:t>
            </a:r>
            <a:endParaRPr lang="en-GB" dirty="0"/>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a:t>eJournals</a:t>
            </a:r>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16573" y="577120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4A7EFDB4-5F02-4A20-5D97-35D5971A1E27}"/>
              </a:ext>
            </a:extLst>
          </p:cNvPr>
          <p:cNvPicPr>
            <a:picLocks noChangeAspect="1"/>
          </p:cNvPicPr>
          <p:nvPr/>
        </p:nvPicPr>
        <p:blipFill rotWithShape="1">
          <a:blip r:embed="rId3"/>
          <a:srcRect l="320" t="11030" r="1865" b="4570"/>
          <a:stretch/>
        </p:blipFill>
        <p:spPr>
          <a:xfrm>
            <a:off x="3772619" y="1468299"/>
            <a:ext cx="7190239" cy="4136037"/>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1600201"/>
            <a:ext cx="5233081" cy="4565650"/>
          </a:xfrm>
          <a:prstGeom prst="rect">
            <a:avLst/>
          </a:prstGeom>
        </p:spPr>
        <p:txBody>
          <a:bodyPr vert="horz" lIns="91440" tIns="45720" rIns="91440" bIns="45720" rtlCol="0">
            <a:normAutofit/>
          </a:bodyPr>
          <a:lstStyle/>
          <a:p>
            <a:pPr>
              <a:lnSpc>
                <a:spcPct val="90000"/>
              </a:lnSpc>
              <a:spcAft>
                <a:spcPts val="600"/>
              </a:spcAft>
            </a:pPr>
            <a:endParaRPr lang="en-GB" sz="2800" dirty="0"/>
          </a:p>
        </p:txBody>
      </p:sp>
      <p:sp>
        <p:nvSpPr>
          <p:cNvPr id="2" name="Title 1"/>
          <p:cNvSpPr>
            <a:spLocks noGrp="1"/>
          </p:cNvSpPr>
          <p:nvPr>
            <p:ph type="title"/>
          </p:nvPr>
        </p:nvSpPr>
        <p:spPr>
          <a:xfrm>
            <a:off x="718456" y="262866"/>
            <a:ext cx="10795518" cy="1003916"/>
          </a:xfrm>
        </p:spPr>
        <p:txBody>
          <a:bodyPr vert="horz" lIns="91440" tIns="45720" rIns="91440" bIns="45720" rtlCol="0" anchor="b">
            <a:normAutofit/>
          </a:bodyPr>
          <a:lstStyle/>
          <a:p>
            <a:r>
              <a:rPr lang="en-GB" dirty="0"/>
              <a:t>Limit Library Search to ebooks only</a:t>
            </a:r>
          </a:p>
        </p:txBody>
      </p:sp>
      <p:sp>
        <p:nvSpPr>
          <p:cNvPr id="10" name="TextBox 9">
            <a:extLst>
              <a:ext uri="{FF2B5EF4-FFF2-40B4-BE49-F238E27FC236}">
                <a16:creationId xmlns:a16="http://schemas.microsoft.com/office/drawing/2014/main" id="{BDFC8F90-384C-4A9C-8FC5-2905536CA0E5}"/>
              </a:ext>
            </a:extLst>
          </p:cNvPr>
          <p:cNvSpPr txBox="1"/>
          <p:nvPr/>
        </p:nvSpPr>
        <p:spPr>
          <a:xfrm>
            <a:off x="647806" y="2557424"/>
            <a:ext cx="3547350" cy="2031325"/>
          </a:xfrm>
          <a:prstGeom prst="rect">
            <a:avLst/>
          </a:prstGeom>
          <a:noFill/>
        </p:spPr>
        <p:txBody>
          <a:bodyPr wrap="square">
            <a:spAutoFit/>
          </a:bodyPr>
          <a:lstStyle/>
          <a:p>
            <a:r>
              <a:rPr lang="en-GB" dirty="0"/>
              <a:t>Example of a search limited to:</a:t>
            </a:r>
          </a:p>
          <a:p>
            <a:endParaRPr lang="en-GB" dirty="0"/>
          </a:p>
          <a:p>
            <a:pPr marL="285750" indent="-285750">
              <a:buFont typeface="Arial" panose="020B0604020202020204" pitchFamily="34" charset="0"/>
              <a:buChar char="•"/>
            </a:pPr>
            <a:r>
              <a:rPr lang="en-GB" dirty="0"/>
              <a:t>Search eResources</a:t>
            </a:r>
          </a:p>
          <a:p>
            <a:pPr marL="285750" indent="-285750">
              <a:buFont typeface="Arial" panose="020B0604020202020204" pitchFamily="34" charset="0"/>
              <a:buChar char="•"/>
            </a:pPr>
            <a:r>
              <a:rPr lang="en-GB" dirty="0"/>
              <a:t>Full Text Online</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endParaRPr lang="en-GB" dirty="0"/>
          </a:p>
          <a:p>
            <a:r>
              <a:rPr lang="en-GB" dirty="0">
                <a:hlinkClick r:id="rId2"/>
              </a:rPr>
              <a:t>“cyber security” books</a:t>
            </a:r>
            <a:endParaRPr lang="en-GB" sz="1800" dirty="0"/>
          </a:p>
        </p:txBody>
      </p:sp>
      <p:pic>
        <p:nvPicPr>
          <p:cNvPr id="7" name="Picture 6">
            <a:extLst>
              <a:ext uri="{FF2B5EF4-FFF2-40B4-BE49-F238E27FC236}">
                <a16:creationId xmlns:a16="http://schemas.microsoft.com/office/drawing/2014/main" id="{FBC6823C-D4C9-455A-9115-C235883036E1}"/>
              </a:ext>
            </a:extLst>
          </p:cNvPr>
          <p:cNvPicPr>
            <a:picLocks noChangeAspect="1"/>
          </p:cNvPicPr>
          <p:nvPr/>
        </p:nvPicPr>
        <p:blipFill rotWithShape="1">
          <a:blip r:embed="rId3"/>
          <a:srcRect t="10967" r="1015" b="5053"/>
          <a:stretch/>
        </p:blipFill>
        <p:spPr>
          <a:xfrm>
            <a:off x="4054133" y="1541208"/>
            <a:ext cx="7574969" cy="4284406"/>
          </a:xfrm>
          <a:prstGeom prst="rect">
            <a:avLst/>
          </a:prstGeom>
        </p:spPr>
      </p:pic>
    </p:spTree>
    <p:extLst>
      <p:ext uri="{BB962C8B-B14F-4D97-AF65-F5344CB8AC3E}">
        <p14:creationId xmlns:p14="http://schemas.microsoft.com/office/powerpoint/2010/main" val="524714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3" y="1388676"/>
            <a:ext cx="4417414" cy="2120643"/>
          </a:xfrm>
        </p:spPr>
        <p:txBody>
          <a:bodyPr>
            <a:normAutofit fontScale="700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 includes</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p:spPr>
      </p:pic>
    </p:spTree>
    <p:extLst>
      <p:ext uri="{BB962C8B-B14F-4D97-AF65-F5344CB8AC3E}">
        <p14:creationId xmlns:p14="http://schemas.microsoft.com/office/powerpoint/2010/main" val="2936209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979B6949-6660-470A-A35B-0E7CB1A5251D}"/>
              </a:ext>
            </a:extLst>
          </p:cNvPr>
          <p:cNvSpPr>
            <a:spLocks noGrp="1"/>
          </p:cNvSpPr>
          <p:nvPr>
            <p:ph sz="half" idx="1"/>
          </p:nvPr>
        </p:nvSpPr>
        <p:spPr>
          <a:xfrm>
            <a:off x="678026" y="2372261"/>
            <a:ext cx="3208712" cy="2761211"/>
          </a:xfrm>
        </p:spPr>
        <p:txBody>
          <a:bodyPr>
            <a:normAutofit fontScale="55000" lnSpcReduction="20000"/>
          </a:bodyPr>
          <a:lstStyle/>
          <a:p>
            <a:pPr marL="0" indent="0">
              <a:buNone/>
            </a:pPr>
            <a:r>
              <a:rPr lang="en-GB" sz="3300" dirty="0"/>
              <a:t>Example of a search limited to:</a:t>
            </a:r>
          </a:p>
          <a:p>
            <a:endParaRPr lang="en-GB" sz="3300" dirty="0"/>
          </a:p>
          <a:p>
            <a:pPr marL="285750" indent="-285750">
              <a:buFont typeface="Arial" panose="020B0604020202020204" pitchFamily="34" charset="0"/>
              <a:buChar char="•"/>
            </a:pPr>
            <a:r>
              <a:rPr lang="en-GB" sz="3300" dirty="0"/>
              <a:t>Peer-reviewed Journals</a:t>
            </a:r>
          </a:p>
          <a:p>
            <a:pPr marL="285750" indent="-285750">
              <a:buFont typeface="Arial" panose="020B0604020202020204" pitchFamily="34" charset="0"/>
              <a:buChar char="•"/>
            </a:pPr>
            <a:r>
              <a:rPr lang="en-GB" sz="3300" dirty="0"/>
              <a:t>Articles</a:t>
            </a:r>
          </a:p>
          <a:p>
            <a:pPr marL="285750" indent="-285750">
              <a:buFont typeface="Arial" panose="020B0604020202020204" pitchFamily="34" charset="0"/>
              <a:buChar char="•"/>
            </a:pPr>
            <a:r>
              <a:rPr lang="en-GB" sz="3300" dirty="0"/>
              <a:t>Years 2016-2022</a:t>
            </a:r>
          </a:p>
          <a:p>
            <a:pPr marL="285750" indent="-285750">
              <a:buFont typeface="Arial" panose="020B0604020202020204" pitchFamily="34" charset="0"/>
              <a:buChar char="•"/>
            </a:pPr>
            <a:r>
              <a:rPr lang="en-GB" sz="3300" dirty="0"/>
              <a:t>Full Text Online</a:t>
            </a:r>
          </a:p>
          <a:p>
            <a:pPr marL="285750" indent="-285750">
              <a:buFont typeface="Arial" panose="020B0604020202020204" pitchFamily="34" charset="0"/>
              <a:buChar char="•"/>
            </a:pPr>
            <a:endParaRPr lang="en-GB" sz="3300" dirty="0"/>
          </a:p>
          <a:p>
            <a:pPr marL="0" indent="0">
              <a:buNone/>
            </a:pPr>
            <a:r>
              <a:rPr lang="en-GB" sz="3300" dirty="0">
                <a:hlinkClick r:id="rId2"/>
              </a:rPr>
              <a:t>Peer-reviewed articles</a:t>
            </a:r>
            <a:endParaRPr lang="en-GB" sz="3300" dirty="0"/>
          </a:p>
          <a:p>
            <a:endParaRPr lang="en-US" dirty="0"/>
          </a:p>
        </p:txBody>
      </p:sp>
      <p:sp>
        <p:nvSpPr>
          <p:cNvPr id="12" name="Title 2">
            <a:extLst>
              <a:ext uri="{FF2B5EF4-FFF2-40B4-BE49-F238E27FC236}">
                <a16:creationId xmlns:a16="http://schemas.microsoft.com/office/drawing/2014/main" id="{3147FEA7-CB4A-4011-8E49-EE1C2E15C086}"/>
              </a:ext>
            </a:extLst>
          </p:cNvPr>
          <p:cNvSpPr>
            <a:spLocks noGrp="1"/>
          </p:cNvSpPr>
          <p:nvPr>
            <p:ph type="title"/>
          </p:nvPr>
        </p:nvSpPr>
        <p:spPr>
          <a:xfrm>
            <a:off x="718456" y="262866"/>
            <a:ext cx="10795518" cy="1003916"/>
          </a:xfrm>
        </p:spPr>
        <p:txBody>
          <a:bodyPr/>
          <a:lstStyle/>
          <a:p>
            <a:r>
              <a:rPr lang="en-US" dirty="0"/>
              <a:t>Limit to peer-reviewed journal articles</a:t>
            </a:r>
          </a:p>
        </p:txBody>
      </p:sp>
      <p:pic>
        <p:nvPicPr>
          <p:cNvPr id="6" name="Picture 5">
            <a:extLst>
              <a:ext uri="{FF2B5EF4-FFF2-40B4-BE49-F238E27FC236}">
                <a16:creationId xmlns:a16="http://schemas.microsoft.com/office/drawing/2014/main" id="{8C0E64E7-E52A-4D04-BCA4-C2A874217CED}"/>
              </a:ext>
            </a:extLst>
          </p:cNvPr>
          <p:cNvPicPr>
            <a:picLocks noChangeAspect="1"/>
          </p:cNvPicPr>
          <p:nvPr/>
        </p:nvPicPr>
        <p:blipFill rotWithShape="1">
          <a:blip r:embed="rId3"/>
          <a:srcRect l="848" t="11183" r="1230" b="4731"/>
          <a:stretch/>
        </p:blipFill>
        <p:spPr>
          <a:xfrm>
            <a:off x="4292476" y="1519085"/>
            <a:ext cx="7432491" cy="4254910"/>
          </a:xfrm>
          <a:prstGeom prst="rect">
            <a:avLst/>
          </a:prstGeom>
        </p:spPr>
      </p:pic>
    </p:spTree>
    <p:extLst>
      <p:ext uri="{BB962C8B-B14F-4D97-AF65-F5344CB8AC3E}">
        <p14:creationId xmlns:p14="http://schemas.microsoft.com/office/powerpoint/2010/main" val="4286794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5848AA49-637A-905B-E72C-A7390491CDC3}"/>
              </a:ext>
            </a:extLst>
          </p:cNvPr>
          <p:cNvPicPr>
            <a:picLocks noChangeAspect="1"/>
          </p:cNvPicPr>
          <p:nvPr/>
        </p:nvPicPr>
        <p:blipFill rotWithShape="1">
          <a:blip r:embed="rId3"/>
          <a:srcRect l="320" t="11030" r="1865" b="4570"/>
          <a:stretch/>
        </p:blipFill>
        <p:spPr>
          <a:xfrm>
            <a:off x="672797" y="1415810"/>
            <a:ext cx="7190239" cy="4136037"/>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69501D79-8F7E-91CC-05A0-8A679C08E734}"/>
              </a:ext>
            </a:extLst>
          </p:cNvPr>
          <p:cNvPicPr>
            <a:picLocks noChangeAspect="1"/>
          </p:cNvPicPr>
          <p:nvPr/>
        </p:nvPicPr>
        <p:blipFill rotWithShape="1">
          <a:blip r:embed="rId3"/>
          <a:srcRect t="11154" r="1586" b="65031"/>
          <a:stretch/>
        </p:blipFill>
        <p:spPr>
          <a:xfrm>
            <a:off x="723260" y="3364649"/>
            <a:ext cx="11014994" cy="1777042"/>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F4B5EEAA-207F-4377-AE91-E4C1F9822019}"/>
              </a:ext>
            </a:extLst>
          </p:cNvPr>
          <p:cNvPicPr>
            <a:picLocks noChangeAspect="1"/>
          </p:cNvPicPr>
          <p:nvPr/>
        </p:nvPicPr>
        <p:blipFill rotWithShape="1">
          <a:blip r:embed="rId3"/>
          <a:srcRect l="204" t="11182" r="800" b="8173"/>
          <a:stretch/>
        </p:blipFill>
        <p:spPr>
          <a:xfrm>
            <a:off x="3982065" y="1511712"/>
            <a:ext cx="7578063" cy="4115530"/>
          </a:xfrm>
          <a:prstGeom prst="rect">
            <a:avLst/>
          </a:prstGeom>
        </p:spPr>
      </p:pic>
    </p:spTree>
    <p:extLst>
      <p:ext uri="{BB962C8B-B14F-4D97-AF65-F5344CB8AC3E}">
        <p14:creationId xmlns:p14="http://schemas.microsoft.com/office/powerpoint/2010/main" val="2487503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p:txBody>
          <a:bodyPr>
            <a:normAutofit fontScale="92500" lnSpcReduction="20000"/>
          </a:bodyPr>
          <a:lstStyle/>
          <a:p>
            <a:r>
              <a:rPr lang="en-GB" sz="2400" dirty="0">
                <a:hlinkClick r:id="rId2"/>
              </a:rPr>
              <a:t>ACM Digital Library</a:t>
            </a:r>
            <a:endParaRPr lang="en-GB" sz="2400" dirty="0"/>
          </a:p>
          <a:p>
            <a:pPr marL="0" indent="0">
              <a:buNone/>
            </a:pPr>
            <a:r>
              <a:rPr lang="en-GB" sz="2200" b="0" i="0" dirty="0">
                <a:solidFill>
                  <a:srgbClr val="3A3A3A"/>
                </a:solidFill>
                <a:effectLst/>
              </a:rPr>
              <a:t>ACM Digital Library provides access to tables of contents, abstracts, reviews, and full texts to articles published by ACM, as well as bibliographic citations from publishers in computing.</a:t>
            </a:r>
          </a:p>
          <a:p>
            <a:r>
              <a:rPr lang="en-GB" sz="2400" dirty="0">
                <a:solidFill>
                  <a:srgbClr val="3A3A3A"/>
                </a:solidFill>
                <a:hlinkClick r:id="rId3"/>
              </a:rPr>
              <a:t>Digimap</a:t>
            </a:r>
            <a:endParaRPr lang="en-GB" sz="2400" dirty="0">
              <a:solidFill>
                <a:srgbClr val="3A3A3A"/>
              </a:solidFill>
            </a:endParaRPr>
          </a:p>
          <a:p>
            <a:pPr marL="0" indent="0">
              <a:buNone/>
            </a:pPr>
            <a:r>
              <a:rPr lang="en-GB" sz="2200" b="0" i="0" dirty="0">
                <a:solidFill>
                  <a:srgbClr val="3A3A3A"/>
                </a:solidFill>
                <a:effectLst/>
              </a:rPr>
              <a:t>A web mapping and online data delivery service developed by the EDINA national data centre for UK academia.</a:t>
            </a:r>
          </a:p>
          <a:p>
            <a:r>
              <a:rPr lang="en-GB" sz="2400" dirty="0">
                <a:solidFill>
                  <a:srgbClr val="3A3A3A"/>
                </a:solidFill>
                <a:hlinkClick r:id="rId4"/>
              </a:rPr>
              <a:t>IEEE Xplore Digital Library</a:t>
            </a:r>
            <a:endParaRPr lang="en-GB" sz="2400" dirty="0">
              <a:solidFill>
                <a:srgbClr val="3A3A3A"/>
              </a:solidFill>
            </a:endParaRPr>
          </a:p>
          <a:p>
            <a:pPr marL="0" indent="0">
              <a:buNone/>
            </a:pPr>
            <a:r>
              <a:rPr lang="en-GB" sz="2200" b="0" i="0" dirty="0">
                <a:solidFill>
                  <a:srgbClr val="3A3A3A"/>
                </a:solidFill>
                <a:effectLst/>
              </a:rPr>
              <a:t>Covers literature in electrical engineering, computer science, and electronics. Full text articles from IEEE journals, transactions, and magazines.</a:t>
            </a:r>
          </a:p>
          <a:p>
            <a:r>
              <a:rPr lang="en-GB" sz="2400" dirty="0">
                <a:solidFill>
                  <a:srgbClr val="3A3A3A"/>
                </a:solidFill>
                <a:hlinkClick r:id="rId5"/>
              </a:rPr>
              <a:t>Proquest Central</a:t>
            </a:r>
            <a:endParaRPr lang="en-GB" sz="2400" dirty="0">
              <a:solidFill>
                <a:srgbClr val="3A3A3A"/>
              </a:solidFill>
            </a:endParaRPr>
          </a:p>
          <a:p>
            <a:pPr marL="0" indent="0">
              <a:buNone/>
            </a:pPr>
            <a:r>
              <a:rPr lang="en-GB" sz="2200" b="0" i="0" dirty="0">
                <a:solidFill>
                  <a:srgbClr val="3A3A3A"/>
                </a:solidFill>
                <a:effectLst/>
              </a:rPr>
              <a:t>ProQuest Central is the largest single periodical resource available, bringing together complete databases across all major subject area - select the Computer Science Database</a:t>
            </a:r>
            <a:endParaRPr lang="en-GB" sz="2200" dirty="0">
              <a:solidFill>
                <a:srgbClr val="3A3A3A"/>
              </a:solidFill>
            </a:endParaRPr>
          </a:p>
          <a:p>
            <a:r>
              <a:rPr lang="en-GB" sz="2400" dirty="0">
                <a:solidFill>
                  <a:srgbClr val="3A3A3A"/>
                </a:solidFill>
                <a:hlinkClick r:id="rId6"/>
              </a:rPr>
              <a:t>Science Direct</a:t>
            </a:r>
            <a:endParaRPr lang="en-GB" sz="2400" dirty="0">
              <a:solidFill>
                <a:srgbClr val="3A3A3A"/>
              </a:solidFill>
            </a:endParaRPr>
          </a:p>
          <a:p>
            <a:pPr marL="0" indent="0">
              <a:buNone/>
            </a:pPr>
            <a:r>
              <a:rPr lang="en-GB" sz="2200" b="0" i="0" dirty="0">
                <a:solidFill>
                  <a:srgbClr val="3A3A3A"/>
                </a:solidFill>
                <a:effectLst/>
              </a:rPr>
              <a:t>Explore scientific, technical, and medical research on ScienceDirect.</a:t>
            </a:r>
            <a:endParaRPr lang="en-GB" sz="2200" dirty="0"/>
          </a:p>
        </p:txBody>
      </p:sp>
    </p:spTree>
    <p:extLst>
      <p:ext uri="{BB962C8B-B14F-4D97-AF65-F5344CB8AC3E}">
        <p14:creationId xmlns:p14="http://schemas.microsoft.com/office/powerpoint/2010/main" val="2936839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p:spPr>
      </p:pic>
    </p:spTree>
    <p:extLst>
      <p:ext uri="{BB962C8B-B14F-4D97-AF65-F5344CB8AC3E}">
        <p14:creationId xmlns:p14="http://schemas.microsoft.com/office/powerpoint/2010/main" val="4198049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p:spPr>
      </p:pic>
      <p:sp>
        <p:nvSpPr>
          <p:cNvPr id="4" name="TextBox 3">
            <a:extLst>
              <a:ext uri="{FF2B5EF4-FFF2-40B4-BE49-F238E27FC236}">
                <a16:creationId xmlns:a16="http://schemas.microsoft.com/office/drawing/2014/main" id="{BDA16251-5E6F-338C-6D00-A43227D9359E}"/>
              </a:ext>
            </a:extLst>
          </p:cNvPr>
          <p:cNvSpPr txBox="1"/>
          <p:nvPr/>
        </p:nvSpPr>
        <p:spPr>
          <a:xfrm>
            <a:off x="230037" y="1446247"/>
            <a:ext cx="4997139" cy="4524315"/>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latin typeface="Trebuchet MS"/>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2" y="1541488"/>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Roboto" panose="02000000000000000000" pitchFamily="2"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This includes: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Business</a:t>
            </a:r>
          </a:p>
          <a:p>
            <a:pPr lvl="1" defTabSz="457200" fontAlgn="base">
              <a:spcBef>
                <a:spcPct val="0"/>
              </a:spcBef>
              <a:spcAft>
                <a:spcPct val="0"/>
              </a:spcAft>
              <a:defRPr/>
            </a:pPr>
            <a:r>
              <a:rPr lang="en-GB" dirty="0">
                <a:solidFill>
                  <a:srgbClr val="555555"/>
                </a:solidFill>
                <a:latin typeface="Roboto" panose="02000000000000000000" pitchFamily="2" charset="0"/>
              </a:rPr>
              <a:t>Arts and Humanities</a:t>
            </a:r>
            <a:endParaRPr lang="en-GB" b="0" i="0" dirty="0">
              <a:solidFill>
                <a:srgbClr val="555555"/>
              </a:solidFill>
              <a:effectLst/>
              <a:latin typeface="Roboto" panose="02000000000000000000" pitchFamily="2" charset="0"/>
            </a:endParaRPr>
          </a:p>
          <a:p>
            <a:pPr lvl="1" defTabSz="457200" fontAlgn="base">
              <a:spcBef>
                <a:spcPct val="0"/>
              </a:spcBef>
              <a:spcAft>
                <a:spcPct val="0"/>
              </a:spcAft>
              <a:defRPr/>
            </a:pPr>
            <a:r>
              <a:rPr lang="en-GB" dirty="0">
                <a:solidFill>
                  <a:srgbClr val="555555"/>
                </a:solidFill>
                <a:latin typeface="Roboto" panose="02000000000000000000" pitchFamily="2" charset="0"/>
              </a:rPr>
              <a:t>Engineering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Applied Computing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Health and Medical</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Language and Literature</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Social Sciences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Education</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Science and Technology</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p:spPr>
      </p:pic>
    </p:spTree>
    <p:extLst>
      <p:ext uri="{BB962C8B-B14F-4D97-AF65-F5344CB8AC3E}">
        <p14:creationId xmlns:p14="http://schemas.microsoft.com/office/powerpoint/2010/main" val="3948916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fontScale="92500" lnSpcReduction="10000"/>
          </a:bodyPr>
          <a:lstStyle/>
          <a:p>
            <a:pPr marL="0" indent="0">
              <a:buNone/>
            </a:pPr>
            <a:r>
              <a:rPr lang="en-US" dirty="0"/>
              <a:t>Click on the ebooks link in Database Search</a:t>
            </a:r>
          </a:p>
          <a:p>
            <a:pPr marL="0" indent="0">
              <a:buNone/>
            </a:pPr>
            <a:endParaRPr lang="en-US" dirty="0"/>
          </a:p>
          <a:p>
            <a:r>
              <a:rPr lang="en-US" dirty="0"/>
              <a:t>SpringerLink</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 do not include content which is preview only </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932147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7" name="Picture 6">
            <a:extLst>
              <a:ext uri="{FF2B5EF4-FFF2-40B4-BE49-F238E27FC236}">
                <a16:creationId xmlns:a16="http://schemas.microsoft.com/office/drawing/2014/main" id="{6B54A8E5-2F41-9A03-DA0C-C59E3E627509}"/>
              </a:ext>
            </a:extLst>
          </p:cNvPr>
          <p:cNvPicPr>
            <a:picLocks noChangeAspect="1"/>
          </p:cNvPicPr>
          <p:nvPr/>
        </p:nvPicPr>
        <p:blipFill rotWithShape="1">
          <a:blip r:embed="rId3"/>
          <a:srcRect l="65207" t="48199" r="6556" b="2599"/>
          <a:stretch/>
        </p:blipFill>
        <p:spPr>
          <a:xfrm>
            <a:off x="5526656" y="1489494"/>
            <a:ext cx="6287591" cy="4303609"/>
          </a:xfrm>
          <a:prstGeom prst="rect">
            <a:avLst/>
          </a:prstGeom>
        </p:spPr>
      </p:pic>
      <p:pic>
        <p:nvPicPr>
          <p:cNvPr id="9" name="Picture 8">
            <a:extLst>
              <a:ext uri="{FF2B5EF4-FFF2-40B4-BE49-F238E27FC236}">
                <a16:creationId xmlns:a16="http://schemas.microsoft.com/office/drawing/2014/main" id="{7843162D-2BCD-A5A1-327F-10063058B9FF}"/>
              </a:ext>
            </a:extLst>
          </p:cNvPr>
          <p:cNvPicPr>
            <a:picLocks noChangeAspect="1"/>
          </p:cNvPicPr>
          <p:nvPr/>
        </p:nvPicPr>
        <p:blipFill rotWithShape="1">
          <a:blip r:embed="rId4"/>
          <a:srcRect l="63444" t="46367" r="5727" b="2839"/>
          <a:stretch/>
        </p:blipFill>
        <p:spPr>
          <a:xfrm>
            <a:off x="543431" y="3015971"/>
            <a:ext cx="4753188" cy="3076253"/>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558816" y="2382590"/>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6" name="Picture 5">
            <a:extLst>
              <a:ext uri="{FF2B5EF4-FFF2-40B4-BE49-F238E27FC236}">
                <a16:creationId xmlns:a16="http://schemas.microsoft.com/office/drawing/2014/main" id="{BEF9754E-D90A-9231-32AA-19612F720428}"/>
              </a:ext>
            </a:extLst>
          </p:cNvPr>
          <p:cNvPicPr>
            <a:picLocks noChangeAspect="1"/>
          </p:cNvPicPr>
          <p:nvPr/>
        </p:nvPicPr>
        <p:blipFill rotWithShape="1">
          <a:blip r:embed="rId2"/>
          <a:srcRect l="50000" t="43441" r="29904" b="26129"/>
          <a:stretch/>
        </p:blipFill>
        <p:spPr>
          <a:xfrm>
            <a:off x="6708270" y="1437151"/>
            <a:ext cx="4522627" cy="4565650"/>
          </a:xfrm>
          <a:prstGeom prst="rect">
            <a:avLst/>
          </a:prstGeom>
        </p:spPr>
      </p:pic>
    </p:spTree>
    <p:extLst>
      <p:ext uri="{BB962C8B-B14F-4D97-AF65-F5344CB8AC3E}">
        <p14:creationId xmlns:p14="http://schemas.microsoft.com/office/powerpoint/2010/main" val="271723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2199" y="2079524"/>
            <a:ext cx="5180897" cy="3340509"/>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0</TotalTime>
  <Words>1715</Words>
  <Application>Microsoft Office PowerPoint</Application>
  <PresentationFormat>Widescreen</PresentationFormat>
  <Paragraphs>279</Paragraphs>
  <Slides>32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Calibri</vt:lpstr>
      <vt:lpstr>Calibri Light</vt:lpstr>
      <vt:lpstr>Lucida Sans</vt:lpstr>
      <vt:lpstr>Roboto</vt:lpstr>
      <vt:lpstr>Segoe UI</vt:lpstr>
      <vt:lpstr>Trebuchet MS</vt:lpstr>
      <vt:lpstr>Verdana</vt:lpstr>
      <vt:lpstr>Wingdings</vt:lpstr>
      <vt:lpstr>Office Theme</vt:lpstr>
      <vt:lpstr>Library Service and Online Resources  WISA Computing</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 includes</vt:lpstr>
      <vt:lpstr>Limit to peer-reviewed journal articles</vt:lpstr>
      <vt:lpstr>Saving &amp; printing resources</vt:lpstr>
      <vt:lpstr>Accessing other areas</vt:lpstr>
      <vt:lpstr>Online resource lists</vt:lpstr>
      <vt:lpstr>Browse ejournals via Browzine</vt:lpstr>
      <vt:lpstr>Database Search</vt:lpstr>
      <vt:lpstr>Computer Science databases</vt:lpstr>
      <vt:lpstr>ACM Digital Library</vt:lpstr>
      <vt:lpstr>IEEE Xplore Digital Library</vt:lpstr>
      <vt:lpstr>Proquest Central</vt:lpstr>
      <vt:lpstr>Audio visual resources</vt:lpstr>
      <vt:lpstr>Search for ebooks via Database Search</vt:lpstr>
      <vt:lpstr>Taylor &amp; Francis</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Emma Davies</cp:lastModifiedBy>
  <cp:revision>116</cp:revision>
  <dcterms:created xsi:type="dcterms:W3CDTF">2019-09-13T10:04:54Z</dcterms:created>
  <dcterms:modified xsi:type="dcterms:W3CDTF">2023-03-16T13:46:00Z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