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13"/>
  </p:notesMasterIdLst>
  <p:sldIdLst>
    <p:sldId id="256" r:id="rId5"/>
    <p:sldId id="257" r:id="rId6"/>
    <p:sldId id="259" r:id="rId7"/>
    <p:sldId id="258" r:id="rId8"/>
    <p:sldId id="262" r:id="rId9"/>
    <p:sldId id="260" r:id="rId10"/>
    <p:sldId id="261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981A9A1-4D0F-482E-AD54-68138591030C}" v="123" dt="2023-03-21T09:59:45.3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0" autoAdjust="0"/>
    <p:restoredTop sz="94660"/>
  </p:normalViewPr>
  <p:slideViewPr>
    <p:cSldViewPr snapToGrid="0">
      <p:cViewPr varScale="1">
        <p:scale>
          <a:sx n="77" d="100"/>
          <a:sy n="77" d="100"/>
        </p:scale>
        <p:origin x="124" y="3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73BC88-4FD1-4863-B237-378A9625A907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3F0297-CB2D-4C99-9AC6-D32DD1D800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6907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– (Paget, 2019)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3F0297-CB2D-4C99-9AC6-D32DD1D8000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6123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3/21/2023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94703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3/21/2023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847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3/21/2023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2116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3/21/2023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8178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3/21/2023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50180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3/21/2023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651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3/21/2023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37067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3/21/2023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08968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3/21/2023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615452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3/21/2023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1537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3/21/2023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5645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3/21/2023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1175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2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4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4.pn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1EE562BE-BA67-5461-D709-6538176EBE5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90000"/>
          </a:blip>
          <a:srcRect t="1474" b="15501"/>
          <a:stretch/>
        </p:blipFill>
        <p:spPr>
          <a:xfrm>
            <a:off x="1" y="10"/>
            <a:ext cx="12191999" cy="6857989"/>
          </a:xfrm>
          <a:prstGeom prst="rect">
            <a:avLst/>
          </a:prstGeom>
        </p:spPr>
      </p:pic>
      <p:sp>
        <p:nvSpPr>
          <p:cNvPr id="42" name="Rectangle 30">
            <a:extLst>
              <a:ext uri="{FF2B5EF4-FFF2-40B4-BE49-F238E27FC236}">
                <a16:creationId xmlns:a16="http://schemas.microsoft.com/office/drawing/2014/main" id="{DB4A12B6-EF0D-43E8-8C17-4FAD4D276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>
              <a:lumMod val="85000"/>
              <a:lumOff val="15000"/>
              <a:alpha val="93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43" name="Rectangle 32">
            <a:extLst>
              <a:ext uri="{FF2B5EF4-FFF2-40B4-BE49-F238E27FC236}">
                <a16:creationId xmlns:a16="http://schemas.microsoft.com/office/drawing/2014/main" id="{AE107525-0C02-447F-8A3F-553320A72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2"/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E68DC6-B93C-05F3-6EB1-E84E26D3D1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>
            <a:normAutofit/>
          </a:bodyPr>
          <a:lstStyle/>
          <a:p>
            <a:r>
              <a:rPr lang="en-GB" sz="4300"/>
              <a:t>Changemakers: Building your personal brand for sustainable employment</a:t>
            </a:r>
            <a:br>
              <a:rPr lang="en-GB" sz="4300"/>
            </a:br>
            <a:r>
              <a:rPr lang="en-GB" sz="4300"/>
              <a:t>(BMSP5014/C)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FD7B78-BCBE-9FA3-79B1-B64F174863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Aft>
                <a:spcPts val="600"/>
              </a:spcAft>
            </a:pPr>
            <a:r>
              <a:rPr lang="en-GB" sz="900"/>
              <a:t>Sophie Evans</a:t>
            </a:r>
          </a:p>
          <a:p>
            <a:pPr>
              <a:lnSpc>
                <a:spcPct val="100000"/>
              </a:lnSpc>
              <a:spcAft>
                <a:spcPts val="600"/>
              </a:spcAft>
            </a:pPr>
            <a:r>
              <a:rPr lang="en-GB" sz="900"/>
              <a:t>Student Number: 2108843</a:t>
            </a:r>
          </a:p>
        </p:txBody>
      </p:sp>
      <p:sp>
        <p:nvSpPr>
          <p:cNvPr id="44" name="Rectangle 34">
            <a:extLst>
              <a:ext uri="{FF2B5EF4-FFF2-40B4-BE49-F238E27FC236}">
                <a16:creationId xmlns:a16="http://schemas.microsoft.com/office/drawing/2014/main" id="{AB7A42E3-05D8-4A0B-9D4E-20EF581E57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45" name="Straight Connector 36">
            <a:extLst>
              <a:ext uri="{FF2B5EF4-FFF2-40B4-BE49-F238E27FC236}">
                <a16:creationId xmlns:a16="http://schemas.microsoft.com/office/drawing/2014/main" id="{6EE9A54B-189D-4645-8254-FDC4210EC6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38">
            <a:extLst>
              <a:ext uri="{FF2B5EF4-FFF2-40B4-BE49-F238E27FC236}">
                <a16:creationId xmlns:a16="http://schemas.microsoft.com/office/drawing/2014/main" id="{511CE48F-D5E4-4520-AF1E-8F85CFBDA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41448851-39AD-4943-BF9C-C50704E08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44462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378"/>
    </mc:Choice>
    <mc:Fallback xmlns="">
      <p:transition spd="slow" advTm="378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6" name="Rectangle 1030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67" name="Rectangle 1032">
            <a:extLst>
              <a:ext uri="{FF2B5EF4-FFF2-40B4-BE49-F238E27FC236}">
                <a16:creationId xmlns:a16="http://schemas.microsoft.com/office/drawing/2014/main" id="{1419E3D9-C5FB-41A9-B6D2-DFB210BB6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068" name="Rectangle 1034">
            <a:extLst>
              <a:ext uri="{FF2B5EF4-FFF2-40B4-BE49-F238E27FC236}">
                <a16:creationId xmlns:a16="http://schemas.microsoft.com/office/drawing/2014/main" id="{367909BF-1DF7-4ACE-8F58-6CF719BB2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069" name="Rectangle 1036">
            <a:extLst>
              <a:ext uri="{FF2B5EF4-FFF2-40B4-BE49-F238E27FC236}">
                <a16:creationId xmlns:a16="http://schemas.microsoft.com/office/drawing/2014/main" id="{89E8BEDB-0BBC-4F21-9CFB-8530D664C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70" name="Group 1038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040" name="Straight Connector 1039">
              <a:extLst>
                <a:ext uri="{FF2B5EF4-FFF2-40B4-BE49-F238E27FC236}">
                  <a16:creationId xmlns:a16="http://schemas.microsoft.com/office/drawing/2014/main" id="{51D6D676-6F2F-4446-9935-2D8D03821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1" name="Straight Connector 1040">
              <a:extLst>
                <a:ext uri="{FF2B5EF4-FFF2-40B4-BE49-F238E27FC236}">
                  <a16:creationId xmlns:a16="http://schemas.microsoft.com/office/drawing/2014/main" id="{E9BAEA2B-9C25-4B43-8C9A-A9D0C3E9B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2" name="Straight Connector 1041">
              <a:extLst>
                <a:ext uri="{FF2B5EF4-FFF2-40B4-BE49-F238E27FC236}">
                  <a16:creationId xmlns:a16="http://schemas.microsoft.com/office/drawing/2014/main" id="{21FC5F3A-7F1A-4EE8-A913-C8E96ACC3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71" name="Rectangle 1043">
            <a:extLst>
              <a:ext uri="{FF2B5EF4-FFF2-40B4-BE49-F238E27FC236}">
                <a16:creationId xmlns:a16="http://schemas.microsoft.com/office/drawing/2014/main" id="{420551B3-B4DA-48EE-988C-4FAEAEB5C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F549B3B-1275-2780-D612-D74B817E65E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5">
            <a:alphaModFix amt="9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33" b="7541"/>
          <a:stretch/>
        </p:blipFill>
        <p:spPr bwMode="auto">
          <a:xfrm>
            <a:off x="1" y="10"/>
            <a:ext cx="12191999" cy="685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72" name="Rectangle 1045">
            <a:extLst>
              <a:ext uri="{FF2B5EF4-FFF2-40B4-BE49-F238E27FC236}">
                <a16:creationId xmlns:a16="http://schemas.microsoft.com/office/drawing/2014/main" id="{DB4A12B6-EF0D-43E8-8C17-4FAD4D276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>
              <a:lumMod val="85000"/>
              <a:lumOff val="15000"/>
              <a:alpha val="93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073" name="Rectangle 1047">
            <a:extLst>
              <a:ext uri="{FF2B5EF4-FFF2-40B4-BE49-F238E27FC236}">
                <a16:creationId xmlns:a16="http://schemas.microsoft.com/office/drawing/2014/main" id="{AE107525-0C02-447F-8A3F-553320A72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2"/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C0C68D-B7E9-2A9F-18D5-7F543A540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9103" y="2244830"/>
            <a:ext cx="8933796" cy="243723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6800" cap="all" spc="-100" dirty="0"/>
              <a:t>Administrative </a:t>
            </a:r>
            <a:br>
              <a:rPr lang="en-US" sz="6800" cap="all" spc="-100" dirty="0"/>
            </a:br>
            <a:r>
              <a:rPr lang="en-US" sz="6800" cap="all" spc="-100" dirty="0"/>
              <a:t>Assistant</a:t>
            </a:r>
          </a:p>
        </p:txBody>
      </p:sp>
      <p:sp>
        <p:nvSpPr>
          <p:cNvPr id="1074" name="Rectangle 1049">
            <a:extLst>
              <a:ext uri="{FF2B5EF4-FFF2-40B4-BE49-F238E27FC236}">
                <a16:creationId xmlns:a16="http://schemas.microsoft.com/office/drawing/2014/main" id="{AB7A42E3-05D8-4A0B-9D4E-20EF581E57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075" name="Straight Connector 1051">
            <a:extLst>
              <a:ext uri="{FF2B5EF4-FFF2-40B4-BE49-F238E27FC236}">
                <a16:creationId xmlns:a16="http://schemas.microsoft.com/office/drawing/2014/main" id="{6EE9A54B-189D-4645-8254-FDC4210EC6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6" name="Straight Connector 1053">
            <a:extLst>
              <a:ext uri="{FF2B5EF4-FFF2-40B4-BE49-F238E27FC236}">
                <a16:creationId xmlns:a16="http://schemas.microsoft.com/office/drawing/2014/main" id="{511CE48F-D5E4-4520-AF1E-8F85CFBDA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7" name="Straight Connector 1055">
            <a:extLst>
              <a:ext uri="{FF2B5EF4-FFF2-40B4-BE49-F238E27FC236}">
                <a16:creationId xmlns:a16="http://schemas.microsoft.com/office/drawing/2014/main" id="{41448851-39AD-4943-BF9C-C50704E08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AE269759-CF4B-4345-C4AD-C69C73004E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8696102" y="3763860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562493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40437"/>
    </mc:Choice>
    <mc:Fallback>
      <p:transition spd="slow" advTm="404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FBB10984-1220-4904-9CCB-FDA080EB5C4A}"/>
              </a:ext>
            </a:extLst>
          </p:cNvPr>
          <p:cNvGrpSpPr/>
          <p:nvPr/>
        </p:nvGrpSpPr>
        <p:grpSpPr>
          <a:xfrm>
            <a:off x="905884" y="1823758"/>
            <a:ext cx="4382329" cy="678960"/>
            <a:chOff x="301619" y="248573"/>
            <a:chExt cx="4382329" cy="678960"/>
          </a:xfrm>
          <a:solidFill>
            <a:srgbClr val="00B0F0"/>
          </a:solidFill>
        </p:grpSpPr>
        <p:sp>
          <p:nvSpPr>
            <p:cNvPr id="6" name="Rectangle: Rounded Corners 5">
              <a:extLst>
                <a:ext uri="{FF2B5EF4-FFF2-40B4-BE49-F238E27FC236}">
                  <a16:creationId xmlns:a16="http://schemas.microsoft.com/office/drawing/2014/main" id="{1F5144FB-D988-F9F5-5897-69DD663F5DCA}"/>
                </a:ext>
              </a:extLst>
            </p:cNvPr>
            <p:cNvSpPr/>
            <p:nvPr/>
          </p:nvSpPr>
          <p:spPr>
            <a:xfrm>
              <a:off x="312263" y="248573"/>
              <a:ext cx="4371685" cy="678960"/>
            </a:xfrm>
            <a:prstGeom prst="round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0"/>
                <a:satOff val="0"/>
                <a:lumOff val="0"/>
                <a:alphaOff val="0"/>
              </a:schemeClr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7" name="Rectangle: Rounded Corners 4">
              <a:extLst>
                <a:ext uri="{FF2B5EF4-FFF2-40B4-BE49-F238E27FC236}">
                  <a16:creationId xmlns:a16="http://schemas.microsoft.com/office/drawing/2014/main" id="{879AD3AB-F98A-D2C9-147B-5C6088D02DE3}"/>
                </a:ext>
              </a:extLst>
            </p:cNvPr>
            <p:cNvSpPr txBox="1"/>
            <p:nvPr/>
          </p:nvSpPr>
          <p:spPr>
            <a:xfrm>
              <a:off x="301619" y="297622"/>
              <a:ext cx="4305397" cy="612672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65239" tIns="0" rIns="165239" bIns="0" numCol="1" spcCol="1270" anchor="ctr" anchorCtr="0">
              <a:noAutofit/>
            </a:bodyPr>
            <a:lstStyle/>
            <a:p>
              <a:pPr marL="0" lvl="0" indent="0" algn="l" defTabSz="1022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300" kern="1200" dirty="0"/>
                <a:t>Communication</a:t>
              </a:r>
              <a:endParaRPr lang="en-US" sz="2300" kern="1200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1ACC1584-3750-E36C-C02C-747B5E9B454D}"/>
              </a:ext>
            </a:extLst>
          </p:cNvPr>
          <p:cNvGrpSpPr/>
          <p:nvPr/>
        </p:nvGrpSpPr>
        <p:grpSpPr>
          <a:xfrm>
            <a:off x="916528" y="4247897"/>
            <a:ext cx="4371685" cy="678960"/>
            <a:chOff x="312263" y="248573"/>
            <a:chExt cx="4371685" cy="678960"/>
          </a:xfrm>
          <a:solidFill>
            <a:srgbClr val="00B0F0"/>
          </a:solidFill>
        </p:grpSpPr>
        <p:sp>
          <p:nvSpPr>
            <p:cNvPr id="11" name="Rectangle: Rounded Corners 10">
              <a:extLst>
                <a:ext uri="{FF2B5EF4-FFF2-40B4-BE49-F238E27FC236}">
                  <a16:creationId xmlns:a16="http://schemas.microsoft.com/office/drawing/2014/main" id="{8123C845-D8BC-B87F-B287-C5AEF72B3862}"/>
                </a:ext>
              </a:extLst>
            </p:cNvPr>
            <p:cNvSpPr/>
            <p:nvPr/>
          </p:nvSpPr>
          <p:spPr>
            <a:xfrm>
              <a:off x="312263" y="248573"/>
              <a:ext cx="4371685" cy="678960"/>
            </a:xfrm>
            <a:prstGeom prst="round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0"/>
                <a:satOff val="0"/>
                <a:lumOff val="0"/>
                <a:alphaOff val="0"/>
              </a:schemeClr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Rectangle: Rounded Corners 4">
              <a:extLst>
                <a:ext uri="{FF2B5EF4-FFF2-40B4-BE49-F238E27FC236}">
                  <a16:creationId xmlns:a16="http://schemas.microsoft.com/office/drawing/2014/main" id="{5F925523-8DA5-9E72-B8B5-42B47B123573}"/>
                </a:ext>
              </a:extLst>
            </p:cNvPr>
            <p:cNvSpPr txBox="1"/>
            <p:nvPr/>
          </p:nvSpPr>
          <p:spPr>
            <a:xfrm>
              <a:off x="378551" y="273955"/>
              <a:ext cx="4305397" cy="612672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65239" tIns="0" rIns="165239" bIns="0" numCol="1" spcCol="1270" anchor="ctr" anchorCtr="0">
              <a:noAutofit/>
            </a:bodyPr>
            <a:lstStyle/>
            <a:p>
              <a:pPr marL="0" lvl="0" indent="0" algn="l" defTabSz="1022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300" dirty="0"/>
                <a:t>Adaptability</a:t>
              </a:r>
              <a:endParaRPr lang="en-US" sz="2300" kern="1200" dirty="0"/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F4B09C5-C166-DDC7-54E0-EF87662B8FA6}"/>
              </a:ext>
            </a:extLst>
          </p:cNvPr>
          <p:cNvGrpSpPr/>
          <p:nvPr/>
        </p:nvGrpSpPr>
        <p:grpSpPr>
          <a:xfrm>
            <a:off x="6429288" y="3039649"/>
            <a:ext cx="4371685" cy="678960"/>
            <a:chOff x="312263" y="248573"/>
            <a:chExt cx="4371685" cy="678960"/>
          </a:xfrm>
          <a:solidFill>
            <a:srgbClr val="92D050"/>
          </a:solidFill>
        </p:grpSpPr>
        <p:sp>
          <p:nvSpPr>
            <p:cNvPr id="14" name="Rectangle: Rounded Corners 13">
              <a:extLst>
                <a:ext uri="{FF2B5EF4-FFF2-40B4-BE49-F238E27FC236}">
                  <a16:creationId xmlns:a16="http://schemas.microsoft.com/office/drawing/2014/main" id="{688CEBC6-8BFC-814C-B1BC-E506F3F3FCF8}"/>
                </a:ext>
              </a:extLst>
            </p:cNvPr>
            <p:cNvSpPr/>
            <p:nvPr/>
          </p:nvSpPr>
          <p:spPr>
            <a:xfrm>
              <a:off x="312263" y="248573"/>
              <a:ext cx="4371685" cy="678960"/>
            </a:xfrm>
            <a:prstGeom prst="round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0"/>
                <a:satOff val="0"/>
                <a:lumOff val="0"/>
                <a:alphaOff val="0"/>
              </a:schemeClr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Rectangle: Rounded Corners 4">
              <a:extLst>
                <a:ext uri="{FF2B5EF4-FFF2-40B4-BE49-F238E27FC236}">
                  <a16:creationId xmlns:a16="http://schemas.microsoft.com/office/drawing/2014/main" id="{AFD2C679-A13E-0F9C-C893-7FE44AB32A68}"/>
                </a:ext>
              </a:extLst>
            </p:cNvPr>
            <p:cNvSpPr txBox="1"/>
            <p:nvPr/>
          </p:nvSpPr>
          <p:spPr>
            <a:xfrm>
              <a:off x="345407" y="281717"/>
              <a:ext cx="4305397" cy="612672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65239" tIns="0" rIns="165239" bIns="0" numCol="1" spcCol="1270" anchor="ctr" anchorCtr="0">
              <a:noAutofit/>
            </a:bodyPr>
            <a:lstStyle/>
            <a:p>
              <a:pPr marL="0" lvl="0" indent="0" algn="l" defTabSz="1022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300" kern="1200" dirty="0"/>
                <a:t>ICT Skills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EA569B90-A5A6-17C5-68F8-707D7A29A5D9}"/>
              </a:ext>
            </a:extLst>
          </p:cNvPr>
          <p:cNvGrpSpPr/>
          <p:nvPr/>
        </p:nvGrpSpPr>
        <p:grpSpPr>
          <a:xfrm>
            <a:off x="872739" y="3039649"/>
            <a:ext cx="4371685" cy="678960"/>
            <a:chOff x="312263" y="248573"/>
            <a:chExt cx="4371685" cy="678960"/>
          </a:xfrm>
          <a:solidFill>
            <a:srgbClr val="92D050"/>
          </a:solidFill>
        </p:grpSpPr>
        <p:sp>
          <p:nvSpPr>
            <p:cNvPr id="17" name="Rectangle: Rounded Corners 16">
              <a:extLst>
                <a:ext uri="{FF2B5EF4-FFF2-40B4-BE49-F238E27FC236}">
                  <a16:creationId xmlns:a16="http://schemas.microsoft.com/office/drawing/2014/main" id="{0C5A2B0B-9909-9757-8627-2C7E9BFD6F7C}"/>
                </a:ext>
              </a:extLst>
            </p:cNvPr>
            <p:cNvSpPr/>
            <p:nvPr/>
          </p:nvSpPr>
          <p:spPr>
            <a:xfrm>
              <a:off x="312263" y="248573"/>
              <a:ext cx="4371685" cy="678960"/>
            </a:xfrm>
            <a:prstGeom prst="round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0"/>
                <a:satOff val="0"/>
                <a:lumOff val="0"/>
                <a:alphaOff val="0"/>
              </a:schemeClr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Rectangle: Rounded Corners 4">
              <a:extLst>
                <a:ext uri="{FF2B5EF4-FFF2-40B4-BE49-F238E27FC236}">
                  <a16:creationId xmlns:a16="http://schemas.microsoft.com/office/drawing/2014/main" id="{B5F4050F-4C3F-E0AA-1F7D-EE14D70BF6CD}"/>
                </a:ext>
              </a:extLst>
            </p:cNvPr>
            <p:cNvSpPr txBox="1"/>
            <p:nvPr/>
          </p:nvSpPr>
          <p:spPr>
            <a:xfrm>
              <a:off x="345407" y="281717"/>
              <a:ext cx="4305397" cy="612672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65239" tIns="0" rIns="165239" bIns="0" numCol="1" spcCol="1270" anchor="ctr" anchorCtr="0">
              <a:noAutofit/>
            </a:bodyPr>
            <a:lstStyle/>
            <a:p>
              <a:pPr marL="0" lvl="0" indent="0" algn="l" defTabSz="1022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300" dirty="0"/>
                <a:t>Working Under Pressure</a:t>
              </a:r>
              <a:endParaRPr lang="en-US" sz="2300" kern="1200" dirty="0"/>
            </a:p>
          </p:txBody>
        </p:sp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F9579440-A1AA-D786-EB10-8220DED531D3}"/>
              </a:ext>
            </a:extLst>
          </p:cNvPr>
          <p:cNvSpPr txBox="1"/>
          <p:nvPr/>
        </p:nvSpPr>
        <p:spPr>
          <a:xfrm>
            <a:off x="598371" y="610562"/>
            <a:ext cx="10548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Gill Sans MT" panose="020B0502020104020203" pitchFamily="34" charset="0"/>
                <a:cs typeface="Iskoola Pota" panose="020B0604020202020204" pitchFamily="34" charset="0"/>
              </a:rPr>
              <a:t>                          My Skills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8410A98E-B8DB-2F3E-3A4B-475693CB57AD}"/>
              </a:ext>
            </a:extLst>
          </p:cNvPr>
          <p:cNvGrpSpPr/>
          <p:nvPr/>
        </p:nvGrpSpPr>
        <p:grpSpPr>
          <a:xfrm>
            <a:off x="6462432" y="4214753"/>
            <a:ext cx="4371685" cy="678960"/>
            <a:chOff x="312263" y="248573"/>
            <a:chExt cx="4371685" cy="678960"/>
          </a:xfrm>
          <a:solidFill>
            <a:srgbClr val="92D050"/>
          </a:solidFill>
        </p:grpSpPr>
        <p:sp>
          <p:nvSpPr>
            <p:cNvPr id="3" name="Rectangle: Rounded Corners 2">
              <a:extLst>
                <a:ext uri="{FF2B5EF4-FFF2-40B4-BE49-F238E27FC236}">
                  <a16:creationId xmlns:a16="http://schemas.microsoft.com/office/drawing/2014/main" id="{3CEF6077-60C2-0097-40CB-6570C15B99E8}"/>
                </a:ext>
              </a:extLst>
            </p:cNvPr>
            <p:cNvSpPr/>
            <p:nvPr/>
          </p:nvSpPr>
          <p:spPr>
            <a:xfrm>
              <a:off x="312263" y="248573"/>
              <a:ext cx="4371685" cy="678960"/>
            </a:xfrm>
            <a:prstGeom prst="round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0"/>
                <a:satOff val="0"/>
                <a:lumOff val="0"/>
                <a:alphaOff val="0"/>
              </a:schemeClr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Rectangle: Rounded Corners 4">
              <a:extLst>
                <a:ext uri="{FF2B5EF4-FFF2-40B4-BE49-F238E27FC236}">
                  <a16:creationId xmlns:a16="http://schemas.microsoft.com/office/drawing/2014/main" id="{3C24FF9A-09BF-113F-DF40-39AD2FF99B79}"/>
                </a:ext>
              </a:extLst>
            </p:cNvPr>
            <p:cNvSpPr txBox="1"/>
            <p:nvPr/>
          </p:nvSpPr>
          <p:spPr>
            <a:xfrm>
              <a:off x="345407" y="281717"/>
              <a:ext cx="4305397" cy="612672"/>
            </a:xfrm>
            <a:prstGeom prst="rect">
              <a:avLst/>
            </a:prstGeom>
            <a:solidFill>
              <a:srgbClr val="00B0F0"/>
            </a:solidFill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65239" tIns="0" rIns="165239" bIns="0" numCol="1" spcCol="1270" anchor="ctr" anchorCtr="0">
              <a:noAutofit/>
            </a:bodyPr>
            <a:lstStyle/>
            <a:p>
              <a:pPr marL="0" lvl="0" indent="0" algn="l" defTabSz="1022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300" kern="1200" dirty="0"/>
                <a:t>Organisational Skills</a:t>
              </a:r>
              <a:endParaRPr lang="en-US" sz="2300" kern="1200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5E6EC4DB-0EED-8982-5697-5CA75398162A}"/>
              </a:ext>
            </a:extLst>
          </p:cNvPr>
          <p:cNvGrpSpPr/>
          <p:nvPr/>
        </p:nvGrpSpPr>
        <p:grpSpPr>
          <a:xfrm>
            <a:off x="6347792" y="1795260"/>
            <a:ext cx="4371685" cy="678960"/>
            <a:chOff x="312263" y="248573"/>
            <a:chExt cx="4371685" cy="678960"/>
          </a:xfrm>
          <a:solidFill>
            <a:srgbClr val="00B0F0"/>
          </a:solidFill>
        </p:grpSpPr>
        <p:sp>
          <p:nvSpPr>
            <p:cNvPr id="21" name="Rectangle: Rounded Corners 20">
              <a:extLst>
                <a:ext uri="{FF2B5EF4-FFF2-40B4-BE49-F238E27FC236}">
                  <a16:creationId xmlns:a16="http://schemas.microsoft.com/office/drawing/2014/main" id="{6AE59E07-19AF-2190-197F-0691B719D635}"/>
                </a:ext>
              </a:extLst>
            </p:cNvPr>
            <p:cNvSpPr/>
            <p:nvPr/>
          </p:nvSpPr>
          <p:spPr>
            <a:xfrm>
              <a:off x="312263" y="248573"/>
              <a:ext cx="4371685" cy="678960"/>
            </a:xfrm>
            <a:prstGeom prst="round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0"/>
                <a:satOff val="0"/>
                <a:lumOff val="0"/>
                <a:alphaOff val="0"/>
              </a:schemeClr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2" name="Rectangle: Rounded Corners 4">
              <a:extLst>
                <a:ext uri="{FF2B5EF4-FFF2-40B4-BE49-F238E27FC236}">
                  <a16:creationId xmlns:a16="http://schemas.microsoft.com/office/drawing/2014/main" id="{4FC171A3-3F26-957D-D359-1461C99106B9}"/>
                </a:ext>
              </a:extLst>
            </p:cNvPr>
            <p:cNvSpPr txBox="1"/>
            <p:nvPr/>
          </p:nvSpPr>
          <p:spPr>
            <a:xfrm>
              <a:off x="345407" y="281717"/>
              <a:ext cx="4305397" cy="612672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65239" tIns="0" rIns="165239" bIns="0" numCol="1" spcCol="1270" anchor="ctr" anchorCtr="0">
              <a:noAutofit/>
            </a:bodyPr>
            <a:lstStyle/>
            <a:p>
              <a:pPr marL="0" lvl="0" indent="0" algn="l" defTabSz="1022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300" kern="1200" dirty="0"/>
                <a:t>Problem Solving Skills</a:t>
              </a:r>
              <a:endParaRPr lang="en-US" sz="2300" kern="1200" dirty="0"/>
            </a:p>
          </p:txBody>
        </p:sp>
      </p:grpSp>
      <p:pic>
        <p:nvPicPr>
          <p:cNvPr id="25" name="Audio 24">
            <a:hlinkClick r:id="" action="ppaction://media"/>
            <a:extLst>
              <a:ext uri="{FF2B5EF4-FFF2-40B4-BE49-F238E27FC236}">
                <a16:creationId xmlns:a16="http://schemas.microsoft.com/office/drawing/2014/main" id="{47A15CE1-EE36-959B-7E38-2F5F38D71B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27907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5712"/>
    </mc:Choice>
    <mc:Fallback xmlns="">
      <p:transition spd="slow" advTm="1757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FBB10984-1220-4904-9CCB-FDA080EB5C4A}"/>
              </a:ext>
            </a:extLst>
          </p:cNvPr>
          <p:cNvGrpSpPr/>
          <p:nvPr/>
        </p:nvGrpSpPr>
        <p:grpSpPr>
          <a:xfrm>
            <a:off x="3218978" y="1547570"/>
            <a:ext cx="4382329" cy="678960"/>
            <a:chOff x="301619" y="248573"/>
            <a:chExt cx="4382329" cy="678960"/>
          </a:xfrm>
          <a:solidFill>
            <a:srgbClr val="00B0F0"/>
          </a:solidFill>
        </p:grpSpPr>
        <p:sp>
          <p:nvSpPr>
            <p:cNvPr id="6" name="Rectangle: Rounded Corners 5">
              <a:extLst>
                <a:ext uri="{FF2B5EF4-FFF2-40B4-BE49-F238E27FC236}">
                  <a16:creationId xmlns:a16="http://schemas.microsoft.com/office/drawing/2014/main" id="{1F5144FB-D988-F9F5-5897-69DD663F5DCA}"/>
                </a:ext>
              </a:extLst>
            </p:cNvPr>
            <p:cNvSpPr/>
            <p:nvPr/>
          </p:nvSpPr>
          <p:spPr>
            <a:xfrm>
              <a:off x="312263" y="248573"/>
              <a:ext cx="4371685" cy="678960"/>
            </a:xfrm>
            <a:prstGeom prst="round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0"/>
                <a:satOff val="0"/>
                <a:lumOff val="0"/>
                <a:alphaOff val="0"/>
              </a:schemeClr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7" name="Rectangle: Rounded Corners 4">
              <a:extLst>
                <a:ext uri="{FF2B5EF4-FFF2-40B4-BE49-F238E27FC236}">
                  <a16:creationId xmlns:a16="http://schemas.microsoft.com/office/drawing/2014/main" id="{879AD3AB-F98A-D2C9-147B-5C6088D02DE3}"/>
                </a:ext>
              </a:extLst>
            </p:cNvPr>
            <p:cNvSpPr txBox="1"/>
            <p:nvPr/>
          </p:nvSpPr>
          <p:spPr>
            <a:xfrm>
              <a:off x="301619" y="297622"/>
              <a:ext cx="4305397" cy="612672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65239" tIns="0" rIns="165239" bIns="0" numCol="1" spcCol="1270" anchor="ctr" anchorCtr="0">
              <a:noAutofit/>
            </a:bodyPr>
            <a:lstStyle/>
            <a:p>
              <a:pPr marL="0" lvl="0" indent="0" algn="l" defTabSz="1022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300" kern="1200" dirty="0"/>
                <a:t>Communication</a:t>
              </a:r>
              <a:endParaRPr lang="en-US" sz="2300" kern="1200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1ACC1584-3750-E36C-C02C-747B5E9B454D}"/>
              </a:ext>
            </a:extLst>
          </p:cNvPr>
          <p:cNvGrpSpPr/>
          <p:nvPr/>
        </p:nvGrpSpPr>
        <p:grpSpPr>
          <a:xfrm>
            <a:off x="3152690" y="3430798"/>
            <a:ext cx="4371685" cy="678960"/>
            <a:chOff x="312263" y="248573"/>
            <a:chExt cx="4371685" cy="678960"/>
          </a:xfrm>
          <a:solidFill>
            <a:srgbClr val="00B0F0"/>
          </a:solidFill>
        </p:grpSpPr>
        <p:sp>
          <p:nvSpPr>
            <p:cNvPr id="11" name="Rectangle: Rounded Corners 10">
              <a:extLst>
                <a:ext uri="{FF2B5EF4-FFF2-40B4-BE49-F238E27FC236}">
                  <a16:creationId xmlns:a16="http://schemas.microsoft.com/office/drawing/2014/main" id="{8123C845-D8BC-B87F-B287-C5AEF72B3862}"/>
                </a:ext>
              </a:extLst>
            </p:cNvPr>
            <p:cNvSpPr/>
            <p:nvPr/>
          </p:nvSpPr>
          <p:spPr>
            <a:xfrm>
              <a:off x="312263" y="248573"/>
              <a:ext cx="4371685" cy="678960"/>
            </a:xfrm>
            <a:prstGeom prst="round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0"/>
                <a:satOff val="0"/>
                <a:lumOff val="0"/>
                <a:alphaOff val="0"/>
              </a:schemeClr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Rectangle: Rounded Corners 4">
              <a:extLst>
                <a:ext uri="{FF2B5EF4-FFF2-40B4-BE49-F238E27FC236}">
                  <a16:creationId xmlns:a16="http://schemas.microsoft.com/office/drawing/2014/main" id="{5F925523-8DA5-9E72-B8B5-42B47B123573}"/>
                </a:ext>
              </a:extLst>
            </p:cNvPr>
            <p:cNvSpPr txBox="1"/>
            <p:nvPr/>
          </p:nvSpPr>
          <p:spPr>
            <a:xfrm>
              <a:off x="345407" y="281717"/>
              <a:ext cx="4305397" cy="612672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65239" tIns="0" rIns="165239" bIns="0" numCol="1" spcCol="1270" anchor="ctr" anchorCtr="0">
              <a:noAutofit/>
            </a:bodyPr>
            <a:lstStyle/>
            <a:p>
              <a:pPr marL="0" lvl="0" indent="0" algn="l" defTabSz="1022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300" kern="1200" dirty="0"/>
                <a:t>Problem Solving Skills</a:t>
              </a:r>
              <a:endParaRPr lang="en-US" sz="2300" kern="1200" dirty="0"/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F4B09C5-C166-DDC7-54E0-EF87662B8FA6}"/>
              </a:ext>
            </a:extLst>
          </p:cNvPr>
          <p:cNvGrpSpPr/>
          <p:nvPr/>
        </p:nvGrpSpPr>
        <p:grpSpPr>
          <a:xfrm>
            <a:off x="3168658" y="4367483"/>
            <a:ext cx="4371685" cy="678960"/>
            <a:chOff x="312263" y="248573"/>
            <a:chExt cx="4371685" cy="678960"/>
          </a:xfrm>
          <a:solidFill>
            <a:srgbClr val="92D050"/>
          </a:solidFill>
        </p:grpSpPr>
        <p:sp>
          <p:nvSpPr>
            <p:cNvPr id="14" name="Rectangle: Rounded Corners 13">
              <a:extLst>
                <a:ext uri="{FF2B5EF4-FFF2-40B4-BE49-F238E27FC236}">
                  <a16:creationId xmlns:a16="http://schemas.microsoft.com/office/drawing/2014/main" id="{688CEBC6-8BFC-814C-B1BC-E506F3F3FCF8}"/>
                </a:ext>
              </a:extLst>
            </p:cNvPr>
            <p:cNvSpPr/>
            <p:nvPr/>
          </p:nvSpPr>
          <p:spPr>
            <a:xfrm>
              <a:off x="312263" y="248573"/>
              <a:ext cx="4371685" cy="678960"/>
            </a:xfrm>
            <a:prstGeom prst="round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0"/>
                <a:satOff val="0"/>
                <a:lumOff val="0"/>
                <a:alphaOff val="0"/>
              </a:schemeClr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Rectangle: Rounded Corners 4">
              <a:extLst>
                <a:ext uri="{FF2B5EF4-FFF2-40B4-BE49-F238E27FC236}">
                  <a16:creationId xmlns:a16="http://schemas.microsoft.com/office/drawing/2014/main" id="{AFD2C679-A13E-0F9C-C893-7FE44AB32A68}"/>
                </a:ext>
              </a:extLst>
            </p:cNvPr>
            <p:cNvSpPr txBox="1"/>
            <p:nvPr/>
          </p:nvSpPr>
          <p:spPr>
            <a:xfrm>
              <a:off x="345407" y="281717"/>
              <a:ext cx="4305397" cy="612672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65239" tIns="0" rIns="165239" bIns="0" numCol="1" spcCol="1270" anchor="ctr" anchorCtr="0">
              <a:noAutofit/>
            </a:bodyPr>
            <a:lstStyle/>
            <a:p>
              <a:pPr marL="0" lvl="0" indent="0" algn="l" defTabSz="1022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300" kern="1200" dirty="0"/>
                <a:t>ICT Skills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EA569B90-A5A6-17C5-68F8-707D7A29A5D9}"/>
              </a:ext>
            </a:extLst>
          </p:cNvPr>
          <p:cNvGrpSpPr/>
          <p:nvPr/>
        </p:nvGrpSpPr>
        <p:grpSpPr>
          <a:xfrm>
            <a:off x="3185834" y="2395786"/>
            <a:ext cx="4371685" cy="678960"/>
            <a:chOff x="312263" y="248573"/>
            <a:chExt cx="4371685" cy="678960"/>
          </a:xfrm>
          <a:solidFill>
            <a:srgbClr val="92D050"/>
          </a:solidFill>
        </p:grpSpPr>
        <p:sp>
          <p:nvSpPr>
            <p:cNvPr id="17" name="Rectangle: Rounded Corners 16">
              <a:extLst>
                <a:ext uri="{FF2B5EF4-FFF2-40B4-BE49-F238E27FC236}">
                  <a16:creationId xmlns:a16="http://schemas.microsoft.com/office/drawing/2014/main" id="{0C5A2B0B-9909-9757-8627-2C7E9BFD6F7C}"/>
                </a:ext>
              </a:extLst>
            </p:cNvPr>
            <p:cNvSpPr/>
            <p:nvPr/>
          </p:nvSpPr>
          <p:spPr>
            <a:xfrm>
              <a:off x="312263" y="248573"/>
              <a:ext cx="4371685" cy="678960"/>
            </a:xfrm>
            <a:prstGeom prst="round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0"/>
                <a:satOff val="0"/>
                <a:lumOff val="0"/>
                <a:alphaOff val="0"/>
              </a:schemeClr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Rectangle: Rounded Corners 4">
              <a:extLst>
                <a:ext uri="{FF2B5EF4-FFF2-40B4-BE49-F238E27FC236}">
                  <a16:creationId xmlns:a16="http://schemas.microsoft.com/office/drawing/2014/main" id="{B5F4050F-4C3F-E0AA-1F7D-EE14D70BF6CD}"/>
                </a:ext>
              </a:extLst>
            </p:cNvPr>
            <p:cNvSpPr txBox="1"/>
            <p:nvPr/>
          </p:nvSpPr>
          <p:spPr>
            <a:xfrm>
              <a:off x="373227" y="263215"/>
              <a:ext cx="4305397" cy="612672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65239" tIns="0" rIns="165239" bIns="0" numCol="1" spcCol="1270" anchor="ctr" anchorCtr="0">
              <a:noAutofit/>
            </a:bodyPr>
            <a:lstStyle/>
            <a:p>
              <a:pPr marL="0" lvl="0" indent="0" algn="l" defTabSz="1022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300" kern="1200" dirty="0"/>
                <a:t>Organisation</a:t>
              </a:r>
              <a:r>
                <a:rPr lang="en-GB" sz="2300" dirty="0"/>
                <a:t>al Skills</a:t>
              </a:r>
              <a:endParaRPr lang="en-US" sz="2300" kern="1200" dirty="0"/>
            </a:p>
          </p:txBody>
        </p:sp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F9579440-A1AA-D786-EB10-8220DED531D3}"/>
              </a:ext>
            </a:extLst>
          </p:cNvPr>
          <p:cNvSpPr txBox="1"/>
          <p:nvPr/>
        </p:nvSpPr>
        <p:spPr>
          <a:xfrm>
            <a:off x="598371" y="610562"/>
            <a:ext cx="10548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Gill Sans MT" panose="020B0502020104020203" pitchFamily="34" charset="0"/>
                <a:cs typeface="Iskoola Pota" panose="020B0604020202020204" pitchFamily="34" charset="0"/>
              </a:rPr>
              <a:t>            Administrative Assistant Skills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8E9A6806-92E1-A200-77DA-DA05BEF14F71}"/>
              </a:ext>
            </a:extLst>
          </p:cNvPr>
          <p:cNvGrpSpPr/>
          <p:nvPr/>
        </p:nvGrpSpPr>
        <p:grpSpPr>
          <a:xfrm>
            <a:off x="3168658" y="5314026"/>
            <a:ext cx="4371685" cy="678960"/>
            <a:chOff x="312263" y="248573"/>
            <a:chExt cx="4371685" cy="678960"/>
          </a:xfrm>
          <a:solidFill>
            <a:srgbClr val="00B0F0"/>
          </a:solidFill>
        </p:grpSpPr>
        <p:sp>
          <p:nvSpPr>
            <p:cNvPr id="3" name="Rectangle: Rounded Corners 2">
              <a:extLst>
                <a:ext uri="{FF2B5EF4-FFF2-40B4-BE49-F238E27FC236}">
                  <a16:creationId xmlns:a16="http://schemas.microsoft.com/office/drawing/2014/main" id="{42FC2F23-5FB6-54C4-6C02-C3C76D5905E8}"/>
                </a:ext>
              </a:extLst>
            </p:cNvPr>
            <p:cNvSpPr/>
            <p:nvPr/>
          </p:nvSpPr>
          <p:spPr>
            <a:xfrm>
              <a:off x="312263" y="248573"/>
              <a:ext cx="4371685" cy="678960"/>
            </a:xfrm>
            <a:prstGeom prst="round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0"/>
                <a:satOff val="0"/>
                <a:lumOff val="0"/>
                <a:alphaOff val="0"/>
              </a:schemeClr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Rectangle: Rounded Corners 4">
              <a:extLst>
                <a:ext uri="{FF2B5EF4-FFF2-40B4-BE49-F238E27FC236}">
                  <a16:creationId xmlns:a16="http://schemas.microsoft.com/office/drawing/2014/main" id="{63870F12-DE48-86A5-B8D6-E4188D9D2110}"/>
                </a:ext>
              </a:extLst>
            </p:cNvPr>
            <p:cNvSpPr txBox="1"/>
            <p:nvPr/>
          </p:nvSpPr>
          <p:spPr>
            <a:xfrm>
              <a:off x="350730" y="281717"/>
              <a:ext cx="4305397" cy="612672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65239" tIns="0" rIns="165239" bIns="0" numCol="1" spcCol="1270" anchor="ctr" anchorCtr="0">
              <a:noAutofit/>
            </a:bodyPr>
            <a:lstStyle/>
            <a:p>
              <a:pPr marL="0" lvl="0" indent="0" algn="l" defTabSz="1022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300" dirty="0"/>
                <a:t>Book Keeping Skills</a:t>
              </a:r>
              <a:endParaRPr lang="en-US" sz="2300" kern="1200" dirty="0"/>
            </a:p>
          </p:txBody>
        </p:sp>
      </p:grpSp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3D7B8C7F-BE5F-BB40-5585-6C2779837A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198935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7700"/>
    </mc:Choice>
    <mc:Fallback>
      <p:transition spd="slow" advTm="1177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282E2A95-1A08-4118-83C6-B1CA5648E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2FFEFC7E-85EE-4AC9-A351-FBEB13A1D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534" y="237744"/>
            <a:ext cx="2926080" cy="6382512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CB2511BB-FC4C-45F3-94EB-661D6806C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9100" y="413053"/>
            <a:ext cx="2616201" cy="6064596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9579440-A1AA-D786-EB10-8220DED531D3}"/>
              </a:ext>
            </a:extLst>
          </p:cNvPr>
          <p:cNvSpPr txBox="1"/>
          <p:nvPr/>
        </p:nvSpPr>
        <p:spPr>
          <a:xfrm>
            <a:off x="570960" y="298818"/>
            <a:ext cx="2312480" cy="1110343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            </a:t>
            </a:r>
            <a:r>
              <a:rPr lang="en-US" sz="26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Development of Skills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8A46142-82A5-C5CE-8336-DF0390270A1E}"/>
              </a:ext>
            </a:extLst>
          </p:cNvPr>
          <p:cNvSpPr txBox="1"/>
          <p:nvPr/>
        </p:nvSpPr>
        <p:spPr>
          <a:xfrm>
            <a:off x="570961" y="1921213"/>
            <a:ext cx="2312479" cy="38541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8288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ICT SKILLS</a:t>
            </a:r>
          </a:p>
          <a:p>
            <a:pPr indent="-18288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indent="-18288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BOOKKEEPING SKILLS</a:t>
            </a:r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68DC0EC7-60EA-4BD3-BC04-D547DE1B2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9764" y="413053"/>
            <a:ext cx="8212114" cy="6064596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B51480E-91E3-2799-5A15-85BA9BD76B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49422" y="1407551"/>
            <a:ext cx="7237877" cy="4071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9D2471E-05E4-7471-4FCA-D6505EC70F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784299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48375"/>
    </mc:Choice>
    <mc:Fallback>
      <p:transition spd="slow" advTm="483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2054">
            <a:extLst>
              <a:ext uri="{FF2B5EF4-FFF2-40B4-BE49-F238E27FC236}">
                <a16:creationId xmlns:a16="http://schemas.microsoft.com/office/drawing/2014/main" id="{282E2A95-1A08-4118-83C6-B1CA5648E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3" name="Rectangle 2056">
            <a:extLst>
              <a:ext uri="{FF2B5EF4-FFF2-40B4-BE49-F238E27FC236}">
                <a16:creationId xmlns:a16="http://schemas.microsoft.com/office/drawing/2014/main" id="{2FFEFC7E-85EE-4AC9-A351-FBEB13A1D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534" y="237744"/>
            <a:ext cx="2926080" cy="6382512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56" name="Rectangle 2058">
            <a:extLst>
              <a:ext uri="{FF2B5EF4-FFF2-40B4-BE49-F238E27FC236}">
                <a16:creationId xmlns:a16="http://schemas.microsoft.com/office/drawing/2014/main" id="{CB2511BB-FC4C-45F3-94EB-661D6806C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9100" y="413053"/>
            <a:ext cx="2616201" cy="6064596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E9A949-5130-7E40-79CA-1408D81B01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0960" y="413053"/>
            <a:ext cx="2312480" cy="70503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dirty="0"/>
              <a:t>USP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5992618-E5C3-E964-3AD3-2E3B180E364C}"/>
              </a:ext>
            </a:extLst>
          </p:cNvPr>
          <p:cNvSpPr txBox="1"/>
          <p:nvPr/>
        </p:nvSpPr>
        <p:spPr>
          <a:xfrm>
            <a:off x="245534" y="1285800"/>
            <a:ext cx="4599441" cy="25894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18288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ORGANISATIONAL</a:t>
            </a:r>
          </a:p>
          <a:p>
            <a:pPr marL="10287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SKILLS</a:t>
            </a:r>
          </a:p>
          <a:p>
            <a:pPr marL="285750" indent="-18288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18288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ADAPTABILITY </a:t>
            </a:r>
          </a:p>
          <a:p>
            <a:pPr marL="10287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SKILLS</a:t>
            </a:r>
          </a:p>
          <a:p>
            <a:pPr marL="10287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endParaRPr lang="en-US" sz="1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2058" name="Rectangle 2060">
            <a:extLst>
              <a:ext uri="{FF2B5EF4-FFF2-40B4-BE49-F238E27FC236}">
                <a16:creationId xmlns:a16="http://schemas.microsoft.com/office/drawing/2014/main" id="{68DC0EC7-60EA-4BD3-BC04-D547DE1B2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9764" y="413053"/>
            <a:ext cx="8212114" cy="6064596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2050" name="Picture 2" descr="Confucius Quote: “Choose a job you love, and you will never have to ...">
            <a:extLst>
              <a:ext uri="{FF2B5EF4-FFF2-40B4-BE49-F238E27FC236}">
                <a16:creationId xmlns:a16="http://schemas.microsoft.com/office/drawing/2014/main" id="{B6B39823-BEC8-C668-5EF4-ADBF7584FB3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49422" y="1407551"/>
            <a:ext cx="7237877" cy="4071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C4C37B3-96C2-532E-DBBB-5BEB8913745E}"/>
              </a:ext>
            </a:extLst>
          </p:cNvPr>
          <p:cNvSpPr txBox="1"/>
          <p:nvPr/>
        </p:nvSpPr>
        <p:spPr>
          <a:xfrm>
            <a:off x="9602608" y="5925465"/>
            <a:ext cx="27599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dirty="0" err="1">
                <a:solidFill>
                  <a:schemeClr val="bg1"/>
                </a:solidFill>
              </a:rPr>
              <a:t>Quotefancy</a:t>
            </a:r>
            <a:r>
              <a:rPr lang="en-GB" dirty="0">
                <a:solidFill>
                  <a:schemeClr val="bg1"/>
                </a:solidFill>
              </a:rPr>
              <a:t>, </a:t>
            </a:r>
            <a:r>
              <a:rPr lang="en-GB" dirty="0" err="1">
                <a:solidFill>
                  <a:schemeClr val="bg1"/>
                </a:solidFill>
              </a:rPr>
              <a:t>n.d</a:t>
            </a:r>
            <a:r>
              <a:rPr lang="en-GB" dirty="0">
                <a:solidFill>
                  <a:schemeClr val="bg1"/>
                </a:solidFill>
              </a:rPr>
              <a:t>)</a:t>
            </a:r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B3F7A27B-BCDA-FB56-0B63-2EF113D18F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689985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56528"/>
    </mc:Choice>
    <mc:Fallback>
      <p:transition spd="slow" advTm="565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9579440-A1AA-D786-EB10-8220DED531D3}"/>
              </a:ext>
            </a:extLst>
          </p:cNvPr>
          <p:cNvSpPr txBox="1"/>
          <p:nvPr/>
        </p:nvSpPr>
        <p:spPr>
          <a:xfrm>
            <a:off x="354454" y="361739"/>
            <a:ext cx="10548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Gill Sans MT" panose="020B0502020104020203" pitchFamily="34" charset="0"/>
                <a:cs typeface="Iskoola Pota" panose="020B0604020202020204" pitchFamily="34" charset="0"/>
              </a:rPr>
              <a:t>                          References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AB5E137-9758-1E1E-5F8C-47055ECDC611}"/>
              </a:ext>
            </a:extLst>
          </p:cNvPr>
          <p:cNvSpPr txBox="1"/>
          <p:nvPr/>
        </p:nvSpPr>
        <p:spPr>
          <a:xfrm>
            <a:off x="1186641" y="1380003"/>
            <a:ext cx="8884227" cy="48469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Glassdoor Team. (2021, August 23). </a:t>
            </a:r>
            <a:r>
              <a:rPr lang="en-US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Glassdoor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Administrative Tasks: What They Are and Most Common Administrative Tasks In the Workplace: https://www.glassdoor.com/blog/guide/administrative-tasks/#:~:text=Administrative%20tasks%20are%20duties%20related,file%20systems%20for%20the%20organization.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Indeed Editorial Team. (2023, January 27). </a:t>
            </a:r>
            <a:r>
              <a:rPr lang="en-US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Indeed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What Is the Role of an Administrator? Plus How To Become One: https://au.indeed.com/career-advice/finding-a-job/what-is-the-role-of-administrator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Indeed Editorial Team. (2023, March 16). </a:t>
            </a:r>
            <a:r>
              <a:rPr lang="en-US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Indeed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11 Types of Administrative Jobs (With Roles for Each Type): https://www.indeed.com/career-advice/finding-a-job/types-of-administrative-jobs#:~:text=11%20types%20of%20administrative%20jobs%201%201.%20Administrative,...%208%208.%20Departmental%20assistants%20...%20More%20items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Indeed Editorial Team. (2023, January 27). </a:t>
            </a:r>
            <a:r>
              <a:rPr lang="en-US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Indeed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15 Good Bookkeeper Skills To Develop for a Successful Career: https://www.indeed.com/career-advice/career-development/good-bookkeeper-skills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Mishra, P. (2014, July 14). </a:t>
            </a:r>
            <a:r>
              <a:rPr lang="en-US" sz="14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Linkedin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Effective Role Of Administration In An Organization: https://www.linkedin.com/pulse/20140714095925-34031211-effective-role-of-administration-in-an-organization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 Skills Academy. (n.d.). </a:t>
            </a:r>
            <a:r>
              <a:rPr lang="en-US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 Skills Academy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Level 3 Admin, PA and Secretarial Diploma: https://newskillsacademy.co.uk/courses?search=accounting&amp;order=enrollmentCount-desc&amp;duration=&amp;types=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 Skills Academy. (n.d.). </a:t>
            </a:r>
            <a:r>
              <a:rPr lang="en-US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 Skills Academy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Basic Accounting Certificate: https://newskillsacademy.co.uk/course/basic-accounting-course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85389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9579440-A1AA-D786-EB10-8220DED531D3}"/>
              </a:ext>
            </a:extLst>
          </p:cNvPr>
          <p:cNvSpPr txBox="1"/>
          <p:nvPr/>
        </p:nvSpPr>
        <p:spPr>
          <a:xfrm>
            <a:off x="-565411" y="404428"/>
            <a:ext cx="10548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Gill Sans MT" panose="020B0502020104020203" pitchFamily="34" charset="0"/>
                <a:cs typeface="Iskoola Pota" panose="020B0604020202020204" pitchFamily="34" charset="0"/>
              </a:rPr>
              <a:t>                          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2F433A-0BBB-B0EB-9B9D-0BAE5CD6C9E9}"/>
              </a:ext>
            </a:extLst>
          </p:cNvPr>
          <p:cNvSpPr txBox="1"/>
          <p:nvPr/>
        </p:nvSpPr>
        <p:spPr>
          <a:xfrm>
            <a:off x="1668780" y="1351632"/>
            <a:ext cx="7940732" cy="48469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Paget, V. (2019, June 04). </a:t>
            </a:r>
            <a:r>
              <a:rPr lang="en-US" sz="14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Orah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3 Reasons Why School Administration Is Important For Student Education. [IMAGE]: https://www.orah.com/blog/3-reasons-why-school-administration-is-important-for-student-education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Quotefancy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(n.d.). </a:t>
            </a:r>
            <a:r>
              <a:rPr lang="en-US" sz="14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Quotefancy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“Choose a job you love, and you will never have to work a day in your life.”: https://quotefancy.com/quote/193/Confucius-Choose-a-job-you-love-and-you-will-never-have-to-work-a-day-in-your-life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SurveyMonkey. (n.d.). </a:t>
            </a:r>
            <a:r>
              <a:rPr lang="en-US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Survey Monkey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Why having happy employees matters: Happier employees are more engaged. And engaged employees show increased productivity as well as a far lower rate of absenteeism from work.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Technojobs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(n.d.). </a:t>
            </a:r>
            <a:r>
              <a:rPr lang="en-US" sz="14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Technojobs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Top 10 IT Skills for 2019. [IMAGE]: https://www.technojobs.co.uk/info/career-advice/top-10-it-skills-for-2019.phtml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Up Work Team. (2022, April 25). </a:t>
            </a:r>
            <a:r>
              <a:rPr lang="en-US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Up Work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13 Skills Every Administrative Professional Needs: https://www.upwork.com/resources/administrative-skills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Leeds. (n.d.). </a:t>
            </a:r>
            <a:r>
              <a:rPr lang="en-US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Careers Centre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Employability skills: https://careerweb.leeds.ac.uk/info/4/make_yourself_employable/202/employability_skills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Wikijob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Team. (2023, March 06). </a:t>
            </a:r>
            <a:r>
              <a:rPr lang="en-US" sz="14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Wikijob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10 Best Skills an Administrative Assistant Must Have In 2023: https://www.wikijob.co.uk/application-advice/job-applications/skills-an-admin-assistant-needs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735321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Custom 8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96A9A9"/>
      </a:accent1>
      <a:accent2>
        <a:srgbClr val="CB58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D0690C"/>
      </a:hlink>
      <a:folHlink>
        <a:srgbClr val="9696A0"/>
      </a:folHlink>
    </a:clrScheme>
    <a:fontScheme name="Savon">
      <a:majorFont>
        <a:latin typeface="Century Schoolbook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9" ma:contentTypeDescription="Create a new document." ma:contentTypeScope="" ma:versionID="54ce000fee162d3be9f7d96970880962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a622ba92591de83f79db53f38f6c51ef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e49ff73-cec0-4379-9da8-63ff3cc411bb" xsi:nil="true"/>
  </documentManagement>
</p:properties>
</file>

<file path=customXml/itemProps1.xml><?xml version="1.0" encoding="utf-8"?>
<ds:datastoreItem xmlns:ds="http://schemas.openxmlformats.org/officeDocument/2006/customXml" ds:itemID="{972452ED-5AF8-4C90-A67E-74FC02FAF6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49ff73-cec0-4379-9da8-63ff3cc411bb"/>
    <ds:schemaRef ds:uri="90b58af8-24e5-4252-ab67-b2f2985aee8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A02C9E7-6C3E-456B-ABE2-FD7C272AAF5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C5F14BE-C8A0-4562-AB00-2C8EDC24C050}">
  <ds:schemaRefs>
    <ds:schemaRef ds:uri="http://purl.org/dc/terms/"/>
    <ds:schemaRef ds:uri="90b58af8-24e5-4252-ab67-b2f2985aee88"/>
    <ds:schemaRef ds:uri="http://schemas.microsoft.com/office/2006/metadata/properties"/>
    <ds:schemaRef ds:uri="http://schemas.microsoft.com/office/2006/documentManagement/types"/>
    <ds:schemaRef ds:uri="be49ff73-cec0-4379-9da8-63ff3cc411bb"/>
    <ds:schemaRef ds:uri="http://www.w3.org/XML/1998/namespace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680</Words>
  <Application>Microsoft Office PowerPoint</Application>
  <PresentationFormat>Widescreen</PresentationFormat>
  <Paragraphs>46</Paragraphs>
  <Slides>8</Slides>
  <Notes>1</Notes>
  <HiddenSlides>0</HiddenSlides>
  <MMClips>5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Calibri</vt:lpstr>
      <vt:lpstr>Century Schoolbook</vt:lpstr>
      <vt:lpstr>Franklin Gothic Book</vt:lpstr>
      <vt:lpstr>Garamond</vt:lpstr>
      <vt:lpstr>Gill Sans MT</vt:lpstr>
      <vt:lpstr>SavonVTI</vt:lpstr>
      <vt:lpstr>Changemakers: Building your personal brand for sustainable employment (BMSP5014/C)</vt:lpstr>
      <vt:lpstr>Administrative  Assistant</vt:lpstr>
      <vt:lpstr>PowerPoint Presentation</vt:lpstr>
      <vt:lpstr>PowerPoint Presentation</vt:lpstr>
      <vt:lpstr>PowerPoint Presentation</vt:lpstr>
      <vt:lpstr>USP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Changemakers: Building your personal brand for sustainable employment (BMSP5014/C)</dc:title>
  <dc:creator>Sophie Evans (2108843)</dc:creator>
  <cp:lastModifiedBy>Sophie Evans (2108843)</cp:lastModifiedBy>
  <cp:revision>2</cp:revision>
  <dcterms:created xsi:type="dcterms:W3CDTF">2023-03-16T10:07:57Z</dcterms:created>
  <dcterms:modified xsi:type="dcterms:W3CDTF">2023-03-21T10:05:54Z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