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9753600" cy="73152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EFDD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88889" autoAdjust="0"/>
  </p:normalViewPr>
  <p:slideViewPr>
    <p:cSldViewPr>
      <p:cViewPr varScale="1">
        <p:scale>
          <a:sx n="81" d="100"/>
          <a:sy n="81" d="100"/>
        </p:scale>
        <p:origin x="1344" y="91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E7292DC-089B-4EDD-8C6F-31C883BD8A14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F4E3D7-0B50-4423-A74C-1FD45CE571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12587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F4E3D7-0B50-4423-A74C-1FD45CE57196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59055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F4E3D7-0B50-4423-A74C-1FD45CE57196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376202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F4E3D7-0B50-4423-A74C-1FD45CE57196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906257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F4E3D7-0B50-4423-A74C-1FD45CE57196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448376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F4E3D7-0B50-4423-A74C-1FD45CE57196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701142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F4E3D7-0B50-4423-A74C-1FD45CE57196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686636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F4E3D7-0B50-4423-A74C-1FD45CE57196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085657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F4E3D7-0B50-4423-A74C-1FD45CE57196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395780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F4E3D7-0B50-4423-A74C-1FD45CE57196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735965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F4E3D7-0B50-4423-A74C-1FD45CE57196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61887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F4E3D7-0B50-4423-A74C-1FD45CE57196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336682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F4E3D7-0B50-4423-A74C-1FD45CE57196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529403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F4E3D7-0B50-4423-A74C-1FD45CE57196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03086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4/20/2026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4/20/2026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4/20/2026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jpeg"/><Relationship Id="rId4" Type="http://schemas.openxmlformats.org/officeDocument/2006/relationships/image" Target="../media/image1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png"/><Relationship Id="rId4" Type="http://schemas.openxmlformats.org/officeDocument/2006/relationships/image" Target="../media/image3.sv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64898/2026.02.04.26343917" TargetMode="External"/><Relationship Id="rId3" Type="http://schemas.openxmlformats.org/officeDocument/2006/relationships/hyperlink" Target="https://www.ncbi.nlm.nih.gov/sites/books/NBK279093/" TargetMode="External"/><Relationship Id="rId7" Type="http://schemas.openxmlformats.org/officeDocument/2006/relationships/hyperlink" Target="https://doi.org/10.1038/s41392-024-01951-9" TargetMode="External"/><Relationship Id="rId2" Type="http://schemas.openxmlformats.org/officeDocument/2006/relationships/image" Target="../media/image13.sv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ncbi.nlm.nih.gov/books/NBK513253/" TargetMode="External"/><Relationship Id="rId5" Type="http://schemas.openxmlformats.org/officeDocument/2006/relationships/hyperlink" Target="https://doi.org/10.1136/bmjmed-2022-000372" TargetMode="External"/><Relationship Id="rId10" Type="http://schemas.openxmlformats.org/officeDocument/2006/relationships/hyperlink" Target="https://doi.org/10.1016/j.eprac.2023.02.001" TargetMode="External"/><Relationship Id="rId4" Type="http://schemas.openxmlformats.org/officeDocument/2006/relationships/hyperlink" Target="https://doi.org/10.2337/dc24-s002" TargetMode="External"/><Relationship Id="rId9" Type="http://schemas.openxmlformats.org/officeDocument/2006/relationships/hyperlink" Target="https://www.ncbi.nlm.nih.gov/books/NBK279012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8D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142813" y="6981970"/>
            <a:ext cx="10065858" cy="416098"/>
            <a:chOff x="0" y="0"/>
            <a:chExt cx="3728095" cy="15411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728095" cy="154110"/>
            </a:xfrm>
            <a:custGeom>
              <a:avLst/>
              <a:gdLst/>
              <a:ahLst/>
              <a:cxnLst/>
              <a:rect l="l" t="t" r="r" b="b"/>
              <a:pathLst>
                <a:path w="3728095" h="154110">
                  <a:moveTo>
                    <a:pt x="0" y="0"/>
                  </a:moveTo>
                  <a:lnTo>
                    <a:pt x="3728095" y="0"/>
                  </a:lnTo>
                  <a:lnTo>
                    <a:pt x="3728095" y="154110"/>
                  </a:lnTo>
                  <a:lnTo>
                    <a:pt x="0" y="154110"/>
                  </a:lnTo>
                  <a:close/>
                </a:path>
              </a:pathLst>
            </a:custGeom>
            <a:solidFill>
              <a:srgbClr val="0097B2"/>
            </a:solidFill>
          </p:spPr>
          <p:txBody>
            <a:bodyPr/>
            <a:lstStyle/>
            <a:p>
              <a:endParaRPr lang="ro-RO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28575"/>
              <a:ext cx="3728095" cy="18268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393"/>
                </a:lnSpc>
              </a:pPr>
              <a:endParaRPr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sp>
        <p:nvSpPr>
          <p:cNvPr id="5" name="Freeform 5"/>
          <p:cNvSpPr/>
          <p:nvPr/>
        </p:nvSpPr>
        <p:spPr>
          <a:xfrm>
            <a:off x="7438414" y="-440067"/>
            <a:ext cx="2345666" cy="2122897"/>
          </a:xfrm>
          <a:custGeom>
            <a:avLst/>
            <a:gdLst/>
            <a:ahLst/>
            <a:cxnLst/>
            <a:rect l="l" t="t" r="r" b="b"/>
            <a:pathLst>
              <a:path w="3500443" h="3500443">
                <a:moveTo>
                  <a:pt x="0" y="0"/>
                </a:moveTo>
                <a:lnTo>
                  <a:pt x="3500443" y="0"/>
                </a:lnTo>
                <a:lnTo>
                  <a:pt x="3500443" y="3500443"/>
                </a:lnTo>
                <a:lnTo>
                  <a:pt x="0" y="350044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 l="-271" r="-271"/>
            </a:stretch>
          </a:blipFill>
        </p:spPr>
        <p:txBody>
          <a:bodyPr/>
          <a:lstStyle/>
          <a:p>
            <a:endParaRPr lang="ro-RO"/>
          </a:p>
        </p:txBody>
      </p:sp>
      <p:grpSp>
        <p:nvGrpSpPr>
          <p:cNvPr id="6" name="Group 6"/>
          <p:cNvGrpSpPr>
            <a:grpSpLocks noChangeAspect="1"/>
          </p:cNvGrpSpPr>
          <p:nvPr/>
        </p:nvGrpSpPr>
        <p:grpSpPr>
          <a:xfrm>
            <a:off x="7726033" y="98744"/>
            <a:ext cx="3562350" cy="3716815"/>
            <a:chOff x="0" y="0"/>
            <a:chExt cx="6350000" cy="6350000"/>
          </a:xfrm>
        </p:grpSpPr>
        <p:sp>
          <p:nvSpPr>
            <p:cNvPr id="7" name="Freeform 7"/>
            <p:cNvSpPr/>
            <p:nvPr/>
          </p:nvSpPr>
          <p:spPr>
            <a:xfrm>
              <a:off x="-14231" y="-32"/>
              <a:ext cx="6378462" cy="6350064"/>
            </a:xfrm>
            <a:custGeom>
              <a:avLst/>
              <a:gdLst/>
              <a:ahLst/>
              <a:cxnLst/>
              <a:rect l="l" t="t" r="r" b="b"/>
              <a:pathLst>
                <a:path w="6378462" h="6350064">
                  <a:moveTo>
                    <a:pt x="3189231" y="32"/>
                  </a:moveTo>
                  <a:lnTo>
                    <a:pt x="3189231" y="32"/>
                  </a:lnTo>
                  <a:cubicBezTo>
                    <a:pt x="2051530" y="-5056"/>
                    <a:pt x="998068" y="598980"/>
                    <a:pt x="427743" y="1583419"/>
                  </a:cubicBezTo>
                  <a:cubicBezTo>
                    <a:pt x="-142581" y="2567857"/>
                    <a:pt x="-142581" y="3782207"/>
                    <a:pt x="427743" y="4766645"/>
                  </a:cubicBezTo>
                  <a:cubicBezTo>
                    <a:pt x="998068" y="5751084"/>
                    <a:pt x="2051530" y="6355120"/>
                    <a:pt x="3189231" y="6350032"/>
                  </a:cubicBezTo>
                  <a:cubicBezTo>
                    <a:pt x="4326932" y="6355120"/>
                    <a:pt x="5380395" y="5751084"/>
                    <a:pt x="5950719" y="4766645"/>
                  </a:cubicBezTo>
                  <a:cubicBezTo>
                    <a:pt x="6521043" y="3782207"/>
                    <a:pt x="6521043" y="2567857"/>
                    <a:pt x="5950719" y="1583419"/>
                  </a:cubicBezTo>
                  <a:cubicBezTo>
                    <a:pt x="5380395" y="598980"/>
                    <a:pt x="4326932" y="-5056"/>
                    <a:pt x="3189231" y="32"/>
                  </a:cubicBezTo>
                  <a:close/>
                </a:path>
              </a:pathLst>
            </a:custGeom>
            <a:solidFill>
              <a:srgbClr val="0097B2"/>
            </a:solidFill>
          </p:spPr>
          <p:txBody>
            <a:bodyPr/>
            <a:lstStyle/>
            <a:p>
              <a:endParaRPr lang="ro-RO"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07316" y="3324573"/>
            <a:ext cx="8591550" cy="20951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8780"/>
              </a:lnSpc>
            </a:pPr>
            <a:r>
              <a:rPr lang="en-US" sz="4000" b="1" dirty="0">
                <a:solidFill>
                  <a:srgbClr val="0097B2"/>
                </a:solidFill>
                <a:latin typeface="Times New Roman" panose="02020603050405020304" pitchFamily="18" charset="0"/>
                <a:ea typeface="Aleo Bold"/>
                <a:cs typeface="Times New Roman" panose="02020603050405020304" pitchFamily="18" charset="0"/>
                <a:sym typeface="Aleo Bold"/>
              </a:rPr>
              <a:t>Care Plan for a Patient with Type 2 Diabetes 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715647" y="5508293"/>
            <a:ext cx="2895600" cy="182934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/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Name</a:t>
            </a:r>
            <a:r>
              <a:rPr lang="ro-RO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:Ignat Andreea </a:t>
            </a:r>
            <a:r>
              <a:rPr lang="ro-RO" sz="24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Madalina</a:t>
            </a: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IN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ID</a:t>
            </a:r>
            <a:r>
              <a:rPr lang="ro-RO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:2411704</a:t>
            </a: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IN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Lecturer</a:t>
            </a:r>
            <a:r>
              <a:rPr lang="ro-RO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r>
              <a:rPr lang="ro-RO" sz="24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Soban</a:t>
            </a:r>
            <a:r>
              <a:rPr lang="ro-RO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o-RO" sz="24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Sadiq</a:t>
            </a: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IN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>
              <a:lnSpc>
                <a:spcPts val="2958"/>
              </a:lnSpc>
            </a:pPr>
            <a:endParaRPr lang="en-US" sz="2113" b="1" spc="316" dirty="0">
              <a:solidFill>
                <a:srgbClr val="000000"/>
              </a:solidFill>
              <a:latin typeface="Times New Roman" panose="02020603050405020304" pitchFamily="18" charset="0"/>
              <a:ea typeface="Glacial Indifference Bold"/>
              <a:cs typeface="Times New Roman" panose="02020603050405020304" pitchFamily="18" charset="0"/>
              <a:sym typeface="Glacial Indifference Bold"/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457200" y="405106"/>
            <a:ext cx="7479377" cy="27517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lnSpc>
                <a:spcPct val="150000"/>
              </a:lnSpc>
              <a:buSzPts val="1000"/>
              <a:tabLst>
                <a:tab pos="457200" algn="l"/>
              </a:tabLst>
            </a:pPr>
            <a:r>
              <a:rPr lang="en-GB" sz="4000" b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BMHP5023: Introduction to Physiology</a:t>
            </a:r>
            <a:endParaRPr lang="en-IN" sz="4000" b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lvl="0" algn="ctr">
              <a:lnSpc>
                <a:spcPct val="150000"/>
              </a:lnSpc>
              <a:buSzPts val="1000"/>
              <a:tabLst>
                <a:tab pos="457200" algn="l"/>
              </a:tabLst>
            </a:pPr>
            <a:r>
              <a:rPr lang="en-GB" sz="4000" b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Component 2- presentation </a:t>
            </a:r>
            <a:endParaRPr lang="en-IN" sz="4000" b="1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97B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 noChangeAspect="1"/>
          </p:cNvGrpSpPr>
          <p:nvPr/>
        </p:nvGrpSpPr>
        <p:grpSpPr>
          <a:xfrm>
            <a:off x="-1652539" y="-1009649"/>
            <a:ext cx="3176539" cy="3176539"/>
            <a:chOff x="0" y="0"/>
            <a:chExt cx="6350000" cy="6350000"/>
          </a:xfrm>
        </p:grpSpPr>
        <p:sp>
          <p:nvSpPr>
            <p:cNvPr id="3" name="Freeform 3"/>
            <p:cNvSpPr/>
            <p:nvPr/>
          </p:nvSpPr>
          <p:spPr>
            <a:xfrm>
              <a:off x="-14231" y="-32"/>
              <a:ext cx="6378462" cy="6350064"/>
            </a:xfrm>
            <a:custGeom>
              <a:avLst/>
              <a:gdLst/>
              <a:ahLst/>
              <a:cxnLst/>
              <a:rect l="l" t="t" r="r" b="b"/>
              <a:pathLst>
                <a:path w="6378462" h="6350064">
                  <a:moveTo>
                    <a:pt x="3189231" y="32"/>
                  </a:moveTo>
                  <a:lnTo>
                    <a:pt x="3189231" y="32"/>
                  </a:lnTo>
                  <a:cubicBezTo>
                    <a:pt x="2051530" y="-5056"/>
                    <a:pt x="998068" y="598980"/>
                    <a:pt x="427743" y="1583419"/>
                  </a:cubicBezTo>
                  <a:cubicBezTo>
                    <a:pt x="-142581" y="2567857"/>
                    <a:pt x="-142581" y="3782207"/>
                    <a:pt x="427743" y="4766645"/>
                  </a:cubicBezTo>
                  <a:cubicBezTo>
                    <a:pt x="998068" y="5751084"/>
                    <a:pt x="2051530" y="6355120"/>
                    <a:pt x="3189231" y="6350032"/>
                  </a:cubicBezTo>
                  <a:cubicBezTo>
                    <a:pt x="4326932" y="6355120"/>
                    <a:pt x="5380395" y="5751084"/>
                    <a:pt x="5950719" y="4766645"/>
                  </a:cubicBezTo>
                  <a:cubicBezTo>
                    <a:pt x="6521043" y="3782207"/>
                    <a:pt x="6521043" y="2567857"/>
                    <a:pt x="5950719" y="1583419"/>
                  </a:cubicBezTo>
                  <a:cubicBezTo>
                    <a:pt x="5380395" y="598980"/>
                    <a:pt x="4326932" y="-5056"/>
                    <a:pt x="3189231" y="32"/>
                  </a:cubicBezTo>
                  <a:close/>
                </a:path>
              </a:pathLst>
            </a:custGeom>
            <a:solidFill>
              <a:srgbClr val="FFF8DA"/>
            </a:solidFill>
          </p:spPr>
          <p:txBody>
            <a:bodyPr/>
            <a:lstStyle/>
            <a:p>
              <a:endParaRPr lang="ro-RO"/>
            </a:p>
          </p:txBody>
        </p:sp>
      </p:grpSp>
      <p:sp>
        <p:nvSpPr>
          <p:cNvPr id="4" name="Freeform 4"/>
          <p:cNvSpPr/>
          <p:nvPr/>
        </p:nvSpPr>
        <p:spPr>
          <a:xfrm>
            <a:off x="-1104900" y="838200"/>
            <a:ext cx="2209800" cy="2502130"/>
          </a:xfrm>
          <a:custGeom>
            <a:avLst/>
            <a:gdLst/>
            <a:ahLst/>
            <a:cxnLst/>
            <a:rect l="l" t="t" r="r" b="b"/>
            <a:pathLst>
              <a:path w="3086677" h="3086677">
                <a:moveTo>
                  <a:pt x="0" y="0"/>
                </a:moveTo>
                <a:lnTo>
                  <a:pt x="3086677" y="0"/>
                </a:lnTo>
                <a:lnTo>
                  <a:pt x="3086677" y="3086677"/>
                </a:lnTo>
                <a:lnTo>
                  <a:pt x="0" y="308667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-271" r="-271"/>
            </a:stretch>
          </a:blipFill>
        </p:spPr>
        <p:txBody>
          <a:bodyPr/>
          <a:lstStyle/>
          <a:p>
            <a:endParaRPr lang="ro-RO"/>
          </a:p>
        </p:txBody>
      </p:sp>
      <p:sp>
        <p:nvSpPr>
          <p:cNvPr id="5" name="TextBox 5"/>
          <p:cNvSpPr txBox="1"/>
          <p:nvPr/>
        </p:nvSpPr>
        <p:spPr>
          <a:xfrm>
            <a:off x="2552700" y="681165"/>
            <a:ext cx="6629400" cy="7181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634"/>
              </a:lnSpc>
            </a:pPr>
            <a:r>
              <a:rPr lang="en-US" sz="5634" b="1" dirty="0">
                <a:solidFill>
                  <a:srgbClr val="000000"/>
                </a:solidFill>
                <a:latin typeface="Times New Roman" panose="02020603050405020304" pitchFamily="18" charset="0"/>
                <a:ea typeface="Aleo Bold"/>
                <a:cs typeface="Times New Roman" panose="02020603050405020304" pitchFamily="18" charset="0"/>
                <a:sym typeface="Aleo Bold"/>
              </a:rPr>
              <a:t>Introduction</a:t>
            </a:r>
          </a:p>
        </p:txBody>
      </p:sp>
      <p:sp>
        <p:nvSpPr>
          <p:cNvPr id="22" name="Rectangle 21"/>
          <p:cNvSpPr/>
          <p:nvPr/>
        </p:nvSpPr>
        <p:spPr>
          <a:xfrm>
            <a:off x="2209800" y="1552065"/>
            <a:ext cx="5486400" cy="1708160"/>
          </a:xfrm>
          <a:prstGeom prst="rect">
            <a:avLst/>
          </a:prstGeom>
        </p:spPr>
        <p:style>
          <a:lnRef idx="0">
            <a:scrgbClr r="0" g="0" b="0"/>
          </a:lnRef>
          <a:fillRef idx="1001">
            <a:schemeClr val="lt2"/>
          </a:fillRef>
          <a:effectRef idx="0">
            <a:scrgbClr r="0" g="0" b="0"/>
          </a:effectRef>
          <a:fontRef idx="major"/>
        </p:style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IN" sz="14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What is Type 2 Diabetes</a:t>
            </a: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condition is a chronic which  is marked by elevated levels of blood glucose (Lu et al., 2024).  </a:t>
            </a:r>
            <a:endParaRPr lang="en-IN" sz="14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This is caused by insulin resistance and insulin production (Goyal et al., 2023).  </a:t>
            </a:r>
            <a:endParaRPr lang="en-IN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4" name="Rectangle 23"/>
          <p:cNvSpPr/>
          <p:nvPr/>
        </p:nvSpPr>
        <p:spPr>
          <a:xfrm>
            <a:off x="2209800" y="3386880"/>
            <a:ext cx="5486400" cy="2031325"/>
          </a:xfrm>
          <a:prstGeom prst="rect">
            <a:avLst/>
          </a:prstGeom>
        </p:spPr>
        <p:style>
          <a:lnRef idx="0">
            <a:scrgbClr r="0" g="0" b="0"/>
          </a:lnRef>
          <a:fillRef idx="1001">
            <a:schemeClr val="lt2"/>
          </a:fillRef>
          <a:effectRef idx="0">
            <a:scrgbClr r="0" g="0" b="0"/>
          </a:effectRef>
          <a:fontRef idx="major"/>
        </p:style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IN" sz="14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Explanation</a:t>
            </a: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body is unable to metabolise insulin properly, causing hyperglycaemia (Lu et al., 2024).  </a:t>
            </a:r>
            <a:endParaRPr lang="en-IN" sz="14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It is a progressive condition that is associated with lifestyle determinants (Galindo et al., 2023).  </a:t>
            </a:r>
            <a:endParaRPr lang="en-IN" sz="14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Raise the risk of heart disease and stroke (Lu et al., 2024).  </a:t>
            </a:r>
            <a:endParaRPr lang="en-IN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5" name="Rectangle 24"/>
          <p:cNvSpPr/>
          <p:nvPr/>
        </p:nvSpPr>
        <p:spPr>
          <a:xfrm>
            <a:off x="2209800" y="5544860"/>
            <a:ext cx="5486400" cy="1384995"/>
          </a:xfrm>
          <a:prstGeom prst="rect">
            <a:avLst/>
          </a:prstGeom>
        </p:spPr>
        <p:style>
          <a:lnRef idx="0">
            <a:scrgbClr r="0" g="0" b="0"/>
          </a:lnRef>
          <a:fillRef idx="1001">
            <a:schemeClr val="lt2"/>
          </a:fillRef>
          <a:effectRef idx="0">
            <a:scrgbClr r="0" g="0" b="0"/>
          </a:effectRef>
          <a:fontRef idx="major"/>
        </p:style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IN" sz="14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Aim of Presentation</a:t>
            </a: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Use of the endocrine system to describe diabetes and the role of the system. </a:t>
            </a:r>
            <a:endParaRPr lang="en-IN" sz="14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Develop a care plan for a patient who has Type 2 diabetes</a:t>
            </a:r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8D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290513" y="372674"/>
            <a:ext cx="7039927" cy="123110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4830"/>
              </a:lnSpc>
            </a:pPr>
            <a:r>
              <a:rPr lang="en-US" sz="4400" b="1" dirty="0">
                <a:solidFill>
                  <a:srgbClr val="0097B2"/>
                </a:solidFill>
                <a:latin typeface="Times New Roman" panose="02020603050405020304" pitchFamily="18" charset="0"/>
                <a:ea typeface="Aleo Bold"/>
                <a:cs typeface="Times New Roman" panose="02020603050405020304" pitchFamily="18" charset="0"/>
                <a:sym typeface="Aleo Bold"/>
              </a:rPr>
              <a:t>Overview Of Body System:  Endocrine System</a:t>
            </a:r>
          </a:p>
        </p:txBody>
      </p:sp>
      <p:grpSp>
        <p:nvGrpSpPr>
          <p:cNvPr id="3" name="Group 3"/>
          <p:cNvGrpSpPr>
            <a:grpSpLocks noChangeAspect="1"/>
          </p:cNvGrpSpPr>
          <p:nvPr/>
        </p:nvGrpSpPr>
        <p:grpSpPr>
          <a:xfrm>
            <a:off x="8177421" y="-927222"/>
            <a:ext cx="2630805" cy="2630805"/>
            <a:chOff x="0" y="0"/>
            <a:chExt cx="6350000" cy="6350000"/>
          </a:xfrm>
        </p:grpSpPr>
        <p:sp>
          <p:nvSpPr>
            <p:cNvPr id="4" name="Freeform 4"/>
            <p:cNvSpPr/>
            <p:nvPr/>
          </p:nvSpPr>
          <p:spPr>
            <a:xfrm>
              <a:off x="-14231" y="-32"/>
              <a:ext cx="6378462" cy="6350064"/>
            </a:xfrm>
            <a:custGeom>
              <a:avLst/>
              <a:gdLst/>
              <a:ahLst/>
              <a:cxnLst/>
              <a:rect l="l" t="t" r="r" b="b"/>
              <a:pathLst>
                <a:path w="6378462" h="6350064">
                  <a:moveTo>
                    <a:pt x="3189231" y="32"/>
                  </a:moveTo>
                  <a:lnTo>
                    <a:pt x="3189231" y="32"/>
                  </a:lnTo>
                  <a:cubicBezTo>
                    <a:pt x="2051530" y="-5056"/>
                    <a:pt x="998068" y="598980"/>
                    <a:pt x="427743" y="1583419"/>
                  </a:cubicBezTo>
                  <a:cubicBezTo>
                    <a:pt x="-142581" y="2567857"/>
                    <a:pt x="-142581" y="3782207"/>
                    <a:pt x="427743" y="4766645"/>
                  </a:cubicBezTo>
                  <a:cubicBezTo>
                    <a:pt x="998068" y="5751084"/>
                    <a:pt x="2051530" y="6355120"/>
                    <a:pt x="3189231" y="6350032"/>
                  </a:cubicBezTo>
                  <a:cubicBezTo>
                    <a:pt x="4326932" y="6355120"/>
                    <a:pt x="5380395" y="5751084"/>
                    <a:pt x="5950719" y="4766645"/>
                  </a:cubicBezTo>
                  <a:cubicBezTo>
                    <a:pt x="6521043" y="3782207"/>
                    <a:pt x="6521043" y="2567857"/>
                    <a:pt x="5950719" y="1583419"/>
                  </a:cubicBezTo>
                  <a:cubicBezTo>
                    <a:pt x="5380395" y="598980"/>
                    <a:pt x="4326932" y="-5056"/>
                    <a:pt x="3189231" y="32"/>
                  </a:cubicBezTo>
                  <a:close/>
                </a:path>
              </a:pathLst>
            </a:custGeom>
            <a:solidFill>
              <a:srgbClr val="0097B2"/>
            </a:solidFill>
          </p:spPr>
          <p:txBody>
            <a:bodyPr/>
            <a:lstStyle/>
            <a:p>
              <a:endParaRPr lang="ro-RO"/>
            </a:p>
          </p:txBody>
        </p:sp>
      </p:grpSp>
      <p:sp>
        <p:nvSpPr>
          <p:cNvPr id="7" name="Freeform 7"/>
          <p:cNvSpPr/>
          <p:nvPr/>
        </p:nvSpPr>
        <p:spPr>
          <a:xfrm>
            <a:off x="7735280" y="-228599"/>
            <a:ext cx="2266548" cy="2311650"/>
          </a:xfrm>
          <a:custGeom>
            <a:avLst/>
            <a:gdLst/>
            <a:ahLst/>
            <a:cxnLst/>
            <a:rect l="l" t="t" r="r" b="b"/>
            <a:pathLst>
              <a:path w="3086677" h="3086677">
                <a:moveTo>
                  <a:pt x="0" y="0"/>
                </a:moveTo>
                <a:lnTo>
                  <a:pt x="3086677" y="0"/>
                </a:lnTo>
                <a:lnTo>
                  <a:pt x="3086677" y="3086677"/>
                </a:lnTo>
                <a:lnTo>
                  <a:pt x="0" y="308667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-271" r="-271"/>
            </a:stretch>
          </a:blipFill>
        </p:spPr>
        <p:txBody>
          <a:bodyPr/>
          <a:lstStyle/>
          <a:p>
            <a:endParaRPr lang="ro-RO"/>
          </a:p>
        </p:txBody>
      </p:sp>
      <p:sp>
        <p:nvSpPr>
          <p:cNvPr id="9" name="Rectangle 8"/>
          <p:cNvSpPr/>
          <p:nvPr/>
        </p:nvSpPr>
        <p:spPr>
          <a:xfrm>
            <a:off x="420079" y="1734077"/>
            <a:ext cx="4876800" cy="1708160"/>
          </a:xfrm>
          <a:prstGeom prst="rect">
            <a:avLst/>
          </a:prstGeom>
          <a:ln>
            <a:solidFill>
              <a:schemeClr val="accent5">
                <a:lumMod val="75000"/>
              </a:schemeClr>
            </a:solidFill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en-IN" sz="14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What the Endocrine System Does</a:t>
            </a: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 group of glands, which secrete release hormones (Goyal et al., 2023).  </a:t>
            </a:r>
            <a:endParaRPr lang="en-IN" sz="14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Physiological functions that it regulates include metabolism, growth and energy balance.  </a:t>
            </a:r>
            <a:endParaRPr lang="en-IN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420079" y="3600171"/>
            <a:ext cx="4876800" cy="1708160"/>
          </a:xfrm>
          <a:prstGeom prst="rect">
            <a:avLst/>
          </a:prstGeom>
          <a:ln>
            <a:solidFill>
              <a:schemeClr val="accent5">
                <a:lumMod val="75000"/>
              </a:schemeClr>
            </a:solidFill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en-IN" sz="14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Hormonal Regulation</a:t>
            </a: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hormones are chemical messengers that are transmitted through the blood. </a:t>
            </a:r>
            <a:endParaRPr lang="en-IN" sz="14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They aid in maintaining internal balance (homeostasis) of the body (Reynolds and </a:t>
            </a:r>
            <a:r>
              <a:rPr lang="en-GB" sz="1400" dirty="0" err="1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Mitri</a:t>
            </a: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2024).  </a:t>
            </a:r>
            <a:endParaRPr lang="en-IN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420078" y="5451025"/>
            <a:ext cx="4876801" cy="1708160"/>
          </a:xfrm>
          <a:prstGeom prst="rect">
            <a:avLst/>
          </a:prstGeom>
          <a:ln>
            <a:solidFill>
              <a:schemeClr val="accent5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IN" sz="14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Role in Glucose Control</a:t>
            </a: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pancreas produces insulin to control the normal level of sugar present in the bloodstream.  </a:t>
            </a:r>
            <a:endParaRPr lang="en-IN" sz="14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Insulin enables glucose to reach the cells and process it to produce energy (Lu et al., 2024). </a:t>
            </a:r>
            <a:endParaRPr lang="en-IN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074" name="Picture 2" descr="✓ Endocrine Glands – Location and Functions The endocrine system is a  network of ductless glands that secrete hormones directly into the  bloodstream. These hormones regulate growth, metabolism, reproduction,  immunity, stress response,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6799" y="1981200"/>
            <a:ext cx="3513401" cy="4038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Rectangle 11"/>
          <p:cNvSpPr/>
          <p:nvPr/>
        </p:nvSpPr>
        <p:spPr>
          <a:xfrm>
            <a:off x="5640958" y="6127190"/>
            <a:ext cx="4876800" cy="24622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1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Overview of the human endocrine system (Wilkinson et al., 2024)</a:t>
            </a:r>
            <a:endParaRPr lang="en-GB" sz="1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8D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137397" y="3044509"/>
            <a:ext cx="10256993" cy="45719"/>
            <a:chOff x="0" y="0"/>
            <a:chExt cx="3798886" cy="9880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798886" cy="98809"/>
            </a:xfrm>
            <a:custGeom>
              <a:avLst/>
              <a:gdLst/>
              <a:ahLst/>
              <a:cxnLst/>
              <a:rect l="l" t="t" r="r" b="b"/>
              <a:pathLst>
                <a:path w="3798886" h="98809">
                  <a:moveTo>
                    <a:pt x="0" y="0"/>
                  </a:moveTo>
                  <a:lnTo>
                    <a:pt x="3798886" y="0"/>
                  </a:lnTo>
                  <a:lnTo>
                    <a:pt x="3798886" y="98809"/>
                  </a:lnTo>
                  <a:lnTo>
                    <a:pt x="0" y="98809"/>
                  </a:lnTo>
                  <a:close/>
                </a:path>
              </a:pathLst>
            </a:custGeom>
            <a:solidFill>
              <a:srgbClr val="0097B2"/>
            </a:solidFill>
          </p:spPr>
          <p:txBody>
            <a:bodyPr/>
            <a:lstStyle/>
            <a:p>
              <a:endParaRPr lang="ro-RO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28575"/>
              <a:ext cx="3798886" cy="12738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393"/>
                </a:lnSpc>
              </a:pPr>
              <a:endParaRPr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sp>
        <p:nvSpPr>
          <p:cNvPr id="5" name="Freeform 5"/>
          <p:cNvSpPr/>
          <p:nvPr/>
        </p:nvSpPr>
        <p:spPr>
          <a:xfrm>
            <a:off x="1386840" y="2920695"/>
            <a:ext cx="297180" cy="339065"/>
          </a:xfrm>
          <a:custGeom>
            <a:avLst/>
            <a:gdLst/>
            <a:ahLst/>
            <a:cxnLst/>
            <a:rect l="l" t="t" r="r" b="b"/>
            <a:pathLst>
              <a:path w="752570" h="752570">
                <a:moveTo>
                  <a:pt x="0" y="0"/>
                </a:moveTo>
                <a:lnTo>
                  <a:pt x="752570" y="0"/>
                </a:lnTo>
                <a:lnTo>
                  <a:pt x="752570" y="752570"/>
                </a:lnTo>
                <a:lnTo>
                  <a:pt x="0" y="75257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ro-RO"/>
          </a:p>
        </p:txBody>
      </p:sp>
      <p:grpSp>
        <p:nvGrpSpPr>
          <p:cNvPr id="9" name="Group 9"/>
          <p:cNvGrpSpPr>
            <a:grpSpLocks noChangeAspect="1"/>
          </p:cNvGrpSpPr>
          <p:nvPr/>
        </p:nvGrpSpPr>
        <p:grpSpPr>
          <a:xfrm>
            <a:off x="4800600" y="-1093056"/>
            <a:ext cx="1499586" cy="1474056"/>
            <a:chOff x="0" y="0"/>
            <a:chExt cx="6350000" cy="6350000"/>
          </a:xfrm>
        </p:grpSpPr>
        <p:sp>
          <p:nvSpPr>
            <p:cNvPr id="10" name="Freeform 10"/>
            <p:cNvSpPr/>
            <p:nvPr/>
          </p:nvSpPr>
          <p:spPr>
            <a:xfrm>
              <a:off x="-14231" y="-32"/>
              <a:ext cx="6378462" cy="6350064"/>
            </a:xfrm>
            <a:custGeom>
              <a:avLst/>
              <a:gdLst/>
              <a:ahLst/>
              <a:cxnLst/>
              <a:rect l="l" t="t" r="r" b="b"/>
              <a:pathLst>
                <a:path w="6378462" h="6350064">
                  <a:moveTo>
                    <a:pt x="3189231" y="32"/>
                  </a:moveTo>
                  <a:lnTo>
                    <a:pt x="3189231" y="32"/>
                  </a:lnTo>
                  <a:cubicBezTo>
                    <a:pt x="2051530" y="-5056"/>
                    <a:pt x="998068" y="598980"/>
                    <a:pt x="427743" y="1583419"/>
                  </a:cubicBezTo>
                  <a:cubicBezTo>
                    <a:pt x="-142581" y="2567857"/>
                    <a:pt x="-142581" y="3782207"/>
                    <a:pt x="427743" y="4766645"/>
                  </a:cubicBezTo>
                  <a:cubicBezTo>
                    <a:pt x="998068" y="5751084"/>
                    <a:pt x="2051530" y="6355120"/>
                    <a:pt x="3189231" y="6350032"/>
                  </a:cubicBezTo>
                  <a:cubicBezTo>
                    <a:pt x="4326932" y="6355120"/>
                    <a:pt x="5380395" y="5751084"/>
                    <a:pt x="5950719" y="4766645"/>
                  </a:cubicBezTo>
                  <a:cubicBezTo>
                    <a:pt x="6521043" y="3782207"/>
                    <a:pt x="6521043" y="2567857"/>
                    <a:pt x="5950719" y="1583419"/>
                  </a:cubicBezTo>
                  <a:cubicBezTo>
                    <a:pt x="5380395" y="598980"/>
                    <a:pt x="4326932" y="-5056"/>
                    <a:pt x="3189231" y="32"/>
                  </a:cubicBezTo>
                  <a:close/>
                </a:path>
              </a:pathLst>
            </a:custGeom>
            <a:solidFill>
              <a:srgbClr val="0097B2"/>
            </a:solidFill>
          </p:spPr>
          <p:txBody>
            <a:bodyPr/>
            <a:lstStyle/>
            <a:p>
              <a:endParaRPr lang="ro-RO"/>
            </a:p>
          </p:txBody>
        </p:sp>
      </p:grpSp>
      <p:sp>
        <p:nvSpPr>
          <p:cNvPr id="11" name="Freeform 11"/>
          <p:cNvSpPr/>
          <p:nvPr/>
        </p:nvSpPr>
        <p:spPr>
          <a:xfrm>
            <a:off x="3581400" y="-888487"/>
            <a:ext cx="1482121" cy="1269487"/>
          </a:xfrm>
          <a:custGeom>
            <a:avLst/>
            <a:gdLst/>
            <a:ahLst/>
            <a:cxnLst/>
            <a:rect l="l" t="t" r="r" b="b"/>
            <a:pathLst>
              <a:path w="3086677" h="3086677">
                <a:moveTo>
                  <a:pt x="0" y="0"/>
                </a:moveTo>
                <a:lnTo>
                  <a:pt x="3086677" y="0"/>
                </a:lnTo>
                <a:lnTo>
                  <a:pt x="3086677" y="3086677"/>
                </a:lnTo>
                <a:lnTo>
                  <a:pt x="0" y="308667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-271" r="-271"/>
            </a:stretch>
          </a:blipFill>
        </p:spPr>
        <p:txBody>
          <a:bodyPr/>
          <a:lstStyle/>
          <a:p>
            <a:endParaRPr lang="ro-RO"/>
          </a:p>
        </p:txBody>
      </p:sp>
      <p:sp>
        <p:nvSpPr>
          <p:cNvPr id="12" name="TextBox 12"/>
          <p:cNvSpPr txBox="1"/>
          <p:nvPr/>
        </p:nvSpPr>
        <p:spPr>
          <a:xfrm>
            <a:off x="-26434" y="507543"/>
            <a:ext cx="9753600" cy="123110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830"/>
              </a:lnSpc>
            </a:pPr>
            <a:r>
              <a:rPr lang="en-US" sz="4400" b="1" dirty="0">
                <a:solidFill>
                  <a:srgbClr val="000000"/>
                </a:solidFill>
                <a:latin typeface="Times New Roman" panose="02020603050405020304" pitchFamily="18" charset="0"/>
                <a:ea typeface="Aleo Bold"/>
                <a:cs typeface="Times New Roman" panose="02020603050405020304" pitchFamily="18" charset="0"/>
                <a:sym typeface="Aleo Bold"/>
              </a:rPr>
              <a:t>Anatomy:  Pancreas And Insulin Production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85800" y="1843087"/>
            <a:ext cx="1809750" cy="9233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622"/>
              </a:lnSpc>
            </a:pPr>
            <a:r>
              <a:rPr lang="en-US" sz="2000" b="1" dirty="0">
                <a:solidFill>
                  <a:srgbClr val="0097B2"/>
                </a:solidFill>
                <a:latin typeface="Times New Roman" panose="02020603050405020304" pitchFamily="18" charset="0"/>
                <a:ea typeface="Aleo Bold"/>
                <a:cs typeface="Times New Roman" panose="02020603050405020304" pitchFamily="18" charset="0"/>
                <a:sym typeface="Aleo Bold"/>
              </a:rPr>
              <a:t>Pancreas Structure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3806767" y="1832926"/>
            <a:ext cx="1809750" cy="9233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622"/>
              </a:lnSpc>
            </a:pPr>
            <a:r>
              <a:rPr lang="en-US" sz="2000" b="1" dirty="0">
                <a:solidFill>
                  <a:srgbClr val="0097B2"/>
                </a:solidFill>
                <a:latin typeface="Times New Roman" panose="02020603050405020304" pitchFamily="18" charset="0"/>
                <a:ea typeface="Aleo Bold"/>
                <a:cs typeface="Times New Roman" panose="02020603050405020304" pitchFamily="18" charset="0"/>
                <a:sym typeface="Aleo Bold"/>
              </a:rPr>
              <a:t>Islets of Langerhans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26627" y="1748934"/>
            <a:ext cx="2177415" cy="92333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622"/>
              </a:lnSpc>
            </a:pPr>
            <a:r>
              <a:rPr lang="en-US" sz="2000" b="1" dirty="0">
                <a:solidFill>
                  <a:srgbClr val="0097B2"/>
                </a:solidFill>
                <a:latin typeface="Times New Roman" panose="02020603050405020304" pitchFamily="18" charset="0"/>
                <a:ea typeface="Aleo Bold"/>
                <a:cs typeface="Times New Roman" panose="02020603050405020304" pitchFamily="18" charset="0"/>
                <a:sym typeface="Aleo Bold"/>
              </a:rPr>
              <a:t>Beta Cells (Insulin Production)</a:t>
            </a:r>
          </a:p>
        </p:txBody>
      </p:sp>
      <p:sp>
        <p:nvSpPr>
          <p:cNvPr id="21" name="Freeform 5"/>
          <p:cNvSpPr/>
          <p:nvPr/>
        </p:nvSpPr>
        <p:spPr>
          <a:xfrm>
            <a:off x="4573886" y="2891666"/>
            <a:ext cx="300990" cy="351403"/>
          </a:xfrm>
          <a:custGeom>
            <a:avLst/>
            <a:gdLst/>
            <a:ahLst/>
            <a:cxnLst/>
            <a:rect l="l" t="t" r="r" b="b"/>
            <a:pathLst>
              <a:path w="752570" h="752570">
                <a:moveTo>
                  <a:pt x="0" y="0"/>
                </a:moveTo>
                <a:lnTo>
                  <a:pt x="752570" y="0"/>
                </a:lnTo>
                <a:lnTo>
                  <a:pt x="752570" y="752570"/>
                </a:lnTo>
                <a:lnTo>
                  <a:pt x="0" y="75257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ro-RO"/>
          </a:p>
        </p:txBody>
      </p:sp>
      <p:sp>
        <p:nvSpPr>
          <p:cNvPr id="22" name="Freeform 5"/>
          <p:cNvSpPr/>
          <p:nvPr/>
        </p:nvSpPr>
        <p:spPr>
          <a:xfrm>
            <a:off x="8034337" y="2861754"/>
            <a:ext cx="297180" cy="339065"/>
          </a:xfrm>
          <a:custGeom>
            <a:avLst/>
            <a:gdLst/>
            <a:ahLst/>
            <a:cxnLst/>
            <a:rect l="l" t="t" r="r" b="b"/>
            <a:pathLst>
              <a:path w="752570" h="752570">
                <a:moveTo>
                  <a:pt x="0" y="0"/>
                </a:moveTo>
                <a:lnTo>
                  <a:pt x="752570" y="0"/>
                </a:lnTo>
                <a:lnTo>
                  <a:pt x="752570" y="752570"/>
                </a:lnTo>
                <a:lnTo>
                  <a:pt x="0" y="75257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ro-RO"/>
          </a:p>
        </p:txBody>
      </p:sp>
      <p:sp>
        <p:nvSpPr>
          <p:cNvPr id="23" name="Rectangle 22"/>
          <p:cNvSpPr/>
          <p:nvPr/>
        </p:nvSpPr>
        <p:spPr>
          <a:xfrm>
            <a:off x="373387" y="3524630"/>
            <a:ext cx="2324085" cy="3647152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It is a gland that is placed behind the stomach and performs endocrine and exocrine tasks (Goyal et al., 2023). </a:t>
            </a:r>
            <a:endParaRPr lang="en-IN" sz="14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endocrine section is the one that produces hormones that are directly discharged into the blood.  </a:t>
            </a:r>
            <a:endParaRPr lang="en-IN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4" name="Rectangle 23"/>
          <p:cNvSpPr/>
          <p:nvPr/>
        </p:nvSpPr>
        <p:spPr>
          <a:xfrm>
            <a:off x="3180859" y="3283409"/>
            <a:ext cx="3316586" cy="170816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Unequal pancreatic endocrine cell clusters.  </a:t>
            </a:r>
            <a:endParaRPr lang="en-IN" sz="14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Contain different cell types responsible for hormone secretion (Lu et al., 2024). </a:t>
            </a:r>
            <a:endParaRPr lang="en-IN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5" name="Rectangle 24"/>
          <p:cNvSpPr/>
          <p:nvPr/>
        </p:nvSpPr>
        <p:spPr>
          <a:xfrm>
            <a:off x="6766612" y="3264219"/>
            <a:ext cx="2832630" cy="170816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insulin is produced and secreted by the beta cells. </a:t>
            </a:r>
            <a:endParaRPr lang="en-IN" sz="14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Insulin is necessary to maintain the level of the blood sugar level (Galindo et al., 2023).</a:t>
            </a:r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050" name="Picture 2" descr="Diabetes (Type 2) - PTandMe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9576" y="5120970"/>
            <a:ext cx="3904587" cy="1935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Rectangle 25"/>
          <p:cNvSpPr/>
          <p:nvPr/>
        </p:nvSpPr>
        <p:spPr>
          <a:xfrm>
            <a:off x="5073681" y="7048671"/>
            <a:ext cx="4876800" cy="24622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IN" sz="1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Glucose regulation and insulin action (Goyal et al., 2023)</a:t>
            </a:r>
            <a:endParaRPr lang="en-GB" sz="1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97B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-15240" y="533400"/>
            <a:ext cx="9525000" cy="6155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830"/>
              </a:lnSpc>
            </a:pPr>
            <a:r>
              <a:rPr lang="en-US" sz="4000" b="1" dirty="0">
                <a:solidFill>
                  <a:srgbClr val="FFF8DA"/>
                </a:solidFill>
                <a:latin typeface="Times New Roman" panose="02020603050405020304" pitchFamily="18" charset="0"/>
                <a:ea typeface="Aleo Bold"/>
                <a:cs typeface="Times New Roman" panose="02020603050405020304" pitchFamily="18" charset="0"/>
                <a:sym typeface="Aleo Bold"/>
              </a:rPr>
              <a:t>Physiology:  Glucose Regulation</a:t>
            </a:r>
          </a:p>
        </p:txBody>
      </p:sp>
      <p:sp>
        <p:nvSpPr>
          <p:cNvPr id="9" name="Rectangle 8"/>
          <p:cNvSpPr/>
          <p:nvPr/>
        </p:nvSpPr>
        <p:spPr>
          <a:xfrm>
            <a:off x="304800" y="1491362"/>
            <a:ext cx="5257800" cy="1708160"/>
          </a:xfrm>
          <a:prstGeom prst="rect">
            <a:avLst/>
          </a:prstGeom>
          <a:solidFill>
            <a:srgbClr val="FEFDD3"/>
          </a:solidFill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IN" sz="14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Normal Glucose Regulation</a:t>
            </a: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Hormonal regulation keeps the level of blood glucose within the standard range (Goyal et al., 2023).  </a:t>
            </a:r>
            <a:endParaRPr lang="en-IN" sz="14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endocrine pancreas monitors the variations in the level of blood glucose and initiates a response.  </a:t>
            </a:r>
            <a:endParaRPr lang="en-IN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320040" y="3420591"/>
            <a:ext cx="5242560" cy="1708160"/>
          </a:xfrm>
          <a:prstGeom prst="rect">
            <a:avLst/>
          </a:prstGeom>
          <a:solidFill>
            <a:srgbClr val="FEFDD3"/>
          </a:solidFill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IN" sz="14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Insulin Secretion</a:t>
            </a: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Beta cells of the Islets of Langerhans secrete insulin in case of an increase in blood glucose (Lu et al., 2024).  </a:t>
            </a:r>
            <a:endParaRPr lang="en-IN" sz="14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Insulin assists in lowering the level of glucose in the body by storing and utilization.  </a:t>
            </a:r>
            <a:endParaRPr lang="en-IN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304800" y="5349820"/>
            <a:ext cx="5257800" cy="1708160"/>
          </a:xfrm>
          <a:prstGeom prst="rect">
            <a:avLst/>
          </a:prstGeom>
          <a:solidFill>
            <a:srgbClr val="FEFDD3"/>
          </a:solidFill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IN" sz="14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Cellular Uptake of Glucose</a:t>
            </a: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Intake of insulin permits the body to saturate the muscle and fat cells with glucose to make energy (Galindo et al., 2023).  </a:t>
            </a:r>
            <a:endParaRPr lang="en-IN" sz="14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It helps in the storage of glucose in the liver in the form of glycogen.  </a:t>
            </a:r>
            <a:endParaRPr lang="en-IN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307" y="2360682"/>
            <a:ext cx="3491453" cy="3352800"/>
          </a:xfrm>
          <a:prstGeom prst="rect">
            <a:avLst/>
          </a:prstGeom>
        </p:spPr>
      </p:pic>
      <p:sp>
        <p:nvSpPr>
          <p:cNvPr id="13" name="Rectangle 12"/>
          <p:cNvSpPr/>
          <p:nvPr/>
        </p:nvSpPr>
        <p:spPr>
          <a:xfrm>
            <a:off x="5791200" y="5781273"/>
            <a:ext cx="4876800" cy="24622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IN" sz="1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Insulin resistance and </a:t>
            </a:r>
            <a:r>
              <a:rPr lang="el-GR" sz="1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β-</a:t>
            </a:r>
            <a:r>
              <a:rPr lang="en-IN" sz="1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cell dysfunction in Type 2 diabetes (Lu et al., 2024)</a:t>
            </a:r>
            <a:endParaRPr lang="en-GB" sz="1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8D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754562" y="119011"/>
            <a:ext cx="8229600" cy="6155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830"/>
              </a:lnSpc>
            </a:pPr>
            <a:r>
              <a:rPr lang="en-US" sz="4000" b="1" dirty="0">
                <a:solidFill>
                  <a:srgbClr val="000000"/>
                </a:solidFill>
                <a:latin typeface="Times New Roman" panose="02020603050405020304" pitchFamily="18" charset="0"/>
                <a:ea typeface="Aleo Bold"/>
                <a:cs typeface="Times New Roman" panose="02020603050405020304" pitchFamily="18" charset="0"/>
                <a:sym typeface="Aleo Bold"/>
              </a:rPr>
              <a:t> Pathophysiology: Type 2 Diabetes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602572" y="1935984"/>
            <a:ext cx="2533579" cy="1615827"/>
          </a:xfrm>
          <a:prstGeom prst="rect">
            <a:avLst/>
          </a:prstGeom>
          <a:ln>
            <a:solidFill>
              <a:schemeClr val="accent5">
                <a:lumMod val="75000"/>
              </a:schemeClr>
            </a:solidFill>
          </a:ln>
        </p:spPr>
        <p:txBody>
          <a:bodyPr wrap="square" lIns="0" tIns="0" rIns="0" bIns="0" rtlCol="0" anchor="t">
            <a:spAutoFit/>
          </a:bodyPr>
          <a:lstStyle/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Beta cells lose the capacity to produce enough insulin gradually (Goyal et al., 2023).  </a:t>
            </a:r>
            <a:endParaRPr lang="en-IN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decreases the body's ability to control glucose.  </a:t>
            </a:r>
            <a:endParaRPr lang="en-IN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1" name="Rectangle 20"/>
          <p:cNvSpPr/>
          <p:nvPr/>
        </p:nvSpPr>
        <p:spPr>
          <a:xfrm>
            <a:off x="385988" y="1126275"/>
            <a:ext cx="2169184" cy="55399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>
              <a:lnSpc>
                <a:spcPct val="150000"/>
              </a:lnSpc>
            </a:pPr>
            <a:r>
              <a:rPr lang="en-IN" sz="20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Insulin Resistance</a:t>
            </a:r>
            <a:endParaRPr lang="en-IN" sz="2000" b="1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2" name="Rectangle 21"/>
          <p:cNvSpPr/>
          <p:nvPr/>
        </p:nvSpPr>
        <p:spPr>
          <a:xfrm>
            <a:off x="3500256" y="1126275"/>
            <a:ext cx="2738212" cy="553998"/>
          </a:xfrm>
          <a:prstGeom prst="rect">
            <a:avLst/>
          </a:prstGeom>
          <a:ln/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IN" sz="20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Beta-Cell Dysfunction</a:t>
            </a:r>
            <a:endParaRPr lang="en-IN" sz="2000" b="1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3" name="Rectangle 22"/>
          <p:cNvSpPr/>
          <p:nvPr/>
        </p:nvSpPr>
        <p:spPr>
          <a:xfrm>
            <a:off x="7227334" y="1126275"/>
            <a:ext cx="1976823" cy="55399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>
              <a:lnSpc>
                <a:spcPct val="150000"/>
              </a:lnSpc>
            </a:pPr>
            <a:r>
              <a:rPr lang="en-IN" sz="20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Hyperglycaemia</a:t>
            </a:r>
            <a:endParaRPr lang="en-IN" sz="2000" b="1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4" name="Rectangle 23"/>
          <p:cNvSpPr/>
          <p:nvPr/>
        </p:nvSpPr>
        <p:spPr>
          <a:xfrm>
            <a:off x="152400" y="1920744"/>
            <a:ext cx="2971800" cy="2031325"/>
          </a:xfrm>
          <a:prstGeom prst="rect">
            <a:avLst/>
          </a:prstGeom>
          <a:ln>
            <a:solidFill>
              <a:schemeClr val="accent5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Body cells lose sensitivity to the action of insulin (Lu et al., 2024).  </a:t>
            </a:r>
            <a:endParaRPr lang="en-IN" sz="14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This is due to the inability of glucose to enter the cells efficiently, thus causing an upsurge of blood glucose levels.  </a:t>
            </a:r>
            <a:endParaRPr lang="en-IN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5" name="Rectangle 24"/>
          <p:cNvSpPr/>
          <p:nvPr/>
        </p:nvSpPr>
        <p:spPr>
          <a:xfrm>
            <a:off x="6662653" y="1920743"/>
            <a:ext cx="3075707" cy="2031325"/>
          </a:xfrm>
          <a:prstGeom prst="rect">
            <a:avLst/>
          </a:prstGeom>
          <a:ln>
            <a:solidFill>
              <a:schemeClr val="accent5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Constant increase in blood glucose as a result of insulin dysfunction (Lu et al., 2024). </a:t>
            </a:r>
            <a:endParaRPr lang="en-IN" sz="14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Severe glycaemia in the long run causes damage to tissues and organs.  </a:t>
            </a:r>
            <a:endParaRPr lang="en-IN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6" name="Picture 2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43000" y="4038600"/>
            <a:ext cx="7841162" cy="2423662"/>
          </a:xfrm>
          <a:prstGeom prst="rect">
            <a:avLst/>
          </a:prstGeom>
        </p:spPr>
      </p:pic>
      <p:sp>
        <p:nvSpPr>
          <p:cNvPr id="27" name="Rectangle 26"/>
          <p:cNvSpPr/>
          <p:nvPr/>
        </p:nvSpPr>
        <p:spPr>
          <a:xfrm>
            <a:off x="3124200" y="6543713"/>
            <a:ext cx="4876800" cy="24622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IN" sz="1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Personalised treatment strategies for Type 2 diabetes (Samson et al., 2023)</a:t>
            </a:r>
            <a:endParaRPr lang="en-GB" sz="1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97B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914400" y="990600"/>
            <a:ext cx="7943850" cy="6155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830"/>
              </a:lnSpc>
            </a:pPr>
            <a:r>
              <a:rPr lang="en-US" sz="4000" b="1" dirty="0">
                <a:solidFill>
                  <a:srgbClr val="FFF8DA"/>
                </a:solidFill>
                <a:latin typeface="Times New Roman" panose="02020603050405020304" pitchFamily="18" charset="0"/>
                <a:ea typeface="Aleo Bold"/>
                <a:cs typeface="Times New Roman" panose="02020603050405020304" pitchFamily="18" charset="0"/>
                <a:sym typeface="Aleo Bold"/>
              </a:rPr>
              <a:t>Impact On Body &amp; Complications</a:t>
            </a:r>
          </a:p>
        </p:txBody>
      </p:sp>
      <p:sp>
        <p:nvSpPr>
          <p:cNvPr id="10" name="Freeform 10"/>
          <p:cNvSpPr/>
          <p:nvPr/>
        </p:nvSpPr>
        <p:spPr>
          <a:xfrm>
            <a:off x="-1304925" y="-1200150"/>
            <a:ext cx="2609850" cy="2400300"/>
          </a:xfrm>
          <a:custGeom>
            <a:avLst/>
            <a:gdLst/>
            <a:ahLst/>
            <a:cxnLst/>
            <a:rect l="l" t="t" r="r" b="b"/>
            <a:pathLst>
              <a:path w="3515894" h="3515894">
                <a:moveTo>
                  <a:pt x="0" y="0"/>
                </a:moveTo>
                <a:lnTo>
                  <a:pt x="3515894" y="0"/>
                </a:lnTo>
                <a:lnTo>
                  <a:pt x="3515894" y="3515894"/>
                </a:lnTo>
                <a:lnTo>
                  <a:pt x="0" y="351589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-271" r="-271"/>
            </a:stretch>
          </a:blipFill>
        </p:spPr>
        <p:txBody>
          <a:bodyPr/>
          <a:lstStyle/>
          <a:p>
            <a:endParaRPr lang="ro-RO"/>
          </a:p>
        </p:txBody>
      </p:sp>
      <p:sp>
        <p:nvSpPr>
          <p:cNvPr id="13" name="Rectangle 12"/>
          <p:cNvSpPr/>
          <p:nvPr/>
        </p:nvSpPr>
        <p:spPr>
          <a:xfrm>
            <a:off x="609600" y="2209800"/>
            <a:ext cx="6019800" cy="3831818"/>
          </a:xfrm>
          <a:prstGeom prst="rect">
            <a:avLst/>
          </a:prstGeom>
          <a:solidFill>
            <a:srgbClr val="FEFDD3"/>
          </a:solidFill>
          <a:ln>
            <a:solidFill>
              <a:schemeClr val="accent5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IN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Microvascular Complications</a:t>
            </a:r>
            <a:endParaRPr lang="en-IN" sz="2000" b="1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Small blood vessels are damaged which results in retinopathy, nephropathy, and neuropathy (Lu et al., 2024).  </a:t>
            </a:r>
            <a:endParaRPr lang="en-IN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IN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Macrovascular Complications</a:t>
            </a:r>
            <a:endParaRPr lang="en-IN" sz="2000" b="1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Rises the chances of cardiovascular ailment, including cardiovascular disease and cardiovascular stroke (Muller et al., 2026).  </a:t>
            </a:r>
            <a:endParaRPr lang="en-IN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long-term damage to large blood vessels under the influence of hyperglycaemia causes it.  </a:t>
            </a:r>
            <a:endParaRPr lang="en-IN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26" name="Picture 2" descr="Microvascular and Macrovascular complications associated with Diabetes... |  Download Scientific Diagram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1800" y="2362200"/>
            <a:ext cx="2466975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Rectangle 13"/>
          <p:cNvSpPr/>
          <p:nvPr/>
        </p:nvSpPr>
        <p:spPr>
          <a:xfrm>
            <a:off x="6629400" y="5943600"/>
            <a:ext cx="3124200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IN" sz="1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Microvascular and macrovascular complications of diabetes (Lu et al., 2024)</a:t>
            </a:r>
            <a:endParaRPr lang="en-GB" sz="1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8D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 noChangeAspect="1"/>
          </p:cNvGrpSpPr>
          <p:nvPr/>
        </p:nvGrpSpPr>
        <p:grpSpPr>
          <a:xfrm>
            <a:off x="-2603041" y="2895600"/>
            <a:ext cx="3085275" cy="2567683"/>
            <a:chOff x="0" y="0"/>
            <a:chExt cx="6350000" cy="6350000"/>
          </a:xfrm>
        </p:grpSpPr>
        <p:sp>
          <p:nvSpPr>
            <p:cNvPr id="3" name="Freeform 3"/>
            <p:cNvSpPr/>
            <p:nvPr/>
          </p:nvSpPr>
          <p:spPr>
            <a:xfrm>
              <a:off x="-14231" y="-32"/>
              <a:ext cx="6378462" cy="6350064"/>
            </a:xfrm>
            <a:custGeom>
              <a:avLst/>
              <a:gdLst/>
              <a:ahLst/>
              <a:cxnLst/>
              <a:rect l="l" t="t" r="r" b="b"/>
              <a:pathLst>
                <a:path w="6378462" h="6350064">
                  <a:moveTo>
                    <a:pt x="3189231" y="32"/>
                  </a:moveTo>
                  <a:lnTo>
                    <a:pt x="3189231" y="32"/>
                  </a:lnTo>
                  <a:cubicBezTo>
                    <a:pt x="2051530" y="-5056"/>
                    <a:pt x="998068" y="598980"/>
                    <a:pt x="427743" y="1583419"/>
                  </a:cubicBezTo>
                  <a:cubicBezTo>
                    <a:pt x="-142581" y="2567857"/>
                    <a:pt x="-142581" y="3782207"/>
                    <a:pt x="427743" y="4766645"/>
                  </a:cubicBezTo>
                  <a:cubicBezTo>
                    <a:pt x="998068" y="5751084"/>
                    <a:pt x="2051530" y="6355120"/>
                    <a:pt x="3189231" y="6350032"/>
                  </a:cubicBezTo>
                  <a:cubicBezTo>
                    <a:pt x="4326932" y="6355120"/>
                    <a:pt x="5380395" y="5751084"/>
                    <a:pt x="5950719" y="4766645"/>
                  </a:cubicBezTo>
                  <a:cubicBezTo>
                    <a:pt x="6521043" y="3782207"/>
                    <a:pt x="6521043" y="2567857"/>
                    <a:pt x="5950719" y="1583419"/>
                  </a:cubicBezTo>
                  <a:cubicBezTo>
                    <a:pt x="5380395" y="598980"/>
                    <a:pt x="4326932" y="-5056"/>
                    <a:pt x="3189231" y="32"/>
                  </a:cubicBezTo>
                  <a:close/>
                </a:path>
              </a:pathLst>
            </a:custGeom>
            <a:solidFill>
              <a:srgbClr val="0097B2"/>
            </a:solidFill>
          </p:spPr>
          <p:txBody>
            <a:bodyPr/>
            <a:lstStyle/>
            <a:p>
              <a:endParaRPr lang="ro-RO"/>
            </a:p>
          </p:txBody>
        </p:sp>
      </p:grpSp>
      <p:grpSp>
        <p:nvGrpSpPr>
          <p:cNvPr id="4" name="Group 4"/>
          <p:cNvGrpSpPr>
            <a:grpSpLocks noChangeAspect="1"/>
          </p:cNvGrpSpPr>
          <p:nvPr/>
        </p:nvGrpSpPr>
        <p:grpSpPr>
          <a:xfrm>
            <a:off x="8839200" y="-471788"/>
            <a:ext cx="2589064" cy="2589064"/>
            <a:chOff x="0" y="0"/>
            <a:chExt cx="6350000" cy="6350000"/>
          </a:xfrm>
        </p:grpSpPr>
        <p:sp>
          <p:nvSpPr>
            <p:cNvPr id="5" name="Freeform 5"/>
            <p:cNvSpPr/>
            <p:nvPr/>
          </p:nvSpPr>
          <p:spPr>
            <a:xfrm>
              <a:off x="-14231" y="-32"/>
              <a:ext cx="6378462" cy="6350064"/>
            </a:xfrm>
            <a:custGeom>
              <a:avLst/>
              <a:gdLst/>
              <a:ahLst/>
              <a:cxnLst/>
              <a:rect l="l" t="t" r="r" b="b"/>
              <a:pathLst>
                <a:path w="6378462" h="6350064">
                  <a:moveTo>
                    <a:pt x="3189231" y="32"/>
                  </a:moveTo>
                  <a:lnTo>
                    <a:pt x="3189231" y="32"/>
                  </a:lnTo>
                  <a:cubicBezTo>
                    <a:pt x="2051530" y="-5056"/>
                    <a:pt x="998068" y="598980"/>
                    <a:pt x="427743" y="1583419"/>
                  </a:cubicBezTo>
                  <a:cubicBezTo>
                    <a:pt x="-142581" y="2567857"/>
                    <a:pt x="-142581" y="3782207"/>
                    <a:pt x="427743" y="4766645"/>
                  </a:cubicBezTo>
                  <a:cubicBezTo>
                    <a:pt x="998068" y="5751084"/>
                    <a:pt x="2051530" y="6355120"/>
                    <a:pt x="3189231" y="6350032"/>
                  </a:cubicBezTo>
                  <a:cubicBezTo>
                    <a:pt x="4326932" y="6355120"/>
                    <a:pt x="5380395" y="5751084"/>
                    <a:pt x="5950719" y="4766645"/>
                  </a:cubicBezTo>
                  <a:cubicBezTo>
                    <a:pt x="6521043" y="3782207"/>
                    <a:pt x="6521043" y="2567857"/>
                    <a:pt x="5950719" y="1583419"/>
                  </a:cubicBezTo>
                  <a:cubicBezTo>
                    <a:pt x="5380395" y="598980"/>
                    <a:pt x="4326932" y="-5056"/>
                    <a:pt x="3189231" y="32"/>
                  </a:cubicBezTo>
                  <a:close/>
                </a:path>
              </a:pathLst>
            </a:custGeom>
            <a:solidFill>
              <a:srgbClr val="0097B2"/>
            </a:solidFill>
          </p:spPr>
          <p:txBody>
            <a:bodyPr/>
            <a:lstStyle/>
            <a:p>
              <a:endParaRPr lang="ro-RO"/>
            </a:p>
          </p:txBody>
        </p:sp>
      </p:grpSp>
      <p:sp>
        <p:nvSpPr>
          <p:cNvPr id="6" name="Freeform 6"/>
          <p:cNvSpPr/>
          <p:nvPr/>
        </p:nvSpPr>
        <p:spPr>
          <a:xfrm>
            <a:off x="-2204556" y="1904999"/>
            <a:ext cx="2647800" cy="2564491"/>
          </a:xfrm>
          <a:custGeom>
            <a:avLst/>
            <a:gdLst/>
            <a:ahLst/>
            <a:cxnLst/>
            <a:rect l="l" t="t" r="r" b="b"/>
            <a:pathLst>
              <a:path w="3436938" h="3436938">
                <a:moveTo>
                  <a:pt x="0" y="0"/>
                </a:moveTo>
                <a:lnTo>
                  <a:pt x="3436938" y="0"/>
                </a:lnTo>
                <a:lnTo>
                  <a:pt x="3436938" y="3436938"/>
                </a:lnTo>
                <a:lnTo>
                  <a:pt x="0" y="343693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-271" r="-271"/>
            </a:stretch>
          </a:blipFill>
        </p:spPr>
        <p:txBody>
          <a:bodyPr/>
          <a:lstStyle/>
          <a:p>
            <a:endParaRPr lang="ro-RO"/>
          </a:p>
        </p:txBody>
      </p:sp>
      <p:sp>
        <p:nvSpPr>
          <p:cNvPr id="10" name="TextBox 10"/>
          <p:cNvSpPr txBox="1"/>
          <p:nvPr/>
        </p:nvSpPr>
        <p:spPr>
          <a:xfrm>
            <a:off x="1554822" y="496211"/>
            <a:ext cx="6648450" cy="65306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029"/>
              </a:lnSpc>
            </a:pPr>
            <a:r>
              <a:rPr lang="en-US" sz="5400" b="1" dirty="0">
                <a:solidFill>
                  <a:srgbClr val="0097B2"/>
                </a:solidFill>
                <a:latin typeface="Times New Roman" panose="02020603050405020304" pitchFamily="18" charset="0"/>
                <a:ea typeface="Aleo Bold"/>
                <a:cs typeface="Times New Roman" panose="02020603050405020304" pitchFamily="18" charset="0"/>
                <a:sym typeface="Aleo Bold"/>
              </a:rPr>
              <a:t>Patient Profile</a:t>
            </a:r>
          </a:p>
        </p:txBody>
      </p:sp>
      <p:sp>
        <p:nvSpPr>
          <p:cNvPr id="11" name="Freeform 11"/>
          <p:cNvSpPr/>
          <p:nvPr/>
        </p:nvSpPr>
        <p:spPr>
          <a:xfrm>
            <a:off x="8902075" y="496198"/>
            <a:ext cx="2680326" cy="2932802"/>
          </a:xfrm>
          <a:custGeom>
            <a:avLst/>
            <a:gdLst/>
            <a:ahLst/>
            <a:cxnLst/>
            <a:rect l="l" t="t" r="r" b="b"/>
            <a:pathLst>
              <a:path w="3436938" h="3436938">
                <a:moveTo>
                  <a:pt x="0" y="0"/>
                </a:moveTo>
                <a:lnTo>
                  <a:pt x="3436938" y="0"/>
                </a:lnTo>
                <a:lnTo>
                  <a:pt x="3436938" y="3436938"/>
                </a:lnTo>
                <a:lnTo>
                  <a:pt x="0" y="343693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-271" r="-271"/>
            </a:stretch>
          </a:blipFill>
        </p:spPr>
        <p:txBody>
          <a:bodyPr/>
          <a:lstStyle/>
          <a:p>
            <a:endParaRPr lang="ro-RO"/>
          </a:p>
        </p:txBody>
      </p:sp>
      <p:sp>
        <p:nvSpPr>
          <p:cNvPr id="12" name="Rectangle 11"/>
          <p:cNvSpPr/>
          <p:nvPr/>
        </p:nvSpPr>
        <p:spPr>
          <a:xfrm>
            <a:off x="864068" y="1304174"/>
            <a:ext cx="4876800" cy="1525418"/>
          </a:xfrm>
          <a:prstGeom prst="rect">
            <a:avLst/>
          </a:prstGeom>
          <a:ln>
            <a:solidFill>
              <a:schemeClr val="accent5">
                <a:lumMod val="75000"/>
              </a:schemeClr>
            </a:solidFill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en-IN" sz="16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Demographic Information</a:t>
            </a: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52-year-old male who has a sedentary lifestyle.</a:t>
            </a: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Occupies a sitting position and is not very active in her job</a:t>
            </a: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894548" y="2935390"/>
            <a:ext cx="4876800" cy="1569660"/>
          </a:xfrm>
          <a:prstGeom prst="rect">
            <a:avLst/>
          </a:prstGeom>
          <a:ln>
            <a:solidFill>
              <a:schemeClr val="accent5">
                <a:lumMod val="75000"/>
              </a:schemeClr>
            </a:solidFill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en-IN" sz="16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Lifestyle Factors</a:t>
            </a: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diet is rich in processed food, sugar and saturated fats.  </a:t>
            </a:r>
            <a:endParaRPr lang="en-IN" sz="16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Minimal exercise, occasional alcohol consumption.  </a:t>
            </a:r>
            <a:endParaRPr lang="en-IN" sz="16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904708" y="4678466"/>
            <a:ext cx="4876800" cy="1569660"/>
          </a:xfrm>
          <a:prstGeom prst="rect">
            <a:avLst/>
          </a:prstGeom>
          <a:ln>
            <a:solidFill>
              <a:schemeClr val="accent5">
                <a:lumMod val="75000"/>
              </a:schemeClr>
            </a:solidFill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en-IN" sz="16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Health Status</a:t>
            </a: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BMI (Body Mass Index) is high and overweight.  </a:t>
            </a:r>
            <a:endParaRPr lang="en-IN" sz="16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Diagnosed with Type 2 diabetes recently and feels fatigued and experiencing increased thirst.  </a:t>
            </a:r>
            <a:endParaRPr lang="en-IN" sz="16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098" name="Picture 2" descr="Male fat people overweight plus size obesity working and eating at desk  illustration | Premium Vector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5191" y="2286000"/>
            <a:ext cx="3451225" cy="3451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8D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3"/>
          <p:cNvSpPr/>
          <p:nvPr/>
        </p:nvSpPr>
        <p:spPr>
          <a:xfrm>
            <a:off x="-838200" y="-895350"/>
            <a:ext cx="2133600" cy="1790700"/>
          </a:xfrm>
          <a:custGeom>
            <a:avLst/>
            <a:gdLst/>
            <a:ahLst/>
            <a:cxnLst/>
            <a:rect l="l" t="t" r="r" b="b"/>
            <a:pathLst>
              <a:path w="3086100" h="3086100">
                <a:moveTo>
                  <a:pt x="0" y="0"/>
                </a:moveTo>
                <a:lnTo>
                  <a:pt x="3086100" y="0"/>
                </a:lnTo>
                <a:lnTo>
                  <a:pt x="3086100" y="3086100"/>
                </a:lnTo>
                <a:lnTo>
                  <a:pt x="0" y="30861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-271" r="-271"/>
            </a:stretch>
          </a:blipFill>
        </p:spPr>
        <p:txBody>
          <a:bodyPr/>
          <a:lstStyle/>
          <a:p>
            <a:endParaRPr lang="ro-RO"/>
          </a:p>
        </p:txBody>
      </p:sp>
      <p:grpSp>
        <p:nvGrpSpPr>
          <p:cNvPr id="6" name="Group 6"/>
          <p:cNvGrpSpPr>
            <a:grpSpLocks noChangeAspect="1"/>
          </p:cNvGrpSpPr>
          <p:nvPr/>
        </p:nvGrpSpPr>
        <p:grpSpPr>
          <a:xfrm>
            <a:off x="8382000" y="6172200"/>
            <a:ext cx="2124004" cy="2124004"/>
            <a:chOff x="0" y="0"/>
            <a:chExt cx="6350000" cy="6350000"/>
          </a:xfrm>
        </p:grpSpPr>
        <p:sp>
          <p:nvSpPr>
            <p:cNvPr id="7" name="Freeform 7"/>
            <p:cNvSpPr/>
            <p:nvPr/>
          </p:nvSpPr>
          <p:spPr>
            <a:xfrm>
              <a:off x="-14231" y="-32"/>
              <a:ext cx="6378462" cy="6350064"/>
            </a:xfrm>
            <a:custGeom>
              <a:avLst/>
              <a:gdLst/>
              <a:ahLst/>
              <a:cxnLst/>
              <a:rect l="l" t="t" r="r" b="b"/>
              <a:pathLst>
                <a:path w="6378462" h="6350064">
                  <a:moveTo>
                    <a:pt x="3189231" y="32"/>
                  </a:moveTo>
                  <a:lnTo>
                    <a:pt x="3189231" y="32"/>
                  </a:lnTo>
                  <a:cubicBezTo>
                    <a:pt x="2051530" y="-5056"/>
                    <a:pt x="998068" y="598980"/>
                    <a:pt x="427743" y="1583419"/>
                  </a:cubicBezTo>
                  <a:cubicBezTo>
                    <a:pt x="-142581" y="2567857"/>
                    <a:pt x="-142581" y="3782207"/>
                    <a:pt x="427743" y="4766645"/>
                  </a:cubicBezTo>
                  <a:cubicBezTo>
                    <a:pt x="998068" y="5751084"/>
                    <a:pt x="2051530" y="6355120"/>
                    <a:pt x="3189231" y="6350032"/>
                  </a:cubicBezTo>
                  <a:cubicBezTo>
                    <a:pt x="4326932" y="6355120"/>
                    <a:pt x="5380395" y="5751084"/>
                    <a:pt x="5950719" y="4766645"/>
                  </a:cubicBezTo>
                  <a:cubicBezTo>
                    <a:pt x="6521043" y="3782207"/>
                    <a:pt x="6521043" y="2567857"/>
                    <a:pt x="5950719" y="1583419"/>
                  </a:cubicBezTo>
                  <a:cubicBezTo>
                    <a:pt x="5380395" y="598980"/>
                    <a:pt x="4326932" y="-5056"/>
                    <a:pt x="3189231" y="32"/>
                  </a:cubicBezTo>
                  <a:close/>
                </a:path>
              </a:pathLst>
            </a:custGeom>
            <a:solidFill>
              <a:srgbClr val="0097B2"/>
            </a:solidFill>
          </p:spPr>
          <p:txBody>
            <a:bodyPr/>
            <a:lstStyle/>
            <a:p>
              <a:endParaRPr lang="ro-RO"/>
            </a:p>
          </p:txBody>
        </p:sp>
      </p:grpSp>
      <p:sp>
        <p:nvSpPr>
          <p:cNvPr id="11" name="Rectangle 10"/>
          <p:cNvSpPr/>
          <p:nvPr/>
        </p:nvSpPr>
        <p:spPr>
          <a:xfrm>
            <a:off x="3003543" y="151269"/>
            <a:ext cx="3935693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5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Risk Factors</a:t>
            </a:r>
          </a:p>
        </p:txBody>
      </p:sp>
      <p:sp>
        <p:nvSpPr>
          <p:cNvPr id="12" name="Rectangle 11"/>
          <p:cNvSpPr/>
          <p:nvPr/>
        </p:nvSpPr>
        <p:spPr>
          <a:xfrm>
            <a:off x="266039" y="942014"/>
            <a:ext cx="9410700" cy="4106124"/>
          </a:xfrm>
          <a:prstGeom prst="rect">
            <a:avLst/>
          </a:prstGeom>
          <a:ln>
            <a:solidFill>
              <a:schemeClr val="accent5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IN" sz="1350" b="1" dirty="0">
                <a:latin typeface="Times New Roman" panose="02020603050405020304" pitchFamily="18" charset="0"/>
                <a:ea typeface="Calibri" panose="020F0502020204030204" pitchFamily="34" charset="0"/>
              </a:rPr>
              <a:t>Obesity</a:t>
            </a: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350" dirty="0">
                <a:latin typeface="Times New Roman" panose="02020603050405020304" pitchFamily="18" charset="0"/>
                <a:ea typeface="Times New Roman" panose="02020603050405020304" pitchFamily="18" charset="0"/>
              </a:rPr>
              <a:t>Excess body fat leads to increased resistance to insulin (Lu et al., 2024).  </a:t>
            </a:r>
            <a:endParaRPr lang="en-IN" sz="135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350" dirty="0">
                <a:latin typeface="Times New Roman" panose="02020603050405020304" pitchFamily="18" charset="0"/>
                <a:ea typeface="Times New Roman" panose="02020603050405020304" pitchFamily="18" charset="0"/>
              </a:rPr>
              <a:t>Type 2 diabetes has a strong relationship with body fat.</a:t>
            </a:r>
            <a:endParaRPr lang="en-IN" sz="135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IN" sz="1350" b="1" dirty="0">
                <a:latin typeface="Times New Roman" panose="02020603050405020304" pitchFamily="18" charset="0"/>
                <a:ea typeface="Calibri" panose="020F0502020204030204" pitchFamily="34" charset="0"/>
              </a:rPr>
              <a:t>Diet</a:t>
            </a: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350" dirty="0">
                <a:latin typeface="Times New Roman" panose="02020603050405020304" pitchFamily="18" charset="0"/>
                <a:ea typeface="Times New Roman" panose="02020603050405020304" pitchFamily="18" charset="0"/>
              </a:rPr>
              <a:t>Meanwhile, excessive consumption of sugar and processed food will increase levels of glucose in the blood (Reynolds and </a:t>
            </a:r>
            <a:r>
              <a:rPr lang="en-GB" sz="135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Mitri</a:t>
            </a:r>
            <a:r>
              <a:rPr lang="en-GB" sz="135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2024).  </a:t>
            </a:r>
            <a:endParaRPr lang="en-IN" sz="135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350" dirty="0">
                <a:latin typeface="Times New Roman" panose="02020603050405020304" pitchFamily="18" charset="0"/>
                <a:ea typeface="Times New Roman" panose="02020603050405020304" pitchFamily="18" charset="0"/>
              </a:rPr>
              <a:t>Poor diet leads to weight gain and an imbalance of metabolism.  </a:t>
            </a:r>
            <a:endParaRPr lang="en-IN" sz="135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IN" sz="1350" b="1" dirty="0">
                <a:latin typeface="Times New Roman" panose="02020603050405020304" pitchFamily="18" charset="0"/>
                <a:ea typeface="Calibri" panose="020F0502020204030204" pitchFamily="34" charset="0"/>
              </a:rPr>
              <a:t>Physical Inactivity</a:t>
            </a: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350" dirty="0">
                <a:latin typeface="Times New Roman" panose="02020603050405020304" pitchFamily="18" charset="0"/>
                <a:ea typeface="Times New Roman" panose="02020603050405020304" pitchFamily="18" charset="0"/>
              </a:rPr>
              <a:t>Lack of exercise will decrease the amount of glucose taken up by the muscles (Galindo et al., 2023).  </a:t>
            </a:r>
            <a:endParaRPr lang="en-IN" sz="135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350" dirty="0">
                <a:latin typeface="Times New Roman" panose="02020603050405020304" pitchFamily="18" charset="0"/>
                <a:ea typeface="Times New Roman" panose="02020603050405020304" pitchFamily="18" charset="0"/>
              </a:rPr>
              <a:t>Results in the diminishing insulin insensitivity.  </a:t>
            </a:r>
            <a:endParaRPr lang="en-IN" sz="135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IN" sz="1350" b="1" dirty="0">
                <a:latin typeface="Times New Roman" panose="02020603050405020304" pitchFamily="18" charset="0"/>
                <a:ea typeface="Calibri" panose="020F0502020204030204" pitchFamily="34" charset="0"/>
              </a:rPr>
              <a:t>Genetics</a:t>
            </a: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350" dirty="0">
                <a:latin typeface="Times New Roman" panose="02020603050405020304" pitchFamily="18" charset="0"/>
                <a:ea typeface="Times New Roman" panose="02020603050405020304" pitchFamily="18" charset="0"/>
              </a:rPr>
              <a:t>Diabetes is more likely to occur in someone with family history of it (Goyal et al., 2023).  </a:t>
            </a:r>
            <a:endParaRPr lang="en-IN" sz="135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350" dirty="0">
                <a:latin typeface="Times New Roman" panose="02020603050405020304" pitchFamily="18" charset="0"/>
                <a:ea typeface="Times New Roman" panose="02020603050405020304" pitchFamily="18" charset="0"/>
              </a:rPr>
              <a:t>Genetic factors impact the insulin functionality and metabolism.  </a:t>
            </a:r>
            <a:endParaRPr lang="en-IN" sz="135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14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76400" y="5131378"/>
            <a:ext cx="6001864" cy="1897964"/>
          </a:xfrm>
          <a:prstGeom prst="rect">
            <a:avLst/>
          </a:prstGeom>
        </p:spPr>
      </p:pic>
      <p:sp>
        <p:nvSpPr>
          <p:cNvPr id="15" name="Rectangle 14"/>
          <p:cNvSpPr/>
          <p:nvPr/>
        </p:nvSpPr>
        <p:spPr>
          <a:xfrm>
            <a:off x="2362200" y="7043579"/>
            <a:ext cx="4876800" cy="246221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US" sz="1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Risk factors contributing to Type 2 diabetes (Galindo et al., 2023)</a:t>
            </a:r>
            <a:endParaRPr lang="en-GB" sz="1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8D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381000" y="751782"/>
            <a:ext cx="7842471" cy="6155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830"/>
              </a:lnSpc>
            </a:pPr>
            <a:r>
              <a:rPr lang="en-US" sz="4830" b="1" dirty="0">
                <a:solidFill>
                  <a:srgbClr val="0097B2"/>
                </a:solidFill>
                <a:latin typeface="Times New Roman" panose="02020603050405020304" pitchFamily="18" charset="0"/>
                <a:ea typeface="Aleo Bold"/>
                <a:cs typeface="Times New Roman" panose="02020603050405020304" pitchFamily="18" charset="0"/>
                <a:sym typeface="Aleo Bold"/>
              </a:rPr>
              <a:t>Care Plan:  Treatment</a:t>
            </a:r>
          </a:p>
        </p:txBody>
      </p:sp>
      <p:sp>
        <p:nvSpPr>
          <p:cNvPr id="9" name="Rectangle 8"/>
          <p:cNvSpPr/>
          <p:nvPr/>
        </p:nvSpPr>
        <p:spPr>
          <a:xfrm>
            <a:off x="152400" y="1774890"/>
            <a:ext cx="5105400" cy="49398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IN" sz="14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Medication</a:t>
            </a: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Metformin is widely administered as the initial therapy to reduce the level of blood glucose (Galindo et al., 2023).  </a:t>
            </a:r>
            <a:endParaRPr lang="en-IN" sz="14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Additional treatment might be necessary in case of failure to reach glycaemic control (Samson et al., 2023). </a:t>
            </a:r>
            <a:endParaRPr lang="en-IN" sz="14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IN" sz="14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Lifestyle Intervention</a:t>
            </a: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 low-calorie and sugar diet should be looked at (Reynolds and </a:t>
            </a:r>
            <a:r>
              <a:rPr lang="en-GB" sz="1400" dirty="0" err="1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Mitri</a:t>
            </a: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2024). </a:t>
            </a:r>
            <a:endParaRPr lang="en-IN" sz="14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General body exercise increases insulin sensitivity and glucose levels.  </a:t>
            </a:r>
            <a:endParaRPr lang="en-IN" sz="14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IN" sz="14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Weight Management</a:t>
            </a: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Enhancing insulin sensitivity is done by decreasing weight gradually (Lu et al., 2024).  </a:t>
            </a:r>
            <a:endParaRPr lang="en-IN" sz="14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 proper body mass index will help in the management of diseases in the long term.  </a:t>
            </a:r>
            <a:endParaRPr lang="en-IN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" name="Picture 9"/>
          <p:cNvPicPr/>
          <p:nvPr/>
        </p:nvPicPr>
        <p:blipFill rotWithShape="1">
          <a:blip r:embed="rId3"/>
          <a:srcRect b="9907"/>
          <a:stretch/>
        </p:blipFill>
        <p:spPr>
          <a:xfrm>
            <a:off x="5562600" y="1981201"/>
            <a:ext cx="3551555" cy="388620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>
          <a:xfrm>
            <a:off x="5334000" y="5877561"/>
            <a:ext cx="4876800" cy="24622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fr-FR" sz="10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Pharmacological</a:t>
            </a:r>
            <a:r>
              <a:rPr lang="fr-FR" sz="1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management of Type 2 </a:t>
            </a:r>
            <a:r>
              <a:rPr lang="fr-FR" sz="10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diabetes</a:t>
            </a:r>
            <a:r>
              <a:rPr lang="fr-FR" sz="1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(Muller et al., 2026)</a:t>
            </a:r>
            <a:endParaRPr lang="en-GB" sz="1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8D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9"/>
          <p:cNvGrpSpPr>
            <a:grpSpLocks noChangeAspect="1"/>
          </p:cNvGrpSpPr>
          <p:nvPr/>
        </p:nvGrpSpPr>
        <p:grpSpPr>
          <a:xfrm>
            <a:off x="4316562" y="-2992387"/>
            <a:ext cx="3325220" cy="3325220"/>
            <a:chOff x="0" y="0"/>
            <a:chExt cx="6350000" cy="6350000"/>
          </a:xfrm>
        </p:grpSpPr>
        <p:sp>
          <p:nvSpPr>
            <p:cNvPr id="10" name="Freeform 10"/>
            <p:cNvSpPr/>
            <p:nvPr/>
          </p:nvSpPr>
          <p:spPr>
            <a:xfrm>
              <a:off x="-14231" y="-32"/>
              <a:ext cx="6378462" cy="6350064"/>
            </a:xfrm>
            <a:custGeom>
              <a:avLst/>
              <a:gdLst/>
              <a:ahLst/>
              <a:cxnLst/>
              <a:rect l="l" t="t" r="r" b="b"/>
              <a:pathLst>
                <a:path w="6378462" h="6350064">
                  <a:moveTo>
                    <a:pt x="3189231" y="32"/>
                  </a:moveTo>
                  <a:lnTo>
                    <a:pt x="3189231" y="32"/>
                  </a:lnTo>
                  <a:cubicBezTo>
                    <a:pt x="2051530" y="-5056"/>
                    <a:pt x="998068" y="598980"/>
                    <a:pt x="427743" y="1583419"/>
                  </a:cubicBezTo>
                  <a:cubicBezTo>
                    <a:pt x="-142581" y="2567857"/>
                    <a:pt x="-142581" y="3782207"/>
                    <a:pt x="427743" y="4766645"/>
                  </a:cubicBezTo>
                  <a:cubicBezTo>
                    <a:pt x="998068" y="5751084"/>
                    <a:pt x="2051530" y="6355120"/>
                    <a:pt x="3189231" y="6350032"/>
                  </a:cubicBezTo>
                  <a:cubicBezTo>
                    <a:pt x="4326932" y="6355120"/>
                    <a:pt x="5380395" y="5751084"/>
                    <a:pt x="5950719" y="4766645"/>
                  </a:cubicBezTo>
                  <a:cubicBezTo>
                    <a:pt x="6521043" y="3782207"/>
                    <a:pt x="6521043" y="2567857"/>
                    <a:pt x="5950719" y="1583419"/>
                  </a:cubicBezTo>
                  <a:cubicBezTo>
                    <a:pt x="5380395" y="598980"/>
                    <a:pt x="4326932" y="-5056"/>
                    <a:pt x="3189231" y="32"/>
                  </a:cubicBezTo>
                  <a:close/>
                </a:path>
              </a:pathLst>
            </a:custGeom>
            <a:solidFill>
              <a:srgbClr val="0097B2"/>
            </a:solidFill>
          </p:spPr>
          <p:txBody>
            <a:bodyPr/>
            <a:lstStyle/>
            <a:p>
              <a:endParaRPr lang="ro-RO"/>
            </a:p>
          </p:txBody>
        </p:sp>
      </p:grpSp>
      <p:sp>
        <p:nvSpPr>
          <p:cNvPr id="11" name="Freeform 11"/>
          <p:cNvSpPr/>
          <p:nvPr/>
        </p:nvSpPr>
        <p:spPr>
          <a:xfrm>
            <a:off x="2057400" y="-2681676"/>
            <a:ext cx="3086677" cy="3086677"/>
          </a:xfrm>
          <a:custGeom>
            <a:avLst/>
            <a:gdLst/>
            <a:ahLst/>
            <a:cxnLst/>
            <a:rect l="l" t="t" r="r" b="b"/>
            <a:pathLst>
              <a:path w="3086677" h="3086677">
                <a:moveTo>
                  <a:pt x="0" y="0"/>
                </a:moveTo>
                <a:lnTo>
                  <a:pt x="3086677" y="0"/>
                </a:lnTo>
                <a:lnTo>
                  <a:pt x="3086677" y="3086677"/>
                </a:lnTo>
                <a:lnTo>
                  <a:pt x="0" y="308667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-271" r="-271"/>
            </a:stretch>
          </a:blipFill>
        </p:spPr>
        <p:txBody>
          <a:bodyPr/>
          <a:lstStyle/>
          <a:p>
            <a:endParaRPr lang="ro-RO"/>
          </a:p>
        </p:txBody>
      </p:sp>
      <p:sp>
        <p:nvSpPr>
          <p:cNvPr id="12" name="TextBox 12"/>
          <p:cNvSpPr txBox="1"/>
          <p:nvPr/>
        </p:nvSpPr>
        <p:spPr>
          <a:xfrm>
            <a:off x="876299" y="829193"/>
            <a:ext cx="8229600" cy="6155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830"/>
              </a:lnSpc>
            </a:pPr>
            <a:r>
              <a:rPr lang="en-US" sz="5400" b="1" dirty="0">
                <a:solidFill>
                  <a:srgbClr val="000000"/>
                </a:solidFill>
                <a:latin typeface="Times New Roman" panose="02020603050405020304" pitchFamily="18" charset="0"/>
                <a:ea typeface="Aleo Bold"/>
                <a:cs typeface="Times New Roman" panose="02020603050405020304" pitchFamily="18" charset="0"/>
                <a:sym typeface="Aleo Bold"/>
              </a:rPr>
              <a:t>Care plan: Monitoring</a:t>
            </a:r>
          </a:p>
        </p:txBody>
      </p:sp>
      <p:grpSp>
        <p:nvGrpSpPr>
          <p:cNvPr id="21" name="Group 2"/>
          <p:cNvGrpSpPr/>
          <p:nvPr/>
        </p:nvGrpSpPr>
        <p:grpSpPr>
          <a:xfrm>
            <a:off x="-137398" y="2536761"/>
            <a:ext cx="10256993" cy="45719"/>
            <a:chOff x="0" y="0"/>
            <a:chExt cx="3798886" cy="98809"/>
          </a:xfrm>
        </p:grpSpPr>
        <p:sp>
          <p:nvSpPr>
            <p:cNvPr id="22" name="Freeform 3"/>
            <p:cNvSpPr/>
            <p:nvPr/>
          </p:nvSpPr>
          <p:spPr>
            <a:xfrm>
              <a:off x="0" y="0"/>
              <a:ext cx="3798886" cy="98809"/>
            </a:xfrm>
            <a:custGeom>
              <a:avLst/>
              <a:gdLst/>
              <a:ahLst/>
              <a:cxnLst/>
              <a:rect l="l" t="t" r="r" b="b"/>
              <a:pathLst>
                <a:path w="3798886" h="98809">
                  <a:moveTo>
                    <a:pt x="0" y="0"/>
                  </a:moveTo>
                  <a:lnTo>
                    <a:pt x="3798886" y="0"/>
                  </a:lnTo>
                  <a:lnTo>
                    <a:pt x="3798886" y="98809"/>
                  </a:lnTo>
                  <a:lnTo>
                    <a:pt x="0" y="98809"/>
                  </a:lnTo>
                  <a:close/>
                </a:path>
              </a:pathLst>
            </a:custGeom>
            <a:solidFill>
              <a:srgbClr val="0097B2"/>
            </a:solidFill>
          </p:spPr>
          <p:txBody>
            <a:bodyPr/>
            <a:lstStyle/>
            <a:p>
              <a:endParaRPr lang="ro-RO"/>
            </a:p>
          </p:txBody>
        </p:sp>
        <p:sp>
          <p:nvSpPr>
            <p:cNvPr id="23" name="TextBox 4"/>
            <p:cNvSpPr txBox="1"/>
            <p:nvPr/>
          </p:nvSpPr>
          <p:spPr>
            <a:xfrm>
              <a:off x="0" y="-28575"/>
              <a:ext cx="3798886" cy="12738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393"/>
                </a:lnSpc>
              </a:pPr>
              <a:endParaRPr sz="160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sp>
        <p:nvSpPr>
          <p:cNvPr id="24" name="Freeform 5"/>
          <p:cNvSpPr/>
          <p:nvPr/>
        </p:nvSpPr>
        <p:spPr>
          <a:xfrm>
            <a:off x="1386840" y="2365216"/>
            <a:ext cx="297180" cy="339065"/>
          </a:xfrm>
          <a:custGeom>
            <a:avLst/>
            <a:gdLst/>
            <a:ahLst/>
            <a:cxnLst/>
            <a:rect l="l" t="t" r="r" b="b"/>
            <a:pathLst>
              <a:path w="752570" h="752570">
                <a:moveTo>
                  <a:pt x="0" y="0"/>
                </a:moveTo>
                <a:lnTo>
                  <a:pt x="752570" y="0"/>
                </a:lnTo>
                <a:lnTo>
                  <a:pt x="752570" y="752570"/>
                </a:lnTo>
                <a:lnTo>
                  <a:pt x="0" y="75257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ro-RO"/>
          </a:p>
        </p:txBody>
      </p:sp>
      <p:sp>
        <p:nvSpPr>
          <p:cNvPr id="25" name="Freeform 5"/>
          <p:cNvSpPr/>
          <p:nvPr/>
        </p:nvSpPr>
        <p:spPr>
          <a:xfrm>
            <a:off x="4364145" y="2349608"/>
            <a:ext cx="297180" cy="339065"/>
          </a:xfrm>
          <a:custGeom>
            <a:avLst/>
            <a:gdLst/>
            <a:ahLst/>
            <a:cxnLst/>
            <a:rect l="l" t="t" r="r" b="b"/>
            <a:pathLst>
              <a:path w="752570" h="752570">
                <a:moveTo>
                  <a:pt x="0" y="0"/>
                </a:moveTo>
                <a:lnTo>
                  <a:pt x="752570" y="0"/>
                </a:lnTo>
                <a:lnTo>
                  <a:pt x="752570" y="752570"/>
                </a:lnTo>
                <a:lnTo>
                  <a:pt x="0" y="75257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ro-RO"/>
          </a:p>
        </p:txBody>
      </p:sp>
      <p:sp>
        <p:nvSpPr>
          <p:cNvPr id="26" name="Freeform 5"/>
          <p:cNvSpPr/>
          <p:nvPr/>
        </p:nvSpPr>
        <p:spPr>
          <a:xfrm>
            <a:off x="7649234" y="2336631"/>
            <a:ext cx="297180" cy="339065"/>
          </a:xfrm>
          <a:custGeom>
            <a:avLst/>
            <a:gdLst/>
            <a:ahLst/>
            <a:cxnLst/>
            <a:rect l="l" t="t" r="r" b="b"/>
            <a:pathLst>
              <a:path w="752570" h="752570">
                <a:moveTo>
                  <a:pt x="0" y="0"/>
                </a:moveTo>
                <a:lnTo>
                  <a:pt x="752570" y="0"/>
                </a:lnTo>
                <a:lnTo>
                  <a:pt x="752570" y="752570"/>
                </a:lnTo>
                <a:lnTo>
                  <a:pt x="0" y="75257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ro-RO"/>
          </a:p>
        </p:txBody>
      </p:sp>
      <p:sp>
        <p:nvSpPr>
          <p:cNvPr id="27" name="Rectangle 26"/>
          <p:cNvSpPr/>
          <p:nvPr/>
        </p:nvSpPr>
        <p:spPr>
          <a:xfrm>
            <a:off x="520762" y="1828800"/>
            <a:ext cx="2787943" cy="5078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50000"/>
              </a:lnSpc>
            </a:pPr>
            <a:r>
              <a:rPr lang="en-IN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Blood Glucose Monitoring</a:t>
            </a:r>
            <a:endParaRPr lang="en-IN" b="1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8" name="Rectangle 27"/>
          <p:cNvSpPr/>
          <p:nvPr/>
        </p:nvSpPr>
        <p:spPr>
          <a:xfrm>
            <a:off x="3864551" y="1840252"/>
            <a:ext cx="1640514" cy="5078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50000"/>
              </a:lnSpc>
            </a:pPr>
            <a:r>
              <a:rPr lang="en-IN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HbA1c Testing</a:t>
            </a:r>
            <a:endParaRPr lang="en-IN" b="1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9" name="Rectangle 28"/>
          <p:cNvSpPr/>
          <p:nvPr/>
        </p:nvSpPr>
        <p:spPr>
          <a:xfrm>
            <a:off x="6809901" y="1840252"/>
            <a:ext cx="2033570" cy="45807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50000"/>
              </a:lnSpc>
            </a:pPr>
            <a:r>
              <a:rPr lang="en-IN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Regular Check-Up</a:t>
            </a:r>
            <a:endParaRPr lang="en-IN" b="1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0" name="Rectangle 29"/>
          <p:cNvSpPr/>
          <p:nvPr/>
        </p:nvSpPr>
        <p:spPr>
          <a:xfrm>
            <a:off x="168910" y="2819400"/>
            <a:ext cx="2733040" cy="1708160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Monitoring allows one to check the level of glucose daily (Goyal et al., 2023).  </a:t>
            </a:r>
            <a:endParaRPr lang="en-IN" sz="14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 aiding the modifications of the treatment and lifestyle.  </a:t>
            </a:r>
            <a:endParaRPr lang="en-IN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1" name="Rectangle 30"/>
          <p:cNvSpPr/>
          <p:nvPr/>
        </p:nvSpPr>
        <p:spPr>
          <a:xfrm>
            <a:off x="3163983" y="2794867"/>
            <a:ext cx="3200400" cy="1708160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Checks the average value of blood glucose in the last 2-3 months (</a:t>
            </a:r>
            <a:r>
              <a:rPr lang="en-GB" sz="1400" dirty="0" err="1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Galinda</a:t>
            </a: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et al., 2023). </a:t>
            </a: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Used to determine long-term glycaemic control</a:t>
            </a:r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2" name="Rectangle 31"/>
          <p:cNvSpPr/>
          <p:nvPr/>
        </p:nvSpPr>
        <p:spPr>
          <a:xfrm>
            <a:off x="6553200" y="2819400"/>
            <a:ext cx="3098948" cy="1708160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Routine check-ups are useful in detecting problems at an early stage (</a:t>
            </a:r>
            <a:r>
              <a:rPr lang="en-GB" sz="1400" dirty="0" err="1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Dhatariya</a:t>
            </a: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and </a:t>
            </a:r>
            <a:r>
              <a:rPr lang="en-GB" sz="1400" dirty="0" err="1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Umpierrez</a:t>
            </a: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2024).  </a:t>
            </a:r>
            <a:endParaRPr lang="en-IN" sz="14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Enables medical workers to modify the care plan when necessary.   </a:t>
            </a:r>
            <a:endParaRPr lang="en-IN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3" name="Picture 3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57399" y="5076389"/>
            <a:ext cx="5591835" cy="1806478"/>
          </a:xfrm>
          <a:prstGeom prst="rect">
            <a:avLst/>
          </a:prstGeom>
        </p:spPr>
      </p:pic>
      <p:sp>
        <p:nvSpPr>
          <p:cNvPr id="34" name="Rectangle 33"/>
          <p:cNvSpPr/>
          <p:nvPr/>
        </p:nvSpPr>
        <p:spPr>
          <a:xfrm>
            <a:off x="2552699" y="6934200"/>
            <a:ext cx="4876800" cy="24622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1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Evolution of Type 2 diabetes care approach (Galindo et al., 2023)</a:t>
            </a:r>
            <a:endParaRPr lang="en-GB" sz="1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97B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295400" y="899388"/>
            <a:ext cx="7943850" cy="6155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830"/>
              </a:lnSpc>
            </a:pPr>
            <a:r>
              <a:rPr lang="en-US" sz="4830" b="1" dirty="0">
                <a:solidFill>
                  <a:srgbClr val="FFF8DA"/>
                </a:solidFill>
                <a:latin typeface="Times New Roman" panose="02020603050405020304" pitchFamily="18" charset="0"/>
                <a:ea typeface="Aleo Bold"/>
                <a:cs typeface="Times New Roman" panose="02020603050405020304" pitchFamily="18" charset="0"/>
                <a:sym typeface="Aleo Bold"/>
              </a:rPr>
              <a:t>Care Plan: Communication</a:t>
            </a:r>
          </a:p>
        </p:txBody>
      </p:sp>
      <p:sp>
        <p:nvSpPr>
          <p:cNvPr id="10" name="Freeform 10"/>
          <p:cNvSpPr/>
          <p:nvPr/>
        </p:nvSpPr>
        <p:spPr>
          <a:xfrm>
            <a:off x="-1569720" y="-1629241"/>
            <a:ext cx="3200400" cy="3258481"/>
          </a:xfrm>
          <a:custGeom>
            <a:avLst/>
            <a:gdLst/>
            <a:ahLst/>
            <a:cxnLst/>
            <a:rect l="l" t="t" r="r" b="b"/>
            <a:pathLst>
              <a:path w="3515894" h="3515894">
                <a:moveTo>
                  <a:pt x="0" y="0"/>
                </a:moveTo>
                <a:lnTo>
                  <a:pt x="3515894" y="0"/>
                </a:lnTo>
                <a:lnTo>
                  <a:pt x="3515894" y="3515894"/>
                </a:lnTo>
                <a:lnTo>
                  <a:pt x="0" y="351589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-271" r="-271"/>
            </a:stretch>
          </a:blipFill>
        </p:spPr>
        <p:txBody>
          <a:bodyPr/>
          <a:lstStyle/>
          <a:p>
            <a:endParaRPr lang="ro-RO"/>
          </a:p>
        </p:txBody>
      </p:sp>
      <p:sp>
        <p:nvSpPr>
          <p:cNvPr id="13" name="Rectangle 12"/>
          <p:cNvSpPr/>
          <p:nvPr/>
        </p:nvSpPr>
        <p:spPr>
          <a:xfrm>
            <a:off x="822960" y="1629240"/>
            <a:ext cx="8416290" cy="1525418"/>
          </a:xfrm>
          <a:prstGeom prst="rect">
            <a:avLst/>
          </a:prstGeom>
          <a:solidFill>
            <a:srgbClr val="FEFDD3"/>
          </a:solidFill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IN" sz="16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Patient Education</a:t>
            </a: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Patients ought to receive information on diabetes, treatment and self-management (Goyal et al., 2023).  </a:t>
            </a:r>
            <a:endParaRPr lang="en-IN" sz="16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Intake of knowledge about the condition enhances compliance with the care plans.  </a:t>
            </a:r>
            <a:endParaRPr lang="en-IN" sz="16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807720" y="3429000"/>
            <a:ext cx="8431530" cy="1569660"/>
          </a:xfrm>
          <a:prstGeom prst="rect">
            <a:avLst/>
          </a:prstGeom>
          <a:solidFill>
            <a:srgbClr val="FEFDD3"/>
          </a:solidFill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IN" sz="16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Behaviour Change</a:t>
            </a: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It is necessary to promote healthy feeding (eating habits) and physical activity (Reynolds and </a:t>
            </a:r>
            <a:r>
              <a:rPr lang="en-GB" sz="1600" dirty="0" err="1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Mitri</a:t>
            </a:r>
            <a:r>
              <a:rPr lang="en-GB" sz="16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2024).  </a:t>
            </a:r>
            <a:endParaRPr lang="en-IN" sz="16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Small achievable goals aid in changes of lifestyle in the long term. </a:t>
            </a:r>
            <a:endParaRPr lang="en-IN" sz="16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Rectangle 14"/>
          <p:cNvSpPr/>
          <p:nvPr/>
        </p:nvSpPr>
        <p:spPr>
          <a:xfrm>
            <a:off x="843280" y="5273002"/>
            <a:ext cx="8416290" cy="1200329"/>
          </a:xfrm>
          <a:prstGeom prst="rect">
            <a:avLst/>
          </a:prstGeom>
          <a:solidFill>
            <a:srgbClr val="FEFDD3"/>
          </a:solidFill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IN" sz="16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Support</a:t>
            </a: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Ongoing assistance of medical workers enhances results. </a:t>
            </a:r>
            <a:endParaRPr lang="en-IN" sz="16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Emotional and psychological support serves to keep one inspired.  </a:t>
            </a:r>
            <a:endParaRPr lang="en-IN" sz="16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8D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3"/>
          <p:cNvSpPr/>
          <p:nvPr/>
        </p:nvSpPr>
        <p:spPr>
          <a:xfrm>
            <a:off x="-1295400" y="-1394347"/>
            <a:ext cx="3086100" cy="3086100"/>
          </a:xfrm>
          <a:custGeom>
            <a:avLst/>
            <a:gdLst/>
            <a:ahLst/>
            <a:cxnLst/>
            <a:rect l="l" t="t" r="r" b="b"/>
            <a:pathLst>
              <a:path w="3086100" h="3086100">
                <a:moveTo>
                  <a:pt x="0" y="0"/>
                </a:moveTo>
                <a:lnTo>
                  <a:pt x="3086100" y="0"/>
                </a:lnTo>
                <a:lnTo>
                  <a:pt x="3086100" y="3086100"/>
                </a:lnTo>
                <a:lnTo>
                  <a:pt x="0" y="30861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-271" r="-271"/>
            </a:stretch>
          </a:blipFill>
        </p:spPr>
        <p:txBody>
          <a:bodyPr/>
          <a:lstStyle/>
          <a:p>
            <a:endParaRPr lang="ro-RO"/>
          </a:p>
        </p:txBody>
      </p:sp>
      <p:grpSp>
        <p:nvGrpSpPr>
          <p:cNvPr id="6" name="Group 6"/>
          <p:cNvGrpSpPr>
            <a:grpSpLocks noChangeAspect="1"/>
          </p:cNvGrpSpPr>
          <p:nvPr/>
        </p:nvGrpSpPr>
        <p:grpSpPr>
          <a:xfrm>
            <a:off x="8305800" y="6019800"/>
            <a:ext cx="2352604" cy="2352604"/>
            <a:chOff x="0" y="0"/>
            <a:chExt cx="6350000" cy="6350000"/>
          </a:xfrm>
        </p:grpSpPr>
        <p:sp>
          <p:nvSpPr>
            <p:cNvPr id="7" name="Freeform 7"/>
            <p:cNvSpPr/>
            <p:nvPr/>
          </p:nvSpPr>
          <p:spPr>
            <a:xfrm>
              <a:off x="-14231" y="-32"/>
              <a:ext cx="6378462" cy="6350064"/>
            </a:xfrm>
            <a:custGeom>
              <a:avLst/>
              <a:gdLst/>
              <a:ahLst/>
              <a:cxnLst/>
              <a:rect l="l" t="t" r="r" b="b"/>
              <a:pathLst>
                <a:path w="6378462" h="6350064">
                  <a:moveTo>
                    <a:pt x="3189231" y="32"/>
                  </a:moveTo>
                  <a:lnTo>
                    <a:pt x="3189231" y="32"/>
                  </a:lnTo>
                  <a:cubicBezTo>
                    <a:pt x="2051530" y="-5056"/>
                    <a:pt x="998068" y="598980"/>
                    <a:pt x="427743" y="1583419"/>
                  </a:cubicBezTo>
                  <a:cubicBezTo>
                    <a:pt x="-142581" y="2567857"/>
                    <a:pt x="-142581" y="3782207"/>
                    <a:pt x="427743" y="4766645"/>
                  </a:cubicBezTo>
                  <a:cubicBezTo>
                    <a:pt x="998068" y="5751084"/>
                    <a:pt x="2051530" y="6355120"/>
                    <a:pt x="3189231" y="6350032"/>
                  </a:cubicBezTo>
                  <a:cubicBezTo>
                    <a:pt x="4326932" y="6355120"/>
                    <a:pt x="5380395" y="5751084"/>
                    <a:pt x="5950719" y="4766645"/>
                  </a:cubicBezTo>
                  <a:cubicBezTo>
                    <a:pt x="6521043" y="3782207"/>
                    <a:pt x="6521043" y="2567857"/>
                    <a:pt x="5950719" y="1583419"/>
                  </a:cubicBezTo>
                  <a:cubicBezTo>
                    <a:pt x="5380395" y="598980"/>
                    <a:pt x="4326932" y="-5056"/>
                    <a:pt x="3189231" y="32"/>
                  </a:cubicBezTo>
                  <a:close/>
                </a:path>
              </a:pathLst>
            </a:custGeom>
            <a:solidFill>
              <a:srgbClr val="0097B2"/>
            </a:solidFill>
          </p:spPr>
          <p:txBody>
            <a:bodyPr/>
            <a:lstStyle/>
            <a:p>
              <a:endParaRPr lang="ro-RO"/>
            </a:p>
          </p:txBody>
        </p:sp>
      </p:grpSp>
      <p:sp>
        <p:nvSpPr>
          <p:cNvPr id="11" name="Rectangle 10"/>
          <p:cNvSpPr/>
          <p:nvPr/>
        </p:nvSpPr>
        <p:spPr>
          <a:xfrm>
            <a:off x="1524000" y="609600"/>
            <a:ext cx="6936514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5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Ethical Considerations</a:t>
            </a:r>
          </a:p>
        </p:txBody>
      </p:sp>
      <p:sp>
        <p:nvSpPr>
          <p:cNvPr id="12" name="Rectangle 11"/>
          <p:cNvSpPr/>
          <p:nvPr/>
        </p:nvSpPr>
        <p:spPr>
          <a:xfrm>
            <a:off x="1143000" y="1691753"/>
            <a:ext cx="7467600" cy="4662815"/>
          </a:xfrm>
          <a:prstGeom prst="rect">
            <a:avLst/>
          </a:prstGeom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IN" b="1" dirty="0">
                <a:latin typeface="Times New Roman" panose="02020603050405020304" pitchFamily="18" charset="0"/>
                <a:ea typeface="Calibri" panose="020F0502020204030204" pitchFamily="34" charset="0"/>
              </a:rPr>
              <a:t>Consent</a:t>
            </a:r>
            <a:endParaRPr lang="en-IN" sz="2000" b="1" dirty="0"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dirty="0">
                <a:latin typeface="Times New Roman" panose="02020603050405020304" pitchFamily="18" charset="0"/>
                <a:ea typeface="Times New Roman" panose="02020603050405020304" pitchFamily="18" charset="0"/>
              </a:rPr>
              <a:t>Non-informed consent should not be provided by patients before any intervention or treatment.  </a:t>
            </a:r>
            <a:endParaRPr lang="en-IN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dirty="0">
                <a:latin typeface="Times New Roman" panose="02020603050405020304" pitchFamily="18" charset="0"/>
                <a:ea typeface="Times New Roman" panose="02020603050405020304" pitchFamily="18" charset="0"/>
              </a:rPr>
              <a:t>They are to be aware of the benefits, threats and options.  </a:t>
            </a:r>
            <a:endParaRPr lang="en-IN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IN" b="1" dirty="0">
                <a:latin typeface="Times New Roman" panose="02020603050405020304" pitchFamily="18" charset="0"/>
                <a:ea typeface="Calibri" panose="020F0502020204030204" pitchFamily="34" charset="0"/>
              </a:rPr>
              <a:t>Confidentiality</a:t>
            </a:r>
            <a:endParaRPr lang="en-IN" sz="2000" b="1" dirty="0"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dirty="0">
                <a:latin typeface="Times New Roman" panose="02020603050405020304" pitchFamily="18" charset="0"/>
                <a:ea typeface="Times New Roman" panose="02020603050405020304" pitchFamily="18" charset="0"/>
              </a:rPr>
              <a:t>Patient information should at all times remain confidential and secure.  </a:t>
            </a:r>
            <a:endParaRPr lang="en-IN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dirty="0">
                <a:latin typeface="Times New Roman" panose="02020603050405020304" pitchFamily="18" charset="0"/>
                <a:ea typeface="Times New Roman" panose="02020603050405020304" pitchFamily="18" charset="0"/>
              </a:rPr>
              <a:t>Only to be shared by authorised healthcare professionals when necessary.  </a:t>
            </a:r>
            <a:endParaRPr lang="en-IN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IN" b="1" dirty="0">
                <a:latin typeface="Times New Roman" panose="02020603050405020304" pitchFamily="18" charset="0"/>
                <a:ea typeface="Calibri" panose="020F0502020204030204" pitchFamily="34" charset="0"/>
              </a:rPr>
              <a:t>Patient Autonomy</a:t>
            </a:r>
            <a:endParaRPr lang="en-IN" sz="2000" b="1" dirty="0"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dirty="0">
                <a:latin typeface="Times New Roman" panose="02020603050405020304" pitchFamily="18" charset="0"/>
                <a:ea typeface="Times New Roman" panose="02020603050405020304" pitchFamily="18" charset="0"/>
              </a:rPr>
              <a:t>The patients can make their own decisions regarding their care.  </a:t>
            </a:r>
            <a:endParaRPr lang="en-IN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dirty="0">
                <a:latin typeface="Times New Roman" panose="02020603050405020304" pitchFamily="18" charset="0"/>
                <a:ea typeface="Times New Roman" panose="02020603050405020304" pitchFamily="18" charset="0"/>
              </a:rPr>
              <a:t>Care means that it should be person-centred and individual preferences should be taken into account. </a:t>
            </a:r>
            <a:endParaRPr lang="en-IN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8D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/>
          <p:nvPr/>
        </p:nvSpPr>
        <p:spPr>
          <a:xfrm>
            <a:off x="2209800" y="685799"/>
            <a:ext cx="4856620" cy="707886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en-GB" sz="4000" b="1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CONCLUSION</a:t>
            </a:r>
            <a:endParaRPr lang="en-GB" sz="40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8" name="Rectangle 17"/>
          <p:cNvSpPr/>
          <p:nvPr/>
        </p:nvSpPr>
        <p:spPr>
          <a:xfrm>
            <a:off x="838200" y="1905000"/>
            <a:ext cx="8001000" cy="4197944"/>
          </a:xfrm>
          <a:prstGeom prst="rect">
            <a:avLst/>
          </a:prstGeom>
          <a:ln>
            <a:solidFill>
              <a:schemeClr val="accent5">
                <a:lumMod val="75000"/>
              </a:schemeClr>
            </a:solidFill>
          </a:ln>
        </p:spPr>
        <p:style>
          <a:lnRef idx="0">
            <a:scrgbClr r="0" g="0" b="0"/>
          </a:lnRef>
          <a:fillRef idx="1001">
            <a:schemeClr val="lt2"/>
          </a:fillRef>
          <a:effectRef idx="0">
            <a:scrgbClr r="0" g="0" b="0"/>
          </a:effectRef>
          <a:fontRef idx="major"/>
        </p:style>
        <p:txBody>
          <a:bodyPr wrap="square">
            <a:spAutoFit/>
          </a:bodyPr>
          <a:lstStyle/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Type 2 diabetes is a complicated disorder that is characterised by the impaired control of glucose and insulin activity (Lu et al., 2024).  </a:t>
            </a:r>
            <a:endParaRPr lang="en-IN" sz="20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Effective management involves realization of the interconnection between physiology, lifestyle and progression of diseases.  </a:t>
            </a:r>
            <a:endParaRPr lang="en-IN" sz="20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A combination of medication and lifestyle modifications and frequent check-ups should be introduced to improve patient outcomes (Galindo et al., 2023). </a:t>
            </a:r>
            <a:endParaRPr lang="en-IN" sz="20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Patient-centred approach helps to control the situation during a long period, preventing the chance of complications.</a:t>
            </a:r>
            <a:endParaRPr lang="en-GB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97B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228600" y="966611"/>
            <a:ext cx="9144000" cy="5891389"/>
            <a:chOff x="0" y="0"/>
            <a:chExt cx="3715224" cy="160534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715224" cy="160534"/>
            </a:xfrm>
            <a:custGeom>
              <a:avLst/>
              <a:gdLst/>
              <a:ahLst/>
              <a:cxnLst/>
              <a:rect l="l" t="t" r="r" b="b"/>
              <a:pathLst>
                <a:path w="3715224" h="160534">
                  <a:moveTo>
                    <a:pt x="0" y="0"/>
                  </a:moveTo>
                  <a:lnTo>
                    <a:pt x="3715224" y="0"/>
                  </a:lnTo>
                  <a:lnTo>
                    <a:pt x="3715224" y="160534"/>
                  </a:lnTo>
                  <a:lnTo>
                    <a:pt x="0" y="160534"/>
                  </a:lnTo>
                  <a:close/>
                </a:path>
              </a:pathLst>
            </a:custGeom>
            <a:solidFill>
              <a:srgbClr val="FFF8DA"/>
            </a:solidFill>
          </p:spPr>
          <p:txBody>
            <a:bodyPr/>
            <a:lstStyle/>
            <a:p>
              <a:endParaRPr lang="ro-RO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28575"/>
              <a:ext cx="3715224" cy="18910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393"/>
                </a:lnSpc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7543800" y="0"/>
            <a:ext cx="2360399" cy="1468082"/>
          </a:xfrm>
          <a:custGeom>
            <a:avLst/>
            <a:gdLst/>
            <a:ahLst/>
            <a:cxnLst/>
            <a:rect l="l" t="t" r="r" b="b"/>
            <a:pathLst>
              <a:path w="3503399" h="2666962">
                <a:moveTo>
                  <a:pt x="0" y="0"/>
                </a:moveTo>
                <a:lnTo>
                  <a:pt x="3503399" y="0"/>
                </a:lnTo>
                <a:lnTo>
                  <a:pt x="3503399" y="2666963"/>
                </a:lnTo>
                <a:lnTo>
                  <a:pt x="0" y="266696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ro-RO"/>
          </a:p>
        </p:txBody>
      </p:sp>
      <p:sp>
        <p:nvSpPr>
          <p:cNvPr id="9" name="TextBox 9"/>
          <p:cNvSpPr txBox="1"/>
          <p:nvPr/>
        </p:nvSpPr>
        <p:spPr>
          <a:xfrm>
            <a:off x="576965" y="0"/>
            <a:ext cx="8591550" cy="9666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780"/>
              </a:lnSpc>
            </a:pPr>
            <a:r>
              <a:rPr lang="en-US" sz="4000" b="1" dirty="0">
                <a:solidFill>
                  <a:srgbClr val="FFF8DA"/>
                </a:solidFill>
                <a:latin typeface="Times New Roman" panose="02020603050405020304" pitchFamily="18" charset="0"/>
                <a:ea typeface="Aleo Bold"/>
                <a:cs typeface="Times New Roman" panose="02020603050405020304" pitchFamily="18" charset="0"/>
                <a:sym typeface="Aleo Bold"/>
              </a:rPr>
              <a:t>References</a:t>
            </a:r>
          </a:p>
        </p:txBody>
      </p:sp>
      <p:sp>
        <p:nvSpPr>
          <p:cNvPr id="11" name="Rectangle 10"/>
          <p:cNvSpPr/>
          <p:nvPr/>
        </p:nvSpPr>
        <p:spPr>
          <a:xfrm>
            <a:off x="381000" y="1143000"/>
            <a:ext cx="8610600" cy="49121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IN" sz="10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Chlup</a:t>
            </a:r>
            <a:r>
              <a:rPr lang="en-IN" sz="1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R. (ed.) (2024) </a:t>
            </a:r>
            <a:r>
              <a:rPr lang="en-IN" sz="10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Type 2 diabetes in 2024: from early suspicion to effective management</a:t>
            </a:r>
            <a:r>
              <a:rPr lang="en-IN" sz="1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. </a:t>
            </a:r>
            <a:r>
              <a:rPr lang="en-IN" sz="10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BoD</a:t>
            </a:r>
            <a:r>
              <a:rPr lang="en-IN" sz="1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–Books on Demand.</a:t>
            </a:r>
          </a:p>
          <a:p>
            <a:pPr>
              <a:lnSpc>
                <a:spcPct val="150000"/>
              </a:lnSpc>
            </a:pPr>
            <a:r>
              <a:rPr lang="en-IN" sz="10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Dhatariya</a:t>
            </a:r>
            <a:r>
              <a:rPr lang="en-IN" sz="1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K. and </a:t>
            </a:r>
            <a:r>
              <a:rPr lang="en-IN" sz="10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Umpierrez</a:t>
            </a:r>
            <a:r>
              <a:rPr lang="en-IN" sz="1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G.E. (2024) </a:t>
            </a:r>
            <a:r>
              <a:rPr lang="en-IN" sz="10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Management of diabetes and </a:t>
            </a:r>
            <a:r>
              <a:rPr lang="en-IN" sz="10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hyperglycemia</a:t>
            </a:r>
            <a:r>
              <a:rPr lang="en-IN" sz="10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in hospitalized patients</a:t>
            </a:r>
            <a:r>
              <a:rPr lang="en-IN" sz="1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[online]. Available at: </a:t>
            </a:r>
            <a:r>
              <a:rPr lang="en-IN" sz="1000" u="sng" dirty="0">
                <a:solidFill>
                  <a:srgbClr val="0563C1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3"/>
              </a:rPr>
              <a:t>https://www.ncbi.nlm.nih.gov/sites/books/NBK279093/</a:t>
            </a:r>
            <a:r>
              <a:rPr lang="en-IN" sz="1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(Accessed: 1 April 2026).</a:t>
            </a:r>
          </a:p>
          <a:p>
            <a:pPr>
              <a:lnSpc>
                <a:spcPct val="150000"/>
              </a:lnSpc>
            </a:pPr>
            <a:r>
              <a:rPr lang="en-IN" sz="10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ElSayed</a:t>
            </a:r>
            <a:r>
              <a:rPr lang="en-IN" sz="1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N.A., Aleppo, G., </a:t>
            </a:r>
            <a:r>
              <a:rPr lang="en-IN" sz="10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Bannuru</a:t>
            </a:r>
            <a:r>
              <a:rPr lang="en-IN" sz="1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R.R., </a:t>
            </a:r>
            <a:r>
              <a:rPr lang="en-IN" sz="10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Bruemmer</a:t>
            </a:r>
            <a:r>
              <a:rPr lang="en-IN" sz="1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D., Collins, B.S., </a:t>
            </a:r>
            <a:r>
              <a:rPr lang="en-IN" sz="10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Ekhlaspour</a:t>
            </a:r>
            <a:r>
              <a:rPr lang="en-IN" sz="1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L., </a:t>
            </a:r>
            <a:r>
              <a:rPr lang="en-IN" sz="10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Gaglia</a:t>
            </a:r>
            <a:r>
              <a:rPr lang="en-IN" sz="1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J.L., Hilliard, M.E., Johnson, E.L., </a:t>
            </a:r>
            <a:r>
              <a:rPr lang="en-IN" sz="10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Khunti</a:t>
            </a:r>
            <a:r>
              <a:rPr lang="en-IN" sz="1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K., </a:t>
            </a:r>
            <a:r>
              <a:rPr lang="en-IN" sz="10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Lingvay</a:t>
            </a:r>
            <a:r>
              <a:rPr lang="en-IN" sz="1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I., </a:t>
            </a:r>
            <a:r>
              <a:rPr lang="en-IN" sz="10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Matfin</a:t>
            </a:r>
            <a:r>
              <a:rPr lang="en-IN" sz="1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G., McCoy, R.G., Perry, M.L., </a:t>
            </a:r>
            <a:r>
              <a:rPr lang="en-IN" sz="10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Pilla</a:t>
            </a:r>
            <a:r>
              <a:rPr lang="en-IN" sz="1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S.J., </a:t>
            </a:r>
            <a:r>
              <a:rPr lang="en-IN" sz="10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Polsky</a:t>
            </a:r>
            <a:r>
              <a:rPr lang="en-IN" sz="1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S., </a:t>
            </a:r>
            <a:r>
              <a:rPr lang="en-IN" sz="10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Prahalad</a:t>
            </a:r>
            <a:r>
              <a:rPr lang="en-IN" sz="1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P., Pratley, R.E., Segal, A.R. and </a:t>
            </a:r>
            <a:r>
              <a:rPr lang="en-IN" sz="10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Seley</a:t>
            </a:r>
            <a:r>
              <a:rPr lang="en-IN" sz="1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J.J. (2023) ‘Diagnosis and classification of diabetes: standards of care in diabetes—2024’, </a:t>
            </a:r>
            <a:r>
              <a:rPr lang="en-IN" sz="10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Diabetes Care</a:t>
            </a:r>
            <a:r>
              <a:rPr lang="en-IN" sz="1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47(Supplement 1), pp.S20–S42 [online]. Available at: </a:t>
            </a:r>
            <a:r>
              <a:rPr lang="en-IN" sz="1000" u="sng" dirty="0">
                <a:solidFill>
                  <a:srgbClr val="0563C1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4"/>
              </a:rPr>
              <a:t>https://doi.org/10.2337/dc24-s002</a:t>
            </a:r>
            <a:r>
              <a:rPr lang="en-IN" sz="1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(Accessed: 1 April 2026).</a:t>
            </a:r>
          </a:p>
          <a:p>
            <a:pPr>
              <a:lnSpc>
                <a:spcPct val="150000"/>
              </a:lnSpc>
            </a:pPr>
            <a:r>
              <a:rPr lang="en-IN" sz="1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Galindo, R.J., Trujillo, J.M., Low Wang, C.C. and McCoy, R.G. (2023) ‘Advances in the management of type 2 diabetes in adults’, </a:t>
            </a:r>
            <a:r>
              <a:rPr lang="en-IN" sz="10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BMJ Medicine</a:t>
            </a:r>
            <a:r>
              <a:rPr lang="en-IN" sz="1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2(1), p.e000372 [online]. Available at: </a:t>
            </a:r>
            <a:r>
              <a:rPr lang="en-IN" sz="1000" u="sng" dirty="0">
                <a:solidFill>
                  <a:srgbClr val="0563C1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5"/>
              </a:rPr>
              <a:t>https://doi.org/10.1136/bmjmed-2022-000372</a:t>
            </a:r>
            <a:r>
              <a:rPr lang="en-IN" sz="1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(Accessed: 1 April 2026).</a:t>
            </a:r>
          </a:p>
          <a:p>
            <a:pPr>
              <a:lnSpc>
                <a:spcPct val="150000"/>
              </a:lnSpc>
            </a:pPr>
            <a:r>
              <a:rPr lang="en-IN" sz="1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Goyal, R., </a:t>
            </a:r>
            <a:r>
              <a:rPr lang="en-IN" sz="10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Singhal</a:t>
            </a:r>
            <a:r>
              <a:rPr lang="en-IN" sz="1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M. and </a:t>
            </a:r>
            <a:r>
              <a:rPr lang="en-IN" sz="10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Jialal</a:t>
            </a:r>
            <a:r>
              <a:rPr lang="en-IN" sz="1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I. (2023) </a:t>
            </a:r>
            <a:r>
              <a:rPr lang="en-IN" sz="10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Type 2 diabetes</a:t>
            </a:r>
            <a:r>
              <a:rPr lang="en-IN" sz="1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[online]. Available at: </a:t>
            </a:r>
            <a:r>
              <a:rPr lang="en-IN" sz="1000" u="sng" dirty="0">
                <a:solidFill>
                  <a:srgbClr val="0563C1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6"/>
              </a:rPr>
              <a:t>https://www.ncbi.nlm.nih.gov/books/NBK513253/</a:t>
            </a:r>
            <a:r>
              <a:rPr lang="en-IN" sz="1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(Accessed: 1 April 2026).</a:t>
            </a:r>
          </a:p>
          <a:p>
            <a:pPr>
              <a:lnSpc>
                <a:spcPct val="150000"/>
              </a:lnSpc>
            </a:pPr>
            <a:r>
              <a:rPr lang="en-IN" sz="1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Lu, X., </a:t>
            </a:r>
            <a:r>
              <a:rPr lang="en-IN" sz="10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Xie</a:t>
            </a:r>
            <a:r>
              <a:rPr lang="en-IN" sz="1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Q., Pan, X., Zhang, R., Zhang, X., Peng, G., Zhang, Y., Shen, S. and Tong, N. (2024) ‘Type 2 diabetes mellitus in adults: pathogenesis, prevention and therapy’, </a:t>
            </a:r>
            <a:r>
              <a:rPr lang="en-IN" sz="10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Signal Transduction and Targeted Therapy</a:t>
            </a:r>
            <a:r>
              <a:rPr lang="en-IN" sz="1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9(1) [online]. Available at: </a:t>
            </a:r>
            <a:r>
              <a:rPr lang="en-IN" sz="1000" u="sng" dirty="0">
                <a:solidFill>
                  <a:srgbClr val="0563C1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7"/>
              </a:rPr>
              <a:t>https://doi.org/10.1038/s41392-024-01951-9</a:t>
            </a:r>
            <a:r>
              <a:rPr lang="en-IN" sz="1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(Accessed: 1 April 2026).</a:t>
            </a:r>
          </a:p>
          <a:p>
            <a:pPr>
              <a:lnSpc>
                <a:spcPct val="150000"/>
              </a:lnSpc>
            </a:pPr>
            <a:r>
              <a:rPr lang="en-IN" sz="1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Muller, P., Wray, J., Rahman, M., Hawkins, J., </a:t>
            </a:r>
            <a:r>
              <a:rPr lang="en-IN" sz="10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Bakhai</a:t>
            </a:r>
            <a:r>
              <a:rPr lang="en-IN" sz="1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C., Cuthbertson, D.J., </a:t>
            </a:r>
            <a:r>
              <a:rPr lang="en-IN" sz="10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Willans</a:t>
            </a:r>
            <a:r>
              <a:rPr lang="en-IN" sz="1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R., </a:t>
            </a:r>
            <a:r>
              <a:rPr lang="en-IN" sz="10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Yelland</a:t>
            </a:r>
            <a:r>
              <a:rPr lang="en-IN" sz="1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E., </a:t>
            </a:r>
            <a:r>
              <a:rPr lang="en-IN" sz="10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Rowark</a:t>
            </a:r>
            <a:r>
              <a:rPr lang="en-IN" sz="1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S., </a:t>
            </a:r>
            <a:r>
              <a:rPr lang="en-IN" sz="10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Watras</a:t>
            </a:r>
            <a:r>
              <a:rPr lang="en-IN" sz="1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M., Rains, L.S., Adler, A.I. and Owen, L. (2026) ‘SGLT2 inhibitor use in type 2 diabetes in England: a population-based cohort study of uptake of NICE guidance’ [online]. Available at: </a:t>
            </a:r>
            <a:r>
              <a:rPr lang="en-IN" sz="1000" u="sng" dirty="0">
                <a:solidFill>
                  <a:srgbClr val="0563C1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8"/>
              </a:rPr>
              <a:t>https://doi.org/10.64898/2026.02.04.26343917</a:t>
            </a:r>
            <a:r>
              <a:rPr lang="en-IN" sz="1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(Accessed: 1 April 2026).</a:t>
            </a:r>
          </a:p>
          <a:p>
            <a:pPr>
              <a:lnSpc>
                <a:spcPct val="150000"/>
              </a:lnSpc>
            </a:pPr>
            <a:r>
              <a:rPr lang="en-IN" sz="1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Reynolds, A. and </a:t>
            </a:r>
            <a:r>
              <a:rPr lang="en-IN" sz="10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Mitri</a:t>
            </a:r>
            <a:r>
              <a:rPr lang="en-IN" sz="1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J. (2024) </a:t>
            </a:r>
            <a:r>
              <a:rPr lang="en-IN" sz="10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Dietary advice for individuals with diabetes</a:t>
            </a:r>
            <a:r>
              <a:rPr lang="en-IN" sz="1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[online]. Available at: </a:t>
            </a:r>
            <a:r>
              <a:rPr lang="en-IN" sz="1000" u="sng" dirty="0">
                <a:solidFill>
                  <a:srgbClr val="0563C1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9"/>
              </a:rPr>
              <a:t>https://www.ncbi.nlm.nih.gov/books/NBK279012/</a:t>
            </a:r>
            <a:r>
              <a:rPr lang="en-IN" sz="1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(Accessed: 1 April 2026).</a:t>
            </a:r>
          </a:p>
          <a:p>
            <a:pPr>
              <a:lnSpc>
                <a:spcPct val="150000"/>
              </a:lnSpc>
            </a:pPr>
            <a:r>
              <a:rPr lang="en-IN" sz="1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Samson, S.L., </a:t>
            </a:r>
            <a:r>
              <a:rPr lang="en-IN" sz="10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Vellanki</a:t>
            </a:r>
            <a:r>
              <a:rPr lang="en-IN" sz="1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P., Blonde, L., </a:t>
            </a:r>
            <a:r>
              <a:rPr lang="en-IN" sz="10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Christofides</a:t>
            </a:r>
            <a:r>
              <a:rPr lang="en-IN" sz="1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E.A., Galindo, R.J., Hirsch, I.B., Isaacs, S.D., </a:t>
            </a:r>
            <a:r>
              <a:rPr lang="en-IN" sz="10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Izuora</a:t>
            </a:r>
            <a:r>
              <a:rPr lang="en-IN" sz="1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K.E., Low Wang, C.C., Twining, C.L., </a:t>
            </a:r>
            <a:r>
              <a:rPr lang="en-IN" sz="10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Umpierrez</a:t>
            </a:r>
            <a:r>
              <a:rPr lang="en-IN" sz="1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G.E. and Valencia, W.M. (2023) ‘American Association of Clinical Endocrinology consensus statement: comprehensive type 2 diabetes management algorithm – 2023 update’, </a:t>
            </a:r>
            <a:r>
              <a:rPr lang="en-IN" sz="10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Endocrine Practice</a:t>
            </a:r>
            <a:r>
              <a:rPr lang="en-IN" sz="1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29(5), pp.305–340 [online]. Available at: </a:t>
            </a:r>
            <a:r>
              <a:rPr lang="en-IN" sz="1000" u="sng" dirty="0">
                <a:solidFill>
                  <a:srgbClr val="0563C1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10"/>
              </a:rPr>
              <a:t>https://doi.org/10.1016/j.eprac.2023.02.001</a:t>
            </a:r>
            <a:r>
              <a:rPr lang="en-IN" sz="1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(Accessed: 1 April 2026).</a:t>
            </a:r>
          </a:p>
          <a:p>
            <a:pPr>
              <a:lnSpc>
                <a:spcPct val="150000"/>
              </a:lnSpc>
            </a:pPr>
            <a:r>
              <a:rPr lang="en-IN" sz="1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Wilkinson, I., </a:t>
            </a:r>
            <a:r>
              <a:rPr lang="en-IN" sz="10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Raine</a:t>
            </a:r>
            <a:r>
              <a:rPr lang="en-IN" sz="1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T., Wiles, K., </a:t>
            </a:r>
            <a:r>
              <a:rPr lang="en-IN" sz="10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Hateley</a:t>
            </a:r>
            <a:r>
              <a:rPr lang="en-IN" sz="1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P., Kelly, D. and </a:t>
            </a:r>
            <a:r>
              <a:rPr lang="en-IN" sz="10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McGurgan</a:t>
            </a:r>
            <a:r>
              <a:rPr lang="en-IN" sz="1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I. (2024) </a:t>
            </a:r>
            <a:r>
              <a:rPr lang="en-IN" sz="10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Oxford handbook of clinical medicine</a:t>
            </a:r>
            <a:r>
              <a:rPr lang="en-IN" sz="1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. Oxford: Oxford University Press.</a:t>
            </a:r>
            <a:endParaRPr lang="en-IN" sz="1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209</TotalTime>
  <Words>2225</Words>
  <Application>Microsoft Office PowerPoint</Application>
  <PresentationFormat>Particularizare</PresentationFormat>
  <Paragraphs>164</Paragraphs>
  <Slides>15</Slides>
  <Notes>13</Notes>
  <HiddenSlides>0</HiddenSlides>
  <MMClips>0</MMClips>
  <ScaleCrop>false</ScaleCrop>
  <HeadingPairs>
    <vt:vector size="6" baseType="variant">
      <vt:variant>
        <vt:lpstr>Fonturi utilizate</vt:lpstr>
      </vt:variant>
      <vt:variant>
        <vt:i4>4</vt:i4>
      </vt:variant>
      <vt:variant>
        <vt:lpstr>Temă</vt:lpstr>
      </vt:variant>
      <vt:variant>
        <vt:i4>1</vt:i4>
      </vt:variant>
      <vt:variant>
        <vt:lpstr>Titluri diapozitive</vt:lpstr>
      </vt:variant>
      <vt:variant>
        <vt:i4>15</vt:i4>
      </vt:variant>
    </vt:vector>
  </HeadingPairs>
  <TitlesOfParts>
    <vt:vector size="20" baseType="lpstr">
      <vt:lpstr>Arial</vt:lpstr>
      <vt:lpstr>Times New Roman</vt:lpstr>
      <vt:lpstr>Symbol</vt:lpstr>
      <vt:lpstr>Calibri</vt:lpstr>
      <vt:lpstr>Office Theme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5M-Template_for_Component_2.key</dc:title>
  <cp:lastModifiedBy>Andreea-Madalina Ignat (2411704)</cp:lastModifiedBy>
  <cp:revision>1</cp:revision>
  <dcterms:created xsi:type="dcterms:W3CDTF">2006-08-16T00:00:00Z</dcterms:created>
  <dcterms:modified xsi:type="dcterms:W3CDTF">2026-04-20T05:51:14Z</dcterms:modified>
  <dc:identifier>DAHFlyb4s9k</dc:identifier>
</cp:coreProperties>
</file>