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1"/>
  </p:sldMasterIdLst>
  <p:notesMasterIdLst>
    <p:notesMasterId r:id="rId29"/>
  </p:notesMasterIdLst>
  <p:sldIdLst>
    <p:sldId id="256" r:id="rId2"/>
    <p:sldId id="257" r:id="rId3"/>
    <p:sldId id="259" r:id="rId4"/>
    <p:sldId id="283" r:id="rId5"/>
    <p:sldId id="284" r:id="rId6"/>
    <p:sldId id="285" r:id="rId7"/>
    <p:sldId id="286" r:id="rId8"/>
    <p:sldId id="287" r:id="rId9"/>
    <p:sldId id="288" r:id="rId10"/>
    <p:sldId id="271" r:id="rId11"/>
    <p:sldId id="289" r:id="rId12"/>
    <p:sldId id="261" r:id="rId13"/>
    <p:sldId id="262" r:id="rId14"/>
    <p:sldId id="290" r:id="rId15"/>
    <p:sldId id="265" r:id="rId16"/>
    <p:sldId id="266" r:id="rId17"/>
    <p:sldId id="272" r:id="rId18"/>
    <p:sldId id="274" r:id="rId19"/>
    <p:sldId id="291" r:id="rId20"/>
    <p:sldId id="292" r:id="rId21"/>
    <p:sldId id="293" r:id="rId22"/>
    <p:sldId id="294" r:id="rId23"/>
    <p:sldId id="295" r:id="rId24"/>
    <p:sldId id="296" r:id="rId25"/>
    <p:sldId id="297" r:id="rId26"/>
    <p:sldId id="298" r:id="rId27"/>
    <p:sldId id="269" r:id="rId28"/>
  </p:sldIdLst>
  <p:sldSz cx="9144000" cy="6858000" type="screen4x3"/>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4203" autoAdjust="0"/>
  </p:normalViewPr>
  <p:slideViewPr>
    <p:cSldViewPr>
      <p:cViewPr varScale="1">
        <p:scale>
          <a:sx n="69" d="100"/>
          <a:sy n="69" d="100"/>
        </p:scale>
        <p:origin x="474" y="6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F5DE580D-9586-4ACB-9769-10BA106C8270}" type="datetimeFigureOut">
              <a:rPr lang="en-GB" smtClean="0"/>
              <a:t>21/01/2019</a:t>
            </a:fld>
            <a:endParaRPr lang="en-GB"/>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34FCAF6B-91A8-4068-B19F-2D27163ED6E5}" type="slidenum">
              <a:rPr lang="en-GB" smtClean="0"/>
              <a:t>‹#›</a:t>
            </a:fld>
            <a:endParaRPr lang="en-GB"/>
          </a:p>
        </p:txBody>
      </p:sp>
    </p:spTree>
    <p:extLst>
      <p:ext uri="{BB962C8B-B14F-4D97-AF65-F5344CB8AC3E}">
        <p14:creationId xmlns:p14="http://schemas.microsoft.com/office/powerpoint/2010/main" val="1089595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education.iseek.com/iseek/home.page" TargetMode="External"/><Relationship Id="rId7" Type="http://schemas.openxmlformats.org/officeDocument/2006/relationships/hyperlink" Target="https://academic.microsoft.com/"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scholar.google.com/" TargetMode="External"/><Relationship Id="rId5" Type="http://schemas.openxmlformats.org/officeDocument/2006/relationships/hyperlink" Target="https://scholar.google.co.uk/" TargetMode="External"/><Relationship Id="rId4" Type="http://schemas.openxmlformats.org/officeDocument/2006/relationships/hyperlink" Target="https://www.refseek.com/"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34FCAF6B-91A8-4068-B19F-2D27163ED6E5}" type="slidenum">
              <a:rPr lang="en-GB" smtClean="0"/>
              <a:t>3</a:t>
            </a:fld>
            <a:endParaRPr lang="en-GB"/>
          </a:p>
        </p:txBody>
      </p:sp>
    </p:spTree>
    <p:extLst>
      <p:ext uri="{BB962C8B-B14F-4D97-AF65-F5344CB8AC3E}">
        <p14:creationId xmlns:p14="http://schemas.microsoft.com/office/powerpoint/2010/main" val="3176594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u="sng" kern="1200" dirty="0" smtClean="0">
                <a:solidFill>
                  <a:schemeClr val="tx1"/>
                </a:solidFill>
                <a:latin typeface="+mn-lt"/>
                <a:ea typeface="+mn-ea"/>
                <a:cs typeface="+mn-cs"/>
                <a:hlinkClick r:id="rId3"/>
              </a:rPr>
              <a:t>http://education.iseek.com/iseek/home.page</a:t>
            </a:r>
            <a:endParaRPr lang="en-GB" sz="1200" kern="1200" dirty="0" smtClean="0">
              <a:solidFill>
                <a:schemeClr val="tx1"/>
              </a:solidFill>
              <a:latin typeface="+mn-lt"/>
              <a:ea typeface="+mn-ea"/>
              <a:cs typeface="+mn-cs"/>
            </a:endParaRPr>
          </a:p>
          <a:p>
            <a:r>
              <a:rPr lang="en-GB" sz="1200" u="none" strike="noStrike" kern="1200" dirty="0" err="1" smtClean="0">
                <a:solidFill>
                  <a:schemeClr val="tx1"/>
                </a:solidFill>
                <a:latin typeface="+mn-lt"/>
                <a:ea typeface="+mn-ea"/>
                <a:cs typeface="+mn-cs"/>
                <a:hlinkClick r:id="rId3"/>
              </a:rPr>
              <a:t>iSeek</a:t>
            </a:r>
            <a:r>
              <a:rPr lang="en-GB" sz="1200" kern="1200" dirty="0" smtClean="0">
                <a:solidFill>
                  <a:schemeClr val="tx1"/>
                </a:solidFill>
                <a:latin typeface="+mn-lt"/>
                <a:ea typeface="+mn-ea"/>
                <a:cs typeface="+mn-cs"/>
              </a:rPr>
              <a:t> is easily one of the best and widely used search engines for academic research on the internet. It has been especially designed keeping the students, teachers and scholars in mind. This search engine shows only reliable and relevant results that ultimately save your time and enable you to get your work done quickly. You can find safe, authoritative, intelligent and time-saving resources with </a:t>
            </a:r>
            <a:r>
              <a:rPr lang="en-GB" sz="1200" kern="1200" dirty="0" err="1" smtClean="0">
                <a:solidFill>
                  <a:schemeClr val="tx1"/>
                </a:solidFill>
                <a:latin typeface="+mn-lt"/>
                <a:ea typeface="+mn-ea"/>
                <a:cs typeface="+mn-cs"/>
              </a:rPr>
              <a:t>iSeek</a:t>
            </a:r>
            <a:r>
              <a:rPr lang="en-GB" sz="1200" kern="1200" dirty="0" smtClean="0">
                <a:solidFill>
                  <a:schemeClr val="tx1"/>
                </a:solidFill>
                <a:latin typeface="+mn-lt"/>
                <a:ea typeface="+mn-ea"/>
                <a:cs typeface="+mn-cs"/>
              </a:rPr>
              <a:t>.</a:t>
            </a:r>
          </a:p>
          <a:p>
            <a:r>
              <a:rPr lang="en-GB" sz="1200" u="sng" kern="1200" dirty="0" smtClean="0">
                <a:solidFill>
                  <a:schemeClr val="tx1"/>
                </a:solidFill>
                <a:latin typeface="+mn-lt"/>
                <a:ea typeface="+mn-ea"/>
                <a:cs typeface="+mn-cs"/>
                <a:hlinkClick r:id="rId4"/>
              </a:rPr>
              <a:t>https://www.refseek.com/</a:t>
            </a:r>
            <a:endParaRPr lang="en-GB" sz="1200" kern="1200" dirty="0" smtClean="0">
              <a:solidFill>
                <a:schemeClr val="tx1"/>
              </a:solidFill>
              <a:latin typeface="+mn-lt"/>
              <a:ea typeface="+mn-ea"/>
              <a:cs typeface="+mn-cs"/>
            </a:endParaRPr>
          </a:p>
          <a:p>
            <a:r>
              <a:rPr lang="en-GB" sz="1200" u="none" strike="noStrike" kern="1200" dirty="0" err="1" smtClean="0">
                <a:solidFill>
                  <a:schemeClr val="tx1"/>
                </a:solidFill>
                <a:latin typeface="+mn-lt"/>
                <a:ea typeface="+mn-ea"/>
                <a:cs typeface="+mn-cs"/>
                <a:hlinkClick r:id="rId4"/>
              </a:rPr>
              <a:t>Refseek</a:t>
            </a:r>
            <a:r>
              <a:rPr lang="en-GB" sz="1200" kern="1200" dirty="0" smtClean="0">
                <a:solidFill>
                  <a:schemeClr val="tx1"/>
                </a:solidFill>
                <a:latin typeface="+mn-lt"/>
                <a:ea typeface="+mn-ea"/>
                <a:cs typeface="+mn-cs"/>
              </a:rPr>
              <a:t> is an academic search engine which is simpler than Google even in appearance. </a:t>
            </a:r>
            <a:r>
              <a:rPr lang="en-GB" sz="1200" kern="1200" dirty="0" err="1" smtClean="0">
                <a:solidFill>
                  <a:schemeClr val="tx1"/>
                </a:solidFill>
                <a:latin typeface="+mn-lt"/>
                <a:ea typeface="+mn-ea"/>
                <a:cs typeface="+mn-cs"/>
              </a:rPr>
              <a:t>Refseek</a:t>
            </a:r>
            <a:r>
              <a:rPr lang="en-GB" sz="1200" kern="1200" dirty="0" smtClean="0">
                <a:solidFill>
                  <a:schemeClr val="tx1"/>
                </a:solidFill>
                <a:latin typeface="+mn-lt"/>
                <a:ea typeface="+mn-ea"/>
                <a:cs typeface="+mn-cs"/>
              </a:rPr>
              <a:t> does not claim to offer more results than Google. Instead, it removes results that are not related to science, academia and research. The best thing about </a:t>
            </a:r>
            <a:r>
              <a:rPr lang="en-GB" sz="1200" kern="1200" dirty="0" err="1" smtClean="0">
                <a:solidFill>
                  <a:schemeClr val="tx1"/>
                </a:solidFill>
                <a:latin typeface="+mn-lt"/>
                <a:ea typeface="+mn-ea"/>
                <a:cs typeface="+mn-cs"/>
              </a:rPr>
              <a:t>Refseek</a:t>
            </a:r>
            <a:r>
              <a:rPr lang="en-GB" sz="1200" kern="1200" dirty="0" smtClean="0">
                <a:solidFill>
                  <a:schemeClr val="tx1"/>
                </a:solidFill>
                <a:latin typeface="+mn-lt"/>
                <a:ea typeface="+mn-ea"/>
                <a:cs typeface="+mn-cs"/>
              </a:rPr>
              <a:t> is that you can search for information related to your subject without getting distracted by sponsored </a:t>
            </a:r>
            <a:r>
              <a:rPr lang="en-GB" sz="1200" kern="1200" dirty="0" err="1" smtClean="0">
                <a:solidFill>
                  <a:schemeClr val="tx1"/>
                </a:solidFill>
                <a:latin typeface="+mn-lt"/>
                <a:ea typeface="+mn-ea"/>
                <a:cs typeface="+mn-cs"/>
              </a:rPr>
              <a:t>links.With</a:t>
            </a:r>
            <a:r>
              <a:rPr lang="en-GB" sz="1200" kern="1200" dirty="0" smtClean="0">
                <a:solidFill>
                  <a:schemeClr val="tx1"/>
                </a:solidFill>
                <a:latin typeface="+mn-lt"/>
                <a:ea typeface="+mn-ea"/>
                <a:cs typeface="+mn-cs"/>
              </a:rPr>
              <a:t> a database of over one billion documents, web pages, books, journals, newspapers, online </a:t>
            </a:r>
            <a:r>
              <a:rPr lang="en-GB" sz="1200" kern="1200" dirty="0" err="1" smtClean="0">
                <a:solidFill>
                  <a:schemeClr val="tx1"/>
                </a:solidFill>
                <a:latin typeface="+mn-lt"/>
                <a:ea typeface="+mn-ea"/>
                <a:cs typeface="+mn-cs"/>
              </a:rPr>
              <a:t>encyclopedias</a:t>
            </a:r>
            <a:r>
              <a:rPr lang="en-GB" sz="1200" kern="1200" dirty="0" smtClean="0">
                <a:solidFill>
                  <a:schemeClr val="tx1"/>
                </a:solidFill>
                <a:latin typeface="+mn-lt"/>
                <a:ea typeface="+mn-ea"/>
                <a:cs typeface="+mn-cs"/>
              </a:rPr>
              <a:t> and articles, </a:t>
            </a:r>
            <a:r>
              <a:rPr lang="en-GB" sz="1200" kern="1200" dirty="0" err="1" smtClean="0">
                <a:solidFill>
                  <a:schemeClr val="tx1"/>
                </a:solidFill>
                <a:latin typeface="+mn-lt"/>
                <a:ea typeface="+mn-ea"/>
                <a:cs typeface="+mn-cs"/>
              </a:rPr>
              <a:t>Refseek</a:t>
            </a:r>
            <a:r>
              <a:rPr lang="en-GB" sz="1200" kern="1200" dirty="0" smtClean="0">
                <a:solidFill>
                  <a:schemeClr val="tx1"/>
                </a:solidFill>
                <a:latin typeface="+mn-lt"/>
                <a:ea typeface="+mn-ea"/>
                <a:cs typeface="+mn-cs"/>
              </a:rPr>
              <a:t> is your ultimate companion for academic research.</a:t>
            </a:r>
          </a:p>
          <a:p>
            <a:r>
              <a:rPr lang="en-GB" sz="1200" u="sng" kern="1200" dirty="0" smtClean="0">
                <a:solidFill>
                  <a:schemeClr val="tx1"/>
                </a:solidFill>
                <a:latin typeface="+mn-lt"/>
                <a:ea typeface="+mn-ea"/>
                <a:cs typeface="+mn-cs"/>
                <a:hlinkClick r:id="rId5"/>
              </a:rPr>
              <a:t>https://scholar.google.co.uk/</a:t>
            </a:r>
            <a:endParaRPr lang="en-GB" sz="1200" kern="1200" dirty="0" smtClean="0">
              <a:solidFill>
                <a:schemeClr val="tx1"/>
              </a:solidFill>
              <a:latin typeface="+mn-lt"/>
              <a:ea typeface="+mn-ea"/>
              <a:cs typeface="+mn-cs"/>
            </a:endParaRPr>
          </a:p>
          <a:p>
            <a:r>
              <a:rPr lang="en-GB" sz="1200" kern="1200" dirty="0" smtClean="0">
                <a:solidFill>
                  <a:schemeClr val="tx1"/>
                </a:solidFill>
                <a:latin typeface="+mn-lt"/>
                <a:ea typeface="+mn-ea"/>
                <a:cs typeface="+mn-cs"/>
              </a:rPr>
              <a:t>As the name suggests, </a:t>
            </a:r>
            <a:r>
              <a:rPr lang="en-GB" sz="1200" u="none" strike="noStrike" kern="1200" dirty="0" smtClean="0">
                <a:solidFill>
                  <a:schemeClr val="tx1"/>
                </a:solidFill>
                <a:latin typeface="+mn-lt"/>
                <a:ea typeface="+mn-ea"/>
                <a:cs typeface="+mn-cs"/>
                <a:hlinkClick r:id="rId6"/>
              </a:rPr>
              <a:t>Google Scholar</a:t>
            </a:r>
            <a:r>
              <a:rPr lang="en-GB" sz="1200" kern="1200" dirty="0" smtClean="0">
                <a:solidFill>
                  <a:schemeClr val="tx1"/>
                </a:solidFill>
                <a:latin typeface="+mn-lt"/>
                <a:ea typeface="+mn-ea"/>
                <a:cs typeface="+mn-cs"/>
              </a:rPr>
              <a:t> is an academic search engine from the house of Google. Especially designed to search for scholarly literature, it helps you find relevant information from the world of scholarly research. With Google Scholar, you can explore many sources such as books, dissertations, articles and abstracts from various academic publishers, professional societies, universities and other websites. In May 2014, third-party researchers estimated that Google Scholar database contains roughly 160 million documents.</a:t>
            </a:r>
          </a:p>
          <a:p>
            <a:r>
              <a:rPr lang="en-GB" sz="1200" u="sng" kern="1200" dirty="0" smtClean="0">
                <a:solidFill>
                  <a:schemeClr val="tx1"/>
                </a:solidFill>
                <a:latin typeface="+mn-lt"/>
                <a:ea typeface="+mn-ea"/>
                <a:cs typeface="+mn-cs"/>
                <a:hlinkClick r:id="rId7"/>
              </a:rPr>
              <a:t>https://academic.microsoft.com/</a:t>
            </a:r>
            <a:endParaRPr lang="en-GB" sz="1200" kern="1200" dirty="0" smtClean="0">
              <a:solidFill>
                <a:schemeClr val="tx1"/>
              </a:solidFill>
              <a:latin typeface="+mn-lt"/>
              <a:ea typeface="+mn-ea"/>
              <a:cs typeface="+mn-cs"/>
            </a:endParaRPr>
          </a:p>
          <a:p>
            <a:r>
              <a:rPr lang="en-GB" sz="1200" u="none" strike="noStrike" kern="1200" dirty="0" smtClean="0">
                <a:solidFill>
                  <a:schemeClr val="tx1"/>
                </a:solidFill>
                <a:latin typeface="+mn-lt"/>
                <a:ea typeface="+mn-ea"/>
                <a:cs typeface="+mn-cs"/>
                <a:hlinkClick r:id="rId7"/>
              </a:rPr>
              <a:t>Microsoft Academic Search</a:t>
            </a:r>
            <a:r>
              <a:rPr lang="en-GB" sz="1200" kern="1200" dirty="0" smtClean="0">
                <a:solidFill>
                  <a:schemeClr val="tx1"/>
                </a:solidFill>
                <a:latin typeface="+mn-lt"/>
                <a:ea typeface="+mn-ea"/>
                <a:cs typeface="+mn-cs"/>
              </a:rPr>
              <a:t> is a great search engine from the software giant Microsoft. It gives you the ability to explore more than 38 million publications. One of the best features of this search engine is that it provides trends, graphs and maps for your academic research. It contains more than 40 million publications and 20 million authors</a:t>
            </a:r>
          </a:p>
          <a:p>
            <a:endParaRPr lang="en-GB" dirty="0"/>
          </a:p>
        </p:txBody>
      </p:sp>
      <p:sp>
        <p:nvSpPr>
          <p:cNvPr id="4" name="Slide Number Placeholder 3"/>
          <p:cNvSpPr>
            <a:spLocks noGrp="1"/>
          </p:cNvSpPr>
          <p:nvPr>
            <p:ph type="sldNum" sz="quarter" idx="10"/>
          </p:nvPr>
        </p:nvSpPr>
        <p:spPr/>
        <p:txBody>
          <a:bodyPr/>
          <a:lstStyle/>
          <a:p>
            <a:fld id="{34FCAF6B-91A8-4068-B19F-2D27163ED6E5}" type="slidenum">
              <a:rPr lang="en-GB" smtClean="0"/>
              <a:t>10</a:t>
            </a:fld>
            <a:endParaRPr lang="en-GB"/>
          </a:p>
        </p:txBody>
      </p:sp>
    </p:spTree>
    <p:extLst>
      <p:ext uri="{BB962C8B-B14F-4D97-AF65-F5344CB8AC3E}">
        <p14:creationId xmlns:p14="http://schemas.microsoft.com/office/powerpoint/2010/main" val="3352704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Spider crawls across the internet to find best information that suits your search words</a:t>
            </a:r>
          </a:p>
          <a:p>
            <a:r>
              <a:rPr lang="en-GB" dirty="0" smtClean="0"/>
              <a:t>Follows the links</a:t>
            </a:r>
            <a:r>
              <a:rPr lang="en-GB" baseline="0" dirty="0" smtClean="0"/>
              <a:t> to those websites</a:t>
            </a:r>
            <a:endParaRPr lang="en-GB" dirty="0"/>
          </a:p>
        </p:txBody>
      </p:sp>
      <p:sp>
        <p:nvSpPr>
          <p:cNvPr id="4" name="Slide Number Placeholder 3"/>
          <p:cNvSpPr>
            <a:spLocks noGrp="1"/>
          </p:cNvSpPr>
          <p:nvPr>
            <p:ph type="sldNum" sz="quarter" idx="10"/>
          </p:nvPr>
        </p:nvSpPr>
        <p:spPr/>
        <p:txBody>
          <a:bodyPr/>
          <a:lstStyle/>
          <a:p>
            <a:fld id="{34FCAF6B-91A8-4068-B19F-2D27163ED6E5}" type="slidenum">
              <a:rPr lang="en-GB" smtClean="0"/>
              <a:t>11</a:t>
            </a:fld>
            <a:endParaRPr lang="en-GB"/>
          </a:p>
        </p:txBody>
      </p:sp>
    </p:spTree>
    <p:extLst>
      <p:ext uri="{BB962C8B-B14F-4D97-AF65-F5344CB8AC3E}">
        <p14:creationId xmlns:p14="http://schemas.microsoft.com/office/powerpoint/2010/main" val="11323291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needs to be in Internet Explorer Chrome just</a:t>
            </a:r>
            <a:r>
              <a:rPr lang="en-GB" baseline="0" dirty="0" smtClean="0"/>
              <a:t> saves all downloads into the download folder automatically</a:t>
            </a:r>
          </a:p>
          <a:p>
            <a:endParaRPr lang="en-GB" baseline="0" dirty="0" smtClean="0"/>
          </a:p>
          <a:p>
            <a:r>
              <a:rPr lang="en-GB" baseline="0" dirty="0" smtClean="0"/>
              <a:t>Save the photo to where you want to access it from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4DB98D-0ABC-4E41-BF9E-D9D84270C48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06295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15130291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38687970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3439833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385256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Content Placeholder 3"/>
          <p:cNvSpPr>
            <a:spLocks noGrp="1"/>
          </p:cNvSpPr>
          <p:nvPr>
            <p:ph sz="quarter" idx="13"/>
          </p:nvPr>
        </p:nvSpPr>
        <p:spPr>
          <a:xfrm>
            <a:off x="685331" y="3051013"/>
            <a:ext cx="3829520"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3" name="Content Placeholder 5"/>
          <p:cNvSpPr>
            <a:spLocks noGrp="1"/>
          </p:cNvSpPr>
          <p:nvPr>
            <p:ph sz="quarter" idx="14"/>
          </p:nvPr>
        </p:nvSpPr>
        <p:spPr>
          <a:xfrm>
            <a:off x="4629150" y="3051013"/>
            <a:ext cx="3829051" cy="274018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1/21/2019</a:t>
            </a:fld>
            <a:endParaRPr lang="en-US"/>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35363739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1/21/2019</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451068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fld id="{1D8BD707-D9CF-40AE-B4C6-C98DA3205C09}" type="datetimeFigureOut">
              <a:rPr lang="en-US" smtClean="0"/>
              <a:pPr/>
              <a:t>1/21/2019</a:t>
            </a:fld>
            <a:endParaRPr lang="en-US"/>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837619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1051441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25134541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2239494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8230967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644832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1/21/2019</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1906987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1/21/2019</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19875412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1D8BD707-D9CF-40AE-B4C6-C98DA3205C09}" type="datetimeFigureOut">
              <a:rPr lang="en-US" smtClean="0"/>
              <a:pPr/>
              <a:t>1/21/2019</a:t>
            </a:fld>
            <a:endParaRPr lang="en-US"/>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1605174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1182327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1/21/2019</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20680376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tx1"/>
                </a:solidFill>
                <a:latin typeface="Arial Rounded MT Bold"/>
                <a:cs typeface="Arial Rounded MT Bold"/>
              </a:defRPr>
            </a:lvl1pPr>
          </a:lstStyle>
          <a:p>
            <a:endParaRPr/>
          </a:p>
        </p:txBody>
      </p:sp>
      <p:sp>
        <p:nvSpPr>
          <p:cNvPr id="3" name="Holder 3"/>
          <p:cNvSpPr>
            <a:spLocks noGrp="1"/>
          </p:cNvSpPr>
          <p:nvPr>
            <p:ph type="body" idx="1"/>
          </p:nvPr>
        </p:nvSpPr>
        <p:spPr/>
        <p:txBody>
          <a:bodyPr lIns="0" tIns="0" rIns="0" bIns="0"/>
          <a:lstStyle>
            <a:lvl1pPr>
              <a:defRPr sz="1800" b="0" i="0">
                <a:solidFill>
                  <a:schemeClr val="tx1"/>
                </a:solidFill>
                <a:latin typeface="Calibri"/>
                <a:cs typeface="Calibri"/>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1/21/2019</a:t>
            </a:fld>
            <a:endParaRPr lang="en-US"/>
          </a:p>
        </p:txBody>
      </p:sp>
      <p:sp>
        <p:nvSpPr>
          <p:cNvPr id="6" name="Holder 6"/>
          <p:cNvSpPr>
            <a:spLocks noGrp="1"/>
          </p:cNvSpPr>
          <p:nvPr>
            <p:ph type="sldNum" sz="quarter" idx="7"/>
          </p:nvPr>
        </p:nvSpPr>
        <p:spPr/>
        <p:txBody>
          <a:bodyPr lIns="0" tIns="0" rIns="0" bIns="0"/>
          <a:lstStyle>
            <a:lvl1pPr>
              <a:defRPr sz="1200" b="0" i="0">
                <a:solidFill>
                  <a:srgbClr val="898989"/>
                </a:solidFill>
                <a:latin typeface="Corbel"/>
                <a:cs typeface="Corbel"/>
              </a:defRPr>
            </a:lvl1pPr>
          </a:lstStyle>
          <a:p>
            <a:pPr marL="25400">
              <a:lnSpc>
                <a:spcPts val="1230"/>
              </a:lnSpc>
            </a:pPr>
            <a:fld id="{81D60167-4931-47E6-BA6A-407CBD079E47}" type="slidenum">
              <a:rPr dirty="0"/>
              <a:pPr marL="25400">
                <a:lnSpc>
                  <a:spcPts val="1230"/>
                </a:lnSpc>
              </a:pPr>
              <a:t>‹#›</a:t>
            </a:fld>
            <a:endParaRPr dirty="0"/>
          </a:p>
        </p:txBody>
      </p:sp>
    </p:spTree>
    <p:extLst>
      <p:ext uri="{BB962C8B-B14F-4D97-AF65-F5344CB8AC3E}">
        <p14:creationId xmlns:p14="http://schemas.microsoft.com/office/powerpoint/2010/main" val="35008826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1_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3223418" y="489712"/>
            <a:ext cx="2697162" cy="695960"/>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1/21/2019</a:t>
            </a:fld>
            <a:endParaRPr lang="en-US"/>
          </a:p>
        </p:txBody>
      </p:sp>
      <p:sp>
        <p:nvSpPr>
          <p:cNvPr id="6" name="Holder 6"/>
          <p:cNvSpPr>
            <a:spLocks noGrp="1"/>
          </p:cNvSpPr>
          <p:nvPr>
            <p:ph type="sldNum" sz="quarter" idx="7"/>
          </p:nvPr>
        </p:nvSpPr>
        <p:spPr/>
        <p:txBody>
          <a:bodyPr lIns="0" tIns="0" rIns="0" bIns="0"/>
          <a:lstStyle>
            <a:lvl1pPr>
              <a:defRPr sz="1200" b="0" i="0">
                <a:solidFill>
                  <a:srgbClr val="898989"/>
                </a:solidFill>
                <a:latin typeface="Corbel"/>
                <a:cs typeface="Corbel"/>
              </a:defRPr>
            </a:lvl1pPr>
          </a:lstStyle>
          <a:p>
            <a:pPr marL="25400">
              <a:lnSpc>
                <a:spcPts val="1230"/>
              </a:lnSpc>
            </a:pPr>
            <a:fld id="{81D60167-4931-47E6-BA6A-407CBD079E47}" type="slidenum">
              <a:rPr dirty="0"/>
              <a:t>‹#›</a:t>
            </a:fld>
            <a:endParaRPr dirty="0"/>
          </a:p>
        </p:txBody>
      </p:sp>
    </p:spTree>
    <p:extLst>
      <p:ext uri="{BB962C8B-B14F-4D97-AF65-F5344CB8AC3E}">
        <p14:creationId xmlns:p14="http://schemas.microsoft.com/office/powerpoint/2010/main" val="853610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fld id="{1D8BD707-D9CF-40AE-B4C6-C98DA3205C09}" type="datetimeFigureOut">
              <a:rPr lang="en-US" smtClean="0"/>
              <a:pPr/>
              <a:t>1/21/2019</a:t>
            </a:fld>
            <a:endParaRPr lang="en-US"/>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pPr marL="25400">
              <a:lnSpc>
                <a:spcPts val="1230"/>
              </a:lnSpc>
            </a:pPr>
            <a:fld id="{81D60167-4931-47E6-BA6A-407CBD079E47}" type="slidenum">
              <a:rPr lang="en-GB" smtClean="0"/>
              <a:pPr marL="25400">
                <a:lnSpc>
                  <a:spcPts val="1230"/>
                </a:lnSpc>
              </a:pPr>
              <a:t>‹#›</a:t>
            </a:fld>
            <a:endParaRPr lang="en-GB" dirty="0"/>
          </a:p>
        </p:txBody>
      </p:sp>
    </p:spTree>
    <p:extLst>
      <p:ext uri="{BB962C8B-B14F-4D97-AF65-F5344CB8AC3E}">
        <p14:creationId xmlns:p14="http://schemas.microsoft.com/office/powerpoint/2010/main" val="2898829042"/>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 id="2147483702" r:id="rId17"/>
    <p:sldLayoutId id="2147483703" r:id="rId18"/>
    <p:sldLayoutId id="2147483704"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bbc.co.uk/webwise/0/22562913" TargetMode="Externa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hyperlink" Target="http://education.iseek.com/iseek/home.page" TargetMode="External"/><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hyperlink" Target="https://academic.microsoft.com/" TargetMode="External"/><Relationship Id="rId4" Type="http://schemas.openxmlformats.org/officeDocument/2006/relationships/hyperlink" Target="https://www.refseek.co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hyperlink" Target="http://www.youtube.com/watch?v=lAWhE0mj69I" TargetMode="Externa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pexels.com/" TargetMode="Externa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9144000" cy="6857999"/>
          </a:xfrm>
          <a:prstGeom prst="rect">
            <a:avLst/>
          </a:prstGeom>
          <a:blipFill>
            <a:blip r:embed="rId2" cstate="print"/>
            <a:stretch>
              <a:fillRect/>
            </a:stretch>
          </a:blipFill>
        </p:spPr>
        <p:txBody>
          <a:bodyPr wrap="square" lIns="0" tIns="0" rIns="0" bIns="0" rtlCol="0"/>
          <a:lstStyle/>
          <a:p>
            <a:endParaRPr/>
          </a:p>
        </p:txBody>
      </p:sp>
      <p:sp>
        <p:nvSpPr>
          <p:cNvPr id="3" name="object 3"/>
          <p:cNvSpPr/>
          <p:nvPr/>
        </p:nvSpPr>
        <p:spPr>
          <a:xfrm>
            <a:off x="2857500" y="1913467"/>
            <a:ext cx="3716867" cy="1244600"/>
          </a:xfrm>
          <a:prstGeom prst="rect">
            <a:avLst/>
          </a:prstGeom>
          <a:blipFill>
            <a:blip r:embed="rId3" cstate="print"/>
            <a:stretch>
              <a:fillRect/>
            </a:stretch>
          </a:blipFill>
        </p:spPr>
        <p:txBody>
          <a:bodyPr wrap="square" lIns="0" tIns="0" rIns="0" bIns="0" rtlCol="0"/>
          <a:lstStyle/>
          <a:p>
            <a:endParaRPr/>
          </a:p>
        </p:txBody>
      </p:sp>
      <p:sp>
        <p:nvSpPr>
          <p:cNvPr id="4" name="object 4"/>
          <p:cNvSpPr txBox="1"/>
          <p:nvPr/>
        </p:nvSpPr>
        <p:spPr>
          <a:xfrm>
            <a:off x="804108" y="1953903"/>
            <a:ext cx="7925434" cy="2038350"/>
          </a:xfrm>
          <a:prstGeom prst="rect">
            <a:avLst/>
          </a:prstGeom>
        </p:spPr>
        <p:txBody>
          <a:bodyPr vert="horz" wrap="square" lIns="0" tIns="134620" rIns="0" bIns="0" rtlCol="0">
            <a:spAutoFit/>
          </a:bodyPr>
          <a:lstStyle/>
          <a:p>
            <a:pPr marR="132080" algn="ctr">
              <a:lnSpc>
                <a:spcPct val="100000"/>
              </a:lnSpc>
              <a:spcBef>
                <a:spcPts val="1060"/>
              </a:spcBef>
            </a:pPr>
            <a:r>
              <a:rPr sz="4400" spc="-5" dirty="0">
                <a:latin typeface="Arial Rounded MT Bold"/>
                <a:cs typeface="Arial Rounded MT Bold"/>
              </a:rPr>
              <a:t>BMSK4003</a:t>
            </a:r>
            <a:endParaRPr sz="4400">
              <a:latin typeface="Arial Rounded MT Bold"/>
              <a:cs typeface="Arial Rounded MT Bold"/>
            </a:endParaRPr>
          </a:p>
          <a:p>
            <a:pPr marL="12700">
              <a:lnSpc>
                <a:spcPct val="100000"/>
              </a:lnSpc>
              <a:spcBef>
                <a:spcPts val="785"/>
              </a:spcBef>
            </a:pPr>
            <a:r>
              <a:rPr sz="3600" spc="-5" dirty="0">
                <a:solidFill>
                  <a:srgbClr val="BFBFBF"/>
                </a:solidFill>
                <a:latin typeface="Arial Rounded MT Bold"/>
                <a:cs typeface="Arial Rounded MT Bold"/>
              </a:rPr>
              <a:t>Digital </a:t>
            </a:r>
            <a:r>
              <a:rPr sz="3600" spc="-20" dirty="0">
                <a:solidFill>
                  <a:srgbClr val="BFBFBF"/>
                </a:solidFill>
                <a:latin typeface="Arial Rounded MT Bold"/>
                <a:cs typeface="Arial Rounded MT Bold"/>
              </a:rPr>
              <a:t>Skills </a:t>
            </a:r>
            <a:r>
              <a:rPr sz="3600" spc="-5" dirty="0">
                <a:solidFill>
                  <a:srgbClr val="BFBFBF"/>
                </a:solidFill>
                <a:latin typeface="Arial Rounded MT Bold"/>
                <a:cs typeface="Arial Rounded MT Bold"/>
              </a:rPr>
              <a:t>and </a:t>
            </a:r>
            <a:r>
              <a:rPr sz="3600" spc="-40" dirty="0">
                <a:solidFill>
                  <a:srgbClr val="BFBFBF"/>
                </a:solidFill>
                <a:latin typeface="Arial Rounded MT Bold"/>
                <a:cs typeface="Arial Rounded MT Bold"/>
              </a:rPr>
              <a:t>Research</a:t>
            </a:r>
            <a:r>
              <a:rPr sz="3600" spc="10" dirty="0">
                <a:solidFill>
                  <a:srgbClr val="BFBFBF"/>
                </a:solidFill>
                <a:latin typeface="Arial Rounded MT Bold"/>
                <a:cs typeface="Arial Rounded MT Bold"/>
              </a:rPr>
              <a:t> </a:t>
            </a:r>
            <a:r>
              <a:rPr sz="3600" spc="-5" dirty="0">
                <a:solidFill>
                  <a:srgbClr val="BFBFBF"/>
                </a:solidFill>
                <a:latin typeface="Arial Rounded MT Bold"/>
                <a:cs typeface="Arial Rounded MT Bold"/>
              </a:rPr>
              <a:t>Methods</a:t>
            </a:r>
            <a:endParaRPr sz="3600">
              <a:latin typeface="Arial Rounded MT Bold"/>
              <a:cs typeface="Arial Rounded MT Bold"/>
            </a:endParaRPr>
          </a:p>
          <a:p>
            <a:pPr marR="131445" algn="ctr">
              <a:lnSpc>
                <a:spcPct val="100000"/>
              </a:lnSpc>
              <a:spcBef>
                <a:spcPts val="180"/>
              </a:spcBef>
            </a:pPr>
            <a:r>
              <a:rPr sz="3600" spc="-5" dirty="0">
                <a:solidFill>
                  <a:srgbClr val="BFBFBF"/>
                </a:solidFill>
                <a:latin typeface="Arial Rounded MT Bold"/>
                <a:cs typeface="Arial Rounded MT Bold"/>
              </a:rPr>
              <a:t>Session </a:t>
            </a:r>
            <a:r>
              <a:rPr sz="3600" dirty="0">
                <a:solidFill>
                  <a:srgbClr val="BFBFBF"/>
                </a:solidFill>
                <a:latin typeface="Arial Rounded MT Bold"/>
                <a:cs typeface="Arial Rounded MT Bold"/>
              </a:rPr>
              <a:t>2</a:t>
            </a:r>
            <a:endParaRPr sz="3600">
              <a:latin typeface="Arial Rounded MT Bold"/>
              <a:cs typeface="Arial Rounded MT Bold"/>
            </a:endParaRPr>
          </a:p>
        </p:txBody>
      </p:sp>
      <p:sp>
        <p:nvSpPr>
          <p:cNvPr id="5" name="object 5"/>
          <p:cNvSpPr/>
          <p:nvPr/>
        </p:nvSpPr>
        <p:spPr>
          <a:xfrm>
            <a:off x="436033" y="1100666"/>
            <a:ext cx="8398932" cy="1134533"/>
          </a:xfrm>
          <a:prstGeom prst="rect">
            <a:avLst/>
          </a:prstGeom>
          <a:blipFill>
            <a:blip r:embed="rId4" cstate="print"/>
            <a:stretch>
              <a:fillRect/>
            </a:stretch>
          </a:blipFill>
        </p:spPr>
        <p:txBody>
          <a:bodyPr wrap="square" lIns="0" tIns="0" rIns="0" bIns="0" rtlCol="0"/>
          <a:lstStyle/>
          <a:p>
            <a:endParaRPr/>
          </a:p>
        </p:txBody>
      </p:sp>
      <p:sp>
        <p:nvSpPr>
          <p:cNvPr id="6" name="object 6"/>
          <p:cNvSpPr txBox="1">
            <a:spLocks noGrp="1"/>
          </p:cNvSpPr>
          <p:nvPr>
            <p:ph type="title"/>
          </p:nvPr>
        </p:nvSpPr>
        <p:spPr>
          <a:xfrm>
            <a:off x="744662" y="1247086"/>
            <a:ext cx="7747634" cy="635000"/>
          </a:xfrm>
          <a:prstGeom prst="rect">
            <a:avLst/>
          </a:prstGeom>
        </p:spPr>
        <p:txBody>
          <a:bodyPr vert="horz" wrap="square" lIns="0" tIns="12700" rIns="0" bIns="0" rtlCol="0">
            <a:spAutoFit/>
          </a:bodyPr>
          <a:lstStyle/>
          <a:p>
            <a:pPr marL="12700">
              <a:lnSpc>
                <a:spcPct val="100000"/>
              </a:lnSpc>
              <a:spcBef>
                <a:spcPts val="100"/>
              </a:spcBef>
            </a:pPr>
            <a:r>
              <a:rPr sz="4000" spc="5" dirty="0"/>
              <a:t>CertHE </a:t>
            </a:r>
            <a:r>
              <a:rPr sz="4000" spc="-20" dirty="0"/>
              <a:t>Skills for </a:t>
            </a:r>
            <a:r>
              <a:rPr sz="4000" spc="-5" dirty="0"/>
              <a:t>the</a:t>
            </a:r>
            <a:r>
              <a:rPr sz="4000" spc="-40" dirty="0"/>
              <a:t> Workplace</a:t>
            </a:r>
            <a:endParaRPr sz="40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61687" y="489712"/>
            <a:ext cx="6021070" cy="695960"/>
          </a:xfrm>
          <a:prstGeom prst="rect">
            <a:avLst/>
          </a:prstGeom>
        </p:spPr>
        <p:txBody>
          <a:bodyPr vert="horz" wrap="square" lIns="0" tIns="12700" rIns="0" bIns="0" rtlCol="0">
            <a:spAutoFit/>
          </a:bodyPr>
          <a:lstStyle/>
          <a:p>
            <a:pPr marL="12700">
              <a:lnSpc>
                <a:spcPct val="100000"/>
              </a:lnSpc>
              <a:spcBef>
                <a:spcPts val="100"/>
              </a:spcBef>
            </a:pPr>
            <a:r>
              <a:rPr spc="-10" dirty="0"/>
              <a:t>Objectives </a:t>
            </a:r>
            <a:r>
              <a:rPr dirty="0"/>
              <a:t>of</a:t>
            </a:r>
            <a:r>
              <a:rPr spc="445" dirty="0"/>
              <a:t> </a:t>
            </a:r>
            <a:r>
              <a:rPr spc="-5" dirty="0"/>
              <a:t>session:</a:t>
            </a: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230"/>
              </a:lnSpc>
            </a:pPr>
            <a:fld id="{81D60167-4931-47E6-BA6A-407CBD079E47}" type="slidenum">
              <a:rPr dirty="0"/>
              <a:pPr marL="25400">
                <a:lnSpc>
                  <a:spcPts val="1230"/>
                </a:lnSpc>
              </a:pPr>
              <a:t>2</a:t>
            </a:fld>
            <a:endParaRPr dirty="0"/>
          </a:p>
        </p:txBody>
      </p:sp>
      <p:sp>
        <p:nvSpPr>
          <p:cNvPr id="3" name="object 3"/>
          <p:cNvSpPr txBox="1"/>
          <p:nvPr/>
        </p:nvSpPr>
        <p:spPr>
          <a:xfrm>
            <a:off x="535940" y="1607821"/>
            <a:ext cx="6590665" cy="2757170"/>
          </a:xfrm>
          <a:prstGeom prst="rect">
            <a:avLst/>
          </a:prstGeom>
        </p:spPr>
        <p:txBody>
          <a:bodyPr vert="horz" wrap="square" lIns="0" tIns="12700" rIns="0" bIns="0" rtlCol="0">
            <a:spAutoFit/>
          </a:bodyPr>
          <a:lstStyle/>
          <a:p>
            <a:pPr marL="355600" marR="5080" indent="-342900">
              <a:lnSpc>
                <a:spcPct val="100000"/>
              </a:lnSpc>
              <a:spcBef>
                <a:spcPts val="100"/>
              </a:spcBef>
              <a:buFont typeface="Arial"/>
              <a:buChar char="•"/>
              <a:tabLst>
                <a:tab pos="354965" algn="l"/>
                <a:tab pos="355600" algn="l"/>
              </a:tabLst>
            </a:pPr>
            <a:r>
              <a:rPr lang="en-GB" sz="3200" dirty="0">
                <a:latin typeface="Calibri"/>
                <a:cs typeface="Calibri"/>
              </a:rPr>
              <a:t>U</a:t>
            </a:r>
            <a:r>
              <a:rPr sz="3200" dirty="0" smtClean="0">
                <a:latin typeface="Calibri"/>
                <a:cs typeface="Calibri"/>
              </a:rPr>
              <a:t>se </a:t>
            </a:r>
            <a:r>
              <a:rPr sz="3200" dirty="0">
                <a:latin typeface="Calibri"/>
                <a:cs typeface="Calibri"/>
              </a:rPr>
              <a:t>the </a:t>
            </a:r>
            <a:r>
              <a:rPr sz="3200" spc="-15" dirty="0">
                <a:latin typeface="Calibri"/>
                <a:cs typeface="Calibri"/>
              </a:rPr>
              <a:t>internet </a:t>
            </a:r>
            <a:r>
              <a:rPr sz="3200" dirty="0">
                <a:latin typeface="Calibri"/>
                <a:cs typeface="Calibri"/>
              </a:rPr>
              <a:t>and </a:t>
            </a:r>
            <a:r>
              <a:rPr sz="3200" spc="-5" dirty="0">
                <a:latin typeface="Calibri"/>
                <a:cs typeface="Calibri"/>
              </a:rPr>
              <a:t>google </a:t>
            </a:r>
            <a:r>
              <a:rPr sz="3200" spc="-25" dirty="0">
                <a:latin typeface="Calibri"/>
                <a:cs typeface="Calibri"/>
              </a:rPr>
              <a:t>for </a:t>
            </a:r>
            <a:r>
              <a:rPr sz="3200" spc="-5" dirty="0">
                <a:latin typeface="Calibri"/>
                <a:cs typeface="Calibri"/>
              </a:rPr>
              <a:t>digital  </a:t>
            </a:r>
            <a:r>
              <a:rPr sz="3200" spc="-15" dirty="0">
                <a:latin typeface="Calibri"/>
                <a:cs typeface="Calibri"/>
              </a:rPr>
              <a:t>research;</a:t>
            </a:r>
            <a:endParaRPr sz="3200" dirty="0">
              <a:latin typeface="Calibri"/>
              <a:cs typeface="Calibri"/>
            </a:endParaRPr>
          </a:p>
          <a:p>
            <a:pPr marL="355600" indent="-342900">
              <a:lnSpc>
                <a:spcPct val="100000"/>
              </a:lnSpc>
              <a:spcBef>
                <a:spcPts val="750"/>
              </a:spcBef>
              <a:buFont typeface="Arial"/>
              <a:buChar char="•"/>
              <a:tabLst>
                <a:tab pos="354965" algn="l"/>
                <a:tab pos="355600" algn="l"/>
              </a:tabLst>
            </a:pPr>
            <a:r>
              <a:rPr lang="en-GB" sz="3200" spc="-15" dirty="0">
                <a:latin typeface="Calibri"/>
                <a:cs typeface="Calibri"/>
              </a:rPr>
              <a:t>E</a:t>
            </a:r>
            <a:r>
              <a:rPr sz="3200" spc="-15" dirty="0" smtClean="0">
                <a:latin typeface="Calibri"/>
                <a:cs typeface="Calibri"/>
              </a:rPr>
              <a:t>valuate </a:t>
            </a:r>
            <a:r>
              <a:rPr sz="3200" spc="-5" dirty="0">
                <a:latin typeface="Calibri"/>
                <a:cs typeface="Calibri"/>
              </a:rPr>
              <a:t>digital</a:t>
            </a:r>
            <a:r>
              <a:rPr sz="3200" spc="5" dirty="0">
                <a:latin typeface="Calibri"/>
                <a:cs typeface="Calibri"/>
              </a:rPr>
              <a:t> </a:t>
            </a:r>
            <a:r>
              <a:rPr sz="3200" spc="-15" dirty="0">
                <a:latin typeface="Calibri"/>
                <a:cs typeface="Calibri"/>
              </a:rPr>
              <a:t>content;</a:t>
            </a:r>
            <a:endParaRPr sz="3200" dirty="0">
              <a:latin typeface="Calibri"/>
              <a:cs typeface="Calibri"/>
            </a:endParaRPr>
          </a:p>
          <a:p>
            <a:pPr marL="355600" indent="-342900">
              <a:lnSpc>
                <a:spcPct val="100000"/>
              </a:lnSpc>
              <a:spcBef>
                <a:spcPts val="795"/>
              </a:spcBef>
              <a:buFont typeface="Arial"/>
              <a:buChar char="•"/>
              <a:tabLst>
                <a:tab pos="354965" algn="l"/>
                <a:tab pos="355600" algn="l"/>
              </a:tabLst>
            </a:pPr>
            <a:r>
              <a:rPr lang="en-GB" sz="3200" spc="-5" dirty="0">
                <a:latin typeface="Calibri"/>
                <a:cs typeface="Calibri"/>
              </a:rPr>
              <a:t>A</a:t>
            </a:r>
            <a:r>
              <a:rPr sz="3200" spc="-5" dirty="0" err="1" smtClean="0">
                <a:latin typeface="Calibri"/>
                <a:cs typeface="Calibri"/>
              </a:rPr>
              <a:t>ssess</a:t>
            </a:r>
            <a:r>
              <a:rPr sz="3200" spc="-5" dirty="0" smtClean="0">
                <a:latin typeface="Calibri"/>
                <a:cs typeface="Calibri"/>
              </a:rPr>
              <a:t> </a:t>
            </a:r>
            <a:r>
              <a:rPr sz="3200" dirty="0">
                <a:latin typeface="Calibri"/>
                <a:cs typeface="Calibri"/>
              </a:rPr>
              <a:t>the </a:t>
            </a:r>
            <a:r>
              <a:rPr sz="3200" spc="-5" dirty="0">
                <a:latin typeface="Calibri"/>
                <a:cs typeface="Calibri"/>
              </a:rPr>
              <a:t>implications </a:t>
            </a:r>
            <a:r>
              <a:rPr sz="3200" spc="-25" dirty="0">
                <a:latin typeface="Calibri"/>
                <a:cs typeface="Calibri"/>
              </a:rPr>
              <a:t>for </a:t>
            </a:r>
            <a:r>
              <a:rPr sz="3200" dirty="0">
                <a:latin typeface="Calibri"/>
                <a:cs typeface="Calibri"/>
              </a:rPr>
              <a:t>business</a:t>
            </a:r>
            <a:r>
              <a:rPr sz="3200" spc="-40" dirty="0">
                <a:latin typeface="Calibri"/>
                <a:cs typeface="Calibri"/>
              </a:rPr>
              <a:t> </a:t>
            </a:r>
            <a:r>
              <a:rPr sz="3200" dirty="0">
                <a:latin typeface="Calibri"/>
                <a:cs typeface="Calibri"/>
              </a:rPr>
              <a:t>;</a:t>
            </a:r>
          </a:p>
          <a:p>
            <a:pPr marL="355600" indent="-342900">
              <a:lnSpc>
                <a:spcPct val="100000"/>
              </a:lnSpc>
              <a:spcBef>
                <a:spcPts val="760"/>
              </a:spcBef>
              <a:buFont typeface="Arial"/>
              <a:buChar char="•"/>
              <a:tabLst>
                <a:tab pos="354965" algn="l"/>
                <a:tab pos="355600" algn="l"/>
              </a:tabLst>
            </a:pPr>
            <a:r>
              <a:rPr lang="en-GB" sz="3200" dirty="0" smtClean="0">
                <a:latin typeface="Calibri"/>
                <a:cs typeface="Calibri"/>
              </a:rPr>
              <a:t>B</a:t>
            </a:r>
            <a:r>
              <a:rPr sz="3200" dirty="0" smtClean="0">
                <a:latin typeface="Calibri"/>
                <a:cs typeface="Calibri"/>
              </a:rPr>
              <a:t>log</a:t>
            </a:r>
            <a:r>
              <a:rPr lang="en-GB" sz="3200" dirty="0" smtClean="0">
                <a:latin typeface="Calibri"/>
                <a:cs typeface="Calibri"/>
              </a:rPr>
              <a:t>s and adding images</a:t>
            </a:r>
            <a:r>
              <a:rPr sz="3200" dirty="0" smtClean="0">
                <a:latin typeface="Calibri"/>
                <a:cs typeface="Calibri"/>
              </a:rPr>
              <a:t>.</a:t>
            </a:r>
            <a:endParaRPr sz="3200" dirty="0">
              <a:latin typeface="Calibri"/>
              <a:cs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466841" y="533400"/>
            <a:ext cx="6377305" cy="695960"/>
          </a:xfrm>
          <a:prstGeom prst="rect">
            <a:avLst/>
          </a:prstGeom>
        </p:spPr>
        <p:txBody>
          <a:bodyPr vert="horz" wrap="square" lIns="0" tIns="12700" rIns="0" bIns="0" rtlCol="0">
            <a:spAutoFit/>
          </a:bodyPr>
          <a:lstStyle/>
          <a:p>
            <a:pPr marL="12700">
              <a:lnSpc>
                <a:spcPct val="100000"/>
              </a:lnSpc>
              <a:spcBef>
                <a:spcPts val="100"/>
              </a:spcBef>
            </a:pPr>
            <a:r>
              <a:rPr spc="-5" dirty="0"/>
              <a:t>Online Digital</a:t>
            </a:r>
            <a:r>
              <a:rPr spc="-50" dirty="0"/>
              <a:t> </a:t>
            </a:r>
            <a:r>
              <a:rPr spc="-45" dirty="0"/>
              <a:t>Research</a:t>
            </a: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230"/>
              </a:lnSpc>
            </a:pPr>
            <a:fld id="{81D60167-4931-47E6-BA6A-407CBD079E47}" type="slidenum">
              <a:rPr dirty="0"/>
              <a:pPr marL="25400">
                <a:lnSpc>
                  <a:spcPts val="1230"/>
                </a:lnSpc>
              </a:pPr>
              <a:t>3</a:t>
            </a:fld>
            <a:endParaRPr dirty="0"/>
          </a:p>
        </p:txBody>
      </p:sp>
      <p:sp>
        <p:nvSpPr>
          <p:cNvPr id="3" name="object 3"/>
          <p:cNvSpPr txBox="1"/>
          <p:nvPr/>
        </p:nvSpPr>
        <p:spPr>
          <a:xfrm>
            <a:off x="466841" y="1981200"/>
            <a:ext cx="6322060" cy="2782813"/>
          </a:xfrm>
          <a:prstGeom prst="rect">
            <a:avLst/>
          </a:prstGeom>
        </p:spPr>
        <p:txBody>
          <a:bodyPr vert="horz" wrap="square" lIns="0" tIns="12700" rIns="0" bIns="0" rtlCol="0">
            <a:spAutoFit/>
          </a:bodyPr>
          <a:lstStyle/>
          <a:p>
            <a:pPr marL="355600" marR="133350" indent="-342900">
              <a:lnSpc>
                <a:spcPct val="100000"/>
              </a:lnSpc>
              <a:spcBef>
                <a:spcPts val="100"/>
              </a:spcBef>
              <a:buFont typeface="Arial"/>
              <a:buChar char="•"/>
              <a:tabLst>
                <a:tab pos="354965" algn="l"/>
                <a:tab pos="355600" algn="l"/>
              </a:tabLst>
            </a:pPr>
            <a:r>
              <a:rPr sz="2500" spc="-5" dirty="0">
                <a:latin typeface="Calibri"/>
                <a:cs typeface="Calibri"/>
              </a:rPr>
              <a:t>The </a:t>
            </a:r>
            <a:r>
              <a:rPr sz="2500" spc="-15" dirty="0">
                <a:latin typeface="Calibri"/>
                <a:cs typeface="Calibri"/>
              </a:rPr>
              <a:t>University’s </a:t>
            </a:r>
            <a:r>
              <a:rPr sz="2500" spc="-5" dirty="0">
                <a:latin typeface="Calibri"/>
                <a:cs typeface="Calibri"/>
              </a:rPr>
              <a:t>online </a:t>
            </a:r>
            <a:r>
              <a:rPr sz="2500" spc="-10" dirty="0">
                <a:latin typeface="Calibri"/>
                <a:cs typeface="Calibri"/>
              </a:rPr>
              <a:t>library </a:t>
            </a:r>
            <a:r>
              <a:rPr sz="2500" spc="-5" dirty="0">
                <a:latin typeface="Calibri"/>
                <a:cs typeface="Calibri"/>
              </a:rPr>
              <a:t>should be </a:t>
            </a:r>
            <a:r>
              <a:rPr lang="en-GB" sz="2500" spc="-5" dirty="0" smtClean="0">
                <a:latin typeface="Calibri"/>
                <a:cs typeface="Calibri"/>
              </a:rPr>
              <a:t>one </a:t>
            </a:r>
            <a:r>
              <a:rPr sz="2500" dirty="0" smtClean="0">
                <a:latin typeface="Calibri"/>
                <a:cs typeface="Calibri"/>
              </a:rPr>
              <a:t>the </a:t>
            </a:r>
            <a:r>
              <a:rPr sz="2500" spc="-20" dirty="0">
                <a:latin typeface="Calibri"/>
                <a:cs typeface="Calibri"/>
              </a:rPr>
              <a:t>first </a:t>
            </a:r>
            <a:r>
              <a:rPr sz="2500" spc="-25" dirty="0" smtClean="0">
                <a:latin typeface="Calibri"/>
                <a:cs typeface="Calibri"/>
              </a:rPr>
              <a:t>port-of-</a:t>
            </a:r>
            <a:r>
              <a:rPr sz="2500" spc="-5" dirty="0" smtClean="0">
                <a:latin typeface="Calibri"/>
                <a:cs typeface="Calibri"/>
              </a:rPr>
              <a:t>call </a:t>
            </a:r>
            <a:r>
              <a:rPr sz="2500" spc="-25" dirty="0">
                <a:latin typeface="Calibri"/>
                <a:cs typeface="Calibri"/>
              </a:rPr>
              <a:t>for </a:t>
            </a:r>
            <a:r>
              <a:rPr sz="2500" spc="-5" dirty="0">
                <a:latin typeface="Calibri"/>
                <a:cs typeface="Calibri"/>
              </a:rPr>
              <a:t>academic</a:t>
            </a:r>
            <a:r>
              <a:rPr sz="2500" spc="20" dirty="0">
                <a:latin typeface="Calibri"/>
                <a:cs typeface="Calibri"/>
              </a:rPr>
              <a:t> </a:t>
            </a:r>
            <a:r>
              <a:rPr sz="2500" spc="-10" dirty="0">
                <a:latin typeface="Calibri"/>
                <a:cs typeface="Calibri"/>
              </a:rPr>
              <a:t>research.</a:t>
            </a:r>
            <a:endParaRPr sz="2500" dirty="0">
              <a:latin typeface="Calibri"/>
              <a:cs typeface="Calibri"/>
            </a:endParaRPr>
          </a:p>
          <a:p>
            <a:pPr marL="355600" marR="5080" indent="-342900">
              <a:lnSpc>
                <a:spcPct val="100000"/>
              </a:lnSpc>
              <a:spcBef>
                <a:spcPts val="600"/>
              </a:spcBef>
              <a:buFont typeface="Arial"/>
              <a:buChar char="•"/>
              <a:tabLst>
                <a:tab pos="354965" algn="l"/>
                <a:tab pos="355600" algn="l"/>
              </a:tabLst>
            </a:pPr>
            <a:r>
              <a:rPr sz="2500" b="1" spc="-30" dirty="0">
                <a:latin typeface="Calibri"/>
                <a:cs typeface="Calibri"/>
              </a:rPr>
              <a:t>Tertiary </a:t>
            </a:r>
            <a:r>
              <a:rPr sz="2500" b="1" spc="-10" dirty="0">
                <a:latin typeface="Calibri"/>
                <a:cs typeface="Calibri"/>
              </a:rPr>
              <a:t>sources </a:t>
            </a:r>
            <a:r>
              <a:rPr sz="2500" spc="-5" dirty="0">
                <a:latin typeface="Calibri"/>
                <a:cs typeface="Calibri"/>
              </a:rPr>
              <a:t>of </a:t>
            </a:r>
            <a:r>
              <a:rPr sz="2500" spc="-10" dirty="0">
                <a:latin typeface="Calibri"/>
                <a:cs typeface="Calibri"/>
              </a:rPr>
              <a:t>information </a:t>
            </a:r>
            <a:r>
              <a:rPr sz="2500" spc="-5" dirty="0">
                <a:latin typeface="Calibri"/>
                <a:cs typeface="Calibri"/>
              </a:rPr>
              <a:t>include </a:t>
            </a:r>
            <a:r>
              <a:rPr sz="2500" spc="-5" dirty="0">
                <a:solidFill>
                  <a:srgbClr val="FF0000"/>
                </a:solidFill>
                <a:latin typeface="Calibri"/>
                <a:cs typeface="Calibri"/>
              </a:rPr>
              <a:t>search</a:t>
            </a:r>
            <a:r>
              <a:rPr sz="2500" spc="-5" dirty="0">
                <a:latin typeface="Calibri"/>
                <a:cs typeface="Calibri"/>
              </a:rPr>
              <a:t> </a:t>
            </a:r>
            <a:r>
              <a:rPr sz="2500" spc="-5" dirty="0">
                <a:solidFill>
                  <a:srgbClr val="FF0000"/>
                </a:solidFill>
                <a:latin typeface="Calibri"/>
                <a:cs typeface="Calibri"/>
              </a:rPr>
              <a:t>engines</a:t>
            </a:r>
            <a:r>
              <a:rPr sz="2500" spc="-5" dirty="0">
                <a:latin typeface="Calibri"/>
                <a:cs typeface="Calibri"/>
              </a:rPr>
              <a:t>  </a:t>
            </a:r>
            <a:r>
              <a:rPr sz="2500" dirty="0">
                <a:latin typeface="Calibri"/>
                <a:cs typeface="Calibri"/>
              </a:rPr>
              <a:t>which lead </a:t>
            </a:r>
            <a:r>
              <a:rPr sz="2500" spc="-15" dirty="0">
                <a:latin typeface="Calibri"/>
                <a:cs typeface="Calibri"/>
              </a:rPr>
              <a:t>to </a:t>
            </a:r>
            <a:r>
              <a:rPr sz="2500" b="1" spc="-5" dirty="0">
                <a:latin typeface="Calibri"/>
                <a:cs typeface="Calibri"/>
              </a:rPr>
              <a:t>secondary</a:t>
            </a:r>
            <a:r>
              <a:rPr sz="2500" spc="-5" dirty="0">
                <a:latin typeface="Calibri"/>
                <a:cs typeface="Calibri"/>
              </a:rPr>
              <a:t> </a:t>
            </a:r>
            <a:r>
              <a:rPr sz="2500" spc="-10" dirty="0">
                <a:latin typeface="Calibri"/>
                <a:cs typeface="Calibri"/>
              </a:rPr>
              <a:t>sources </a:t>
            </a:r>
            <a:r>
              <a:rPr sz="2500" spc="-5" dirty="0">
                <a:latin typeface="Calibri"/>
                <a:cs typeface="Calibri"/>
              </a:rPr>
              <a:t>and </a:t>
            </a:r>
            <a:r>
              <a:rPr sz="2500" spc="-15" dirty="0">
                <a:latin typeface="Calibri"/>
                <a:cs typeface="Calibri"/>
              </a:rPr>
              <a:t>facilitate </a:t>
            </a:r>
            <a:r>
              <a:rPr sz="2500" dirty="0">
                <a:latin typeface="Calibri"/>
                <a:cs typeface="Calibri"/>
              </a:rPr>
              <a:t>primary  </a:t>
            </a:r>
            <a:r>
              <a:rPr sz="2500" spc="-10" dirty="0">
                <a:latin typeface="Calibri"/>
                <a:cs typeface="Calibri"/>
              </a:rPr>
              <a:t>sources. </a:t>
            </a:r>
            <a:r>
              <a:rPr sz="2500" spc="-5" dirty="0">
                <a:latin typeface="Calibri"/>
                <a:cs typeface="Calibri"/>
              </a:rPr>
              <a:t>(These </a:t>
            </a:r>
            <a:r>
              <a:rPr sz="2500" spc="-10" dirty="0">
                <a:latin typeface="Calibri"/>
                <a:cs typeface="Calibri"/>
              </a:rPr>
              <a:t>are sources </a:t>
            </a:r>
            <a:r>
              <a:rPr sz="2500" spc="-5" dirty="0">
                <a:latin typeface="Calibri"/>
                <a:cs typeface="Calibri"/>
              </a:rPr>
              <a:t>that </a:t>
            </a:r>
            <a:r>
              <a:rPr sz="2500" spc="-10" dirty="0">
                <a:latin typeface="Calibri"/>
                <a:cs typeface="Calibri"/>
              </a:rPr>
              <a:t>index, </a:t>
            </a:r>
            <a:r>
              <a:rPr sz="2500" spc="-15" dirty="0">
                <a:latin typeface="Calibri"/>
                <a:cs typeface="Calibri"/>
              </a:rPr>
              <a:t>abstract, </a:t>
            </a:r>
            <a:r>
              <a:rPr sz="2500" spc="-20" dirty="0">
                <a:latin typeface="Calibri"/>
                <a:cs typeface="Calibri"/>
              </a:rPr>
              <a:t>organize,  </a:t>
            </a:r>
            <a:r>
              <a:rPr sz="2500" spc="-5" dirty="0">
                <a:latin typeface="Calibri"/>
                <a:cs typeface="Calibri"/>
              </a:rPr>
              <a:t>compile, or </a:t>
            </a:r>
            <a:r>
              <a:rPr sz="2500" spc="-10" dirty="0">
                <a:latin typeface="Calibri"/>
                <a:cs typeface="Calibri"/>
              </a:rPr>
              <a:t>digest </a:t>
            </a:r>
            <a:r>
              <a:rPr sz="2500" spc="-5" dirty="0">
                <a:latin typeface="Calibri"/>
                <a:cs typeface="Calibri"/>
              </a:rPr>
              <a:t>other</a:t>
            </a:r>
            <a:r>
              <a:rPr sz="2500" dirty="0">
                <a:latin typeface="Calibri"/>
                <a:cs typeface="Calibri"/>
              </a:rPr>
              <a:t> </a:t>
            </a:r>
            <a:r>
              <a:rPr sz="2500" spc="-10" dirty="0">
                <a:latin typeface="Calibri"/>
                <a:cs typeface="Calibri"/>
              </a:rPr>
              <a:t>sources</a:t>
            </a:r>
            <a:r>
              <a:rPr sz="2500" spc="-10" dirty="0" smtClean="0">
                <a:latin typeface="Calibri"/>
                <a:cs typeface="Calibri"/>
              </a:rPr>
              <a:t>)</a:t>
            </a:r>
            <a:endParaRPr sz="2500" dirty="0">
              <a:latin typeface="Calibri"/>
              <a:cs typeface="Calibri"/>
            </a:endParaRPr>
          </a:p>
        </p:txBody>
      </p:sp>
      <p:pic>
        <p:nvPicPr>
          <p:cNvPr id="5" name="Picture 4"/>
          <p:cNvPicPr>
            <a:picLocks noChangeAspect="1"/>
          </p:cNvPicPr>
          <p:nvPr/>
        </p:nvPicPr>
        <p:blipFill>
          <a:blip r:embed="rId3">
            <a:duotone>
              <a:schemeClr val="accent3">
                <a:shade val="45000"/>
                <a:satMod val="135000"/>
              </a:schemeClr>
              <a:prstClr val="white"/>
            </a:duotone>
          </a:blip>
          <a:stretch>
            <a:fillRect/>
          </a:stretch>
        </p:blipFill>
        <p:spPr>
          <a:xfrm>
            <a:off x="7009209" y="1981200"/>
            <a:ext cx="1752600" cy="23622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duotone>
              <a:schemeClr val="accent3">
                <a:shade val="45000"/>
                <a:satMod val="135000"/>
              </a:schemeClr>
              <a:prstClr val="white"/>
            </a:duotone>
            <a:extLst>
              <a:ext uri="{BEBA8EAE-BF5A-486C-A8C5-ECC9F3942E4B}">
                <a14:imgProps xmlns:a14="http://schemas.microsoft.com/office/drawing/2010/main">
                  <a14:imgLayer r:embed="rId3">
                    <a14:imgEffect>
                      <a14:sharpenSoften amount="-8000"/>
                    </a14:imgEffect>
                    <a14:imgEffect>
                      <a14:colorTemperature colorTemp="11500"/>
                    </a14:imgEffect>
                    <a14:imgEffect>
                      <a14:saturation sat="400000"/>
                    </a14:imgEffect>
                    <a14:imgEffect>
                      <a14:brightnessContrast bright="68000" contrast="19000"/>
                    </a14:imgEffect>
                  </a14:imgLayer>
                </a14:imgProps>
              </a:ext>
            </a:extLst>
          </a:blip>
          <a:stretch>
            <a:fillRect/>
          </a:stretch>
        </p:blipFill>
        <p:spPr>
          <a:xfrm>
            <a:off x="6781800" y="2474453"/>
            <a:ext cx="2057400" cy="2534437"/>
          </a:xfrm>
          <a:prstGeom prst="rect">
            <a:avLst/>
          </a:prstGeom>
        </p:spPr>
      </p:pic>
      <p:sp>
        <p:nvSpPr>
          <p:cNvPr id="2" name="Title 1"/>
          <p:cNvSpPr>
            <a:spLocks noGrp="1"/>
          </p:cNvSpPr>
          <p:nvPr>
            <p:ph type="title"/>
          </p:nvPr>
        </p:nvSpPr>
        <p:spPr>
          <a:xfrm>
            <a:off x="-152400" y="192946"/>
            <a:ext cx="7773338" cy="1596177"/>
          </a:xfrm>
        </p:spPr>
        <p:txBody>
          <a:bodyPr/>
          <a:lstStyle/>
          <a:p>
            <a:r>
              <a:rPr lang="en-GB" dirty="0" smtClean="0">
                <a:solidFill>
                  <a:schemeClr val="accent3">
                    <a:lumMod val="75000"/>
                  </a:schemeClr>
                </a:solidFill>
              </a:rPr>
              <a:t>Research sources</a:t>
            </a:r>
            <a:endParaRPr lang="en-GB" dirty="0">
              <a:solidFill>
                <a:schemeClr val="accent3">
                  <a:lumMod val="75000"/>
                </a:schemeClr>
              </a:solidFill>
            </a:endParaRPr>
          </a:p>
        </p:txBody>
      </p:sp>
      <p:sp>
        <p:nvSpPr>
          <p:cNvPr id="3" name="Text Placeholder 2"/>
          <p:cNvSpPr>
            <a:spLocks noGrp="1"/>
          </p:cNvSpPr>
          <p:nvPr>
            <p:ph type="body" idx="1"/>
          </p:nvPr>
        </p:nvSpPr>
        <p:spPr>
          <a:xfrm>
            <a:off x="685332" y="1789123"/>
            <a:ext cx="5792137" cy="3424107"/>
          </a:xfrm>
        </p:spPr>
        <p:txBody>
          <a:bodyPr>
            <a:noAutofit/>
          </a:bodyPr>
          <a:lstStyle/>
          <a:p>
            <a:pPr marL="0" indent="0">
              <a:buNone/>
            </a:pPr>
            <a:r>
              <a:rPr lang="en-GB" sz="1600" b="1" u="sng" dirty="0">
                <a:solidFill>
                  <a:schemeClr val="accent3">
                    <a:lumMod val="75000"/>
                  </a:schemeClr>
                </a:solidFill>
              </a:rPr>
              <a:t>Primary sources </a:t>
            </a:r>
            <a:r>
              <a:rPr lang="en-GB" sz="1600" dirty="0"/>
              <a:t>are created as close to the original </a:t>
            </a:r>
            <a:r>
              <a:rPr lang="en-GB" sz="1600" dirty="0" smtClean="0"/>
              <a:t>as </a:t>
            </a:r>
            <a:r>
              <a:rPr lang="en-GB" sz="1600" dirty="0"/>
              <a:t>it is possible to be. </a:t>
            </a:r>
            <a:r>
              <a:rPr lang="en-GB" sz="1600" dirty="0" smtClean="0"/>
              <a:t>(examples : a </a:t>
            </a:r>
            <a:r>
              <a:rPr lang="en-GB" sz="1600" dirty="0"/>
              <a:t>photograph </a:t>
            </a:r>
            <a:r>
              <a:rPr lang="en-GB" sz="1600" dirty="0" smtClean="0"/>
              <a:t>of an </a:t>
            </a:r>
            <a:r>
              <a:rPr lang="en-GB" sz="1600" dirty="0"/>
              <a:t>event </a:t>
            </a:r>
            <a:r>
              <a:rPr lang="en-GB" sz="1600" dirty="0" smtClean="0"/>
              <a:t>or </a:t>
            </a:r>
            <a:r>
              <a:rPr lang="en-GB" sz="1600" dirty="0"/>
              <a:t>Data from an </a:t>
            </a:r>
            <a:r>
              <a:rPr lang="en-GB" sz="1600" dirty="0" smtClean="0"/>
              <a:t>experiment)</a:t>
            </a:r>
            <a:endParaRPr lang="en-GB" sz="1600" dirty="0"/>
          </a:p>
          <a:p>
            <a:pPr marL="0" indent="0">
              <a:buNone/>
            </a:pPr>
            <a:r>
              <a:rPr lang="en-GB" sz="1600" b="1" u="sng" dirty="0" smtClean="0">
                <a:solidFill>
                  <a:schemeClr val="accent3">
                    <a:lumMod val="75000"/>
                  </a:schemeClr>
                </a:solidFill>
              </a:rPr>
              <a:t>Secondary </a:t>
            </a:r>
            <a:r>
              <a:rPr lang="en-GB" sz="1600" b="1" u="sng" dirty="0">
                <a:solidFill>
                  <a:schemeClr val="accent3">
                    <a:lumMod val="75000"/>
                  </a:schemeClr>
                </a:solidFill>
              </a:rPr>
              <a:t>sources </a:t>
            </a:r>
            <a:r>
              <a:rPr lang="en-GB" sz="1600" dirty="0" smtClean="0"/>
              <a:t>are </a:t>
            </a:r>
            <a:r>
              <a:rPr lang="en-GB" sz="1600" dirty="0"/>
              <a:t>based on or about the primary sources. </a:t>
            </a:r>
            <a:r>
              <a:rPr lang="en-GB" sz="1600" dirty="0" smtClean="0"/>
              <a:t>(example</a:t>
            </a:r>
            <a:r>
              <a:rPr lang="en-GB" sz="1600" dirty="0"/>
              <a:t>, articles and books in which authors interpret data from another research team's </a:t>
            </a:r>
            <a:r>
              <a:rPr lang="en-GB" sz="1600" dirty="0" smtClean="0"/>
              <a:t>experiment)</a:t>
            </a:r>
            <a:endParaRPr lang="en-GB" sz="1600" dirty="0"/>
          </a:p>
          <a:p>
            <a:pPr marL="0" indent="0">
              <a:buNone/>
            </a:pPr>
            <a:r>
              <a:rPr lang="en-GB" sz="1600" b="1" u="sng" dirty="0" smtClean="0">
                <a:solidFill>
                  <a:schemeClr val="accent3">
                    <a:lumMod val="75000"/>
                  </a:schemeClr>
                </a:solidFill>
              </a:rPr>
              <a:t>Tertiary </a:t>
            </a:r>
            <a:r>
              <a:rPr lang="en-GB" sz="1600" b="1" u="sng" dirty="0">
                <a:solidFill>
                  <a:schemeClr val="accent3">
                    <a:lumMod val="75000"/>
                  </a:schemeClr>
                </a:solidFill>
              </a:rPr>
              <a:t>sources </a:t>
            </a:r>
            <a:r>
              <a:rPr lang="en-GB" sz="1600" b="1" u="sng" dirty="0" smtClean="0">
                <a:solidFill>
                  <a:srgbClr val="C00000"/>
                </a:solidFill>
              </a:rPr>
              <a:t>-</a:t>
            </a:r>
            <a:r>
              <a:rPr lang="en-GB" sz="1600" dirty="0" smtClean="0"/>
              <a:t> </a:t>
            </a:r>
            <a:r>
              <a:rPr lang="en-GB" sz="1600" dirty="0"/>
              <a:t>summarize or synthesize the research in secondary sources. For example, textbooks and reference books are tertiary sources.</a:t>
            </a:r>
          </a:p>
          <a:p>
            <a:endParaRPr lang="en-GB" sz="1600" dirty="0"/>
          </a:p>
          <a:p>
            <a:pPr marL="0" indent="0">
              <a:buNone/>
            </a:pPr>
            <a:r>
              <a:rPr lang="en-GB" sz="1600" dirty="0" smtClean="0"/>
              <a:t>different </a:t>
            </a:r>
            <a:r>
              <a:rPr lang="en-GB" sz="1600" dirty="0"/>
              <a:t>kinds of research call for using primary, secondary, and tertiary sources in different ways. For example, a research </a:t>
            </a:r>
            <a:r>
              <a:rPr lang="en-GB" sz="1600" dirty="0" smtClean="0"/>
              <a:t>Report usually </a:t>
            </a:r>
            <a:r>
              <a:rPr lang="en-GB" sz="1600" dirty="0"/>
              <a:t>requires a combination of primary and secondary sources.</a:t>
            </a:r>
          </a:p>
          <a:p>
            <a:endParaRPr lang="en-GB" sz="1600" dirty="0"/>
          </a:p>
        </p:txBody>
      </p:sp>
    </p:spTree>
    <p:extLst>
      <p:ext uri="{BB962C8B-B14F-4D97-AF65-F5344CB8AC3E}">
        <p14:creationId xmlns:p14="http://schemas.microsoft.com/office/powerpoint/2010/main" val="3860651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14400" y="685800"/>
            <a:ext cx="7391400" cy="3970318"/>
          </a:xfrm>
          <a:prstGeom prst="rect">
            <a:avLst/>
          </a:prstGeom>
        </p:spPr>
        <p:txBody>
          <a:bodyPr wrap="square">
            <a:spAutoFit/>
          </a:bodyPr>
          <a:lstStyle/>
          <a:p>
            <a:r>
              <a:rPr lang="en-GB" b="1" u="sng" dirty="0">
                <a:solidFill>
                  <a:schemeClr val="accent3">
                    <a:lumMod val="75000"/>
                  </a:schemeClr>
                </a:solidFill>
              </a:rPr>
              <a:t>Primary sources </a:t>
            </a:r>
            <a:r>
              <a:rPr lang="en-GB" dirty="0"/>
              <a:t>provide </a:t>
            </a:r>
            <a:r>
              <a:rPr lang="en-GB" dirty="0" smtClean="0"/>
              <a:t>first hand </a:t>
            </a:r>
            <a:r>
              <a:rPr lang="en-GB" dirty="0"/>
              <a:t>evidence gathered by the author(s).  They may be created or documented at the time of an event, as in scholarly research articles, diaries, photographs, conference proceedings, and newspaper reports. A primary source may also be  documented at a later time, such as autobiographies, memoirs, and oral histories...but these are still </a:t>
            </a:r>
            <a:r>
              <a:rPr lang="en-GB" dirty="0" smtClean="0"/>
              <a:t>first hand </a:t>
            </a:r>
            <a:r>
              <a:rPr lang="en-GB" dirty="0"/>
              <a:t>accounts. </a:t>
            </a:r>
          </a:p>
          <a:p>
            <a:endParaRPr lang="en-GB" dirty="0"/>
          </a:p>
          <a:p>
            <a:r>
              <a:rPr lang="en-GB" b="1" u="sng" dirty="0">
                <a:solidFill>
                  <a:schemeClr val="accent3">
                    <a:lumMod val="75000"/>
                  </a:schemeClr>
                </a:solidFill>
              </a:rPr>
              <a:t>Secondary sources </a:t>
            </a:r>
            <a:r>
              <a:rPr lang="en-GB" b="1" u="sng" dirty="0" smtClean="0">
                <a:solidFill>
                  <a:schemeClr val="accent3">
                    <a:lumMod val="75000"/>
                  </a:schemeClr>
                </a:solidFill>
              </a:rPr>
              <a:t>-</a:t>
            </a:r>
            <a:r>
              <a:rPr lang="en-GB" dirty="0" smtClean="0"/>
              <a:t>describe </a:t>
            </a:r>
            <a:r>
              <a:rPr lang="en-GB" dirty="0"/>
              <a:t>interpret or </a:t>
            </a:r>
            <a:r>
              <a:rPr lang="en-GB" dirty="0" smtClean="0"/>
              <a:t>analyse </a:t>
            </a:r>
            <a:r>
              <a:rPr lang="en-GB" dirty="0"/>
              <a:t>information obtained from other sources (often primary sources).  Examples of secondary sources  include many books, textbooks, and scholarly review articles. </a:t>
            </a:r>
          </a:p>
          <a:p>
            <a:endParaRPr lang="en-GB" dirty="0"/>
          </a:p>
          <a:p>
            <a:r>
              <a:rPr lang="en-GB" b="1" u="sng" dirty="0">
                <a:solidFill>
                  <a:schemeClr val="accent3">
                    <a:lumMod val="75000"/>
                  </a:schemeClr>
                </a:solidFill>
              </a:rPr>
              <a:t>Tertiary sources </a:t>
            </a:r>
            <a:r>
              <a:rPr lang="en-GB" dirty="0"/>
              <a:t>compile and summarize mostly secondary sources.  Examples might include reference publications such as </a:t>
            </a:r>
            <a:r>
              <a:rPr lang="en-GB" dirty="0" err="1"/>
              <a:t>encyclopedias</a:t>
            </a:r>
            <a:r>
              <a:rPr lang="en-GB" dirty="0"/>
              <a:t>, bibliographies or handbooks.</a:t>
            </a:r>
          </a:p>
        </p:txBody>
      </p:sp>
      <p:pic>
        <p:nvPicPr>
          <p:cNvPr id="5" name="Picture 4"/>
          <p:cNvPicPr>
            <a:picLocks noChangeAspect="1"/>
          </p:cNvPicPr>
          <p:nvPr/>
        </p:nvPicPr>
        <p:blipFill>
          <a:blip r:embed="rId2"/>
          <a:stretch>
            <a:fillRect/>
          </a:stretch>
        </p:blipFill>
        <p:spPr>
          <a:xfrm>
            <a:off x="2514600" y="4495800"/>
            <a:ext cx="3838575" cy="2081212"/>
          </a:xfrm>
          <a:prstGeom prst="rect">
            <a:avLst/>
          </a:prstGeom>
        </p:spPr>
      </p:pic>
    </p:spTree>
    <p:extLst>
      <p:ext uri="{BB962C8B-B14F-4D97-AF65-F5344CB8AC3E}">
        <p14:creationId xmlns:p14="http://schemas.microsoft.com/office/powerpoint/2010/main" val="18896408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770917"/>
            <a:ext cx="7773338" cy="1596177"/>
          </a:xfrm>
        </p:spPr>
        <p:txBody>
          <a:bodyPr/>
          <a:lstStyle/>
          <a:p>
            <a:r>
              <a:rPr lang="en-GB" dirty="0" smtClean="0"/>
              <a:t>Search engines</a:t>
            </a:r>
            <a:endParaRPr lang="en-GB" dirty="0"/>
          </a:p>
        </p:txBody>
      </p:sp>
      <p:sp>
        <p:nvSpPr>
          <p:cNvPr id="3" name="Text Placeholder 2"/>
          <p:cNvSpPr>
            <a:spLocks noGrp="1"/>
          </p:cNvSpPr>
          <p:nvPr>
            <p:ph type="body" idx="1"/>
          </p:nvPr>
        </p:nvSpPr>
        <p:spPr/>
        <p:txBody>
          <a:bodyPr/>
          <a:lstStyle/>
          <a:p>
            <a:pPr marL="0" indent="0">
              <a:buNone/>
            </a:pPr>
            <a:r>
              <a:rPr lang="en-GB" dirty="0"/>
              <a:t>Search engines are special websites that have indexed billions of pages - and make it easy for you to find a website or page in an instant</a:t>
            </a:r>
            <a:r>
              <a:rPr lang="en-GB" dirty="0" smtClean="0"/>
              <a:t>..</a:t>
            </a:r>
            <a:endParaRPr lang="en-GB" dirty="0"/>
          </a:p>
        </p:txBody>
      </p:sp>
      <p:pic>
        <p:nvPicPr>
          <p:cNvPr id="4" name="Picture 3"/>
          <p:cNvPicPr>
            <a:picLocks noChangeAspect="1"/>
          </p:cNvPicPr>
          <p:nvPr/>
        </p:nvPicPr>
        <p:blipFill>
          <a:blip r:embed="rId2"/>
          <a:stretch>
            <a:fillRect/>
          </a:stretch>
        </p:blipFill>
        <p:spPr>
          <a:xfrm rot="19314364">
            <a:off x="674332" y="3963948"/>
            <a:ext cx="1455766" cy="965021"/>
          </a:xfrm>
          <a:prstGeom prst="rect">
            <a:avLst/>
          </a:prstGeom>
        </p:spPr>
      </p:pic>
      <p:pic>
        <p:nvPicPr>
          <p:cNvPr id="5" name="Picture 4"/>
          <p:cNvPicPr>
            <a:picLocks noChangeAspect="1"/>
          </p:cNvPicPr>
          <p:nvPr/>
        </p:nvPicPr>
        <p:blipFill>
          <a:blip r:embed="rId3"/>
          <a:stretch>
            <a:fillRect/>
          </a:stretch>
        </p:blipFill>
        <p:spPr>
          <a:xfrm rot="19103001">
            <a:off x="2446625" y="4290096"/>
            <a:ext cx="1645940" cy="925574"/>
          </a:xfrm>
          <a:prstGeom prst="rect">
            <a:avLst/>
          </a:prstGeom>
        </p:spPr>
      </p:pic>
      <p:pic>
        <p:nvPicPr>
          <p:cNvPr id="6" name="Picture 5"/>
          <p:cNvPicPr>
            <a:picLocks noChangeAspect="1"/>
          </p:cNvPicPr>
          <p:nvPr/>
        </p:nvPicPr>
        <p:blipFill>
          <a:blip r:embed="rId4"/>
          <a:stretch>
            <a:fillRect/>
          </a:stretch>
        </p:blipFill>
        <p:spPr>
          <a:xfrm rot="18949147">
            <a:off x="4224197" y="4354261"/>
            <a:ext cx="1677291" cy="943010"/>
          </a:xfrm>
          <a:prstGeom prst="rect">
            <a:avLst/>
          </a:prstGeom>
        </p:spPr>
      </p:pic>
      <p:pic>
        <p:nvPicPr>
          <p:cNvPr id="7" name="Picture 6"/>
          <p:cNvPicPr>
            <a:picLocks noChangeAspect="1"/>
          </p:cNvPicPr>
          <p:nvPr/>
        </p:nvPicPr>
        <p:blipFill>
          <a:blip r:embed="rId5"/>
          <a:stretch>
            <a:fillRect/>
          </a:stretch>
        </p:blipFill>
        <p:spPr>
          <a:xfrm rot="18756421">
            <a:off x="5950885" y="4700005"/>
            <a:ext cx="1534026" cy="1150520"/>
          </a:xfrm>
          <a:prstGeom prst="rect">
            <a:avLst/>
          </a:prstGeom>
        </p:spPr>
      </p:pic>
    </p:spTree>
    <p:extLst>
      <p:ext uri="{BB962C8B-B14F-4D97-AF65-F5344CB8AC3E}">
        <p14:creationId xmlns:p14="http://schemas.microsoft.com/office/powerpoint/2010/main" val="38864005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709" y="4800600"/>
            <a:ext cx="8915400" cy="1596177"/>
          </a:xfrm>
        </p:spPr>
        <p:txBody>
          <a:bodyPr/>
          <a:lstStyle/>
          <a:p>
            <a:r>
              <a:rPr lang="en-GB" dirty="0" smtClean="0">
                <a:hlinkClick r:id="rId2"/>
              </a:rPr>
              <a:t>http://www.bbc.co.uk/webwise/0/22562913</a:t>
            </a:r>
            <a:endParaRPr lang="en-GB" dirty="0"/>
          </a:p>
        </p:txBody>
      </p:sp>
      <p:pic>
        <p:nvPicPr>
          <p:cNvPr id="4" name="Picture 3"/>
          <p:cNvPicPr>
            <a:picLocks noChangeAspect="1"/>
          </p:cNvPicPr>
          <p:nvPr/>
        </p:nvPicPr>
        <p:blipFill rotWithShape="1">
          <a:blip r:embed="rId3"/>
          <a:srcRect l="9300" t="24051" r="52220" b="42649"/>
          <a:stretch/>
        </p:blipFill>
        <p:spPr>
          <a:xfrm>
            <a:off x="1828800" y="457200"/>
            <a:ext cx="5952064" cy="4120663"/>
          </a:xfrm>
          <a:prstGeom prst="rect">
            <a:avLst/>
          </a:prstGeom>
        </p:spPr>
      </p:pic>
    </p:spTree>
    <p:extLst>
      <p:ext uri="{BB962C8B-B14F-4D97-AF65-F5344CB8AC3E}">
        <p14:creationId xmlns:p14="http://schemas.microsoft.com/office/powerpoint/2010/main" val="2066969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Pro’s &amp; Con’s</a:t>
            </a:r>
            <a:endParaRPr lang="en-GB" dirty="0"/>
          </a:p>
        </p:txBody>
      </p:sp>
      <p:pic>
        <p:nvPicPr>
          <p:cNvPr id="4" name="Picture 3"/>
          <p:cNvPicPr>
            <a:picLocks noChangeAspect="1"/>
          </p:cNvPicPr>
          <p:nvPr/>
        </p:nvPicPr>
        <p:blipFill>
          <a:blip r:embed="rId2"/>
          <a:stretch>
            <a:fillRect/>
          </a:stretch>
        </p:blipFill>
        <p:spPr>
          <a:xfrm>
            <a:off x="2667001" y="2514600"/>
            <a:ext cx="3810000" cy="3810000"/>
          </a:xfrm>
          <a:prstGeom prst="rect">
            <a:avLst/>
          </a:prstGeom>
        </p:spPr>
      </p:pic>
    </p:spTree>
    <p:extLst>
      <p:ext uri="{BB962C8B-B14F-4D97-AF65-F5344CB8AC3E}">
        <p14:creationId xmlns:p14="http://schemas.microsoft.com/office/powerpoint/2010/main" val="2353566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p:txBody>
          <a:bodyPr/>
          <a:lstStyle/>
          <a:p>
            <a:pPr marL="0" indent="0">
              <a:buNone/>
            </a:pPr>
            <a:r>
              <a:rPr lang="en-GB" dirty="0"/>
              <a:t>Google has consistently been amongst the most popular of search  engines.</a:t>
            </a:r>
          </a:p>
          <a:p>
            <a:endParaRPr lang="en-GB" dirty="0"/>
          </a:p>
        </p:txBody>
      </p:sp>
      <p:sp>
        <p:nvSpPr>
          <p:cNvPr id="6" name="object 2"/>
          <p:cNvSpPr txBox="1">
            <a:spLocks noGrp="1"/>
          </p:cNvSpPr>
          <p:nvPr>
            <p:ph type="title"/>
          </p:nvPr>
        </p:nvSpPr>
        <p:spPr>
          <a:prstGeom prst="rect">
            <a:avLst/>
          </a:prstGeom>
        </p:spPr>
        <p:txBody>
          <a:bodyPr vert="horz" wrap="square" lIns="0" tIns="12700" rIns="0" bIns="0" rtlCol="0">
            <a:spAutoFit/>
          </a:bodyPr>
          <a:lstStyle/>
          <a:p>
            <a:pPr marL="12700">
              <a:lnSpc>
                <a:spcPct val="100000"/>
              </a:lnSpc>
              <a:spcBef>
                <a:spcPts val="100"/>
              </a:spcBef>
            </a:pPr>
            <a:r>
              <a:rPr spc="-15" dirty="0"/>
              <a:t>Google </a:t>
            </a:r>
            <a:r>
              <a:rPr spc="-20" dirty="0"/>
              <a:t>for </a:t>
            </a:r>
            <a:r>
              <a:rPr spc="-5" dirty="0"/>
              <a:t>Digital</a:t>
            </a:r>
            <a:r>
              <a:rPr spc="-20" dirty="0"/>
              <a:t> </a:t>
            </a:r>
            <a:r>
              <a:rPr spc="-45" dirty="0"/>
              <a:t>Research</a:t>
            </a:r>
          </a:p>
        </p:txBody>
      </p:sp>
      <p:sp>
        <p:nvSpPr>
          <p:cNvPr id="7" name="Rectangle 6"/>
          <p:cNvSpPr/>
          <p:nvPr/>
        </p:nvSpPr>
        <p:spPr>
          <a:xfrm>
            <a:off x="657622" y="3358277"/>
            <a:ext cx="4572000" cy="2308324"/>
          </a:xfrm>
          <a:prstGeom prst="rect">
            <a:avLst/>
          </a:prstGeom>
        </p:spPr>
        <p:txBody>
          <a:bodyPr>
            <a:spAutoFit/>
          </a:bodyPr>
          <a:lstStyle/>
          <a:p>
            <a:r>
              <a:rPr lang="en-GB" dirty="0"/>
              <a:t>Google Scholar provides a simple way to broadly search for </a:t>
            </a:r>
            <a:r>
              <a:rPr lang="en-GB" u="sng" dirty="0">
                <a:solidFill>
                  <a:srgbClr val="FF0000"/>
                </a:solidFill>
              </a:rPr>
              <a:t>scholarly literature</a:t>
            </a:r>
            <a:r>
              <a:rPr lang="en-GB" dirty="0"/>
              <a:t>. </a:t>
            </a:r>
            <a:r>
              <a:rPr lang="en-GB" dirty="0" smtClean="0"/>
              <a:t>Search </a:t>
            </a:r>
            <a:r>
              <a:rPr lang="en-GB" dirty="0"/>
              <a:t>across many disciplines and sources: articles, theses, books, abstracts and court opinions, from academic publishers, professional societies, online repositories, universities and other web sites. Google Scholar helps you find relevant work across the world of scholarly research. </a:t>
            </a:r>
          </a:p>
        </p:txBody>
      </p:sp>
      <p:pic>
        <p:nvPicPr>
          <p:cNvPr id="8" name="Picture 7"/>
          <p:cNvPicPr>
            <a:picLocks noChangeAspect="1"/>
          </p:cNvPicPr>
          <p:nvPr/>
        </p:nvPicPr>
        <p:blipFill>
          <a:blip r:embed="rId2"/>
          <a:stretch>
            <a:fillRect/>
          </a:stretch>
        </p:blipFill>
        <p:spPr>
          <a:xfrm>
            <a:off x="5791200" y="3523818"/>
            <a:ext cx="2362200" cy="1571625"/>
          </a:xfrm>
          <a:prstGeom prst="rect">
            <a:avLst/>
          </a:prstGeom>
        </p:spPr>
      </p:pic>
    </p:spTree>
    <p:extLst>
      <p:ext uri="{BB962C8B-B14F-4D97-AF65-F5344CB8AC3E}">
        <p14:creationId xmlns:p14="http://schemas.microsoft.com/office/powerpoint/2010/main" val="2169555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89712"/>
            <a:ext cx="7772400" cy="695960"/>
          </a:xfrm>
        </p:spPr>
        <p:txBody>
          <a:bodyPr>
            <a:normAutofit fontScale="90000"/>
          </a:bodyPr>
          <a:lstStyle/>
          <a:p>
            <a:r>
              <a:rPr lang="en-GB" dirty="0" smtClean="0"/>
              <a:t>Research Search Engines</a:t>
            </a:r>
            <a:endParaRPr lang="en-GB" dirty="0"/>
          </a:p>
        </p:txBody>
      </p:sp>
      <p:sp>
        <p:nvSpPr>
          <p:cNvPr id="3" name="Text Placeholder 2"/>
          <p:cNvSpPr>
            <a:spLocks noGrp="1"/>
          </p:cNvSpPr>
          <p:nvPr>
            <p:ph type="body" idx="1"/>
          </p:nvPr>
        </p:nvSpPr>
        <p:spPr>
          <a:xfrm>
            <a:off x="608965" y="1620521"/>
            <a:ext cx="7926069" cy="3570208"/>
          </a:xfrm>
        </p:spPr>
        <p:txBody>
          <a:bodyPr/>
          <a:lstStyle/>
          <a:p>
            <a:r>
              <a:rPr lang="en-GB" sz="3200" dirty="0" err="1" smtClean="0">
                <a:hlinkClick r:id="rId3"/>
              </a:rPr>
              <a:t>iseek</a:t>
            </a:r>
            <a:endParaRPr lang="en-GB" sz="3200" dirty="0" smtClean="0"/>
          </a:p>
          <a:p>
            <a:endParaRPr lang="en-GB" sz="3200" dirty="0" smtClean="0"/>
          </a:p>
          <a:p>
            <a:r>
              <a:rPr lang="en-GB" sz="3200" dirty="0" err="1" smtClean="0">
                <a:hlinkClick r:id="rId4"/>
              </a:rPr>
              <a:t>Refseek</a:t>
            </a:r>
            <a:endParaRPr lang="en-GB" sz="3200" dirty="0" smtClean="0"/>
          </a:p>
          <a:p>
            <a:endParaRPr lang="en-GB" sz="3200" dirty="0" smtClean="0"/>
          </a:p>
          <a:p>
            <a:r>
              <a:rPr lang="en-GB" sz="3200" dirty="0" smtClean="0">
                <a:hlinkClick r:id="rId5"/>
              </a:rPr>
              <a:t>Microsoft Academic search</a:t>
            </a:r>
            <a:endParaRPr lang="en-GB" sz="3200" dirty="0" smtClean="0"/>
          </a:p>
          <a:p>
            <a:endParaRPr lang="en-GB" dirty="0" smtClean="0"/>
          </a:p>
          <a:p>
            <a:endParaRPr lang="en-GB" dirty="0" smtClean="0"/>
          </a:p>
          <a:p>
            <a:endParaRPr lang="en-GB" dirty="0" smtClean="0"/>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do SEO works?</a:t>
            </a:r>
            <a:endParaRPr lang="en-GB" dirty="0"/>
          </a:p>
        </p:txBody>
      </p:sp>
      <p:sp>
        <p:nvSpPr>
          <p:cNvPr id="3" name="Text Placeholder 2"/>
          <p:cNvSpPr>
            <a:spLocks noGrp="1"/>
          </p:cNvSpPr>
          <p:nvPr>
            <p:ph type="body" idx="1"/>
          </p:nvPr>
        </p:nvSpPr>
        <p:spPr/>
        <p:txBody>
          <a:bodyPr/>
          <a:lstStyle/>
          <a:p>
            <a:pPr marL="0" indent="0" algn="ctr">
              <a:buNone/>
            </a:pPr>
            <a:r>
              <a:rPr lang="en-GB" dirty="0"/>
              <a:t>https://www.rankwatch.com/learning/content/13-how-do-search-engine-rank-web-pages</a:t>
            </a:r>
          </a:p>
        </p:txBody>
      </p:sp>
      <p:pic>
        <p:nvPicPr>
          <p:cNvPr id="5" name="Picture 4"/>
          <p:cNvPicPr>
            <a:picLocks noChangeAspect="1"/>
          </p:cNvPicPr>
          <p:nvPr/>
        </p:nvPicPr>
        <p:blipFill>
          <a:blip r:embed="rId3"/>
          <a:stretch>
            <a:fillRect/>
          </a:stretch>
        </p:blipFill>
        <p:spPr>
          <a:xfrm>
            <a:off x="2714625" y="3581400"/>
            <a:ext cx="3714750" cy="2667000"/>
          </a:xfrm>
          <a:prstGeom prst="rect">
            <a:avLst/>
          </a:prstGeom>
        </p:spPr>
      </p:pic>
    </p:spTree>
    <p:extLst>
      <p:ext uri="{BB962C8B-B14F-4D97-AF65-F5344CB8AC3E}">
        <p14:creationId xmlns:p14="http://schemas.microsoft.com/office/powerpoint/2010/main" val="2544004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45368" y="489712"/>
            <a:ext cx="7052945" cy="695960"/>
          </a:xfrm>
          <a:prstGeom prst="rect">
            <a:avLst/>
          </a:prstGeom>
        </p:spPr>
        <p:txBody>
          <a:bodyPr vert="horz" wrap="square" lIns="0" tIns="12700" rIns="0" bIns="0" rtlCol="0">
            <a:spAutoFit/>
          </a:bodyPr>
          <a:lstStyle/>
          <a:p>
            <a:pPr marL="12700">
              <a:lnSpc>
                <a:spcPct val="100000"/>
              </a:lnSpc>
              <a:spcBef>
                <a:spcPts val="100"/>
              </a:spcBef>
              <a:tabLst>
                <a:tab pos="2996565" algn="l"/>
              </a:tabLst>
            </a:pPr>
            <a:r>
              <a:rPr spc="-20" dirty="0"/>
              <a:t>Evaluating	</a:t>
            </a:r>
            <a:r>
              <a:rPr spc="-5" dirty="0"/>
              <a:t>Digital</a:t>
            </a:r>
            <a:r>
              <a:rPr spc="-75" dirty="0"/>
              <a:t> </a:t>
            </a:r>
            <a:r>
              <a:rPr dirty="0"/>
              <a:t>Content</a:t>
            </a: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230"/>
              </a:lnSpc>
            </a:pPr>
            <a:fld id="{81D60167-4931-47E6-BA6A-407CBD079E47}" type="slidenum">
              <a:rPr dirty="0"/>
              <a:pPr marL="25400">
                <a:lnSpc>
                  <a:spcPts val="1230"/>
                </a:lnSpc>
              </a:pPr>
              <a:t>12</a:t>
            </a:fld>
            <a:endParaRPr dirty="0"/>
          </a:p>
        </p:txBody>
      </p:sp>
      <p:sp>
        <p:nvSpPr>
          <p:cNvPr id="3" name="object 3"/>
          <p:cNvSpPr txBox="1"/>
          <p:nvPr/>
        </p:nvSpPr>
        <p:spPr>
          <a:xfrm>
            <a:off x="535940" y="1620521"/>
            <a:ext cx="8062595" cy="3479165"/>
          </a:xfrm>
          <a:prstGeom prst="rect">
            <a:avLst/>
          </a:prstGeom>
        </p:spPr>
        <p:txBody>
          <a:bodyPr vert="horz" wrap="square" lIns="0" tIns="12700" rIns="0" bIns="0" rtlCol="0">
            <a:spAutoFit/>
          </a:bodyPr>
          <a:lstStyle/>
          <a:p>
            <a:pPr marL="12700">
              <a:lnSpc>
                <a:spcPct val="100000"/>
              </a:lnSpc>
              <a:spcBef>
                <a:spcPts val="100"/>
              </a:spcBef>
            </a:pPr>
            <a:r>
              <a:rPr sz="1800" spc="-5" dirty="0">
                <a:latin typeface="Calibri"/>
                <a:cs typeface="Calibri"/>
              </a:rPr>
              <a:t>One </a:t>
            </a:r>
            <a:r>
              <a:rPr sz="1800" dirty="0">
                <a:latin typeface="Calibri"/>
                <a:cs typeface="Calibri"/>
              </a:rPr>
              <a:t>of </a:t>
            </a:r>
            <a:r>
              <a:rPr sz="1800" spc="-5" dirty="0">
                <a:latin typeface="Calibri"/>
                <a:cs typeface="Calibri"/>
              </a:rPr>
              <a:t>the easiest </a:t>
            </a:r>
            <a:r>
              <a:rPr sz="1800" dirty="0">
                <a:latin typeface="Calibri"/>
                <a:cs typeface="Calibri"/>
              </a:rPr>
              <a:t>and </a:t>
            </a:r>
            <a:r>
              <a:rPr sz="1800" spc="-10" dirty="0">
                <a:latin typeface="Calibri"/>
                <a:cs typeface="Calibri"/>
              </a:rPr>
              <a:t>most memorable </a:t>
            </a:r>
            <a:r>
              <a:rPr sz="1800" spc="-20" dirty="0">
                <a:latin typeface="Calibri"/>
                <a:cs typeface="Calibri"/>
              </a:rPr>
              <a:t>ways </a:t>
            </a:r>
            <a:r>
              <a:rPr sz="1800" spc="-10" dirty="0">
                <a:latin typeface="Calibri"/>
                <a:cs typeface="Calibri"/>
              </a:rPr>
              <a:t>to </a:t>
            </a:r>
            <a:r>
              <a:rPr sz="1800" dirty="0">
                <a:latin typeface="Calibri"/>
                <a:cs typeface="Calibri"/>
              </a:rPr>
              <a:t>do </a:t>
            </a:r>
            <a:r>
              <a:rPr sz="1800" spc="-5" dirty="0">
                <a:latin typeface="Calibri"/>
                <a:cs typeface="Calibri"/>
              </a:rPr>
              <a:t>this </a:t>
            </a:r>
            <a:r>
              <a:rPr sz="1800" dirty="0">
                <a:latin typeface="Calibri"/>
                <a:cs typeface="Calibri"/>
              </a:rPr>
              <a:t>is </a:t>
            </a:r>
            <a:r>
              <a:rPr sz="1800" spc="-10" dirty="0">
                <a:latin typeface="Calibri"/>
                <a:cs typeface="Calibri"/>
              </a:rPr>
              <a:t>to </a:t>
            </a:r>
            <a:r>
              <a:rPr sz="1800" dirty="0">
                <a:latin typeface="Calibri"/>
                <a:cs typeface="Calibri"/>
              </a:rPr>
              <a:t>apply </a:t>
            </a:r>
            <a:r>
              <a:rPr sz="1800" spc="-5" dirty="0">
                <a:latin typeface="Calibri"/>
                <a:cs typeface="Calibri"/>
              </a:rPr>
              <a:t>the </a:t>
            </a:r>
            <a:r>
              <a:rPr sz="1800" b="1" spc="-20" dirty="0">
                <a:latin typeface="Calibri"/>
                <a:cs typeface="Calibri"/>
              </a:rPr>
              <a:t>C.R.A.A.P.</a:t>
            </a:r>
            <a:r>
              <a:rPr sz="1800" b="1" spc="130" dirty="0">
                <a:latin typeface="Calibri"/>
                <a:cs typeface="Calibri"/>
              </a:rPr>
              <a:t> </a:t>
            </a:r>
            <a:r>
              <a:rPr sz="1800" b="1" spc="-40" dirty="0">
                <a:latin typeface="Calibri"/>
                <a:cs typeface="Calibri"/>
              </a:rPr>
              <a:t>Test</a:t>
            </a:r>
            <a:r>
              <a:rPr sz="1800" spc="-40" dirty="0">
                <a:latin typeface="Calibri"/>
                <a:cs typeface="Calibri"/>
              </a:rPr>
              <a:t>.</a:t>
            </a:r>
            <a:endParaRPr sz="1800" dirty="0">
              <a:latin typeface="Calibri"/>
              <a:cs typeface="Calibri"/>
            </a:endParaRPr>
          </a:p>
          <a:p>
            <a:pPr marL="355600" marR="250190" indent="-342900">
              <a:lnSpc>
                <a:spcPct val="100000"/>
              </a:lnSpc>
              <a:spcBef>
                <a:spcPts val="1705"/>
              </a:spcBef>
              <a:buFont typeface="Arial"/>
              <a:buChar char="•"/>
              <a:tabLst>
                <a:tab pos="354965" algn="l"/>
                <a:tab pos="355600" algn="l"/>
              </a:tabLst>
            </a:pPr>
            <a:r>
              <a:rPr sz="1800" b="1" spc="-10" dirty="0">
                <a:latin typeface="Calibri"/>
                <a:cs typeface="Calibri"/>
              </a:rPr>
              <a:t>Currency </a:t>
            </a:r>
            <a:r>
              <a:rPr sz="1800" dirty="0">
                <a:latin typeface="Calibri"/>
                <a:cs typeface="Calibri"/>
              </a:rPr>
              <a:t>- </a:t>
            </a:r>
            <a:r>
              <a:rPr sz="1800" spc="-5" dirty="0">
                <a:latin typeface="Calibri"/>
                <a:cs typeface="Calibri"/>
              </a:rPr>
              <a:t>How </a:t>
            </a:r>
            <a:r>
              <a:rPr sz="1800" dirty="0">
                <a:latin typeface="Calibri"/>
                <a:cs typeface="Calibri"/>
              </a:rPr>
              <a:t>up </a:t>
            </a:r>
            <a:r>
              <a:rPr sz="1800" spc="-10" dirty="0">
                <a:latin typeface="Calibri"/>
                <a:cs typeface="Calibri"/>
              </a:rPr>
              <a:t>to </a:t>
            </a:r>
            <a:r>
              <a:rPr sz="1800" spc="-15" dirty="0">
                <a:latin typeface="Calibri"/>
                <a:cs typeface="Calibri"/>
              </a:rPr>
              <a:t>date </a:t>
            </a:r>
            <a:r>
              <a:rPr sz="1800" spc="-5" dirty="0">
                <a:latin typeface="Calibri"/>
                <a:cs typeface="Calibri"/>
              </a:rPr>
              <a:t>is the </a:t>
            </a:r>
            <a:r>
              <a:rPr sz="1800" spc="-10" dirty="0">
                <a:latin typeface="Calibri"/>
                <a:cs typeface="Calibri"/>
              </a:rPr>
              <a:t>information? </a:t>
            </a:r>
            <a:r>
              <a:rPr sz="1800" spc="-5" dirty="0">
                <a:latin typeface="Calibri"/>
                <a:cs typeface="Calibri"/>
              </a:rPr>
              <a:t>When </a:t>
            </a:r>
            <a:r>
              <a:rPr sz="1800" spc="-10" dirty="0">
                <a:latin typeface="Calibri"/>
                <a:cs typeface="Calibri"/>
              </a:rPr>
              <a:t>was </a:t>
            </a:r>
            <a:r>
              <a:rPr sz="1800" spc="-5" dirty="0">
                <a:latin typeface="Calibri"/>
                <a:cs typeface="Calibri"/>
              </a:rPr>
              <a:t>it published? </a:t>
            </a:r>
            <a:r>
              <a:rPr sz="1800" dirty="0">
                <a:latin typeface="Calibri"/>
                <a:cs typeface="Calibri"/>
              </a:rPr>
              <a:t>Does </a:t>
            </a:r>
            <a:r>
              <a:rPr sz="1800" spc="-5" dirty="0">
                <a:latin typeface="Calibri"/>
                <a:cs typeface="Calibri"/>
              </a:rPr>
              <a:t>this  </a:t>
            </a:r>
            <a:r>
              <a:rPr sz="1800" spc="-15" dirty="0">
                <a:latin typeface="Calibri"/>
                <a:cs typeface="Calibri"/>
              </a:rPr>
              <a:t>matter?</a:t>
            </a:r>
            <a:endParaRPr sz="1800" dirty="0">
              <a:latin typeface="Calibri"/>
              <a:cs typeface="Calibri"/>
            </a:endParaRPr>
          </a:p>
          <a:p>
            <a:pPr marL="355600" marR="144780" indent="-342900">
              <a:lnSpc>
                <a:spcPct val="100000"/>
              </a:lnSpc>
              <a:spcBef>
                <a:spcPts val="445"/>
              </a:spcBef>
              <a:buFont typeface="Arial"/>
              <a:buChar char="•"/>
              <a:tabLst>
                <a:tab pos="354965" algn="l"/>
                <a:tab pos="355600" algn="l"/>
              </a:tabLst>
            </a:pPr>
            <a:r>
              <a:rPr sz="1800" b="1" spc="-15" dirty="0">
                <a:latin typeface="Calibri"/>
                <a:cs typeface="Calibri"/>
              </a:rPr>
              <a:t>Relevance </a:t>
            </a:r>
            <a:r>
              <a:rPr sz="1800" dirty="0">
                <a:latin typeface="Calibri"/>
                <a:cs typeface="Calibri"/>
              </a:rPr>
              <a:t>- </a:t>
            </a:r>
            <a:r>
              <a:rPr sz="1800" spc="-5" dirty="0">
                <a:latin typeface="Calibri"/>
                <a:cs typeface="Calibri"/>
              </a:rPr>
              <a:t>Is </a:t>
            </a:r>
            <a:r>
              <a:rPr sz="1800" dirty="0">
                <a:latin typeface="Calibri"/>
                <a:cs typeface="Calibri"/>
              </a:rPr>
              <a:t>the </a:t>
            </a:r>
            <a:r>
              <a:rPr sz="1800" spc="-10" dirty="0">
                <a:latin typeface="Calibri"/>
                <a:cs typeface="Calibri"/>
              </a:rPr>
              <a:t>information relevant? </a:t>
            </a:r>
            <a:r>
              <a:rPr sz="1800" spc="-5" dirty="0">
                <a:latin typeface="Calibri"/>
                <a:cs typeface="Calibri"/>
              </a:rPr>
              <a:t>Is it </a:t>
            </a:r>
            <a:r>
              <a:rPr sz="1800" spc="-10" dirty="0">
                <a:latin typeface="Calibri"/>
                <a:cs typeface="Calibri"/>
              </a:rPr>
              <a:t>at </a:t>
            </a:r>
            <a:r>
              <a:rPr sz="1800" dirty="0">
                <a:latin typeface="Calibri"/>
                <a:cs typeface="Calibri"/>
              </a:rPr>
              <a:t>the </a:t>
            </a:r>
            <a:r>
              <a:rPr sz="1800" spc="-10" dirty="0">
                <a:latin typeface="Calibri"/>
                <a:cs typeface="Calibri"/>
              </a:rPr>
              <a:t>appropriate level? </a:t>
            </a:r>
            <a:r>
              <a:rPr sz="1800" spc="-5" dirty="0">
                <a:latin typeface="Calibri"/>
                <a:cs typeface="Calibri"/>
              </a:rPr>
              <a:t>Is it </a:t>
            </a:r>
            <a:r>
              <a:rPr sz="1800" spc="-10" dirty="0">
                <a:latin typeface="Calibri"/>
                <a:cs typeface="Calibri"/>
              </a:rPr>
              <a:t>general  </a:t>
            </a:r>
            <a:r>
              <a:rPr sz="1800" dirty="0">
                <a:latin typeface="Calibri"/>
                <a:cs typeface="Calibri"/>
              </a:rPr>
              <a:t>or</a:t>
            </a:r>
            <a:r>
              <a:rPr sz="1800" spc="-5" dirty="0">
                <a:latin typeface="Calibri"/>
                <a:cs typeface="Calibri"/>
              </a:rPr>
              <a:t> specific?</a:t>
            </a:r>
            <a:endParaRPr sz="1800" dirty="0">
              <a:latin typeface="Calibri"/>
              <a:cs typeface="Calibri"/>
            </a:endParaRPr>
          </a:p>
          <a:p>
            <a:pPr marL="355600" marR="149860" indent="-342900">
              <a:lnSpc>
                <a:spcPct val="100000"/>
              </a:lnSpc>
              <a:spcBef>
                <a:spcPts val="415"/>
              </a:spcBef>
              <a:buFont typeface="Arial"/>
              <a:buChar char="•"/>
              <a:tabLst>
                <a:tab pos="354965" algn="l"/>
                <a:tab pos="355600" algn="l"/>
              </a:tabLst>
            </a:pPr>
            <a:r>
              <a:rPr sz="1800" b="1" spc="-5" dirty="0">
                <a:latin typeface="Calibri"/>
                <a:cs typeface="Calibri"/>
              </a:rPr>
              <a:t>Authority </a:t>
            </a:r>
            <a:r>
              <a:rPr sz="1800" dirty="0">
                <a:latin typeface="Calibri"/>
                <a:cs typeface="Calibri"/>
              </a:rPr>
              <a:t>- Who </a:t>
            </a:r>
            <a:r>
              <a:rPr sz="1800" spc="-15" dirty="0">
                <a:latin typeface="Calibri"/>
                <a:cs typeface="Calibri"/>
              </a:rPr>
              <a:t>are </a:t>
            </a:r>
            <a:r>
              <a:rPr sz="1800" spc="-5" dirty="0">
                <a:latin typeface="Calibri"/>
                <a:cs typeface="Calibri"/>
              </a:rPr>
              <a:t>the </a:t>
            </a:r>
            <a:r>
              <a:rPr sz="1800" spc="-10" dirty="0">
                <a:latin typeface="Calibri"/>
                <a:cs typeface="Calibri"/>
              </a:rPr>
              <a:t>authors? </a:t>
            </a:r>
            <a:r>
              <a:rPr sz="1800" spc="-5" dirty="0">
                <a:latin typeface="Calibri"/>
                <a:cs typeface="Calibri"/>
              </a:rPr>
              <a:t>What </a:t>
            </a:r>
            <a:r>
              <a:rPr sz="1800" spc="-15" dirty="0">
                <a:latin typeface="Calibri"/>
                <a:cs typeface="Calibri"/>
              </a:rPr>
              <a:t>are </a:t>
            </a:r>
            <a:r>
              <a:rPr sz="1800" spc="-5" dirty="0">
                <a:latin typeface="Calibri"/>
                <a:cs typeface="Calibri"/>
              </a:rPr>
              <a:t>their 'credentials'? </a:t>
            </a:r>
            <a:r>
              <a:rPr sz="1800" spc="-15" dirty="0">
                <a:latin typeface="Calibri"/>
                <a:cs typeface="Calibri"/>
              </a:rPr>
              <a:t>Have </a:t>
            </a:r>
            <a:r>
              <a:rPr sz="1800" spc="-10" dirty="0">
                <a:latin typeface="Calibri"/>
                <a:cs typeface="Calibri"/>
              </a:rPr>
              <a:t>you heard </a:t>
            </a:r>
            <a:r>
              <a:rPr sz="1800" dirty="0">
                <a:latin typeface="Calibri"/>
                <a:cs typeface="Calibri"/>
              </a:rPr>
              <a:t>of  </a:t>
            </a:r>
            <a:r>
              <a:rPr sz="1800" spc="-5" dirty="0">
                <a:latin typeface="Calibri"/>
                <a:cs typeface="Calibri"/>
              </a:rPr>
              <a:t>them?</a:t>
            </a:r>
            <a:endParaRPr sz="1800" dirty="0">
              <a:latin typeface="Calibri"/>
              <a:cs typeface="Calibri"/>
            </a:endParaRPr>
          </a:p>
          <a:p>
            <a:pPr marL="355600" indent="-342900">
              <a:lnSpc>
                <a:spcPct val="100000"/>
              </a:lnSpc>
              <a:spcBef>
                <a:spcPts val="445"/>
              </a:spcBef>
              <a:buFont typeface="Arial"/>
              <a:buChar char="•"/>
              <a:tabLst>
                <a:tab pos="354965" algn="l"/>
                <a:tab pos="355600" algn="l"/>
              </a:tabLst>
            </a:pPr>
            <a:r>
              <a:rPr sz="1800" b="1" spc="-10" dirty="0">
                <a:latin typeface="Calibri"/>
                <a:cs typeface="Calibri"/>
              </a:rPr>
              <a:t>Accuracy </a:t>
            </a:r>
            <a:r>
              <a:rPr sz="1800" dirty="0">
                <a:latin typeface="Calibri"/>
                <a:cs typeface="Calibri"/>
              </a:rPr>
              <a:t>- </a:t>
            </a:r>
            <a:r>
              <a:rPr sz="1800" spc="-5" dirty="0">
                <a:latin typeface="Calibri"/>
                <a:cs typeface="Calibri"/>
              </a:rPr>
              <a:t>Can </a:t>
            </a:r>
            <a:r>
              <a:rPr sz="1800" spc="-10" dirty="0">
                <a:latin typeface="Calibri"/>
                <a:cs typeface="Calibri"/>
              </a:rPr>
              <a:t>you </a:t>
            </a:r>
            <a:r>
              <a:rPr sz="1800" spc="-5" dirty="0">
                <a:latin typeface="Calibri"/>
                <a:cs typeface="Calibri"/>
              </a:rPr>
              <a:t>verify the </a:t>
            </a:r>
            <a:r>
              <a:rPr sz="1800" spc="-10" dirty="0">
                <a:latin typeface="Calibri"/>
                <a:cs typeface="Calibri"/>
              </a:rPr>
              <a:t>information? </a:t>
            </a:r>
            <a:r>
              <a:rPr sz="1800" spc="-5" dirty="0">
                <a:latin typeface="Calibri"/>
                <a:cs typeface="Calibri"/>
              </a:rPr>
              <a:t>Is it biased? Has it </a:t>
            </a:r>
            <a:r>
              <a:rPr sz="1800" dirty="0">
                <a:latin typeface="Calibri"/>
                <a:cs typeface="Calibri"/>
              </a:rPr>
              <a:t>been peer</a:t>
            </a:r>
            <a:r>
              <a:rPr sz="1800" spc="180" dirty="0">
                <a:latin typeface="Calibri"/>
                <a:cs typeface="Calibri"/>
              </a:rPr>
              <a:t> </a:t>
            </a:r>
            <a:r>
              <a:rPr sz="1800" spc="-10" dirty="0">
                <a:latin typeface="Calibri"/>
                <a:cs typeface="Calibri"/>
              </a:rPr>
              <a:t>reviewed?</a:t>
            </a:r>
            <a:endParaRPr sz="1800" dirty="0">
              <a:latin typeface="Calibri"/>
              <a:cs typeface="Calibri"/>
            </a:endParaRPr>
          </a:p>
          <a:p>
            <a:pPr marL="355600" indent="-342900">
              <a:lnSpc>
                <a:spcPct val="100000"/>
              </a:lnSpc>
              <a:spcBef>
                <a:spcPts val="440"/>
              </a:spcBef>
              <a:buFont typeface="Arial"/>
              <a:buChar char="•"/>
              <a:tabLst>
                <a:tab pos="354965" algn="l"/>
                <a:tab pos="355600" algn="l"/>
              </a:tabLst>
            </a:pPr>
            <a:r>
              <a:rPr sz="1800" b="1" spc="-5" dirty="0">
                <a:latin typeface="Calibri"/>
                <a:cs typeface="Calibri"/>
              </a:rPr>
              <a:t>Purpose </a:t>
            </a:r>
            <a:r>
              <a:rPr sz="1800" dirty="0">
                <a:latin typeface="Calibri"/>
                <a:cs typeface="Calibri"/>
              </a:rPr>
              <a:t>- </a:t>
            </a:r>
            <a:r>
              <a:rPr sz="1800" spc="-5" dirty="0">
                <a:latin typeface="Calibri"/>
                <a:cs typeface="Calibri"/>
              </a:rPr>
              <a:t>Is </a:t>
            </a:r>
            <a:r>
              <a:rPr sz="1800" dirty="0">
                <a:latin typeface="Calibri"/>
                <a:cs typeface="Calibri"/>
              </a:rPr>
              <a:t>the </a:t>
            </a:r>
            <a:r>
              <a:rPr sz="1800" spc="-5" dirty="0">
                <a:latin typeface="Calibri"/>
                <a:cs typeface="Calibri"/>
              </a:rPr>
              <a:t>purpose </a:t>
            </a:r>
            <a:r>
              <a:rPr sz="1800" dirty="0">
                <a:latin typeface="Calibri"/>
                <a:cs typeface="Calibri"/>
              </a:rPr>
              <a:t>of the </a:t>
            </a:r>
            <a:r>
              <a:rPr sz="1800" spc="-10" dirty="0">
                <a:latin typeface="Calibri"/>
                <a:cs typeface="Calibri"/>
              </a:rPr>
              <a:t>website </a:t>
            </a:r>
            <a:r>
              <a:rPr sz="1800" spc="-5" dirty="0">
                <a:latin typeface="Calibri"/>
                <a:cs typeface="Calibri"/>
              </a:rPr>
              <a:t>clear? Is it trying </a:t>
            </a:r>
            <a:r>
              <a:rPr sz="1800" spc="-10" dirty="0">
                <a:latin typeface="Calibri"/>
                <a:cs typeface="Calibri"/>
              </a:rPr>
              <a:t>to </a:t>
            </a:r>
            <a:r>
              <a:rPr sz="1800" spc="-5" dirty="0">
                <a:latin typeface="Calibri"/>
                <a:cs typeface="Calibri"/>
              </a:rPr>
              <a:t>sell</a:t>
            </a:r>
            <a:r>
              <a:rPr sz="1800" spc="125" dirty="0">
                <a:latin typeface="Calibri"/>
                <a:cs typeface="Calibri"/>
              </a:rPr>
              <a:t> </a:t>
            </a:r>
            <a:r>
              <a:rPr sz="1800" spc="-5" dirty="0">
                <a:latin typeface="Calibri"/>
                <a:cs typeface="Calibri"/>
              </a:rPr>
              <a:t>something?</a:t>
            </a:r>
            <a:endParaRPr sz="1800" dirty="0">
              <a:latin typeface="Calibri"/>
              <a:cs typeface="Calibri"/>
            </a:endParaRPr>
          </a:p>
          <a:p>
            <a:pPr>
              <a:lnSpc>
                <a:spcPct val="100000"/>
              </a:lnSpc>
              <a:spcBef>
                <a:spcPts val="15"/>
              </a:spcBef>
            </a:pPr>
            <a:endParaRPr sz="1850" dirty="0">
              <a:latin typeface="Times New Roman"/>
              <a:cs typeface="Times New Roman"/>
            </a:endParaRPr>
          </a:p>
          <a:p>
            <a:pPr marL="355600">
              <a:lnSpc>
                <a:spcPct val="100000"/>
              </a:lnSpc>
            </a:pPr>
            <a:r>
              <a:rPr sz="1800" u="sng" spc="-15" dirty="0">
                <a:solidFill>
                  <a:srgbClr val="0000FF"/>
                </a:solidFill>
                <a:uFill>
                  <a:solidFill>
                    <a:srgbClr val="0000FF"/>
                  </a:solidFill>
                </a:uFill>
                <a:latin typeface="Calibri"/>
                <a:cs typeface="Calibri"/>
              </a:rPr>
              <a:t>https://</a:t>
            </a:r>
            <a:r>
              <a:rPr sz="1800" u="sng" spc="-15" dirty="0">
                <a:solidFill>
                  <a:srgbClr val="0000FF"/>
                </a:solidFill>
                <a:uFill>
                  <a:solidFill>
                    <a:srgbClr val="0000FF"/>
                  </a:solidFill>
                </a:uFill>
                <a:latin typeface="Calibri"/>
                <a:cs typeface="Calibri"/>
                <a:hlinkClick r:id="rId2"/>
              </a:rPr>
              <a:t>www.youtube.com/watch?v=lAWhE0mj69I</a:t>
            </a:r>
            <a:endParaRPr sz="1800" dirty="0">
              <a:latin typeface="Calibri"/>
              <a:cs typeface="Calibri"/>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00639" y="489712"/>
            <a:ext cx="7542530" cy="695960"/>
          </a:xfrm>
          <a:prstGeom prst="rect">
            <a:avLst/>
          </a:prstGeom>
        </p:spPr>
        <p:txBody>
          <a:bodyPr vert="horz" wrap="square" lIns="0" tIns="12700" rIns="0" bIns="0" rtlCol="0">
            <a:spAutoFit/>
          </a:bodyPr>
          <a:lstStyle/>
          <a:p>
            <a:pPr marL="12700">
              <a:lnSpc>
                <a:spcPct val="100000"/>
              </a:lnSpc>
              <a:spcBef>
                <a:spcPts val="100"/>
              </a:spcBef>
            </a:pPr>
            <a:r>
              <a:rPr spc="-40" dirty="0"/>
              <a:t>Search </a:t>
            </a:r>
            <a:r>
              <a:rPr spc="-5" dirty="0"/>
              <a:t>Engine</a:t>
            </a:r>
            <a:r>
              <a:rPr spc="10" dirty="0"/>
              <a:t> </a:t>
            </a:r>
            <a:r>
              <a:rPr spc="-15" dirty="0"/>
              <a:t>Optimisation</a:t>
            </a: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230"/>
              </a:lnSpc>
            </a:pPr>
            <a:fld id="{81D60167-4931-47E6-BA6A-407CBD079E47}" type="slidenum">
              <a:rPr dirty="0"/>
              <a:pPr marL="25400">
                <a:lnSpc>
                  <a:spcPts val="1230"/>
                </a:lnSpc>
              </a:pPr>
              <a:t>13</a:t>
            </a:fld>
            <a:endParaRPr dirty="0"/>
          </a:p>
        </p:txBody>
      </p:sp>
      <p:sp>
        <p:nvSpPr>
          <p:cNvPr id="3" name="object 3"/>
          <p:cNvSpPr txBox="1"/>
          <p:nvPr/>
        </p:nvSpPr>
        <p:spPr>
          <a:xfrm>
            <a:off x="535940" y="1620521"/>
            <a:ext cx="8018145" cy="3534410"/>
          </a:xfrm>
          <a:prstGeom prst="rect">
            <a:avLst/>
          </a:prstGeom>
        </p:spPr>
        <p:txBody>
          <a:bodyPr vert="horz" wrap="square" lIns="0" tIns="12700" rIns="0" bIns="0" rtlCol="0">
            <a:spAutoFit/>
          </a:bodyPr>
          <a:lstStyle/>
          <a:p>
            <a:pPr marL="355600" indent="-342900">
              <a:lnSpc>
                <a:spcPct val="100000"/>
              </a:lnSpc>
              <a:spcBef>
                <a:spcPts val="100"/>
              </a:spcBef>
              <a:buFont typeface="Arial"/>
              <a:buChar char="•"/>
              <a:tabLst>
                <a:tab pos="354965" algn="l"/>
                <a:tab pos="355600" algn="l"/>
              </a:tabLst>
            </a:pPr>
            <a:r>
              <a:rPr sz="1800" spc="-10" dirty="0">
                <a:latin typeface="Calibri"/>
                <a:cs typeface="Calibri"/>
              </a:rPr>
              <a:t>Search </a:t>
            </a:r>
            <a:r>
              <a:rPr sz="1800" dirty="0">
                <a:latin typeface="Calibri"/>
                <a:cs typeface="Calibri"/>
              </a:rPr>
              <a:t>engine </a:t>
            </a:r>
            <a:r>
              <a:rPr sz="1800" spc="-5" dirty="0">
                <a:latin typeface="Calibri"/>
                <a:cs typeface="Calibri"/>
              </a:rPr>
              <a:t>optimisation </a:t>
            </a:r>
            <a:r>
              <a:rPr sz="1800" spc="-15" dirty="0">
                <a:latin typeface="Calibri"/>
                <a:cs typeface="Calibri"/>
              </a:rPr>
              <a:t>(</a:t>
            </a:r>
            <a:r>
              <a:rPr sz="1800" b="1" spc="-15" dirty="0">
                <a:latin typeface="Calibri"/>
                <a:cs typeface="Calibri"/>
              </a:rPr>
              <a:t>SEO</a:t>
            </a:r>
            <a:r>
              <a:rPr sz="1800" spc="-15" dirty="0">
                <a:latin typeface="Calibri"/>
                <a:cs typeface="Calibri"/>
              </a:rPr>
              <a:t>) </a:t>
            </a:r>
            <a:r>
              <a:rPr sz="1800" spc="-5" dirty="0">
                <a:latin typeface="Calibri"/>
                <a:cs typeface="Calibri"/>
              </a:rPr>
              <a:t>changes </a:t>
            </a:r>
            <a:r>
              <a:rPr sz="1800" dirty="0">
                <a:latin typeface="Calibri"/>
                <a:cs typeface="Calibri"/>
              </a:rPr>
              <a:t>on a </a:t>
            </a:r>
            <a:r>
              <a:rPr sz="1800" spc="-5" dirty="0">
                <a:latin typeface="Calibri"/>
                <a:cs typeface="Calibri"/>
              </a:rPr>
              <a:t>regular</a:t>
            </a:r>
            <a:r>
              <a:rPr sz="1800" spc="85" dirty="0">
                <a:latin typeface="Calibri"/>
                <a:cs typeface="Calibri"/>
              </a:rPr>
              <a:t> </a:t>
            </a:r>
            <a:r>
              <a:rPr sz="1800" spc="-5" dirty="0">
                <a:latin typeface="Calibri"/>
                <a:cs typeface="Calibri"/>
              </a:rPr>
              <a:t>basis.</a:t>
            </a:r>
            <a:endParaRPr sz="1800">
              <a:latin typeface="Calibri"/>
              <a:cs typeface="Calibri"/>
            </a:endParaRPr>
          </a:p>
          <a:p>
            <a:pPr marL="355600" marR="142240" indent="-342900">
              <a:lnSpc>
                <a:spcPct val="100000"/>
              </a:lnSpc>
              <a:spcBef>
                <a:spcPts val="1705"/>
              </a:spcBef>
              <a:buFont typeface="Arial"/>
              <a:buChar char="•"/>
              <a:tabLst>
                <a:tab pos="354965" algn="l"/>
                <a:tab pos="355600" algn="l"/>
              </a:tabLst>
            </a:pPr>
            <a:r>
              <a:rPr sz="1800" spc="-10" dirty="0">
                <a:latin typeface="Calibri"/>
                <a:cs typeface="Calibri"/>
              </a:rPr>
              <a:t>Large organisations </a:t>
            </a:r>
            <a:r>
              <a:rPr sz="1800" spc="-5" dirty="0">
                <a:latin typeface="Calibri"/>
                <a:cs typeface="Calibri"/>
              </a:rPr>
              <a:t>often employ </a:t>
            </a:r>
            <a:r>
              <a:rPr sz="1800" dirty="0">
                <a:latin typeface="Calibri"/>
                <a:cs typeface="Calibri"/>
              </a:rPr>
              <a:t>people </a:t>
            </a:r>
            <a:r>
              <a:rPr sz="1800" spc="-5" dirty="0">
                <a:latin typeface="Calibri"/>
                <a:cs typeface="Calibri"/>
              </a:rPr>
              <a:t>solely </a:t>
            </a:r>
            <a:r>
              <a:rPr sz="1800" spc="-10" dirty="0">
                <a:latin typeface="Calibri"/>
                <a:cs typeface="Calibri"/>
              </a:rPr>
              <a:t>to ensure that </a:t>
            </a:r>
            <a:r>
              <a:rPr sz="1800" spc="-5" dirty="0">
                <a:latin typeface="Calibri"/>
                <a:cs typeface="Calibri"/>
              </a:rPr>
              <a:t>they </a:t>
            </a:r>
            <a:r>
              <a:rPr sz="1800" spc="-10" dirty="0">
                <a:latin typeface="Calibri"/>
                <a:cs typeface="Calibri"/>
              </a:rPr>
              <a:t>remain at </a:t>
            </a:r>
            <a:r>
              <a:rPr sz="1800" spc="-5" dirty="0">
                <a:latin typeface="Calibri"/>
                <a:cs typeface="Calibri"/>
              </a:rPr>
              <a:t>the  </a:t>
            </a:r>
            <a:r>
              <a:rPr sz="1800" spc="-10" dirty="0">
                <a:latin typeface="Calibri"/>
                <a:cs typeface="Calibri"/>
              </a:rPr>
              <a:t>top </a:t>
            </a:r>
            <a:r>
              <a:rPr sz="1800" dirty="0">
                <a:latin typeface="Calibri"/>
                <a:cs typeface="Calibri"/>
              </a:rPr>
              <a:t>of </a:t>
            </a:r>
            <a:r>
              <a:rPr sz="1800" spc="-5" dirty="0">
                <a:latin typeface="Calibri"/>
                <a:cs typeface="Calibri"/>
              </a:rPr>
              <a:t>Google Search pages (without </a:t>
            </a:r>
            <a:r>
              <a:rPr sz="1800" spc="-10" dirty="0">
                <a:latin typeface="Calibri"/>
                <a:cs typeface="Calibri"/>
              </a:rPr>
              <a:t>paying </a:t>
            </a:r>
            <a:r>
              <a:rPr sz="1800" spc="-15" dirty="0">
                <a:latin typeface="Calibri"/>
                <a:cs typeface="Calibri"/>
              </a:rPr>
              <a:t>for </a:t>
            </a:r>
            <a:r>
              <a:rPr sz="1800" spc="-5" dirty="0">
                <a:latin typeface="Calibri"/>
                <a:cs typeface="Calibri"/>
              </a:rPr>
              <a:t>Ad</a:t>
            </a:r>
            <a:r>
              <a:rPr sz="1800" spc="95" dirty="0">
                <a:latin typeface="Calibri"/>
                <a:cs typeface="Calibri"/>
              </a:rPr>
              <a:t> </a:t>
            </a:r>
            <a:r>
              <a:rPr sz="1800" spc="-20" dirty="0">
                <a:latin typeface="Calibri"/>
                <a:cs typeface="Calibri"/>
              </a:rPr>
              <a:t>Words).</a:t>
            </a:r>
            <a:endParaRPr sz="1800">
              <a:latin typeface="Calibri"/>
              <a:cs typeface="Calibri"/>
            </a:endParaRPr>
          </a:p>
          <a:p>
            <a:pPr marL="355600" marR="240029" indent="-342900">
              <a:lnSpc>
                <a:spcPts val="2130"/>
              </a:lnSpc>
              <a:spcBef>
                <a:spcPts val="1845"/>
              </a:spcBef>
              <a:buFont typeface="Arial"/>
              <a:buChar char="•"/>
              <a:tabLst>
                <a:tab pos="354965" algn="l"/>
                <a:tab pos="355600" algn="l"/>
              </a:tabLst>
            </a:pPr>
            <a:r>
              <a:rPr sz="1800" spc="-10" dirty="0">
                <a:latin typeface="Calibri"/>
                <a:cs typeface="Calibri"/>
              </a:rPr>
              <a:t>Recently </a:t>
            </a:r>
            <a:r>
              <a:rPr sz="1800" dirty="0">
                <a:latin typeface="Calibri"/>
                <a:cs typeface="Calibri"/>
              </a:rPr>
              <a:t>Google </a:t>
            </a:r>
            <a:r>
              <a:rPr sz="1800" spc="-5" dirty="0">
                <a:latin typeface="Calibri"/>
                <a:cs typeface="Calibri"/>
              </a:rPr>
              <a:t>changed the </a:t>
            </a:r>
            <a:r>
              <a:rPr sz="1800" spc="-20" dirty="0">
                <a:latin typeface="Calibri"/>
                <a:cs typeface="Calibri"/>
              </a:rPr>
              <a:t>way </a:t>
            </a:r>
            <a:r>
              <a:rPr sz="1800" spc="-10" dirty="0">
                <a:latin typeface="Calibri"/>
                <a:cs typeface="Calibri"/>
              </a:rPr>
              <a:t>sites are </a:t>
            </a:r>
            <a:r>
              <a:rPr sz="1800" spc="-20" dirty="0">
                <a:latin typeface="Calibri"/>
                <a:cs typeface="Calibri"/>
              </a:rPr>
              <a:t>ranked </a:t>
            </a:r>
            <a:r>
              <a:rPr sz="1800" spc="-5" dirty="0">
                <a:latin typeface="Calibri"/>
                <a:cs typeface="Calibri"/>
              </a:rPr>
              <a:t>so that </a:t>
            </a:r>
            <a:r>
              <a:rPr sz="1800" spc="-10" dirty="0">
                <a:latin typeface="Calibri"/>
                <a:cs typeface="Calibri"/>
              </a:rPr>
              <a:t>sites </a:t>
            </a:r>
            <a:r>
              <a:rPr sz="1800" spc="-5" dirty="0">
                <a:latin typeface="Calibri"/>
                <a:cs typeface="Calibri"/>
              </a:rPr>
              <a:t>that </a:t>
            </a:r>
            <a:r>
              <a:rPr sz="1800" spc="-10" dirty="0">
                <a:latin typeface="Calibri"/>
                <a:cs typeface="Calibri"/>
              </a:rPr>
              <a:t>are </a:t>
            </a:r>
            <a:r>
              <a:rPr sz="1800" spc="-5" dirty="0">
                <a:latin typeface="Calibri"/>
                <a:cs typeface="Calibri"/>
              </a:rPr>
              <a:t>'mobile-  friendly' </a:t>
            </a:r>
            <a:r>
              <a:rPr sz="1800" dirty="0">
                <a:latin typeface="Calibri"/>
                <a:cs typeface="Calibri"/>
              </a:rPr>
              <a:t>appear higher up </a:t>
            </a:r>
            <a:r>
              <a:rPr sz="1800" spc="-5" dirty="0">
                <a:latin typeface="Calibri"/>
                <a:cs typeface="Calibri"/>
              </a:rPr>
              <a:t>the </a:t>
            </a:r>
            <a:r>
              <a:rPr sz="1800" spc="-10" dirty="0">
                <a:latin typeface="Calibri"/>
                <a:cs typeface="Calibri"/>
              </a:rPr>
              <a:t>results</a:t>
            </a:r>
            <a:r>
              <a:rPr sz="1800" spc="35" dirty="0">
                <a:latin typeface="Calibri"/>
                <a:cs typeface="Calibri"/>
              </a:rPr>
              <a:t> </a:t>
            </a:r>
            <a:r>
              <a:rPr sz="1800" spc="-10" dirty="0">
                <a:latin typeface="Calibri"/>
                <a:cs typeface="Calibri"/>
              </a:rPr>
              <a:t>lists.</a:t>
            </a:r>
            <a:endParaRPr sz="1800">
              <a:latin typeface="Calibri"/>
              <a:cs typeface="Calibri"/>
            </a:endParaRPr>
          </a:p>
          <a:p>
            <a:pPr marL="355600" marR="5080" indent="-342900">
              <a:lnSpc>
                <a:spcPct val="100000"/>
              </a:lnSpc>
              <a:spcBef>
                <a:spcPts val="1675"/>
              </a:spcBef>
              <a:buFont typeface="Arial"/>
              <a:buChar char="•"/>
              <a:tabLst>
                <a:tab pos="354965" algn="l"/>
                <a:tab pos="355600" algn="l"/>
              </a:tabLst>
            </a:pPr>
            <a:r>
              <a:rPr sz="1800" dirty="0">
                <a:latin typeface="Calibri"/>
                <a:cs typeface="Calibri"/>
              </a:rPr>
              <a:t>A </a:t>
            </a:r>
            <a:r>
              <a:rPr sz="1800" spc="-15" dirty="0">
                <a:latin typeface="Calibri"/>
                <a:cs typeface="Calibri"/>
              </a:rPr>
              <a:t>knock-on effect </a:t>
            </a:r>
            <a:r>
              <a:rPr sz="1800" dirty="0">
                <a:latin typeface="Calibri"/>
                <a:cs typeface="Calibri"/>
              </a:rPr>
              <a:t>of </a:t>
            </a:r>
            <a:r>
              <a:rPr sz="1800" spc="-5" dirty="0">
                <a:latin typeface="Calibri"/>
                <a:cs typeface="Calibri"/>
              </a:rPr>
              <a:t>this is </a:t>
            </a:r>
            <a:r>
              <a:rPr sz="1800" spc="-10" dirty="0">
                <a:latin typeface="Calibri"/>
                <a:cs typeface="Calibri"/>
              </a:rPr>
              <a:t>that </a:t>
            </a:r>
            <a:r>
              <a:rPr sz="1800" spc="-5" dirty="0">
                <a:latin typeface="Calibri"/>
                <a:cs typeface="Calibri"/>
              </a:rPr>
              <a:t>web </a:t>
            </a:r>
            <a:r>
              <a:rPr sz="1800" spc="-10" dirty="0">
                <a:latin typeface="Calibri"/>
                <a:cs typeface="Calibri"/>
              </a:rPr>
              <a:t>developers </a:t>
            </a:r>
            <a:r>
              <a:rPr sz="1800" spc="-15" dirty="0">
                <a:latin typeface="Calibri"/>
                <a:cs typeface="Calibri"/>
              </a:rPr>
              <a:t>have </a:t>
            </a:r>
            <a:r>
              <a:rPr sz="1800" dirty="0">
                <a:latin typeface="Calibri"/>
                <a:cs typeface="Calibri"/>
              </a:rPr>
              <a:t>been </a:t>
            </a:r>
            <a:r>
              <a:rPr sz="1800" spc="-15" dirty="0">
                <a:latin typeface="Calibri"/>
                <a:cs typeface="Calibri"/>
              </a:rPr>
              <a:t>forced </a:t>
            </a:r>
            <a:r>
              <a:rPr sz="1800" spc="-10" dirty="0">
                <a:latin typeface="Calibri"/>
                <a:cs typeface="Calibri"/>
              </a:rPr>
              <a:t>to </a:t>
            </a:r>
            <a:r>
              <a:rPr sz="1800" spc="-5" dirty="0">
                <a:latin typeface="Calibri"/>
                <a:cs typeface="Calibri"/>
              </a:rPr>
              <a:t>redesign their  </a:t>
            </a:r>
            <a:r>
              <a:rPr sz="1800" spc="-10" dirty="0">
                <a:latin typeface="Calibri"/>
                <a:cs typeface="Calibri"/>
              </a:rPr>
              <a:t>sites </a:t>
            </a:r>
            <a:r>
              <a:rPr sz="1800" spc="-5" dirty="0">
                <a:latin typeface="Calibri"/>
                <a:cs typeface="Calibri"/>
              </a:rPr>
              <a:t>in </a:t>
            </a:r>
            <a:r>
              <a:rPr sz="1800" spc="-10" dirty="0">
                <a:latin typeface="Calibri"/>
                <a:cs typeface="Calibri"/>
              </a:rPr>
              <a:t>order to maintain </a:t>
            </a:r>
            <a:r>
              <a:rPr sz="1800" spc="-5" dirty="0">
                <a:latin typeface="Calibri"/>
                <a:cs typeface="Calibri"/>
              </a:rPr>
              <a:t>their</a:t>
            </a:r>
            <a:r>
              <a:rPr sz="1800" spc="60" dirty="0">
                <a:latin typeface="Calibri"/>
                <a:cs typeface="Calibri"/>
              </a:rPr>
              <a:t> </a:t>
            </a:r>
            <a:r>
              <a:rPr sz="1800" spc="-5" dirty="0">
                <a:latin typeface="Calibri"/>
                <a:cs typeface="Calibri"/>
              </a:rPr>
              <a:t>position.</a:t>
            </a:r>
            <a:endParaRPr sz="1800">
              <a:latin typeface="Calibri"/>
              <a:cs typeface="Calibri"/>
            </a:endParaRPr>
          </a:p>
          <a:p>
            <a:pPr>
              <a:lnSpc>
                <a:spcPct val="100000"/>
              </a:lnSpc>
              <a:spcBef>
                <a:spcPts val="25"/>
              </a:spcBef>
              <a:buFont typeface="Arial"/>
              <a:buChar char="•"/>
            </a:pPr>
            <a:endParaRPr sz="2600">
              <a:latin typeface="Times New Roman"/>
              <a:cs typeface="Times New Roman"/>
            </a:endParaRPr>
          </a:p>
          <a:p>
            <a:pPr marL="355600" marR="866775" indent="-342900">
              <a:lnSpc>
                <a:spcPct val="100000"/>
              </a:lnSpc>
              <a:buFont typeface="Arial"/>
              <a:buChar char="•"/>
              <a:tabLst>
                <a:tab pos="354965" algn="l"/>
                <a:tab pos="355600" algn="l"/>
              </a:tabLst>
            </a:pPr>
            <a:r>
              <a:rPr sz="1800" dirty="0">
                <a:latin typeface="Calibri"/>
                <a:cs typeface="Calibri"/>
              </a:rPr>
              <a:t>Does </a:t>
            </a:r>
            <a:r>
              <a:rPr sz="1800" spc="-10" dirty="0">
                <a:latin typeface="Calibri"/>
                <a:cs typeface="Calibri"/>
              </a:rPr>
              <a:t>your employer </a:t>
            </a:r>
            <a:r>
              <a:rPr sz="1800" spc="-15" dirty="0">
                <a:latin typeface="Calibri"/>
                <a:cs typeface="Calibri"/>
              </a:rPr>
              <a:t>have </a:t>
            </a:r>
            <a:r>
              <a:rPr sz="1800" dirty="0">
                <a:latin typeface="Calibri"/>
                <a:cs typeface="Calibri"/>
              </a:rPr>
              <a:t>a </a:t>
            </a:r>
            <a:r>
              <a:rPr sz="1800" spc="-10" dirty="0">
                <a:latin typeface="Calibri"/>
                <a:cs typeface="Calibri"/>
              </a:rPr>
              <a:t>website? </a:t>
            </a:r>
            <a:r>
              <a:rPr sz="1800" spc="-15" dirty="0">
                <a:latin typeface="Calibri"/>
                <a:cs typeface="Calibri"/>
              </a:rPr>
              <a:t>Have </a:t>
            </a:r>
            <a:r>
              <a:rPr sz="1800" spc="-5" dirty="0">
                <a:latin typeface="Calibri"/>
                <a:cs typeface="Calibri"/>
              </a:rPr>
              <a:t>some </a:t>
            </a:r>
            <a:r>
              <a:rPr sz="1800" dirty="0">
                <a:latin typeface="Calibri"/>
                <a:cs typeface="Calibri"/>
              </a:rPr>
              <a:t>of </a:t>
            </a:r>
            <a:r>
              <a:rPr sz="1800" spc="-5" dirty="0">
                <a:latin typeface="Calibri"/>
                <a:cs typeface="Calibri"/>
              </a:rPr>
              <a:t>these elements </a:t>
            </a:r>
            <a:r>
              <a:rPr sz="1800" dirty="0">
                <a:latin typeface="Calibri"/>
                <a:cs typeface="Calibri"/>
              </a:rPr>
              <a:t>been  </a:t>
            </a:r>
            <a:r>
              <a:rPr sz="1800" spc="-5" dirty="0">
                <a:latin typeface="Calibri"/>
                <a:cs typeface="Calibri"/>
              </a:rPr>
              <a:t>considered </a:t>
            </a:r>
            <a:r>
              <a:rPr sz="1800" dirty="0">
                <a:latin typeface="Calibri"/>
                <a:cs typeface="Calibri"/>
              </a:rPr>
              <a:t>in </a:t>
            </a:r>
            <a:r>
              <a:rPr sz="1800" spc="-5" dirty="0">
                <a:latin typeface="Calibri"/>
                <a:cs typeface="Calibri"/>
              </a:rPr>
              <a:t>its</a:t>
            </a:r>
            <a:r>
              <a:rPr sz="1800" spc="20" dirty="0">
                <a:latin typeface="Calibri"/>
                <a:cs typeface="Calibri"/>
              </a:rPr>
              <a:t> </a:t>
            </a:r>
            <a:r>
              <a:rPr sz="1800" spc="-5" dirty="0">
                <a:latin typeface="Calibri"/>
                <a:cs typeface="Calibri"/>
              </a:rPr>
              <a:t>design?</a:t>
            </a:r>
            <a:endParaRPr sz="1800">
              <a:latin typeface="Calibri"/>
              <a:cs typeface="Calibri"/>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935636" y="801758"/>
            <a:ext cx="7065364" cy="4684642"/>
          </a:xfrm>
          <a:prstGeom prst="rect">
            <a:avLst/>
          </a:prstGeom>
        </p:spPr>
      </p:pic>
    </p:spTree>
    <p:extLst>
      <p:ext uri="{BB962C8B-B14F-4D97-AF65-F5344CB8AC3E}">
        <p14:creationId xmlns:p14="http://schemas.microsoft.com/office/powerpoint/2010/main" val="6520119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85332" y="885253"/>
            <a:ext cx="7773338" cy="689932"/>
          </a:xfrm>
          <a:prstGeom prst="rect">
            <a:avLst/>
          </a:prstGeom>
        </p:spPr>
        <p:txBody>
          <a:bodyPr vert="horz" wrap="square" lIns="0" tIns="12700" rIns="0" bIns="0" rtlCol="0">
            <a:spAutoFit/>
          </a:bodyPr>
          <a:lstStyle/>
          <a:p>
            <a:pPr marL="12700" algn="l">
              <a:lnSpc>
                <a:spcPct val="100000"/>
              </a:lnSpc>
              <a:spcBef>
                <a:spcPts val="100"/>
              </a:spcBef>
            </a:pPr>
            <a:r>
              <a:rPr spc="-5" dirty="0"/>
              <a:t>Bl</a:t>
            </a:r>
            <a:r>
              <a:rPr dirty="0"/>
              <a:t>ogs</a:t>
            </a: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230"/>
              </a:lnSpc>
            </a:pPr>
            <a:fld id="{81D60167-4931-47E6-BA6A-407CBD079E47}" type="slidenum">
              <a:rPr dirty="0"/>
              <a:pPr marL="25400">
                <a:lnSpc>
                  <a:spcPts val="1230"/>
                </a:lnSpc>
              </a:pPr>
              <a:t>15</a:t>
            </a:fld>
            <a:endParaRPr dirty="0"/>
          </a:p>
        </p:txBody>
      </p:sp>
      <p:sp>
        <p:nvSpPr>
          <p:cNvPr id="3" name="object 3"/>
          <p:cNvSpPr txBox="1"/>
          <p:nvPr/>
        </p:nvSpPr>
        <p:spPr>
          <a:xfrm>
            <a:off x="650696" y="2286000"/>
            <a:ext cx="8023225" cy="2795637"/>
          </a:xfrm>
          <a:prstGeom prst="rect">
            <a:avLst/>
          </a:prstGeom>
        </p:spPr>
        <p:txBody>
          <a:bodyPr vert="horz" wrap="square" lIns="0" tIns="12700" rIns="0" bIns="0" rtlCol="0">
            <a:spAutoFit/>
          </a:bodyPr>
          <a:lstStyle/>
          <a:p>
            <a:pPr marL="12700">
              <a:lnSpc>
                <a:spcPct val="100000"/>
              </a:lnSpc>
              <a:spcBef>
                <a:spcPts val="100"/>
              </a:spcBef>
            </a:pPr>
            <a:r>
              <a:rPr sz="2000" spc="-5" dirty="0">
                <a:latin typeface="Calibri"/>
                <a:cs typeface="Calibri"/>
              </a:rPr>
              <a:t>Academic blogging </a:t>
            </a:r>
            <a:r>
              <a:rPr sz="2000" dirty="0">
                <a:latin typeface="Calibri"/>
                <a:cs typeface="Calibri"/>
              </a:rPr>
              <a:t>serves the </a:t>
            </a:r>
            <a:r>
              <a:rPr sz="2000" spc="-10" dirty="0">
                <a:latin typeface="Calibri"/>
                <a:cs typeface="Calibri"/>
              </a:rPr>
              <a:t>following </a:t>
            </a:r>
            <a:r>
              <a:rPr sz="2000" spc="-5" dirty="0">
                <a:latin typeface="Calibri"/>
                <a:cs typeface="Calibri"/>
              </a:rPr>
              <a:t>purposes:</a:t>
            </a:r>
            <a:endParaRPr sz="2000" dirty="0">
              <a:latin typeface="Calibri"/>
              <a:cs typeface="Calibri"/>
            </a:endParaRPr>
          </a:p>
          <a:p>
            <a:pPr marL="355600" marR="84455" indent="-342900">
              <a:lnSpc>
                <a:spcPct val="100000"/>
              </a:lnSpc>
              <a:spcBef>
                <a:spcPts val="500"/>
              </a:spcBef>
              <a:buFont typeface="Arial"/>
              <a:buChar char="•"/>
              <a:tabLst>
                <a:tab pos="354965" algn="l"/>
                <a:tab pos="355600" algn="l"/>
              </a:tabLst>
            </a:pPr>
            <a:r>
              <a:rPr sz="2000" spc="-10" dirty="0" smtClean="0">
                <a:latin typeface="Calibri"/>
                <a:cs typeface="Calibri"/>
              </a:rPr>
              <a:t>provides </a:t>
            </a:r>
            <a:r>
              <a:rPr sz="2000" spc="-5" dirty="0">
                <a:latin typeface="Calibri"/>
                <a:cs typeface="Calibri"/>
              </a:rPr>
              <a:t>regular </a:t>
            </a:r>
            <a:r>
              <a:rPr sz="2000" spc="-10" dirty="0">
                <a:latin typeface="Calibri"/>
                <a:cs typeface="Calibri"/>
              </a:rPr>
              <a:t>feedback </a:t>
            </a:r>
            <a:r>
              <a:rPr sz="2000" spc="-5" dirty="0">
                <a:latin typeface="Calibri"/>
                <a:cs typeface="Calibri"/>
              </a:rPr>
              <a:t>between </a:t>
            </a:r>
            <a:r>
              <a:rPr sz="2000" spc="-15" dirty="0">
                <a:latin typeface="Calibri"/>
                <a:cs typeface="Calibri"/>
              </a:rPr>
              <a:t>you </a:t>
            </a:r>
            <a:r>
              <a:rPr sz="2000" spc="-5" dirty="0">
                <a:latin typeface="Calibri"/>
                <a:cs typeface="Calibri"/>
              </a:rPr>
              <a:t>and </a:t>
            </a:r>
            <a:r>
              <a:rPr sz="2000" dirty="0">
                <a:latin typeface="Calibri"/>
                <a:cs typeface="Calibri"/>
              </a:rPr>
              <a:t>the </a:t>
            </a:r>
            <a:r>
              <a:rPr sz="2000" spc="-10" dirty="0">
                <a:latin typeface="Calibri"/>
                <a:cs typeface="Calibri"/>
              </a:rPr>
              <a:t>instructors to </a:t>
            </a:r>
            <a:r>
              <a:rPr sz="2000" spc="-5" dirty="0">
                <a:latin typeface="Calibri"/>
                <a:cs typeface="Calibri"/>
              </a:rPr>
              <a:t>help </a:t>
            </a:r>
            <a:r>
              <a:rPr sz="2000" spc="-10" dirty="0">
                <a:latin typeface="Calibri"/>
                <a:cs typeface="Calibri"/>
              </a:rPr>
              <a:t>match  your expectations;</a:t>
            </a:r>
            <a:endParaRPr sz="2000" dirty="0">
              <a:latin typeface="Calibri"/>
              <a:cs typeface="Calibri"/>
            </a:endParaRPr>
          </a:p>
          <a:p>
            <a:pPr marL="355600" indent="-342900">
              <a:lnSpc>
                <a:spcPct val="100000"/>
              </a:lnSpc>
              <a:spcBef>
                <a:spcPts val="465"/>
              </a:spcBef>
              <a:buFont typeface="Arial"/>
              <a:buChar char="•"/>
              <a:tabLst>
                <a:tab pos="354965" algn="l"/>
                <a:tab pos="355600" algn="l"/>
              </a:tabLst>
            </a:pPr>
            <a:r>
              <a:rPr sz="2000" dirty="0">
                <a:latin typeface="Calibri"/>
                <a:cs typeface="Calibri"/>
              </a:rPr>
              <a:t>serves as a </a:t>
            </a:r>
            <a:r>
              <a:rPr sz="2000" spc="-10" dirty="0">
                <a:latin typeface="Calibri"/>
                <a:cs typeface="Calibri"/>
              </a:rPr>
              <a:t>platform </a:t>
            </a:r>
            <a:r>
              <a:rPr sz="2000" spc="-15" dirty="0">
                <a:latin typeface="Calibri"/>
                <a:cs typeface="Calibri"/>
              </a:rPr>
              <a:t>for </a:t>
            </a:r>
            <a:r>
              <a:rPr sz="2000" spc="-10" dirty="0">
                <a:latin typeface="Calibri"/>
                <a:cs typeface="Calibri"/>
              </a:rPr>
              <a:t>synthesis </a:t>
            </a:r>
            <a:r>
              <a:rPr sz="2000" spc="-5" dirty="0">
                <a:latin typeface="Calibri"/>
                <a:cs typeface="Calibri"/>
              </a:rPr>
              <a:t>of new </a:t>
            </a:r>
            <a:r>
              <a:rPr sz="2000" spc="-10" dirty="0">
                <a:latin typeface="Calibri"/>
                <a:cs typeface="Calibri"/>
              </a:rPr>
              <a:t>knowledge </a:t>
            </a:r>
            <a:r>
              <a:rPr sz="2000" spc="-5" dirty="0">
                <a:latin typeface="Calibri"/>
                <a:cs typeface="Calibri"/>
              </a:rPr>
              <a:t>and</a:t>
            </a:r>
            <a:r>
              <a:rPr sz="2000" spc="40" dirty="0">
                <a:latin typeface="Calibri"/>
                <a:cs typeface="Calibri"/>
              </a:rPr>
              <a:t> </a:t>
            </a:r>
            <a:r>
              <a:rPr sz="2000" dirty="0">
                <a:latin typeface="Calibri"/>
                <a:cs typeface="Calibri"/>
              </a:rPr>
              <a:t>ideas;</a:t>
            </a:r>
          </a:p>
          <a:p>
            <a:pPr marL="355600" indent="-342900">
              <a:lnSpc>
                <a:spcPct val="100000"/>
              </a:lnSpc>
              <a:spcBef>
                <a:spcPts val="500"/>
              </a:spcBef>
              <a:buFont typeface="Arial"/>
              <a:buChar char="•"/>
              <a:tabLst>
                <a:tab pos="354965" algn="l"/>
                <a:tab pos="355600" algn="l"/>
              </a:tabLst>
            </a:pPr>
            <a:r>
              <a:rPr sz="2000" spc="-5" dirty="0">
                <a:latin typeface="Calibri"/>
                <a:cs typeface="Calibri"/>
              </a:rPr>
              <a:t>helps </a:t>
            </a:r>
            <a:r>
              <a:rPr sz="2000" spc="-10" dirty="0">
                <a:latin typeface="Calibri"/>
                <a:cs typeface="Calibri"/>
              </a:rPr>
              <a:t>to develop </a:t>
            </a:r>
            <a:r>
              <a:rPr sz="2000" spc="-5" dirty="0">
                <a:latin typeface="Calibri"/>
                <a:cs typeface="Calibri"/>
              </a:rPr>
              <a:t>critical</a:t>
            </a:r>
            <a:r>
              <a:rPr sz="2000" spc="10" dirty="0">
                <a:latin typeface="Calibri"/>
                <a:cs typeface="Calibri"/>
              </a:rPr>
              <a:t> </a:t>
            </a:r>
            <a:r>
              <a:rPr sz="2000" spc="-5" dirty="0">
                <a:latin typeface="Calibri"/>
                <a:cs typeface="Calibri"/>
              </a:rPr>
              <a:t>thinking;</a:t>
            </a:r>
            <a:endParaRPr sz="2000" dirty="0">
              <a:latin typeface="Calibri"/>
              <a:cs typeface="Calibri"/>
            </a:endParaRPr>
          </a:p>
          <a:p>
            <a:pPr marL="355600" marR="5080" indent="-342900">
              <a:lnSpc>
                <a:spcPct val="100000"/>
              </a:lnSpc>
              <a:spcBef>
                <a:spcPts val="470"/>
              </a:spcBef>
              <a:buFont typeface="Arial"/>
              <a:buChar char="•"/>
              <a:tabLst>
                <a:tab pos="354965" algn="l"/>
                <a:tab pos="355600" algn="l"/>
              </a:tabLst>
            </a:pPr>
            <a:r>
              <a:rPr sz="2000" spc="-5" dirty="0">
                <a:latin typeface="Calibri"/>
                <a:cs typeface="Calibri"/>
              </a:rPr>
              <a:t>helps </a:t>
            </a:r>
            <a:r>
              <a:rPr sz="2000" spc="-10" dirty="0">
                <a:latin typeface="Calibri"/>
                <a:cs typeface="Calibri"/>
              </a:rPr>
              <a:t>to </a:t>
            </a:r>
            <a:r>
              <a:rPr sz="2000" dirty="0">
                <a:latin typeface="Calibri"/>
                <a:cs typeface="Calibri"/>
              </a:rPr>
              <a:t>elicit </a:t>
            </a:r>
            <a:r>
              <a:rPr sz="2000" spc="-5" dirty="0">
                <a:latin typeface="Calibri"/>
                <a:cs typeface="Calibri"/>
              </a:rPr>
              <a:t>topics of </a:t>
            </a:r>
            <a:r>
              <a:rPr sz="2000" spc="-10" dirty="0">
                <a:latin typeface="Calibri"/>
                <a:cs typeface="Calibri"/>
              </a:rPr>
              <a:t>interest, </a:t>
            </a:r>
            <a:r>
              <a:rPr sz="2000" spc="-5" dirty="0">
                <a:latin typeface="Calibri"/>
                <a:cs typeface="Calibri"/>
              </a:rPr>
              <a:t>challenging topics that need </a:t>
            </a:r>
            <a:r>
              <a:rPr sz="2000" spc="-10" dirty="0">
                <a:latin typeface="Calibri"/>
                <a:cs typeface="Calibri"/>
              </a:rPr>
              <a:t>improvement  etc;</a:t>
            </a:r>
            <a:endParaRPr sz="2000" dirty="0">
              <a:latin typeface="Calibri"/>
              <a:cs typeface="Calibri"/>
            </a:endParaRPr>
          </a:p>
          <a:p>
            <a:pPr marL="355600" indent="-342900">
              <a:lnSpc>
                <a:spcPct val="100000"/>
              </a:lnSpc>
              <a:spcBef>
                <a:spcPts val="465"/>
              </a:spcBef>
              <a:buFont typeface="Arial"/>
              <a:buChar char="•"/>
              <a:tabLst>
                <a:tab pos="354965" algn="l"/>
                <a:tab pos="355600" algn="l"/>
              </a:tabLst>
            </a:pPr>
            <a:r>
              <a:rPr sz="2000" spc="-5" dirty="0">
                <a:latin typeface="Calibri"/>
                <a:cs typeface="Calibri"/>
              </a:rPr>
              <a:t>helps </a:t>
            </a:r>
            <a:r>
              <a:rPr sz="2000" spc="-10" dirty="0">
                <a:latin typeface="Calibri"/>
                <a:cs typeface="Calibri"/>
              </a:rPr>
              <a:t>to </a:t>
            </a:r>
            <a:r>
              <a:rPr sz="2000" dirty="0">
                <a:latin typeface="Calibri"/>
                <a:cs typeface="Calibri"/>
              </a:rPr>
              <a:t>clarify </a:t>
            </a:r>
            <a:r>
              <a:rPr sz="2000" spc="-5" dirty="0">
                <a:latin typeface="Calibri"/>
                <a:cs typeface="Calibri"/>
              </a:rPr>
              <a:t>troublesome</a:t>
            </a:r>
            <a:r>
              <a:rPr sz="2000" spc="-10" dirty="0">
                <a:latin typeface="Calibri"/>
                <a:cs typeface="Calibri"/>
              </a:rPr>
              <a:t> </a:t>
            </a:r>
            <a:r>
              <a:rPr sz="2000" spc="-5" dirty="0">
                <a:latin typeface="Calibri"/>
                <a:cs typeface="Calibri"/>
              </a:rPr>
              <a:t>concepts.</a:t>
            </a:r>
            <a:endParaRPr sz="2000" dirty="0">
              <a:latin typeface="Calibri"/>
              <a:cs typeface="Calibri"/>
            </a:endParaRPr>
          </a:p>
        </p:txBody>
      </p:sp>
      <p:pic>
        <p:nvPicPr>
          <p:cNvPr id="5" name="Picture 4"/>
          <p:cNvPicPr>
            <a:picLocks noChangeAspect="1"/>
          </p:cNvPicPr>
          <p:nvPr/>
        </p:nvPicPr>
        <p:blipFill>
          <a:blip r:embed="rId2"/>
          <a:stretch>
            <a:fillRect/>
          </a:stretch>
        </p:blipFill>
        <p:spPr>
          <a:xfrm>
            <a:off x="5410200" y="253906"/>
            <a:ext cx="3048470" cy="1952625"/>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body" idx="1"/>
          </p:nvPr>
        </p:nvSpPr>
        <p:spPr>
          <a:xfrm>
            <a:off x="692259" y="1981200"/>
            <a:ext cx="7773339" cy="3725379"/>
          </a:xfrm>
          <a:prstGeom prst="rect">
            <a:avLst/>
          </a:prstGeom>
        </p:spPr>
        <p:txBody>
          <a:bodyPr vert="horz" wrap="square" lIns="0" tIns="13970" rIns="0" bIns="0" rtlCol="0">
            <a:spAutoFit/>
          </a:bodyPr>
          <a:lstStyle/>
          <a:p>
            <a:pPr marL="281940" marR="5080">
              <a:lnSpc>
                <a:spcPct val="99500"/>
              </a:lnSpc>
              <a:spcBef>
                <a:spcPts val="110"/>
              </a:spcBef>
            </a:pPr>
            <a:r>
              <a:rPr dirty="0"/>
              <a:t>A </a:t>
            </a:r>
            <a:r>
              <a:rPr spc="-5" dirty="0"/>
              <a:t>good </a:t>
            </a:r>
            <a:r>
              <a:rPr spc="-10" dirty="0"/>
              <a:t>post </a:t>
            </a:r>
            <a:r>
              <a:rPr spc="-5" dirty="0"/>
              <a:t>is personal, </a:t>
            </a:r>
            <a:r>
              <a:rPr spc="-10" dirty="0"/>
              <a:t>reflective, </a:t>
            </a:r>
            <a:r>
              <a:rPr dirty="0"/>
              <a:t>and </a:t>
            </a:r>
            <a:r>
              <a:rPr spc="-10" dirty="0"/>
              <a:t>substantive. </a:t>
            </a:r>
            <a:r>
              <a:rPr spc="-15" dirty="0"/>
              <a:t>Additionally, </a:t>
            </a:r>
            <a:r>
              <a:rPr spc="-10" dirty="0"/>
              <a:t>your </a:t>
            </a:r>
            <a:r>
              <a:rPr spc="-5" dirty="0"/>
              <a:t>reader </a:t>
            </a:r>
            <a:r>
              <a:rPr spc="-10" dirty="0"/>
              <a:t>must </a:t>
            </a:r>
            <a:r>
              <a:rPr spc="-10" dirty="0" smtClean="0"/>
              <a:t>understand </a:t>
            </a:r>
            <a:r>
              <a:rPr spc="-5" dirty="0"/>
              <a:t>clearly what </a:t>
            </a:r>
            <a:r>
              <a:rPr spc="-10" dirty="0"/>
              <a:t>you </a:t>
            </a:r>
            <a:r>
              <a:rPr spc="-15" dirty="0"/>
              <a:t>have </a:t>
            </a:r>
            <a:r>
              <a:rPr spc="-10" dirty="0"/>
              <a:t>written. </a:t>
            </a:r>
            <a:r>
              <a:rPr spc="-5" dirty="0"/>
              <a:t>If it is </a:t>
            </a:r>
            <a:r>
              <a:rPr spc="-15" dirty="0"/>
              <a:t>provocative </a:t>
            </a:r>
            <a:r>
              <a:rPr dirty="0"/>
              <a:t>or </a:t>
            </a:r>
            <a:r>
              <a:rPr spc="-15" dirty="0"/>
              <a:t>controversial,  references </a:t>
            </a:r>
            <a:r>
              <a:rPr dirty="0"/>
              <a:t>should be </a:t>
            </a:r>
            <a:r>
              <a:rPr spc="-10" dirty="0"/>
              <a:t>provided to </a:t>
            </a:r>
            <a:r>
              <a:rPr spc="-15" dirty="0"/>
              <a:t>substantiate </a:t>
            </a:r>
            <a:r>
              <a:rPr spc="-5" dirty="0"/>
              <a:t>your</a:t>
            </a:r>
            <a:r>
              <a:rPr spc="100" dirty="0"/>
              <a:t> </a:t>
            </a:r>
            <a:r>
              <a:rPr spc="-5" dirty="0"/>
              <a:t>thoughts.</a:t>
            </a:r>
          </a:p>
          <a:p>
            <a:pPr marL="281940">
              <a:lnSpc>
                <a:spcPct val="100000"/>
              </a:lnSpc>
              <a:spcBef>
                <a:spcPts val="1739"/>
              </a:spcBef>
            </a:pPr>
            <a:r>
              <a:rPr dirty="0"/>
              <a:t>The </a:t>
            </a:r>
            <a:r>
              <a:rPr spc="-10" dirty="0"/>
              <a:t>following </a:t>
            </a:r>
            <a:r>
              <a:rPr spc="-15" dirty="0"/>
              <a:t>factors </a:t>
            </a:r>
            <a:r>
              <a:rPr spc="-10" dirty="0"/>
              <a:t>contribute to </a:t>
            </a:r>
            <a:r>
              <a:rPr dirty="0"/>
              <a:t>a </a:t>
            </a:r>
            <a:r>
              <a:rPr spc="-5" dirty="0"/>
              <a:t>good</a:t>
            </a:r>
            <a:r>
              <a:rPr spc="90" dirty="0"/>
              <a:t> </a:t>
            </a:r>
            <a:r>
              <a:rPr spc="-10" dirty="0"/>
              <a:t>post:</a:t>
            </a:r>
          </a:p>
          <a:p>
            <a:pPr marL="653415" indent="-342900">
              <a:lnSpc>
                <a:spcPct val="100000"/>
              </a:lnSpc>
              <a:spcBef>
                <a:spcPts val="1875"/>
              </a:spcBef>
              <a:buFont typeface="Arial"/>
              <a:buChar char="•"/>
              <a:tabLst>
                <a:tab pos="653415" algn="l"/>
                <a:tab pos="654050" algn="l"/>
              </a:tabLst>
            </a:pPr>
            <a:r>
              <a:rPr spc="-5" dirty="0"/>
              <a:t>good “snappy”</a:t>
            </a:r>
            <a:r>
              <a:rPr spc="10" dirty="0"/>
              <a:t> </a:t>
            </a:r>
            <a:r>
              <a:rPr spc="-5" dirty="0"/>
              <a:t>titles;</a:t>
            </a:r>
          </a:p>
          <a:p>
            <a:pPr marL="653415" indent="-342900">
              <a:lnSpc>
                <a:spcPct val="100000"/>
              </a:lnSpc>
              <a:spcBef>
                <a:spcPts val="439"/>
              </a:spcBef>
              <a:buFont typeface="Arial"/>
              <a:buChar char="•"/>
              <a:tabLst>
                <a:tab pos="653415" algn="l"/>
                <a:tab pos="654050" algn="l"/>
              </a:tabLst>
            </a:pPr>
            <a:r>
              <a:rPr spc="-5" dirty="0"/>
              <a:t>good</a:t>
            </a:r>
            <a:r>
              <a:rPr spc="5" dirty="0"/>
              <a:t> </a:t>
            </a:r>
            <a:r>
              <a:rPr spc="-10" dirty="0"/>
              <a:t>content;</a:t>
            </a:r>
          </a:p>
          <a:p>
            <a:pPr marL="653415" indent="-342900">
              <a:lnSpc>
                <a:spcPct val="100000"/>
              </a:lnSpc>
              <a:spcBef>
                <a:spcPts val="405"/>
              </a:spcBef>
              <a:buFont typeface="Arial"/>
              <a:buChar char="•"/>
              <a:tabLst>
                <a:tab pos="653415" algn="l"/>
                <a:tab pos="654050" algn="l"/>
              </a:tabLst>
            </a:pPr>
            <a:r>
              <a:rPr spc="-15" dirty="0"/>
              <a:t>controversial</a:t>
            </a:r>
            <a:r>
              <a:rPr dirty="0"/>
              <a:t> </a:t>
            </a:r>
            <a:r>
              <a:rPr spc="-10" dirty="0"/>
              <a:t>content;</a:t>
            </a:r>
          </a:p>
          <a:p>
            <a:pPr marL="653415" indent="-342900">
              <a:lnSpc>
                <a:spcPct val="100000"/>
              </a:lnSpc>
              <a:spcBef>
                <a:spcPts val="440"/>
              </a:spcBef>
              <a:buFont typeface="Arial"/>
              <a:buChar char="•"/>
              <a:tabLst>
                <a:tab pos="653415" algn="l"/>
                <a:tab pos="654050" algn="l"/>
              </a:tabLst>
            </a:pPr>
            <a:r>
              <a:rPr spc="-5" dirty="0"/>
              <a:t>images </a:t>
            </a:r>
            <a:r>
              <a:rPr spc="-10" dirty="0"/>
              <a:t>to </a:t>
            </a:r>
            <a:r>
              <a:rPr spc="-15" dirty="0"/>
              <a:t>illustrate </a:t>
            </a:r>
            <a:r>
              <a:rPr spc="-5" dirty="0"/>
              <a:t>your </a:t>
            </a:r>
            <a:r>
              <a:rPr spc="-10" dirty="0"/>
              <a:t>views </a:t>
            </a:r>
            <a:r>
              <a:rPr dirty="0"/>
              <a:t>and </a:t>
            </a:r>
            <a:r>
              <a:rPr spc="-10" dirty="0"/>
              <a:t>inform </a:t>
            </a:r>
            <a:r>
              <a:rPr spc="-5" dirty="0"/>
              <a:t>your</a:t>
            </a:r>
            <a:r>
              <a:rPr spc="75" dirty="0"/>
              <a:t> </a:t>
            </a:r>
            <a:r>
              <a:rPr spc="-10" dirty="0"/>
              <a:t>readers;</a:t>
            </a:r>
          </a:p>
          <a:p>
            <a:pPr marL="653415" marR="126364" indent="-342900">
              <a:lnSpc>
                <a:spcPts val="2130"/>
              </a:lnSpc>
              <a:spcBef>
                <a:spcPts val="535"/>
              </a:spcBef>
              <a:buFont typeface="Arial"/>
              <a:buChar char="•"/>
              <a:tabLst>
                <a:tab pos="653415" algn="l"/>
                <a:tab pos="654050" algn="l"/>
              </a:tabLst>
            </a:pPr>
            <a:r>
              <a:rPr spc="-25" dirty="0" err="1" smtClean="0"/>
              <a:t>humour</a:t>
            </a:r>
            <a:r>
              <a:rPr spc="-25" dirty="0"/>
              <a:t>, </a:t>
            </a:r>
            <a:r>
              <a:rPr spc="-15" dirty="0"/>
              <a:t>word </a:t>
            </a:r>
            <a:r>
              <a:rPr spc="-35" dirty="0"/>
              <a:t>play, </a:t>
            </a:r>
            <a:r>
              <a:rPr dirty="0"/>
              <a:t>or </a:t>
            </a:r>
            <a:r>
              <a:rPr spc="-10" dirty="0"/>
              <a:t>even </a:t>
            </a:r>
            <a:r>
              <a:rPr spc="-15" dirty="0"/>
              <a:t>satire </a:t>
            </a:r>
            <a:r>
              <a:rPr spc="-10" dirty="0"/>
              <a:t>to strengthen your post </a:t>
            </a:r>
            <a:r>
              <a:rPr dirty="0"/>
              <a:t>and </a:t>
            </a:r>
            <a:r>
              <a:rPr spc="-10" dirty="0"/>
              <a:t>entertain your  readers.</a:t>
            </a: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230"/>
              </a:lnSpc>
            </a:pPr>
            <a:fld id="{81D60167-4931-47E6-BA6A-407CBD079E47}" type="slidenum">
              <a:rPr dirty="0"/>
              <a:pPr marL="25400">
                <a:lnSpc>
                  <a:spcPts val="1230"/>
                </a:lnSpc>
              </a:pPr>
              <a:t>16</a:t>
            </a:fld>
            <a:endParaRPr dirty="0"/>
          </a:p>
        </p:txBody>
      </p:sp>
      <p:pic>
        <p:nvPicPr>
          <p:cNvPr id="5" name="Picture 4"/>
          <p:cNvPicPr>
            <a:picLocks noChangeAspect="1"/>
          </p:cNvPicPr>
          <p:nvPr/>
        </p:nvPicPr>
        <p:blipFill>
          <a:blip r:embed="rId2"/>
          <a:stretch>
            <a:fillRect/>
          </a:stretch>
        </p:blipFill>
        <p:spPr>
          <a:xfrm>
            <a:off x="2057400" y="231311"/>
            <a:ext cx="4807468" cy="1545483"/>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47800" y="154172"/>
            <a:ext cx="6172200" cy="1367041"/>
          </a:xfrm>
          <a:prstGeom prst="rect">
            <a:avLst/>
          </a:prstGeom>
        </p:spPr>
        <p:txBody>
          <a:bodyPr vert="horz" wrap="square" lIns="0" tIns="12700" rIns="0" bIns="0" rtlCol="0">
            <a:spAutoFit/>
          </a:bodyPr>
          <a:lstStyle/>
          <a:p>
            <a:pPr marL="12700">
              <a:lnSpc>
                <a:spcPct val="100000"/>
              </a:lnSpc>
              <a:spcBef>
                <a:spcPts val="100"/>
              </a:spcBef>
              <a:tabLst>
                <a:tab pos="2090420" algn="l"/>
              </a:tabLst>
            </a:pPr>
            <a:r>
              <a:rPr spc="-5" dirty="0" smtClean="0"/>
              <a:t>Adding</a:t>
            </a:r>
            <a:r>
              <a:rPr lang="en-GB" spc="-5" dirty="0" smtClean="0"/>
              <a:t>- </a:t>
            </a:r>
            <a:r>
              <a:rPr dirty="0" smtClean="0"/>
              <a:t>a</a:t>
            </a:r>
            <a:r>
              <a:rPr spc="-100" dirty="0" smtClean="0"/>
              <a:t> </a:t>
            </a:r>
            <a:r>
              <a:rPr dirty="0" smtClean="0"/>
              <a:t>photo</a:t>
            </a:r>
            <a:r>
              <a:rPr lang="en-GB" dirty="0" smtClean="0"/>
              <a:t>/ Image</a:t>
            </a:r>
            <a:endParaRPr dirty="0"/>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17</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txBox="1"/>
          <p:nvPr/>
        </p:nvSpPr>
        <p:spPr>
          <a:xfrm>
            <a:off x="1066800" y="1674959"/>
            <a:ext cx="6213475" cy="1129030"/>
          </a:xfrm>
          <a:prstGeom prst="rect">
            <a:avLst/>
          </a:prstGeom>
        </p:spPr>
        <p:txBody>
          <a:bodyPr vert="horz" wrap="square" lIns="0" tIns="113030" rIns="0" bIns="0" rtlCol="0">
            <a:spAutoFit/>
          </a:bodyPr>
          <a:lstStyle/>
          <a:p>
            <a:pPr marL="355600" marR="0" lvl="0" indent="-342900" algn="ctr" defTabSz="914400" rtl="0" eaLnBrk="1" fontAlgn="auto" latinLnBrk="0" hangingPunct="1">
              <a:lnSpc>
                <a:spcPct val="100000"/>
              </a:lnSpc>
              <a:spcBef>
                <a:spcPts val="890"/>
              </a:spcBef>
              <a:spcAft>
                <a:spcPts val="0"/>
              </a:spcAft>
              <a:buClrTx/>
              <a:buSzTx/>
              <a:buFont typeface="Arial"/>
              <a:buChar char="•"/>
              <a:tabLst>
                <a:tab pos="354965" algn="l"/>
                <a:tab pos="355600" algn="l"/>
              </a:tabLst>
              <a:defRPr/>
            </a:pPr>
            <a:r>
              <a:rPr kumimoji="0" sz="3200" b="0" i="0" u="none" strike="noStrike" kern="1200" cap="none" spc="0" normalizeH="0" baseline="0" noProof="0" dirty="0">
                <a:ln>
                  <a:noFill/>
                </a:ln>
                <a:solidFill>
                  <a:prstClr val="black"/>
                </a:solidFill>
                <a:effectLst/>
                <a:uLnTx/>
                <a:uFillTx/>
                <a:latin typeface="Calibri"/>
                <a:ea typeface="+mn-ea"/>
                <a:cs typeface="Calibri"/>
              </a:rPr>
              <a:t>Go </a:t>
            </a:r>
            <a:r>
              <a:rPr kumimoji="0" sz="3200" b="0" i="0" u="none" strike="noStrike" kern="1200" cap="none" spc="-15" normalizeH="0" baseline="0" noProof="0" dirty="0">
                <a:ln>
                  <a:noFill/>
                </a:ln>
                <a:solidFill>
                  <a:prstClr val="black"/>
                </a:solidFill>
                <a:effectLst/>
                <a:uLnTx/>
                <a:uFillTx/>
                <a:latin typeface="Calibri"/>
                <a:ea typeface="+mn-ea"/>
                <a:cs typeface="Calibri"/>
              </a:rPr>
              <a:t>to</a:t>
            </a:r>
            <a:r>
              <a:rPr kumimoji="0" sz="3200" b="0" i="0" u="none" strike="noStrike" kern="1200" cap="none" spc="-5" normalizeH="0" baseline="0" noProof="0" dirty="0">
                <a:ln>
                  <a:noFill/>
                </a:ln>
                <a:solidFill>
                  <a:srgbClr val="0000FF"/>
                </a:solidFill>
                <a:effectLst/>
                <a:uLnTx/>
                <a:uFillTx/>
                <a:latin typeface="Calibri"/>
                <a:ea typeface="+mn-ea"/>
                <a:cs typeface="Calibri"/>
              </a:rPr>
              <a:t> </a:t>
            </a:r>
            <a:r>
              <a:rPr kumimoji="0" sz="3200" b="0" i="0" u="heavy" strike="noStrike" kern="1200" cap="none" spc="-30" normalizeH="0" baseline="0" noProof="0" dirty="0">
                <a:ln>
                  <a:noFill/>
                </a:ln>
                <a:solidFill>
                  <a:srgbClr val="0000FF"/>
                </a:solidFill>
                <a:effectLst/>
                <a:uLnTx/>
                <a:uFill>
                  <a:solidFill>
                    <a:srgbClr val="0000FF"/>
                  </a:solidFill>
                </a:uFill>
                <a:latin typeface="Calibri"/>
                <a:ea typeface="+mn-ea"/>
                <a:cs typeface="Calibri"/>
                <a:hlinkClick r:id="rId2"/>
              </a:rPr>
              <a:t>www.pexels.com</a:t>
            </a:r>
            <a:endParaRPr kumimoji="0" sz="3200" b="0" i="0" u="none" strike="noStrike" kern="1200" cap="none" spc="0" normalizeH="0" baseline="0" noProof="0" dirty="0">
              <a:ln>
                <a:noFill/>
              </a:ln>
              <a:solidFill>
                <a:prstClr val="black"/>
              </a:solidFill>
              <a:effectLst/>
              <a:uLnTx/>
              <a:uFillTx/>
              <a:latin typeface="Calibri"/>
              <a:ea typeface="+mn-ea"/>
              <a:cs typeface="Calibri"/>
            </a:endParaRPr>
          </a:p>
          <a:p>
            <a:pPr marL="469900" marR="0" lvl="0" indent="0" algn="ctr" defTabSz="914400" rtl="0" eaLnBrk="1" fontAlgn="auto" latinLnBrk="0" hangingPunct="1">
              <a:lnSpc>
                <a:spcPct val="100000"/>
              </a:lnSpc>
              <a:spcBef>
                <a:spcPts val="695"/>
              </a:spcBef>
              <a:spcAft>
                <a:spcPts val="0"/>
              </a:spcAft>
              <a:buClrTx/>
              <a:buSzTx/>
              <a:buFontTx/>
              <a:buNone/>
              <a:tabLst/>
              <a:defRPr/>
            </a:pPr>
            <a:r>
              <a:rPr kumimoji="0" sz="2800" b="0" i="0" u="none" strike="noStrike" kern="1200" cap="none" spc="-5" normalizeH="0" baseline="0" noProof="0" dirty="0" smtClean="0">
                <a:ln>
                  <a:noFill/>
                </a:ln>
                <a:solidFill>
                  <a:prstClr val="black"/>
                </a:solidFill>
                <a:effectLst/>
                <a:uLnTx/>
                <a:uFillTx/>
                <a:latin typeface="Calibri"/>
                <a:ea typeface="+mn-ea"/>
                <a:cs typeface="Calibri"/>
              </a:rPr>
              <a:t>Find </a:t>
            </a:r>
            <a:r>
              <a:rPr kumimoji="0" sz="2800" b="0" i="0" u="none" strike="noStrike" kern="1200" cap="none" spc="0" normalizeH="0" baseline="0" noProof="0" dirty="0">
                <a:ln>
                  <a:noFill/>
                </a:ln>
                <a:solidFill>
                  <a:prstClr val="black"/>
                </a:solidFill>
                <a:effectLst/>
                <a:uLnTx/>
                <a:uFillTx/>
                <a:latin typeface="Calibri"/>
                <a:ea typeface="+mn-ea"/>
                <a:cs typeface="Calibri"/>
              </a:rPr>
              <a:t>a </a:t>
            </a:r>
            <a:r>
              <a:rPr kumimoji="0" sz="2800" b="0" i="0" u="none" strike="noStrike" kern="1200" cap="none" spc="-10" normalizeH="0" baseline="0" noProof="0" dirty="0">
                <a:ln>
                  <a:noFill/>
                </a:ln>
                <a:solidFill>
                  <a:prstClr val="black"/>
                </a:solidFill>
                <a:effectLst/>
                <a:uLnTx/>
                <a:uFillTx/>
                <a:latin typeface="Calibri"/>
                <a:ea typeface="+mn-ea"/>
                <a:cs typeface="Calibri"/>
              </a:rPr>
              <a:t>picture </a:t>
            </a:r>
            <a:r>
              <a:rPr kumimoji="0" sz="2800" b="0" i="0" u="none" strike="noStrike" kern="1200" cap="none" spc="-5" normalizeH="0" baseline="0" noProof="0" dirty="0">
                <a:ln>
                  <a:noFill/>
                </a:ln>
                <a:solidFill>
                  <a:prstClr val="black"/>
                </a:solidFill>
                <a:effectLst/>
                <a:uLnTx/>
                <a:uFillTx/>
                <a:latin typeface="Calibri"/>
                <a:ea typeface="+mn-ea"/>
                <a:cs typeface="Calibri"/>
              </a:rPr>
              <a:t>on </a:t>
            </a:r>
            <a:r>
              <a:rPr kumimoji="0" sz="2800" b="0" i="0" u="none" strike="noStrike" kern="1200" cap="none" spc="-20" normalizeH="0" baseline="0" noProof="0" dirty="0">
                <a:ln>
                  <a:noFill/>
                </a:ln>
                <a:solidFill>
                  <a:prstClr val="black"/>
                </a:solidFill>
                <a:effectLst/>
                <a:uLnTx/>
                <a:uFillTx/>
                <a:latin typeface="Calibri"/>
                <a:ea typeface="+mn-ea"/>
                <a:cs typeface="Calibri"/>
              </a:rPr>
              <a:t>any </a:t>
            </a:r>
            <a:r>
              <a:rPr kumimoji="0" sz="2800" b="0" i="0" u="none" strike="noStrike" kern="1200" cap="none" spc="-5" normalizeH="0" baseline="0" noProof="0" dirty="0">
                <a:ln>
                  <a:noFill/>
                </a:ln>
                <a:solidFill>
                  <a:prstClr val="black"/>
                </a:solidFill>
                <a:effectLst/>
                <a:uLnTx/>
                <a:uFillTx/>
                <a:latin typeface="Calibri"/>
                <a:ea typeface="+mn-ea"/>
                <a:cs typeface="Calibri"/>
              </a:rPr>
              <a:t>subject </a:t>
            </a:r>
            <a:r>
              <a:rPr kumimoji="0" sz="2800" b="0" i="0" u="none" strike="noStrike" kern="1200" cap="none" spc="-15" normalizeH="0" baseline="0" noProof="0" dirty="0">
                <a:ln>
                  <a:noFill/>
                </a:ln>
                <a:solidFill>
                  <a:prstClr val="black"/>
                </a:solidFill>
                <a:effectLst/>
                <a:uLnTx/>
                <a:uFillTx/>
                <a:latin typeface="Calibri"/>
                <a:ea typeface="+mn-ea"/>
                <a:cs typeface="Calibri"/>
              </a:rPr>
              <a:t>you</a:t>
            </a:r>
            <a:r>
              <a:rPr kumimoji="0" sz="2800" b="0" i="0" u="none" strike="noStrike" kern="1200" cap="none" spc="-45" normalizeH="0" baseline="0" noProof="0" dirty="0">
                <a:ln>
                  <a:noFill/>
                </a:ln>
                <a:solidFill>
                  <a:prstClr val="black"/>
                </a:solidFill>
                <a:effectLst/>
                <a:uLnTx/>
                <a:uFillTx/>
                <a:latin typeface="Calibri"/>
                <a:ea typeface="+mn-ea"/>
                <a:cs typeface="Calibri"/>
              </a:rPr>
              <a:t> </a:t>
            </a:r>
            <a:r>
              <a:rPr kumimoji="0" sz="2800" b="0" i="0" u="none" strike="noStrike" kern="1200" cap="none" spc="-25" normalizeH="0" baseline="0" noProof="0" dirty="0">
                <a:ln>
                  <a:noFill/>
                </a:ln>
                <a:solidFill>
                  <a:prstClr val="black"/>
                </a:solidFill>
                <a:effectLst/>
                <a:uLnTx/>
                <a:uFillTx/>
                <a:latin typeface="Calibri"/>
                <a:ea typeface="+mn-ea"/>
                <a:cs typeface="Calibri"/>
              </a:rPr>
              <a:t>like!</a:t>
            </a:r>
            <a:endParaRPr kumimoji="0" sz="2800" b="0" i="0" u="none" strike="noStrike" kern="1200" cap="none" spc="0" normalizeH="0" baseline="0" noProof="0" dirty="0">
              <a:ln>
                <a:noFill/>
              </a:ln>
              <a:solidFill>
                <a:prstClr val="black"/>
              </a:solidFill>
              <a:effectLst/>
              <a:uLnTx/>
              <a:uFillTx/>
              <a:latin typeface="Calibri"/>
              <a:ea typeface="+mn-ea"/>
              <a:cs typeface="Calibri"/>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47900" y="3017838"/>
            <a:ext cx="4572000" cy="3048000"/>
          </a:xfrm>
          <a:prstGeom prst="rect">
            <a:avLst/>
          </a:prstGeom>
        </p:spPr>
      </p:pic>
    </p:spTree>
    <p:extLst>
      <p:ext uri="{BB962C8B-B14F-4D97-AF65-F5344CB8AC3E}">
        <p14:creationId xmlns:p14="http://schemas.microsoft.com/office/powerpoint/2010/main" val="42054266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990600" y="154172"/>
            <a:ext cx="6486941" cy="1367041"/>
          </a:xfrm>
          <a:prstGeom prst="rect">
            <a:avLst/>
          </a:prstGeom>
        </p:spPr>
        <p:txBody>
          <a:bodyPr vert="horz" wrap="square" lIns="0" tIns="12700" rIns="0" bIns="0" rtlCol="0">
            <a:spAutoFit/>
          </a:bodyPr>
          <a:lstStyle/>
          <a:p>
            <a:pPr marL="12700">
              <a:lnSpc>
                <a:spcPct val="100000"/>
              </a:lnSpc>
              <a:spcBef>
                <a:spcPts val="100"/>
              </a:spcBef>
              <a:tabLst>
                <a:tab pos="2090420" algn="l"/>
              </a:tabLst>
            </a:pPr>
            <a:r>
              <a:rPr spc="-5" dirty="0" smtClean="0"/>
              <a:t>Adding</a:t>
            </a:r>
            <a:r>
              <a:rPr lang="en-GB" spc="-5" dirty="0" smtClean="0"/>
              <a:t> </a:t>
            </a:r>
            <a:r>
              <a:rPr dirty="0" smtClean="0"/>
              <a:t>a</a:t>
            </a:r>
            <a:r>
              <a:rPr spc="-100" dirty="0" smtClean="0"/>
              <a:t> </a:t>
            </a:r>
            <a:r>
              <a:rPr dirty="0" smtClean="0"/>
              <a:t>photo</a:t>
            </a:r>
            <a:r>
              <a:rPr lang="en-GB" dirty="0" smtClean="0"/>
              <a:t>/ Image</a:t>
            </a:r>
            <a:endParaRPr dirty="0"/>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18</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p:nvPr/>
        </p:nvSpPr>
        <p:spPr>
          <a:xfrm>
            <a:off x="457200" y="2781823"/>
            <a:ext cx="8229600" cy="460038"/>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7231335" y="2806890"/>
            <a:ext cx="725805" cy="410209"/>
          </a:xfrm>
          <a:custGeom>
            <a:avLst/>
            <a:gdLst/>
            <a:ahLst/>
            <a:cxnLst/>
            <a:rect l="l" t="t" r="r" b="b"/>
            <a:pathLst>
              <a:path w="725804" h="410210">
                <a:moveTo>
                  <a:pt x="0" y="204952"/>
                </a:moveTo>
                <a:lnTo>
                  <a:pt x="18485" y="140171"/>
                </a:lnTo>
                <a:lnTo>
                  <a:pt x="69962" y="83910"/>
                </a:lnTo>
                <a:lnTo>
                  <a:pt x="106205" y="60029"/>
                </a:lnTo>
                <a:lnTo>
                  <a:pt x="148456" y="39543"/>
                </a:lnTo>
                <a:lnTo>
                  <a:pt x="195968" y="22876"/>
                </a:lnTo>
                <a:lnTo>
                  <a:pt x="247995" y="10448"/>
                </a:lnTo>
                <a:lnTo>
                  <a:pt x="303790" y="2682"/>
                </a:lnTo>
                <a:lnTo>
                  <a:pt x="362607" y="0"/>
                </a:lnTo>
                <a:lnTo>
                  <a:pt x="421423" y="2682"/>
                </a:lnTo>
                <a:lnTo>
                  <a:pt x="477218" y="10448"/>
                </a:lnTo>
                <a:lnTo>
                  <a:pt x="529245" y="22876"/>
                </a:lnTo>
                <a:lnTo>
                  <a:pt x="576757" y="39543"/>
                </a:lnTo>
                <a:lnTo>
                  <a:pt x="619008" y="60029"/>
                </a:lnTo>
                <a:lnTo>
                  <a:pt x="655251" y="83910"/>
                </a:lnTo>
                <a:lnTo>
                  <a:pt x="684740" y="110764"/>
                </a:lnTo>
                <a:lnTo>
                  <a:pt x="720468" y="171707"/>
                </a:lnTo>
                <a:lnTo>
                  <a:pt x="725214" y="204952"/>
                </a:lnTo>
                <a:lnTo>
                  <a:pt x="720468" y="238196"/>
                </a:lnTo>
                <a:lnTo>
                  <a:pt x="684740" y="299139"/>
                </a:lnTo>
                <a:lnTo>
                  <a:pt x="655251" y="325993"/>
                </a:lnTo>
                <a:lnTo>
                  <a:pt x="619008" y="349874"/>
                </a:lnTo>
                <a:lnTo>
                  <a:pt x="576757" y="370360"/>
                </a:lnTo>
                <a:lnTo>
                  <a:pt x="529245" y="387027"/>
                </a:lnTo>
                <a:lnTo>
                  <a:pt x="477218" y="399455"/>
                </a:lnTo>
                <a:lnTo>
                  <a:pt x="421423" y="407221"/>
                </a:lnTo>
                <a:lnTo>
                  <a:pt x="362607" y="409904"/>
                </a:lnTo>
                <a:lnTo>
                  <a:pt x="303790" y="407221"/>
                </a:lnTo>
                <a:lnTo>
                  <a:pt x="247995" y="399455"/>
                </a:lnTo>
                <a:lnTo>
                  <a:pt x="195968" y="387027"/>
                </a:lnTo>
                <a:lnTo>
                  <a:pt x="148456" y="370360"/>
                </a:lnTo>
                <a:lnTo>
                  <a:pt x="106205" y="349874"/>
                </a:lnTo>
                <a:lnTo>
                  <a:pt x="69962" y="325993"/>
                </a:lnTo>
                <a:lnTo>
                  <a:pt x="40473" y="299139"/>
                </a:lnTo>
                <a:lnTo>
                  <a:pt x="4745" y="238196"/>
                </a:lnTo>
                <a:lnTo>
                  <a:pt x="0" y="204952"/>
                </a:lnTo>
                <a:close/>
              </a:path>
            </a:pathLst>
          </a:custGeom>
          <a:ln w="25400">
            <a:solidFill>
              <a:srgbClr val="FF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txBox="1"/>
          <p:nvPr/>
        </p:nvSpPr>
        <p:spPr>
          <a:xfrm>
            <a:off x="2853471" y="4218202"/>
            <a:ext cx="4624070" cy="29972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800" b="0" i="0" u="none" strike="noStrike" kern="1200" cap="none" spc="-5" normalizeH="0" baseline="0" noProof="0" dirty="0">
                <a:ln>
                  <a:noFill/>
                </a:ln>
                <a:solidFill>
                  <a:prstClr val="black"/>
                </a:solidFill>
                <a:effectLst/>
                <a:uLnTx/>
                <a:uFillTx/>
                <a:latin typeface="Trebuchet MS"/>
                <a:ea typeface="+mn-ea"/>
                <a:cs typeface="Trebuchet MS"/>
              </a:rPr>
              <a:t>Click on the ‘down arrow’ on pop-up</a:t>
            </a:r>
            <a:r>
              <a:rPr kumimoji="0" sz="1800" b="0" i="0" u="none" strike="noStrike" kern="1200" cap="none" spc="-95" normalizeH="0" baseline="0" noProof="0" dirty="0">
                <a:ln>
                  <a:noFill/>
                </a:ln>
                <a:solidFill>
                  <a:prstClr val="black"/>
                </a:solidFill>
                <a:effectLst/>
                <a:uLnTx/>
                <a:uFillTx/>
                <a:latin typeface="Trebuchet MS"/>
                <a:ea typeface="+mn-ea"/>
                <a:cs typeface="Trebuchet MS"/>
              </a:rPr>
              <a:t> </a:t>
            </a:r>
            <a:r>
              <a:rPr kumimoji="0" sz="1800" b="0" i="0" u="none" strike="noStrike" kern="1200" cap="none" spc="-5" normalizeH="0" baseline="0" noProof="0" dirty="0">
                <a:ln>
                  <a:noFill/>
                </a:ln>
                <a:solidFill>
                  <a:prstClr val="black"/>
                </a:solidFill>
                <a:effectLst/>
                <a:uLnTx/>
                <a:uFillTx/>
                <a:latin typeface="Trebuchet MS"/>
                <a:ea typeface="+mn-ea"/>
                <a:cs typeface="Trebuchet MS"/>
              </a:rPr>
              <a:t>window</a:t>
            </a:r>
            <a:endParaRPr kumimoji="0" sz="1800" b="0" i="0" u="none" strike="noStrike" kern="1200" cap="none" spc="0" normalizeH="0" baseline="0" noProof="0">
              <a:ln>
                <a:noFill/>
              </a:ln>
              <a:solidFill>
                <a:prstClr val="black"/>
              </a:solidFill>
              <a:effectLst/>
              <a:uLnTx/>
              <a:uFillTx/>
              <a:latin typeface="Trebuchet MS"/>
              <a:ea typeface="+mn-ea"/>
              <a:cs typeface="Trebuchet MS"/>
            </a:endParaRPr>
          </a:p>
        </p:txBody>
      </p:sp>
      <p:sp>
        <p:nvSpPr>
          <p:cNvPr id="6" name="object 6"/>
          <p:cNvSpPr/>
          <p:nvPr/>
        </p:nvSpPr>
        <p:spPr>
          <a:xfrm>
            <a:off x="6201102" y="3216795"/>
            <a:ext cx="1303655" cy="977265"/>
          </a:xfrm>
          <a:custGeom>
            <a:avLst/>
            <a:gdLst/>
            <a:ahLst/>
            <a:cxnLst/>
            <a:rect l="l" t="t" r="r" b="b"/>
            <a:pathLst>
              <a:path w="1303654" h="977264">
                <a:moveTo>
                  <a:pt x="1303283" y="0"/>
                </a:moveTo>
                <a:lnTo>
                  <a:pt x="0" y="976833"/>
                </a:lnTo>
              </a:path>
            </a:pathLst>
          </a:custGeom>
          <a:ln w="9525">
            <a:solidFill>
              <a:srgbClr val="00AFF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997716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03487" y="489712"/>
            <a:ext cx="4136390" cy="695960"/>
          </a:xfrm>
          <a:prstGeom prst="rect">
            <a:avLst/>
          </a:prstGeom>
        </p:spPr>
        <p:txBody>
          <a:bodyPr vert="horz" wrap="square" lIns="0" tIns="12700" rIns="0" bIns="0" rtlCol="0">
            <a:spAutoFit/>
          </a:bodyPr>
          <a:lstStyle/>
          <a:p>
            <a:pPr marL="12700">
              <a:lnSpc>
                <a:spcPct val="100000"/>
              </a:lnSpc>
              <a:spcBef>
                <a:spcPts val="100"/>
              </a:spcBef>
              <a:tabLst>
                <a:tab pos="2090420" algn="l"/>
              </a:tabLst>
            </a:pPr>
            <a:r>
              <a:rPr spc="-5" dirty="0"/>
              <a:t>Adding	</a:t>
            </a:r>
            <a:r>
              <a:rPr dirty="0"/>
              <a:t>a</a:t>
            </a:r>
            <a:r>
              <a:rPr spc="-100" dirty="0"/>
              <a:t> </a:t>
            </a:r>
            <a:r>
              <a:rPr dirty="0"/>
              <a:t>photo</a:t>
            </a: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19</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txBox="1"/>
          <p:nvPr/>
        </p:nvSpPr>
        <p:spPr>
          <a:xfrm>
            <a:off x="535940" y="1607821"/>
            <a:ext cx="7360284" cy="1000125"/>
          </a:xfrm>
          <a:prstGeom prst="rect">
            <a:avLst/>
          </a:prstGeom>
        </p:spPr>
        <p:txBody>
          <a:bodyPr vert="horz" wrap="square" lIns="0" tIns="12700" rIns="0" bIns="0" rtlCol="0">
            <a:spAutoFit/>
          </a:bodyPr>
          <a:lstStyle/>
          <a:p>
            <a:pPr marL="355600" marR="5080" lvl="0" indent="-342900" algn="l" defTabSz="914400" rtl="0" eaLnBrk="1" fontAlgn="auto" latinLnBrk="0" hangingPunct="1">
              <a:lnSpc>
                <a:spcPct val="100000"/>
              </a:lnSpc>
              <a:spcBef>
                <a:spcPts val="100"/>
              </a:spcBef>
              <a:spcAft>
                <a:spcPts val="0"/>
              </a:spcAft>
              <a:buClrTx/>
              <a:buSzTx/>
              <a:buFont typeface="Arial"/>
              <a:buChar char="•"/>
              <a:tabLst>
                <a:tab pos="354965" algn="l"/>
                <a:tab pos="355600" algn="l"/>
                <a:tab pos="2463800" algn="l"/>
              </a:tabLst>
              <a:defRPr/>
            </a:pPr>
            <a:r>
              <a:rPr kumimoji="0" sz="3200" b="0" i="0" u="none" strike="noStrike" kern="1200" cap="none" spc="0" normalizeH="0" baseline="0" noProof="0" dirty="0">
                <a:ln>
                  <a:noFill/>
                </a:ln>
                <a:solidFill>
                  <a:prstClr val="black"/>
                </a:solidFill>
                <a:effectLst/>
                <a:uLnTx/>
                <a:uFillTx/>
                <a:latin typeface="Calibri"/>
                <a:ea typeface="+mn-ea"/>
                <a:cs typeface="Calibri"/>
              </a:rPr>
              <a:t>Click</a:t>
            </a:r>
            <a:r>
              <a:rPr kumimoji="0" sz="3200" b="0" i="0" u="none" strike="noStrike" kern="1200" cap="none" spc="-5" normalizeH="0" baseline="0" noProof="0" dirty="0">
                <a:ln>
                  <a:noFill/>
                </a:ln>
                <a:solidFill>
                  <a:prstClr val="black"/>
                </a:solidFill>
                <a:effectLst/>
                <a:uLnTx/>
                <a:uFillTx/>
                <a:latin typeface="Calibri"/>
                <a:ea typeface="+mn-ea"/>
                <a:cs typeface="Calibri"/>
              </a:rPr>
              <a:t> on</a:t>
            </a:r>
            <a:r>
              <a:rPr kumimoji="0" sz="3200" b="0" i="0" u="none" strike="noStrike" kern="1200" cap="none" spc="5" normalizeH="0" baseline="0" noProof="0" dirty="0">
                <a:ln>
                  <a:noFill/>
                </a:ln>
                <a:solidFill>
                  <a:prstClr val="black"/>
                </a:solidFill>
                <a:effectLst/>
                <a:uLnTx/>
                <a:uFillTx/>
                <a:latin typeface="Calibri"/>
                <a:ea typeface="+mn-ea"/>
                <a:cs typeface="Calibri"/>
              </a:rPr>
              <a:t> </a:t>
            </a:r>
            <a:r>
              <a:rPr kumimoji="0" sz="3200" b="0" i="0" u="none" strike="noStrike" kern="1200" cap="none" spc="0" normalizeH="0" baseline="0" noProof="0" dirty="0">
                <a:ln>
                  <a:noFill/>
                </a:ln>
                <a:solidFill>
                  <a:prstClr val="black"/>
                </a:solidFill>
                <a:effectLst/>
                <a:uLnTx/>
                <a:uFillTx/>
                <a:latin typeface="Calibri"/>
                <a:ea typeface="+mn-ea"/>
                <a:cs typeface="Calibri"/>
              </a:rPr>
              <a:t>the	</a:t>
            </a:r>
            <a:r>
              <a:rPr kumimoji="0" sz="3200" b="0" i="0" u="none" strike="noStrike" kern="1200" cap="none" spc="-15" normalizeH="0" baseline="0" noProof="0" dirty="0">
                <a:ln>
                  <a:noFill/>
                </a:ln>
                <a:solidFill>
                  <a:prstClr val="black"/>
                </a:solidFill>
                <a:effectLst/>
                <a:uLnTx/>
                <a:uFillTx/>
                <a:latin typeface="Calibri"/>
                <a:ea typeface="+mn-ea"/>
                <a:cs typeface="Calibri"/>
              </a:rPr>
              <a:t>Free </a:t>
            </a:r>
            <a:r>
              <a:rPr kumimoji="0" sz="3200" b="0" i="0" u="none" strike="noStrike" kern="1200" cap="none" spc="-5" normalizeH="0" baseline="0" noProof="0" dirty="0">
                <a:ln>
                  <a:noFill/>
                </a:ln>
                <a:solidFill>
                  <a:prstClr val="black"/>
                </a:solidFill>
                <a:effectLst/>
                <a:uLnTx/>
                <a:uFillTx/>
                <a:latin typeface="Calibri"/>
                <a:ea typeface="+mn-ea"/>
                <a:cs typeface="Calibri"/>
              </a:rPr>
              <a:t>Download </a:t>
            </a:r>
            <a:r>
              <a:rPr kumimoji="0" sz="3200" b="0" i="0" u="none" strike="noStrike" kern="1200" cap="none" spc="-15" normalizeH="0" baseline="0" noProof="0" dirty="0">
                <a:ln>
                  <a:noFill/>
                </a:ln>
                <a:solidFill>
                  <a:prstClr val="black"/>
                </a:solidFill>
                <a:effectLst/>
                <a:uLnTx/>
                <a:uFillTx/>
                <a:latin typeface="Calibri"/>
                <a:ea typeface="+mn-ea"/>
                <a:cs typeface="Calibri"/>
              </a:rPr>
              <a:t>button </a:t>
            </a:r>
            <a:r>
              <a:rPr kumimoji="0" sz="3200" b="0" i="0" u="none" strike="noStrike" kern="1200" cap="none" spc="-5" normalizeH="0" baseline="0" noProof="0" dirty="0">
                <a:ln>
                  <a:noFill/>
                </a:ln>
                <a:solidFill>
                  <a:prstClr val="black"/>
                </a:solidFill>
                <a:effectLst/>
                <a:uLnTx/>
                <a:uFillTx/>
                <a:latin typeface="Calibri"/>
                <a:ea typeface="+mn-ea"/>
                <a:cs typeface="Calibri"/>
              </a:rPr>
              <a:t>on </a:t>
            </a:r>
            <a:r>
              <a:rPr kumimoji="0" sz="3200" b="0" i="0" u="none" strike="noStrike" kern="1200" cap="none" spc="0" normalizeH="0" baseline="0" noProof="0" dirty="0">
                <a:ln>
                  <a:noFill/>
                </a:ln>
                <a:solidFill>
                  <a:prstClr val="black"/>
                </a:solidFill>
                <a:effectLst/>
                <a:uLnTx/>
                <a:uFillTx/>
                <a:latin typeface="Calibri"/>
                <a:ea typeface="+mn-ea"/>
                <a:cs typeface="Calibri"/>
              </a:rPr>
              <a:t>the  </a:t>
            </a:r>
            <a:r>
              <a:rPr kumimoji="0" sz="3200" b="0" i="0" u="none" strike="noStrike" kern="1200" cap="none" spc="-5" normalizeH="0" baseline="0" noProof="0" dirty="0">
                <a:ln>
                  <a:noFill/>
                </a:ln>
                <a:solidFill>
                  <a:prstClr val="black"/>
                </a:solidFill>
                <a:effectLst/>
                <a:uLnTx/>
                <a:uFillTx/>
                <a:latin typeface="Calibri"/>
                <a:ea typeface="+mn-ea"/>
                <a:cs typeface="Calibri"/>
              </a:rPr>
              <a:t>right </a:t>
            </a:r>
            <a:r>
              <a:rPr kumimoji="0" sz="3200" b="0" i="0" u="none" strike="noStrike" kern="1200" cap="none" spc="0" normalizeH="0" baseline="0" noProof="0" dirty="0">
                <a:ln>
                  <a:noFill/>
                </a:ln>
                <a:solidFill>
                  <a:prstClr val="black"/>
                </a:solidFill>
                <a:effectLst/>
                <a:uLnTx/>
                <a:uFillTx/>
                <a:latin typeface="Calibri"/>
                <a:ea typeface="+mn-ea"/>
                <a:cs typeface="Calibri"/>
              </a:rPr>
              <a:t>hand</a:t>
            </a:r>
            <a:r>
              <a:rPr kumimoji="0" sz="3200" b="0" i="0" u="none" strike="noStrike" kern="1200" cap="none" spc="5" normalizeH="0" baseline="0" noProof="0" dirty="0">
                <a:ln>
                  <a:noFill/>
                </a:ln>
                <a:solidFill>
                  <a:prstClr val="black"/>
                </a:solidFill>
                <a:effectLst/>
                <a:uLnTx/>
                <a:uFillTx/>
                <a:latin typeface="Calibri"/>
                <a:ea typeface="+mn-ea"/>
                <a:cs typeface="Calibri"/>
              </a:rPr>
              <a:t> </a:t>
            </a:r>
            <a:r>
              <a:rPr kumimoji="0" sz="3200" b="0" i="0" u="none" strike="noStrike" kern="1200" cap="none" spc="-5" normalizeH="0" baseline="0" noProof="0" dirty="0">
                <a:ln>
                  <a:noFill/>
                </a:ln>
                <a:solidFill>
                  <a:prstClr val="black"/>
                </a:solidFill>
                <a:effectLst/>
                <a:uLnTx/>
                <a:uFillTx/>
                <a:latin typeface="Calibri"/>
                <a:ea typeface="+mn-ea"/>
                <a:cs typeface="Calibri"/>
              </a:rPr>
              <a:t>side:</a:t>
            </a:r>
            <a:endParaRPr kumimoji="0" sz="3200" b="0" i="0" u="none" strike="noStrike" kern="1200" cap="none" spc="0" normalizeH="0" baseline="0" noProof="0">
              <a:ln>
                <a:noFill/>
              </a:ln>
              <a:solidFill>
                <a:prstClr val="black"/>
              </a:solidFill>
              <a:effectLst/>
              <a:uLnTx/>
              <a:uFillTx/>
              <a:latin typeface="Calibri"/>
              <a:ea typeface="+mn-ea"/>
              <a:cs typeface="Calibri"/>
            </a:endParaRPr>
          </a:p>
        </p:txBody>
      </p:sp>
      <p:sp>
        <p:nvSpPr>
          <p:cNvPr id="4" name="object 4"/>
          <p:cNvSpPr txBox="1"/>
          <p:nvPr/>
        </p:nvSpPr>
        <p:spPr>
          <a:xfrm>
            <a:off x="535940" y="4435666"/>
            <a:ext cx="5861685" cy="513080"/>
          </a:xfrm>
          <a:prstGeom prst="rect">
            <a:avLst/>
          </a:prstGeom>
        </p:spPr>
        <p:txBody>
          <a:bodyPr vert="horz" wrap="square" lIns="0" tIns="12700" rIns="0" bIns="0" rtlCol="0">
            <a:spAutoFit/>
          </a:bodyPr>
          <a:lstStyle/>
          <a:p>
            <a:pPr marL="355600" marR="0" lvl="0" indent="-342900" algn="l" defTabSz="914400" rtl="0" eaLnBrk="1" fontAlgn="auto" latinLnBrk="0" hangingPunct="1">
              <a:lnSpc>
                <a:spcPct val="100000"/>
              </a:lnSpc>
              <a:spcBef>
                <a:spcPts val="100"/>
              </a:spcBef>
              <a:spcAft>
                <a:spcPts val="0"/>
              </a:spcAft>
              <a:buClrTx/>
              <a:buSzTx/>
              <a:buFont typeface="Arial"/>
              <a:buChar char="•"/>
              <a:tabLst>
                <a:tab pos="354965" algn="l"/>
                <a:tab pos="355600" algn="l"/>
              </a:tabLst>
              <a:defRPr/>
            </a:pPr>
            <a:r>
              <a:rPr kumimoji="0" sz="3200" b="0" i="0" u="none" strike="noStrike" kern="1200" cap="none" spc="0" normalizeH="0" baseline="0" noProof="0" dirty="0">
                <a:ln>
                  <a:noFill/>
                </a:ln>
                <a:solidFill>
                  <a:prstClr val="black"/>
                </a:solidFill>
                <a:effectLst/>
                <a:uLnTx/>
                <a:uFillTx/>
                <a:latin typeface="Calibri"/>
                <a:ea typeface="+mn-ea"/>
                <a:cs typeface="Calibri"/>
              </a:rPr>
              <a:t>A </a:t>
            </a:r>
            <a:r>
              <a:rPr kumimoji="0" sz="3200" b="0" i="0" u="none" strike="noStrike" kern="1200" cap="none" spc="-5" normalizeH="0" baseline="0" noProof="0" dirty="0">
                <a:ln>
                  <a:noFill/>
                </a:ln>
                <a:solidFill>
                  <a:prstClr val="black"/>
                </a:solidFill>
                <a:effectLst/>
                <a:uLnTx/>
                <a:uFillTx/>
                <a:latin typeface="Calibri"/>
                <a:ea typeface="+mn-ea"/>
                <a:cs typeface="Calibri"/>
              </a:rPr>
              <a:t>pop-up window </a:t>
            </a:r>
            <a:r>
              <a:rPr kumimoji="0" sz="3200" b="0" i="0" u="none" strike="noStrike" kern="1200" cap="none" spc="0" normalizeH="0" baseline="0" noProof="0" dirty="0">
                <a:ln>
                  <a:noFill/>
                </a:ln>
                <a:solidFill>
                  <a:prstClr val="black"/>
                </a:solidFill>
                <a:effectLst/>
                <a:uLnTx/>
                <a:uFillTx/>
                <a:latin typeface="Calibri"/>
                <a:ea typeface="+mn-ea"/>
                <a:cs typeface="Calibri"/>
              </a:rPr>
              <a:t>should</a:t>
            </a:r>
            <a:r>
              <a:rPr kumimoji="0" sz="3200" b="0" i="0" u="none" strike="noStrike" kern="1200" cap="none" spc="-5" normalizeH="0" baseline="0" noProof="0" dirty="0">
                <a:ln>
                  <a:noFill/>
                </a:ln>
                <a:solidFill>
                  <a:prstClr val="black"/>
                </a:solidFill>
                <a:effectLst/>
                <a:uLnTx/>
                <a:uFillTx/>
                <a:latin typeface="Calibri"/>
                <a:ea typeface="+mn-ea"/>
                <a:cs typeface="Calibri"/>
              </a:rPr>
              <a:t> appear:</a:t>
            </a:r>
            <a:endParaRPr kumimoji="0" sz="32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5" name="object 5"/>
          <p:cNvSpPr/>
          <p:nvPr/>
        </p:nvSpPr>
        <p:spPr>
          <a:xfrm>
            <a:off x="3028734" y="2657367"/>
            <a:ext cx="3086530" cy="1543264"/>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p:nvPr/>
        </p:nvSpPr>
        <p:spPr>
          <a:xfrm>
            <a:off x="84082" y="5065149"/>
            <a:ext cx="9059917" cy="511155"/>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13240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03487" y="489712"/>
            <a:ext cx="4136390" cy="695960"/>
          </a:xfrm>
          <a:prstGeom prst="rect">
            <a:avLst/>
          </a:prstGeom>
        </p:spPr>
        <p:txBody>
          <a:bodyPr vert="horz" wrap="square" lIns="0" tIns="12700" rIns="0" bIns="0" rtlCol="0">
            <a:spAutoFit/>
          </a:bodyPr>
          <a:lstStyle/>
          <a:p>
            <a:pPr marL="12700">
              <a:lnSpc>
                <a:spcPct val="100000"/>
              </a:lnSpc>
              <a:spcBef>
                <a:spcPts val="100"/>
              </a:spcBef>
              <a:tabLst>
                <a:tab pos="2090420" algn="l"/>
              </a:tabLst>
            </a:pPr>
            <a:r>
              <a:rPr spc="-5" dirty="0"/>
              <a:t>Adding	</a:t>
            </a:r>
            <a:r>
              <a:rPr dirty="0"/>
              <a:t>a</a:t>
            </a:r>
            <a:r>
              <a:rPr spc="-100" dirty="0"/>
              <a:t> </a:t>
            </a:r>
            <a:r>
              <a:rPr dirty="0"/>
              <a:t>photo</a:t>
            </a:r>
          </a:p>
        </p:txBody>
      </p:sp>
      <p:sp>
        <p:nvSpPr>
          <p:cNvPr id="6" name="object 6"/>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20</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txBox="1"/>
          <p:nvPr/>
        </p:nvSpPr>
        <p:spPr>
          <a:xfrm>
            <a:off x="535940" y="2095479"/>
            <a:ext cx="7823200" cy="2756535"/>
          </a:xfrm>
          <a:prstGeom prst="rect">
            <a:avLst/>
          </a:prstGeom>
        </p:spPr>
        <p:txBody>
          <a:bodyPr vert="horz" wrap="square" lIns="0" tIns="109220" rIns="0" bIns="0" rtlCol="0">
            <a:spAutoFit/>
          </a:bodyPr>
          <a:lstStyle/>
          <a:p>
            <a:pPr marL="355600" marR="0" lvl="0" indent="-342900" algn="l" defTabSz="914400" rtl="0" eaLnBrk="1" fontAlgn="auto" latinLnBrk="0" hangingPunct="1">
              <a:lnSpc>
                <a:spcPct val="100000"/>
              </a:lnSpc>
              <a:spcBef>
                <a:spcPts val="860"/>
              </a:spcBef>
              <a:spcAft>
                <a:spcPts val="0"/>
              </a:spcAft>
              <a:buClrTx/>
              <a:buSzTx/>
              <a:buFont typeface="Arial"/>
              <a:buChar char="•"/>
              <a:tabLst>
                <a:tab pos="354965" algn="l"/>
                <a:tab pos="355600" algn="l"/>
              </a:tabLst>
              <a:defRPr/>
            </a:pPr>
            <a:r>
              <a:rPr kumimoji="0" sz="3200" b="0" i="0" u="none" strike="noStrike" kern="1200" cap="none" spc="0" normalizeH="0" baseline="0" noProof="0" dirty="0">
                <a:ln>
                  <a:noFill/>
                </a:ln>
                <a:solidFill>
                  <a:prstClr val="black"/>
                </a:solidFill>
                <a:effectLst/>
                <a:uLnTx/>
                <a:uFillTx/>
                <a:latin typeface="Calibri"/>
                <a:ea typeface="+mn-ea"/>
                <a:cs typeface="Calibri"/>
              </a:rPr>
              <a:t>Click </a:t>
            </a:r>
            <a:r>
              <a:rPr kumimoji="0" sz="3200" b="0" i="0" u="none" strike="noStrike" kern="1200" cap="none" spc="-15" normalizeH="0" baseline="0" noProof="0" dirty="0">
                <a:ln>
                  <a:noFill/>
                </a:ln>
                <a:solidFill>
                  <a:prstClr val="black"/>
                </a:solidFill>
                <a:effectLst/>
                <a:uLnTx/>
                <a:uFillTx/>
                <a:latin typeface="Calibri"/>
                <a:ea typeface="+mn-ea"/>
                <a:cs typeface="Calibri"/>
              </a:rPr>
              <a:t>‘Save </a:t>
            </a:r>
            <a:r>
              <a:rPr kumimoji="0" sz="3200" b="0" i="0" u="none" strike="noStrike" kern="1200" cap="none" spc="-5" normalizeH="0" baseline="0" noProof="0" dirty="0">
                <a:ln>
                  <a:noFill/>
                </a:ln>
                <a:solidFill>
                  <a:prstClr val="black"/>
                </a:solidFill>
                <a:effectLst/>
                <a:uLnTx/>
                <a:uFillTx/>
                <a:latin typeface="Calibri"/>
                <a:ea typeface="+mn-ea"/>
                <a:cs typeface="Calibri"/>
              </a:rPr>
              <a:t>As’</a:t>
            </a:r>
            <a:endParaRPr kumimoji="0" sz="3200" b="0" i="0" u="none" strike="noStrike" kern="1200" cap="none" spc="0" normalizeH="0" baseline="0" noProof="0" dirty="0">
              <a:ln>
                <a:noFill/>
              </a:ln>
              <a:solidFill>
                <a:prstClr val="black"/>
              </a:solidFill>
              <a:effectLst/>
              <a:uLnTx/>
              <a:uFillTx/>
              <a:latin typeface="Calibri"/>
              <a:ea typeface="+mn-ea"/>
              <a:cs typeface="Calibri"/>
            </a:endParaRPr>
          </a:p>
          <a:p>
            <a:pPr marL="355600" marR="5080" lvl="0" indent="-342900" algn="l" defTabSz="914400" rtl="0" eaLnBrk="1" fontAlgn="auto" latinLnBrk="0" hangingPunct="1">
              <a:lnSpc>
                <a:spcPct val="100699"/>
              </a:lnSpc>
              <a:spcBef>
                <a:spcPts val="730"/>
              </a:spcBef>
              <a:spcAft>
                <a:spcPts val="0"/>
              </a:spcAft>
              <a:buClrTx/>
              <a:buSzTx/>
              <a:buFont typeface="Arial"/>
              <a:buChar char="•"/>
              <a:tabLst>
                <a:tab pos="354965" algn="l"/>
                <a:tab pos="355600" algn="l"/>
              </a:tabLst>
              <a:defRPr/>
            </a:pPr>
            <a:r>
              <a:rPr kumimoji="0" sz="3200" b="0" i="0" u="none" strike="noStrike" kern="1200" cap="none" spc="-20" normalizeH="0" baseline="0" noProof="0" dirty="0">
                <a:ln>
                  <a:noFill/>
                </a:ln>
                <a:solidFill>
                  <a:prstClr val="black"/>
                </a:solidFill>
                <a:effectLst/>
                <a:uLnTx/>
                <a:uFillTx/>
                <a:latin typeface="Calibri"/>
                <a:ea typeface="+mn-ea"/>
                <a:cs typeface="Calibri"/>
              </a:rPr>
              <a:t>Save </a:t>
            </a:r>
            <a:r>
              <a:rPr kumimoji="0" sz="3200" b="0" i="0" u="none" strike="noStrike" kern="1200" cap="none" spc="0" normalizeH="0" baseline="0" noProof="0" dirty="0">
                <a:ln>
                  <a:noFill/>
                </a:ln>
                <a:solidFill>
                  <a:prstClr val="black"/>
                </a:solidFill>
                <a:effectLst/>
                <a:uLnTx/>
                <a:uFillTx/>
                <a:latin typeface="Calibri"/>
                <a:ea typeface="+mn-ea"/>
                <a:cs typeface="Calibri"/>
              </a:rPr>
              <a:t>this </a:t>
            </a:r>
            <a:r>
              <a:rPr kumimoji="0" sz="3200" b="0" i="0" u="none" strike="noStrike" kern="1200" cap="none" spc="-5" normalizeH="0" baseline="0" noProof="0" dirty="0">
                <a:ln>
                  <a:noFill/>
                </a:ln>
                <a:solidFill>
                  <a:prstClr val="black"/>
                </a:solidFill>
                <a:effectLst/>
                <a:uLnTx/>
                <a:uFillTx/>
                <a:latin typeface="Calibri"/>
                <a:ea typeface="+mn-ea"/>
                <a:cs typeface="Calibri"/>
              </a:rPr>
              <a:t>image on </a:t>
            </a:r>
            <a:r>
              <a:rPr kumimoji="0" sz="3200" b="0" i="0" u="none" strike="noStrike" kern="1200" cap="none" spc="-10" normalizeH="0" baseline="0" noProof="0" dirty="0">
                <a:ln>
                  <a:noFill/>
                </a:ln>
                <a:solidFill>
                  <a:prstClr val="black"/>
                </a:solidFill>
                <a:effectLst/>
                <a:uLnTx/>
                <a:uFillTx/>
                <a:latin typeface="Calibri"/>
                <a:ea typeface="+mn-ea"/>
                <a:cs typeface="Calibri"/>
              </a:rPr>
              <a:t>your </a:t>
            </a:r>
            <a:r>
              <a:rPr kumimoji="0" lang="en-GB" sz="3200" b="0" i="0" u="none" strike="noStrike" kern="1200" cap="none" spc="0" normalizeH="0" baseline="0" noProof="0" dirty="0" smtClean="0">
                <a:ln>
                  <a:noFill/>
                </a:ln>
                <a:solidFill>
                  <a:prstClr val="black"/>
                </a:solidFill>
                <a:effectLst/>
                <a:uLnTx/>
                <a:uFillTx/>
                <a:latin typeface="Calibri"/>
                <a:ea typeface="+mn-ea"/>
                <a:cs typeface="Calibri"/>
              </a:rPr>
              <a:t>U drive </a:t>
            </a:r>
            <a:r>
              <a:rPr kumimoji="0" sz="3200" b="0" i="0" u="none" strike="noStrike" kern="1200" cap="none" spc="0" normalizeH="0" baseline="0" noProof="0" dirty="0" smtClean="0">
                <a:ln>
                  <a:noFill/>
                </a:ln>
                <a:solidFill>
                  <a:prstClr val="black"/>
                </a:solidFill>
                <a:effectLst/>
                <a:uLnTx/>
                <a:uFillTx/>
                <a:latin typeface="Calibri"/>
                <a:ea typeface="+mn-ea"/>
                <a:cs typeface="Calibri"/>
              </a:rPr>
              <a:t>(so </a:t>
            </a:r>
            <a:r>
              <a:rPr kumimoji="0" sz="3200" b="0" i="0" u="none" strike="noStrike" kern="1200" cap="none" spc="-15" normalizeH="0" baseline="0" noProof="0" dirty="0">
                <a:ln>
                  <a:noFill/>
                </a:ln>
                <a:solidFill>
                  <a:prstClr val="black"/>
                </a:solidFill>
                <a:effectLst/>
                <a:uLnTx/>
                <a:uFillTx/>
                <a:latin typeface="Calibri"/>
                <a:ea typeface="+mn-ea"/>
                <a:cs typeface="Calibri"/>
              </a:rPr>
              <a:t>you </a:t>
            </a:r>
            <a:r>
              <a:rPr kumimoji="0" sz="3200" b="0" i="0" u="none" strike="noStrike" kern="1200" cap="none" spc="-10" normalizeH="0" baseline="0" noProof="0" dirty="0">
                <a:ln>
                  <a:noFill/>
                </a:ln>
                <a:solidFill>
                  <a:prstClr val="black"/>
                </a:solidFill>
                <a:effectLst/>
                <a:uLnTx/>
                <a:uFillTx/>
                <a:latin typeface="Calibri"/>
                <a:ea typeface="+mn-ea"/>
                <a:cs typeface="Calibri"/>
              </a:rPr>
              <a:t>can  </a:t>
            </a:r>
            <a:r>
              <a:rPr kumimoji="0" sz="3200" b="0" i="0" u="none" strike="noStrike" kern="1200" cap="none" spc="-5" normalizeH="0" baseline="0" noProof="0" dirty="0">
                <a:ln>
                  <a:noFill/>
                </a:ln>
                <a:solidFill>
                  <a:prstClr val="black"/>
                </a:solidFill>
                <a:effectLst/>
                <a:uLnTx/>
                <a:uFillTx/>
                <a:latin typeface="Calibri"/>
                <a:ea typeface="+mn-ea"/>
                <a:cs typeface="Calibri"/>
              </a:rPr>
              <a:t>access </a:t>
            </a:r>
            <a:r>
              <a:rPr kumimoji="0" sz="3200" b="0" i="0" u="none" strike="noStrike" kern="1200" cap="none" spc="0" normalizeH="0" baseline="0" noProof="0" dirty="0">
                <a:ln>
                  <a:noFill/>
                </a:ln>
                <a:solidFill>
                  <a:prstClr val="black"/>
                </a:solidFill>
                <a:effectLst/>
                <a:uLnTx/>
                <a:uFillTx/>
                <a:latin typeface="Calibri"/>
                <a:ea typeface="+mn-ea"/>
                <a:cs typeface="Calibri"/>
              </a:rPr>
              <a:t>it </a:t>
            </a:r>
            <a:r>
              <a:rPr kumimoji="0" sz="3200" b="0" i="0" u="none" strike="noStrike" kern="1200" cap="none" spc="-15" normalizeH="0" baseline="0" noProof="0" dirty="0">
                <a:ln>
                  <a:noFill/>
                </a:ln>
                <a:solidFill>
                  <a:prstClr val="black"/>
                </a:solidFill>
                <a:effectLst/>
                <a:uLnTx/>
                <a:uFillTx/>
                <a:latin typeface="Calibri"/>
                <a:ea typeface="+mn-ea"/>
                <a:cs typeface="Calibri"/>
              </a:rPr>
              <a:t>from </a:t>
            </a:r>
            <a:r>
              <a:rPr kumimoji="0" sz="3200" b="0" i="0" u="none" strike="noStrike" kern="1200" cap="none" spc="-20" normalizeH="0" baseline="0" noProof="0" dirty="0">
                <a:ln>
                  <a:noFill/>
                </a:ln>
                <a:solidFill>
                  <a:prstClr val="black"/>
                </a:solidFill>
                <a:effectLst/>
                <a:uLnTx/>
                <a:uFillTx/>
                <a:latin typeface="Calibri"/>
                <a:ea typeface="+mn-ea"/>
                <a:cs typeface="Calibri"/>
              </a:rPr>
              <a:t>any</a:t>
            </a:r>
            <a:r>
              <a:rPr kumimoji="0" sz="3200" b="0" i="0" u="none" strike="noStrike" kern="1200" cap="none" spc="20" normalizeH="0" baseline="0" noProof="0" dirty="0">
                <a:ln>
                  <a:noFill/>
                </a:ln>
                <a:solidFill>
                  <a:prstClr val="black"/>
                </a:solidFill>
                <a:effectLst/>
                <a:uLnTx/>
                <a:uFillTx/>
                <a:latin typeface="Calibri"/>
                <a:ea typeface="+mn-ea"/>
                <a:cs typeface="Calibri"/>
              </a:rPr>
              <a:t> </a:t>
            </a:r>
            <a:r>
              <a:rPr kumimoji="0" sz="3200" b="0" i="0" u="none" strike="noStrike" kern="1200" cap="none" spc="-10" normalizeH="0" baseline="0" noProof="0" dirty="0" smtClean="0">
                <a:ln>
                  <a:noFill/>
                </a:ln>
                <a:solidFill>
                  <a:prstClr val="black"/>
                </a:solidFill>
                <a:effectLst/>
                <a:uLnTx/>
                <a:uFillTx/>
                <a:latin typeface="Calibri"/>
                <a:ea typeface="+mn-ea"/>
                <a:cs typeface="Calibri"/>
              </a:rPr>
              <a:t>computer)</a:t>
            </a:r>
            <a:endParaRPr kumimoji="0" sz="3200" b="0" i="0" u="none" strike="noStrike" kern="1200" cap="none" spc="0" normalizeH="0" baseline="0" noProof="0" dirty="0">
              <a:ln>
                <a:noFill/>
              </a:ln>
              <a:solidFill>
                <a:prstClr val="black"/>
              </a:solidFill>
              <a:effectLst/>
              <a:uLnTx/>
              <a:uFillTx/>
              <a:latin typeface="Calibri"/>
              <a:ea typeface="+mn-ea"/>
              <a:cs typeface="Calibri"/>
            </a:endParaRPr>
          </a:p>
          <a:p>
            <a:pPr marL="355600" marR="722630" lvl="0" indent="-342900" algn="l" defTabSz="914400" rtl="0" eaLnBrk="1" fontAlgn="auto" latinLnBrk="0" hangingPunct="1">
              <a:lnSpc>
                <a:spcPct val="100000"/>
              </a:lnSpc>
              <a:spcBef>
                <a:spcPts val="760"/>
              </a:spcBef>
              <a:spcAft>
                <a:spcPts val="0"/>
              </a:spcAft>
              <a:buClrTx/>
              <a:buSzTx/>
              <a:buFont typeface="Arial"/>
              <a:buChar char="•"/>
              <a:tabLst>
                <a:tab pos="354965" algn="l"/>
                <a:tab pos="355600" algn="l"/>
              </a:tabLst>
              <a:defRPr/>
            </a:pPr>
            <a:r>
              <a:rPr kumimoji="0" sz="3200" b="0" i="0" u="none" strike="noStrike" kern="1200" cap="none" spc="0" normalizeH="0" baseline="0" noProof="0" dirty="0">
                <a:ln>
                  <a:noFill/>
                </a:ln>
                <a:solidFill>
                  <a:prstClr val="black"/>
                </a:solidFill>
                <a:effectLst/>
                <a:uLnTx/>
                <a:uFillTx/>
                <a:latin typeface="Calibri"/>
                <a:ea typeface="+mn-ea"/>
                <a:cs typeface="Calibri"/>
              </a:rPr>
              <a:t>If </a:t>
            </a:r>
            <a:r>
              <a:rPr kumimoji="0" sz="3200" b="0" i="0" u="none" strike="noStrike" kern="1200" cap="none" spc="-15" normalizeH="0" baseline="0" noProof="0" dirty="0">
                <a:ln>
                  <a:noFill/>
                </a:ln>
                <a:solidFill>
                  <a:prstClr val="black"/>
                </a:solidFill>
                <a:effectLst/>
                <a:uLnTx/>
                <a:uFillTx/>
                <a:latin typeface="Calibri"/>
                <a:ea typeface="+mn-ea"/>
                <a:cs typeface="Calibri"/>
              </a:rPr>
              <a:t>you want to: </a:t>
            </a:r>
            <a:r>
              <a:rPr kumimoji="0" sz="3200" b="0" i="0" u="none" strike="noStrike" kern="1200" cap="none" spc="-20" normalizeH="0" baseline="0" noProof="0" dirty="0">
                <a:ln>
                  <a:noFill/>
                </a:ln>
                <a:solidFill>
                  <a:prstClr val="black"/>
                </a:solidFill>
                <a:effectLst/>
                <a:uLnTx/>
                <a:uFillTx/>
                <a:latin typeface="Calibri"/>
                <a:ea typeface="+mn-ea"/>
                <a:cs typeface="Calibri"/>
              </a:rPr>
              <a:t>create </a:t>
            </a:r>
            <a:r>
              <a:rPr kumimoji="0" sz="3200" b="0" i="0" u="none" strike="noStrike" kern="1200" cap="none" spc="0" normalizeH="0" baseline="0" noProof="0" dirty="0">
                <a:ln>
                  <a:noFill/>
                </a:ln>
                <a:solidFill>
                  <a:prstClr val="black"/>
                </a:solidFill>
                <a:effectLst/>
                <a:uLnTx/>
                <a:uFillTx/>
                <a:latin typeface="Calibri"/>
                <a:ea typeface="+mn-ea"/>
                <a:cs typeface="Calibri"/>
              </a:rPr>
              <a:t>a </a:t>
            </a:r>
            <a:r>
              <a:rPr kumimoji="0" sz="3200" b="0" i="0" u="none" strike="noStrike" kern="1200" cap="none" spc="-15" normalizeH="0" baseline="0" noProof="0" dirty="0">
                <a:ln>
                  <a:noFill/>
                </a:ln>
                <a:solidFill>
                  <a:prstClr val="black"/>
                </a:solidFill>
                <a:effectLst/>
                <a:uLnTx/>
                <a:uFillTx/>
                <a:latin typeface="Calibri"/>
                <a:ea typeface="+mn-ea"/>
                <a:cs typeface="Calibri"/>
              </a:rPr>
              <a:t>folder </a:t>
            </a:r>
            <a:r>
              <a:rPr kumimoji="0" sz="3200" b="0" i="0" u="none" strike="noStrike" kern="1200" cap="none" spc="-10" normalizeH="0" baseline="0" noProof="0" dirty="0">
                <a:ln>
                  <a:noFill/>
                </a:ln>
                <a:solidFill>
                  <a:prstClr val="black"/>
                </a:solidFill>
                <a:effectLst/>
                <a:uLnTx/>
                <a:uFillTx/>
                <a:latin typeface="Calibri"/>
                <a:ea typeface="+mn-ea"/>
                <a:cs typeface="Calibri"/>
              </a:rPr>
              <a:t>called </a:t>
            </a:r>
            <a:r>
              <a:rPr kumimoji="0" sz="3200" b="0" i="0" u="none" strike="noStrike" kern="1200" cap="none" spc="-5" normalizeH="0" baseline="0" noProof="0" dirty="0">
                <a:ln>
                  <a:noFill/>
                </a:ln>
                <a:solidFill>
                  <a:prstClr val="black"/>
                </a:solidFill>
                <a:effectLst/>
                <a:uLnTx/>
                <a:uFillTx/>
                <a:latin typeface="Calibri"/>
                <a:ea typeface="+mn-ea"/>
                <a:cs typeface="Calibri"/>
              </a:rPr>
              <a:t>“My  Photos </a:t>
            </a:r>
            <a:r>
              <a:rPr kumimoji="0" sz="3200" b="0" i="0" u="none" strike="noStrike" kern="1200" cap="none" spc="-25" normalizeH="0" baseline="0" noProof="0" dirty="0">
                <a:ln>
                  <a:noFill/>
                </a:ln>
                <a:solidFill>
                  <a:prstClr val="black"/>
                </a:solidFill>
                <a:effectLst/>
                <a:uLnTx/>
                <a:uFillTx/>
                <a:latin typeface="Calibri"/>
                <a:ea typeface="+mn-ea"/>
                <a:cs typeface="Calibri"/>
              </a:rPr>
              <a:t>for</a:t>
            </a:r>
            <a:r>
              <a:rPr kumimoji="0" sz="3200" b="0" i="0" u="none" strike="noStrike" kern="1200" cap="none" spc="-5" normalizeH="0" baseline="0" noProof="0" dirty="0">
                <a:ln>
                  <a:noFill/>
                </a:ln>
                <a:solidFill>
                  <a:prstClr val="black"/>
                </a:solidFill>
                <a:effectLst/>
                <a:uLnTx/>
                <a:uFillTx/>
                <a:latin typeface="Calibri"/>
                <a:ea typeface="+mn-ea"/>
                <a:cs typeface="Calibri"/>
              </a:rPr>
              <a:t> </a:t>
            </a:r>
            <a:r>
              <a:rPr kumimoji="0" sz="3200" b="0" i="0" u="none" strike="noStrike" kern="1200" cap="none" spc="15" normalizeH="0" baseline="0" noProof="0" dirty="0">
                <a:ln>
                  <a:noFill/>
                </a:ln>
                <a:solidFill>
                  <a:prstClr val="black"/>
                </a:solidFill>
                <a:effectLst/>
                <a:uLnTx/>
                <a:uFillTx/>
                <a:latin typeface="Calibri"/>
                <a:ea typeface="+mn-ea"/>
                <a:cs typeface="Calibri"/>
              </a:rPr>
              <a:t>blogging”</a:t>
            </a:r>
            <a:endParaRPr kumimoji="0" sz="3200" b="0" i="0" u="none" strike="noStrike" kern="1200" cap="none" spc="0" normalizeH="0" baseline="0" noProof="0" dirty="0">
              <a:ln>
                <a:noFill/>
              </a:ln>
              <a:solidFill>
                <a:prstClr val="black"/>
              </a:solidFill>
              <a:effectLst/>
              <a:uLnTx/>
              <a:uFillTx/>
              <a:latin typeface="Calibri"/>
              <a:ea typeface="+mn-ea"/>
              <a:cs typeface="Calibri"/>
            </a:endParaRPr>
          </a:p>
        </p:txBody>
      </p:sp>
      <p:sp>
        <p:nvSpPr>
          <p:cNvPr id="4" name="object 4"/>
          <p:cNvSpPr/>
          <p:nvPr/>
        </p:nvSpPr>
        <p:spPr>
          <a:xfrm>
            <a:off x="457200" y="1636667"/>
            <a:ext cx="8229600" cy="460038"/>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p:nvPr/>
        </p:nvSpPr>
        <p:spPr>
          <a:xfrm>
            <a:off x="7231335" y="1723270"/>
            <a:ext cx="725805" cy="410209"/>
          </a:xfrm>
          <a:custGeom>
            <a:avLst/>
            <a:gdLst/>
            <a:ahLst/>
            <a:cxnLst/>
            <a:rect l="l" t="t" r="r" b="b"/>
            <a:pathLst>
              <a:path w="725804" h="410210">
                <a:moveTo>
                  <a:pt x="0" y="204952"/>
                </a:moveTo>
                <a:lnTo>
                  <a:pt x="18485" y="140171"/>
                </a:lnTo>
                <a:lnTo>
                  <a:pt x="69962" y="83910"/>
                </a:lnTo>
                <a:lnTo>
                  <a:pt x="106205" y="60029"/>
                </a:lnTo>
                <a:lnTo>
                  <a:pt x="148456" y="39543"/>
                </a:lnTo>
                <a:lnTo>
                  <a:pt x="195968" y="22876"/>
                </a:lnTo>
                <a:lnTo>
                  <a:pt x="247995" y="10448"/>
                </a:lnTo>
                <a:lnTo>
                  <a:pt x="303790" y="2682"/>
                </a:lnTo>
                <a:lnTo>
                  <a:pt x="362607" y="0"/>
                </a:lnTo>
                <a:lnTo>
                  <a:pt x="421423" y="2682"/>
                </a:lnTo>
                <a:lnTo>
                  <a:pt x="477218" y="10448"/>
                </a:lnTo>
                <a:lnTo>
                  <a:pt x="529245" y="22876"/>
                </a:lnTo>
                <a:lnTo>
                  <a:pt x="576757" y="39543"/>
                </a:lnTo>
                <a:lnTo>
                  <a:pt x="619008" y="60029"/>
                </a:lnTo>
                <a:lnTo>
                  <a:pt x="655251" y="83910"/>
                </a:lnTo>
                <a:lnTo>
                  <a:pt x="684740" y="110764"/>
                </a:lnTo>
                <a:lnTo>
                  <a:pt x="720468" y="171707"/>
                </a:lnTo>
                <a:lnTo>
                  <a:pt x="725214" y="204952"/>
                </a:lnTo>
                <a:lnTo>
                  <a:pt x="720468" y="238196"/>
                </a:lnTo>
                <a:lnTo>
                  <a:pt x="684740" y="299139"/>
                </a:lnTo>
                <a:lnTo>
                  <a:pt x="655251" y="325993"/>
                </a:lnTo>
                <a:lnTo>
                  <a:pt x="619008" y="349874"/>
                </a:lnTo>
                <a:lnTo>
                  <a:pt x="576757" y="370360"/>
                </a:lnTo>
                <a:lnTo>
                  <a:pt x="529245" y="387027"/>
                </a:lnTo>
                <a:lnTo>
                  <a:pt x="477218" y="399455"/>
                </a:lnTo>
                <a:lnTo>
                  <a:pt x="421423" y="407221"/>
                </a:lnTo>
                <a:lnTo>
                  <a:pt x="362607" y="409904"/>
                </a:lnTo>
                <a:lnTo>
                  <a:pt x="303790" y="407221"/>
                </a:lnTo>
                <a:lnTo>
                  <a:pt x="247995" y="399455"/>
                </a:lnTo>
                <a:lnTo>
                  <a:pt x="195968" y="387027"/>
                </a:lnTo>
                <a:lnTo>
                  <a:pt x="148456" y="370360"/>
                </a:lnTo>
                <a:lnTo>
                  <a:pt x="106205" y="349874"/>
                </a:lnTo>
                <a:lnTo>
                  <a:pt x="69962" y="325993"/>
                </a:lnTo>
                <a:lnTo>
                  <a:pt x="40473" y="299139"/>
                </a:lnTo>
                <a:lnTo>
                  <a:pt x="4745" y="238196"/>
                </a:lnTo>
                <a:lnTo>
                  <a:pt x="0" y="204952"/>
                </a:lnTo>
                <a:close/>
              </a:path>
            </a:pathLst>
          </a:custGeom>
          <a:ln w="25400">
            <a:solidFill>
              <a:srgbClr val="FF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550540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03487" y="489712"/>
            <a:ext cx="4136390" cy="695960"/>
          </a:xfrm>
          <a:prstGeom prst="rect">
            <a:avLst/>
          </a:prstGeom>
        </p:spPr>
        <p:txBody>
          <a:bodyPr vert="horz" wrap="square" lIns="0" tIns="12700" rIns="0" bIns="0" rtlCol="0">
            <a:spAutoFit/>
          </a:bodyPr>
          <a:lstStyle/>
          <a:p>
            <a:pPr marL="12700">
              <a:lnSpc>
                <a:spcPct val="100000"/>
              </a:lnSpc>
              <a:spcBef>
                <a:spcPts val="100"/>
              </a:spcBef>
              <a:tabLst>
                <a:tab pos="2090420" algn="l"/>
              </a:tabLst>
            </a:pPr>
            <a:r>
              <a:rPr spc="-5" dirty="0"/>
              <a:t>Adding	</a:t>
            </a:r>
            <a:r>
              <a:rPr dirty="0"/>
              <a:t>a</a:t>
            </a:r>
            <a:r>
              <a:rPr spc="-100" dirty="0"/>
              <a:t> </a:t>
            </a:r>
            <a:r>
              <a:rPr dirty="0"/>
              <a:t>photo</a:t>
            </a:r>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21</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txBox="1"/>
          <p:nvPr/>
        </p:nvSpPr>
        <p:spPr>
          <a:xfrm>
            <a:off x="535940" y="1507189"/>
            <a:ext cx="5250180" cy="1640839"/>
          </a:xfrm>
          <a:prstGeom prst="rect">
            <a:avLst/>
          </a:prstGeom>
        </p:spPr>
        <p:txBody>
          <a:bodyPr vert="horz" wrap="square" lIns="0" tIns="113030" rIns="0" bIns="0" rtlCol="0">
            <a:spAutoFit/>
          </a:bodyPr>
          <a:lstStyle/>
          <a:p>
            <a:pPr marL="355600" marR="0" lvl="0" indent="-342900" algn="l" defTabSz="914400" rtl="0" eaLnBrk="1" fontAlgn="auto" latinLnBrk="0" hangingPunct="1">
              <a:lnSpc>
                <a:spcPct val="100000"/>
              </a:lnSpc>
              <a:spcBef>
                <a:spcPts val="890"/>
              </a:spcBef>
              <a:spcAft>
                <a:spcPts val="0"/>
              </a:spcAft>
              <a:buClrTx/>
              <a:buSzTx/>
              <a:buFont typeface="Arial"/>
              <a:buChar char="•"/>
              <a:tabLst>
                <a:tab pos="354965" algn="l"/>
                <a:tab pos="355600" algn="l"/>
              </a:tabLst>
              <a:defRPr/>
            </a:pPr>
            <a:r>
              <a:rPr kumimoji="0" sz="3200" b="0" i="0" u="none" strike="noStrike" kern="1200" cap="none" spc="-20" normalizeH="0" baseline="0" noProof="0" dirty="0">
                <a:ln>
                  <a:noFill/>
                </a:ln>
                <a:solidFill>
                  <a:prstClr val="black"/>
                </a:solidFill>
                <a:effectLst/>
                <a:uLnTx/>
                <a:uFillTx/>
                <a:latin typeface="Calibri"/>
                <a:ea typeface="+mn-ea"/>
                <a:cs typeface="Calibri"/>
              </a:rPr>
              <a:t>Create </a:t>
            </a:r>
            <a:r>
              <a:rPr kumimoji="0" sz="3200" b="0" i="0" u="none" strike="noStrike" kern="1200" cap="none" spc="0" normalizeH="0" baseline="0" noProof="0" dirty="0">
                <a:ln>
                  <a:noFill/>
                </a:ln>
                <a:solidFill>
                  <a:prstClr val="black"/>
                </a:solidFill>
                <a:effectLst/>
                <a:uLnTx/>
                <a:uFillTx/>
                <a:latin typeface="Calibri"/>
                <a:ea typeface="+mn-ea"/>
                <a:cs typeface="Calibri"/>
              </a:rPr>
              <a:t>a </a:t>
            </a:r>
            <a:r>
              <a:rPr kumimoji="0" sz="3200" b="0" i="0" u="none" strike="noStrike" kern="1200" cap="none" spc="-5" normalizeH="0" baseline="0" noProof="0" dirty="0">
                <a:ln>
                  <a:noFill/>
                </a:ln>
                <a:solidFill>
                  <a:prstClr val="black"/>
                </a:solidFill>
                <a:effectLst/>
                <a:uLnTx/>
                <a:uFillTx/>
                <a:latin typeface="Calibri"/>
                <a:ea typeface="+mn-ea"/>
                <a:cs typeface="Calibri"/>
              </a:rPr>
              <a:t>new </a:t>
            </a:r>
            <a:r>
              <a:rPr kumimoji="0" sz="3200" b="0" i="0" u="none" strike="noStrike" kern="1200" cap="none" spc="0" normalizeH="0" baseline="0" noProof="0" dirty="0">
                <a:ln>
                  <a:noFill/>
                </a:ln>
                <a:solidFill>
                  <a:prstClr val="black"/>
                </a:solidFill>
                <a:effectLst/>
                <a:uLnTx/>
                <a:uFillTx/>
                <a:latin typeface="Calibri"/>
                <a:ea typeface="+mn-ea"/>
                <a:cs typeface="Calibri"/>
              </a:rPr>
              <a:t>blog </a:t>
            </a:r>
            <a:r>
              <a:rPr kumimoji="0" sz="3200" b="0" i="0" u="none" strike="noStrike" kern="1200" cap="none" spc="-10" normalizeH="0" baseline="0" noProof="0" dirty="0">
                <a:ln>
                  <a:noFill/>
                </a:ln>
                <a:solidFill>
                  <a:prstClr val="black"/>
                </a:solidFill>
                <a:effectLst/>
                <a:uLnTx/>
                <a:uFillTx/>
                <a:latin typeface="Calibri"/>
                <a:ea typeface="+mn-ea"/>
                <a:cs typeface="Calibri"/>
              </a:rPr>
              <a:t>post</a:t>
            </a:r>
            <a:endParaRPr kumimoji="0" sz="3200" b="0" i="0" u="none" strike="noStrike" kern="1200" cap="none" spc="0" normalizeH="0" baseline="0" noProof="0">
              <a:ln>
                <a:noFill/>
              </a:ln>
              <a:solidFill>
                <a:prstClr val="black"/>
              </a:solidFill>
              <a:effectLst/>
              <a:uLnTx/>
              <a:uFillTx/>
              <a:latin typeface="Calibri"/>
              <a:ea typeface="+mn-ea"/>
              <a:cs typeface="Calibri"/>
            </a:endParaRPr>
          </a:p>
          <a:p>
            <a:pPr marL="755650" marR="0" lvl="1" indent="-285750" algn="l" defTabSz="914400" rtl="0" eaLnBrk="1" fontAlgn="auto" latinLnBrk="0" hangingPunct="1">
              <a:lnSpc>
                <a:spcPct val="100000"/>
              </a:lnSpc>
              <a:spcBef>
                <a:spcPts val="695"/>
              </a:spcBef>
              <a:spcAft>
                <a:spcPts val="0"/>
              </a:spcAft>
              <a:buClrTx/>
              <a:buSzTx/>
              <a:buFont typeface="Arial"/>
              <a:buChar char="–"/>
              <a:tabLst>
                <a:tab pos="755650" algn="l"/>
              </a:tabLst>
              <a:defRPr/>
            </a:pPr>
            <a:r>
              <a:rPr kumimoji="0" sz="2800" b="0" i="0" u="none" strike="noStrike" kern="1200" cap="none" spc="-10" normalizeH="0" baseline="0" noProof="0" dirty="0">
                <a:ln>
                  <a:noFill/>
                </a:ln>
                <a:solidFill>
                  <a:prstClr val="black"/>
                </a:solidFill>
                <a:effectLst/>
                <a:uLnTx/>
                <a:uFillTx/>
                <a:latin typeface="Calibri"/>
                <a:ea typeface="+mn-ea"/>
                <a:cs typeface="Calibri"/>
              </a:rPr>
              <a:t>Give </a:t>
            </a:r>
            <a:r>
              <a:rPr kumimoji="0" sz="2800" b="0" i="0" u="none" strike="noStrike" kern="1200" cap="none" spc="-5" normalizeH="0" baseline="0" noProof="0" dirty="0">
                <a:ln>
                  <a:noFill/>
                </a:ln>
                <a:solidFill>
                  <a:prstClr val="black"/>
                </a:solidFill>
                <a:effectLst/>
                <a:uLnTx/>
                <a:uFillTx/>
                <a:latin typeface="Calibri"/>
                <a:ea typeface="+mn-ea"/>
                <a:cs typeface="Calibri"/>
              </a:rPr>
              <a:t>it </a:t>
            </a:r>
            <a:r>
              <a:rPr kumimoji="0" sz="2800" b="0" i="0" u="none" strike="noStrike" kern="1200" cap="none" spc="0" normalizeH="0" baseline="0" noProof="0" dirty="0">
                <a:ln>
                  <a:noFill/>
                </a:ln>
                <a:solidFill>
                  <a:prstClr val="black"/>
                </a:solidFill>
                <a:effectLst/>
                <a:uLnTx/>
                <a:uFillTx/>
                <a:latin typeface="Calibri"/>
                <a:ea typeface="+mn-ea"/>
                <a:cs typeface="Calibri"/>
              </a:rPr>
              <a:t>a</a:t>
            </a:r>
            <a:r>
              <a:rPr kumimoji="0" sz="2800" b="0" i="0" u="none" strike="noStrike" kern="1200" cap="none" spc="-5" normalizeH="0" baseline="0" noProof="0" dirty="0">
                <a:ln>
                  <a:noFill/>
                </a:ln>
                <a:solidFill>
                  <a:prstClr val="black"/>
                </a:solidFill>
                <a:effectLst/>
                <a:uLnTx/>
                <a:uFillTx/>
                <a:latin typeface="Calibri"/>
                <a:ea typeface="+mn-ea"/>
                <a:cs typeface="Calibri"/>
              </a:rPr>
              <a:t> </a:t>
            </a:r>
            <a:r>
              <a:rPr kumimoji="0" sz="2800" b="0" i="0" u="none" strike="noStrike" kern="1200" cap="none" spc="-10" normalizeH="0" baseline="0" noProof="0" dirty="0">
                <a:ln>
                  <a:noFill/>
                </a:ln>
                <a:solidFill>
                  <a:prstClr val="black"/>
                </a:solidFill>
                <a:effectLst/>
                <a:uLnTx/>
                <a:uFillTx/>
                <a:latin typeface="Calibri"/>
                <a:ea typeface="+mn-ea"/>
                <a:cs typeface="Calibri"/>
              </a:rPr>
              <a:t>title</a:t>
            </a:r>
            <a:endParaRPr kumimoji="0" sz="2800" b="0" i="0" u="none" strike="noStrike" kern="1200" cap="none" spc="0" normalizeH="0" baseline="0" noProof="0">
              <a:ln>
                <a:noFill/>
              </a:ln>
              <a:solidFill>
                <a:prstClr val="black"/>
              </a:solidFill>
              <a:effectLst/>
              <a:uLnTx/>
              <a:uFillTx/>
              <a:latin typeface="Calibri"/>
              <a:ea typeface="+mn-ea"/>
              <a:cs typeface="Calibri"/>
            </a:endParaRPr>
          </a:p>
          <a:p>
            <a:pPr marL="755650" marR="0" lvl="1" indent="-285750" algn="l" defTabSz="914400" rtl="0" eaLnBrk="1" fontAlgn="auto" latinLnBrk="0" hangingPunct="1">
              <a:lnSpc>
                <a:spcPct val="100000"/>
              </a:lnSpc>
              <a:spcBef>
                <a:spcPts val="675"/>
              </a:spcBef>
              <a:spcAft>
                <a:spcPts val="0"/>
              </a:spcAft>
              <a:buClrTx/>
              <a:buSzTx/>
              <a:buFont typeface="Arial"/>
              <a:buChar char="–"/>
              <a:tabLst>
                <a:tab pos="755650" algn="l"/>
              </a:tabLst>
              <a:defRPr/>
            </a:pPr>
            <a:r>
              <a:rPr kumimoji="0" sz="2800" b="0" i="0" u="none" strike="noStrike" kern="1200" cap="none" spc="0" normalizeH="0" baseline="0" noProof="0" dirty="0">
                <a:ln>
                  <a:noFill/>
                </a:ln>
                <a:solidFill>
                  <a:prstClr val="black"/>
                </a:solidFill>
                <a:effectLst/>
                <a:uLnTx/>
                <a:uFillTx/>
                <a:latin typeface="Calibri"/>
                <a:ea typeface="+mn-ea"/>
                <a:cs typeface="Calibri"/>
              </a:rPr>
              <a:t>Add a </a:t>
            </a:r>
            <a:r>
              <a:rPr kumimoji="0" sz="2800" b="0" i="0" u="none" strike="noStrike" kern="1200" cap="none" spc="-35" normalizeH="0" baseline="0" noProof="0" dirty="0">
                <a:ln>
                  <a:noFill/>
                </a:ln>
                <a:solidFill>
                  <a:prstClr val="black"/>
                </a:solidFill>
                <a:effectLst/>
                <a:uLnTx/>
                <a:uFillTx/>
                <a:latin typeface="Calibri"/>
                <a:ea typeface="+mn-ea"/>
                <a:cs typeface="Calibri"/>
              </a:rPr>
              <a:t>few </a:t>
            </a:r>
            <a:r>
              <a:rPr kumimoji="0" sz="2800" b="0" i="0" u="none" strike="noStrike" kern="1200" cap="none" spc="-15" normalizeH="0" baseline="0" noProof="0" dirty="0">
                <a:ln>
                  <a:noFill/>
                </a:ln>
                <a:solidFill>
                  <a:prstClr val="black"/>
                </a:solidFill>
                <a:effectLst/>
                <a:uLnTx/>
                <a:uFillTx/>
                <a:latin typeface="Calibri"/>
                <a:ea typeface="+mn-ea"/>
                <a:cs typeface="Calibri"/>
              </a:rPr>
              <a:t>words </a:t>
            </a:r>
            <a:r>
              <a:rPr kumimoji="0" sz="2800" b="0" i="0" u="none" strike="noStrike" kern="1200" cap="none" spc="-5" normalizeH="0" baseline="0" noProof="0" dirty="0">
                <a:ln>
                  <a:noFill/>
                </a:ln>
                <a:solidFill>
                  <a:prstClr val="black"/>
                </a:solidFill>
                <a:effectLst/>
                <a:uLnTx/>
                <a:uFillTx/>
                <a:latin typeface="Calibri"/>
                <a:ea typeface="+mn-ea"/>
                <a:cs typeface="Calibri"/>
              </a:rPr>
              <a:t>of</a:t>
            </a:r>
            <a:r>
              <a:rPr kumimoji="0" sz="2800" b="0" i="0" u="none" strike="noStrike" kern="1200" cap="none" spc="-20" normalizeH="0" baseline="0" noProof="0" dirty="0">
                <a:ln>
                  <a:noFill/>
                </a:ln>
                <a:solidFill>
                  <a:prstClr val="black"/>
                </a:solidFill>
                <a:effectLst/>
                <a:uLnTx/>
                <a:uFillTx/>
                <a:latin typeface="Calibri"/>
                <a:ea typeface="+mn-ea"/>
                <a:cs typeface="Calibri"/>
              </a:rPr>
              <a:t> </a:t>
            </a:r>
            <a:r>
              <a:rPr kumimoji="0" sz="2800" b="0" i="0" u="none" strike="noStrike" kern="1200" cap="none" spc="-5" normalizeH="0" baseline="0" noProof="0" dirty="0">
                <a:ln>
                  <a:noFill/>
                </a:ln>
                <a:solidFill>
                  <a:prstClr val="black"/>
                </a:solidFill>
                <a:effectLst/>
                <a:uLnTx/>
                <a:uFillTx/>
                <a:latin typeface="Calibri"/>
                <a:ea typeface="+mn-ea"/>
                <a:cs typeface="Calibri"/>
              </a:rPr>
              <a:t>description</a:t>
            </a:r>
            <a:endParaRPr kumimoji="0" sz="2800" b="0" i="0" u="none" strike="noStrike" kern="1200" cap="none" spc="0" normalizeH="0" baseline="0" noProof="0">
              <a:ln>
                <a:noFill/>
              </a:ln>
              <a:solidFill>
                <a:prstClr val="black"/>
              </a:solidFill>
              <a:effectLst/>
              <a:uLnTx/>
              <a:uFillTx/>
              <a:latin typeface="Calibri"/>
              <a:ea typeface="+mn-ea"/>
              <a:cs typeface="Calibri"/>
            </a:endParaRPr>
          </a:p>
        </p:txBody>
      </p:sp>
    </p:spTree>
    <p:extLst>
      <p:ext uri="{BB962C8B-B14F-4D97-AF65-F5344CB8AC3E}">
        <p14:creationId xmlns:p14="http://schemas.microsoft.com/office/powerpoint/2010/main" val="35141874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503487" y="489712"/>
            <a:ext cx="4136390" cy="69596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tab pos="2090420" algn="l"/>
              </a:tabLst>
              <a:defRPr/>
            </a:pPr>
            <a:r>
              <a:rPr kumimoji="0" sz="4400" b="0" i="0" u="none" strike="noStrike" kern="1200" cap="none" spc="-5" normalizeH="0" baseline="0" noProof="0" dirty="0">
                <a:ln>
                  <a:noFill/>
                </a:ln>
                <a:solidFill>
                  <a:prstClr val="black"/>
                </a:solidFill>
                <a:effectLst/>
                <a:uLnTx/>
                <a:uFillTx/>
                <a:latin typeface="Arial Rounded MT Bold"/>
                <a:ea typeface="+mn-ea"/>
                <a:cs typeface="Arial Rounded MT Bold"/>
              </a:rPr>
              <a:t>Adding	</a:t>
            </a:r>
            <a:r>
              <a:rPr kumimoji="0" sz="4400" b="0" i="0" u="none" strike="noStrike" kern="1200" cap="none" spc="0" normalizeH="0" baseline="0" noProof="0" dirty="0">
                <a:ln>
                  <a:noFill/>
                </a:ln>
                <a:solidFill>
                  <a:prstClr val="black"/>
                </a:solidFill>
                <a:effectLst/>
                <a:uLnTx/>
                <a:uFillTx/>
                <a:latin typeface="Arial Rounded MT Bold"/>
                <a:ea typeface="+mn-ea"/>
                <a:cs typeface="Arial Rounded MT Bold"/>
              </a:rPr>
              <a:t>a</a:t>
            </a:r>
            <a:r>
              <a:rPr kumimoji="0" sz="4400" b="0" i="0" u="none" strike="noStrike" kern="1200" cap="none" spc="-100" normalizeH="0" baseline="0" noProof="0" dirty="0">
                <a:ln>
                  <a:noFill/>
                </a:ln>
                <a:solidFill>
                  <a:prstClr val="black"/>
                </a:solidFill>
                <a:effectLst/>
                <a:uLnTx/>
                <a:uFillTx/>
                <a:latin typeface="Arial Rounded MT Bold"/>
                <a:ea typeface="+mn-ea"/>
                <a:cs typeface="Arial Rounded MT Bold"/>
              </a:rPr>
              <a:t> </a:t>
            </a:r>
            <a:r>
              <a:rPr kumimoji="0" sz="4400" b="0" i="0" u="none" strike="noStrike" kern="1200" cap="none" spc="0" normalizeH="0" baseline="0" noProof="0" dirty="0">
                <a:ln>
                  <a:noFill/>
                </a:ln>
                <a:solidFill>
                  <a:prstClr val="black"/>
                </a:solidFill>
                <a:effectLst/>
                <a:uLnTx/>
                <a:uFillTx/>
                <a:latin typeface="Arial Rounded MT Bold"/>
                <a:ea typeface="+mn-ea"/>
                <a:cs typeface="Arial Rounded MT Bold"/>
              </a:rPr>
              <a:t>photo</a:t>
            </a:r>
            <a:endParaRPr kumimoji="0" sz="4400" b="0" i="0" u="none" strike="noStrike" kern="1200" cap="none" spc="0" normalizeH="0" baseline="0" noProof="0">
              <a:ln>
                <a:noFill/>
              </a:ln>
              <a:solidFill>
                <a:prstClr val="black"/>
              </a:solidFill>
              <a:effectLst/>
              <a:uLnTx/>
              <a:uFillTx/>
              <a:latin typeface="Arial Rounded MT Bold"/>
              <a:ea typeface="+mn-ea"/>
              <a:cs typeface="Arial Rounded MT Bold"/>
            </a:endParaRPr>
          </a:p>
        </p:txBody>
      </p:sp>
      <p:sp>
        <p:nvSpPr>
          <p:cNvPr id="3" name="object 3"/>
          <p:cNvSpPr/>
          <p:nvPr/>
        </p:nvSpPr>
        <p:spPr>
          <a:xfrm>
            <a:off x="1599784" y="2543826"/>
            <a:ext cx="5944430" cy="2029108"/>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5686314" y="3284838"/>
            <a:ext cx="725805" cy="410209"/>
          </a:xfrm>
          <a:custGeom>
            <a:avLst/>
            <a:gdLst/>
            <a:ahLst/>
            <a:cxnLst/>
            <a:rect l="l" t="t" r="r" b="b"/>
            <a:pathLst>
              <a:path w="725804" h="410210">
                <a:moveTo>
                  <a:pt x="0" y="204952"/>
                </a:moveTo>
                <a:lnTo>
                  <a:pt x="18485" y="140171"/>
                </a:lnTo>
                <a:lnTo>
                  <a:pt x="69962" y="83910"/>
                </a:lnTo>
                <a:lnTo>
                  <a:pt x="106205" y="60029"/>
                </a:lnTo>
                <a:lnTo>
                  <a:pt x="148456" y="39543"/>
                </a:lnTo>
                <a:lnTo>
                  <a:pt x="195968" y="22876"/>
                </a:lnTo>
                <a:lnTo>
                  <a:pt x="247995" y="10448"/>
                </a:lnTo>
                <a:lnTo>
                  <a:pt x="303790" y="2682"/>
                </a:lnTo>
                <a:lnTo>
                  <a:pt x="362607" y="0"/>
                </a:lnTo>
                <a:lnTo>
                  <a:pt x="421423" y="2682"/>
                </a:lnTo>
                <a:lnTo>
                  <a:pt x="477218" y="10448"/>
                </a:lnTo>
                <a:lnTo>
                  <a:pt x="529245" y="22876"/>
                </a:lnTo>
                <a:lnTo>
                  <a:pt x="576757" y="39543"/>
                </a:lnTo>
                <a:lnTo>
                  <a:pt x="619008" y="60029"/>
                </a:lnTo>
                <a:lnTo>
                  <a:pt x="655251" y="83910"/>
                </a:lnTo>
                <a:lnTo>
                  <a:pt x="684740" y="110764"/>
                </a:lnTo>
                <a:lnTo>
                  <a:pt x="720468" y="171707"/>
                </a:lnTo>
                <a:lnTo>
                  <a:pt x="725214" y="204952"/>
                </a:lnTo>
                <a:lnTo>
                  <a:pt x="720468" y="238196"/>
                </a:lnTo>
                <a:lnTo>
                  <a:pt x="684740" y="299139"/>
                </a:lnTo>
                <a:lnTo>
                  <a:pt x="655251" y="325993"/>
                </a:lnTo>
                <a:lnTo>
                  <a:pt x="619008" y="349874"/>
                </a:lnTo>
                <a:lnTo>
                  <a:pt x="576757" y="370360"/>
                </a:lnTo>
                <a:lnTo>
                  <a:pt x="529245" y="387027"/>
                </a:lnTo>
                <a:lnTo>
                  <a:pt x="477218" y="399455"/>
                </a:lnTo>
                <a:lnTo>
                  <a:pt x="421423" y="407221"/>
                </a:lnTo>
                <a:lnTo>
                  <a:pt x="362607" y="409904"/>
                </a:lnTo>
                <a:lnTo>
                  <a:pt x="303790" y="407221"/>
                </a:lnTo>
                <a:lnTo>
                  <a:pt x="247995" y="399455"/>
                </a:lnTo>
                <a:lnTo>
                  <a:pt x="195968" y="387027"/>
                </a:lnTo>
                <a:lnTo>
                  <a:pt x="148456" y="370360"/>
                </a:lnTo>
                <a:lnTo>
                  <a:pt x="106205" y="349874"/>
                </a:lnTo>
                <a:lnTo>
                  <a:pt x="69962" y="325993"/>
                </a:lnTo>
                <a:lnTo>
                  <a:pt x="40473" y="299139"/>
                </a:lnTo>
                <a:lnTo>
                  <a:pt x="4745" y="238196"/>
                </a:lnTo>
                <a:lnTo>
                  <a:pt x="0" y="204952"/>
                </a:lnTo>
                <a:close/>
              </a:path>
            </a:pathLst>
          </a:custGeom>
          <a:ln w="25400">
            <a:solidFill>
              <a:srgbClr val="FF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txBox="1"/>
          <p:nvPr/>
        </p:nvSpPr>
        <p:spPr>
          <a:xfrm>
            <a:off x="3610216" y="2158174"/>
            <a:ext cx="3622040" cy="29972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800" b="0" i="0" u="none" strike="noStrike" kern="1200" cap="none" spc="-5" normalizeH="0" baseline="0" noProof="0" dirty="0">
                <a:ln>
                  <a:noFill/>
                </a:ln>
                <a:solidFill>
                  <a:prstClr val="black"/>
                </a:solidFill>
                <a:effectLst/>
                <a:uLnTx/>
                <a:uFillTx/>
                <a:latin typeface="Trebuchet MS"/>
                <a:ea typeface="+mn-ea"/>
                <a:cs typeface="Trebuchet MS"/>
              </a:rPr>
              <a:t>Click on </a:t>
            </a:r>
            <a:r>
              <a:rPr kumimoji="0" sz="1800" b="0" i="0" u="none" strike="noStrike" kern="1200" cap="none" spc="0" normalizeH="0" baseline="0" noProof="0" dirty="0">
                <a:ln>
                  <a:noFill/>
                </a:ln>
                <a:solidFill>
                  <a:prstClr val="black"/>
                </a:solidFill>
                <a:effectLst/>
                <a:uLnTx/>
                <a:uFillTx/>
                <a:latin typeface="Trebuchet MS"/>
                <a:ea typeface="+mn-ea"/>
                <a:cs typeface="Trebuchet MS"/>
              </a:rPr>
              <a:t>‘image </a:t>
            </a:r>
            <a:r>
              <a:rPr kumimoji="0" sz="1800" b="0" i="0" u="none" strike="noStrike" kern="1200" cap="none" spc="-5" normalizeH="0" baseline="0" noProof="0" dirty="0">
                <a:ln>
                  <a:noFill/>
                </a:ln>
                <a:solidFill>
                  <a:prstClr val="black"/>
                </a:solidFill>
                <a:effectLst/>
                <a:uLnTx/>
                <a:uFillTx/>
                <a:latin typeface="Trebuchet MS"/>
                <a:ea typeface="+mn-ea"/>
                <a:cs typeface="Trebuchet MS"/>
              </a:rPr>
              <a:t>button’ on tool</a:t>
            </a:r>
            <a:r>
              <a:rPr kumimoji="0" sz="1800" b="0" i="0" u="none" strike="noStrike" kern="1200" cap="none" spc="-150" normalizeH="0" baseline="0" noProof="0" dirty="0">
                <a:ln>
                  <a:noFill/>
                </a:ln>
                <a:solidFill>
                  <a:prstClr val="black"/>
                </a:solidFill>
                <a:effectLst/>
                <a:uLnTx/>
                <a:uFillTx/>
                <a:latin typeface="Trebuchet MS"/>
                <a:ea typeface="+mn-ea"/>
                <a:cs typeface="Trebuchet MS"/>
              </a:rPr>
              <a:t> </a:t>
            </a:r>
            <a:r>
              <a:rPr kumimoji="0" sz="1800" b="0" i="0" u="none" strike="noStrike" kern="1200" cap="none" spc="0" normalizeH="0" baseline="0" noProof="0" dirty="0">
                <a:ln>
                  <a:noFill/>
                </a:ln>
                <a:solidFill>
                  <a:prstClr val="black"/>
                </a:solidFill>
                <a:effectLst/>
                <a:uLnTx/>
                <a:uFillTx/>
                <a:latin typeface="Trebuchet MS"/>
                <a:ea typeface="+mn-ea"/>
                <a:cs typeface="Trebuchet MS"/>
              </a:rPr>
              <a:t>bar</a:t>
            </a:r>
            <a:endParaRPr kumimoji="0" sz="1800" b="0" i="0" u="none" strike="noStrike" kern="1200" cap="none" spc="0" normalizeH="0" baseline="0" noProof="0">
              <a:ln>
                <a:noFill/>
              </a:ln>
              <a:solidFill>
                <a:prstClr val="black"/>
              </a:solidFill>
              <a:effectLst/>
              <a:uLnTx/>
              <a:uFillTx/>
              <a:latin typeface="Trebuchet MS"/>
              <a:ea typeface="+mn-ea"/>
              <a:cs typeface="Trebuchet MS"/>
            </a:endParaRPr>
          </a:p>
        </p:txBody>
      </p:sp>
      <p:sp>
        <p:nvSpPr>
          <p:cNvPr id="6" name="object 6"/>
          <p:cNvSpPr/>
          <p:nvPr/>
        </p:nvSpPr>
        <p:spPr>
          <a:xfrm>
            <a:off x="5171089" y="2406869"/>
            <a:ext cx="914400" cy="878205"/>
          </a:xfrm>
          <a:custGeom>
            <a:avLst/>
            <a:gdLst/>
            <a:ahLst/>
            <a:cxnLst/>
            <a:rect l="l" t="t" r="r" b="b"/>
            <a:pathLst>
              <a:path w="914400" h="878204">
                <a:moveTo>
                  <a:pt x="0" y="0"/>
                </a:moveTo>
                <a:lnTo>
                  <a:pt x="914400" y="877969"/>
                </a:lnTo>
              </a:path>
            </a:pathLst>
          </a:custGeom>
          <a:ln w="9525">
            <a:solidFill>
              <a:srgbClr val="00AFF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22</a:t>
            </a:fld>
            <a:endParaRPr kumimoji="0" sz="1200" b="0" i="0" u="none" strike="noStrike" kern="1200" cap="none" spc="0" normalizeH="0" baseline="0" noProof="0" dirty="0">
              <a:ln>
                <a:noFill/>
              </a:ln>
              <a:solidFill>
                <a:srgbClr val="898989"/>
              </a:solidFill>
              <a:effectLst/>
              <a:uLnTx/>
              <a:uFillTx/>
              <a:latin typeface="Corbel"/>
              <a:ea typeface="+mn-ea"/>
            </a:endParaRPr>
          </a:p>
        </p:txBody>
      </p:sp>
    </p:spTree>
    <p:extLst>
      <p:ext uri="{BB962C8B-B14F-4D97-AF65-F5344CB8AC3E}">
        <p14:creationId xmlns:p14="http://schemas.microsoft.com/office/powerpoint/2010/main" val="343802369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96630" y="489712"/>
            <a:ext cx="5150485" cy="695960"/>
          </a:xfrm>
          <a:prstGeom prst="rect">
            <a:avLst/>
          </a:prstGeom>
        </p:spPr>
        <p:txBody>
          <a:bodyPr vert="horz" wrap="square" lIns="0" tIns="12700" rIns="0" bIns="0" rtlCol="0">
            <a:spAutoFit/>
          </a:bodyPr>
          <a:lstStyle/>
          <a:p>
            <a:pPr marL="12700">
              <a:lnSpc>
                <a:spcPct val="100000"/>
              </a:lnSpc>
              <a:spcBef>
                <a:spcPts val="100"/>
              </a:spcBef>
            </a:pPr>
            <a:r>
              <a:rPr spc="-40" dirty="0"/>
              <a:t>Image </a:t>
            </a:r>
            <a:r>
              <a:rPr spc="-35" dirty="0"/>
              <a:t>box</a:t>
            </a:r>
            <a:r>
              <a:rPr spc="-25" dirty="0"/>
              <a:t> </a:t>
            </a:r>
            <a:r>
              <a:rPr spc="-30" dirty="0"/>
              <a:t>appears</a:t>
            </a: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23</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p:nvPr/>
        </p:nvSpPr>
        <p:spPr>
          <a:xfrm>
            <a:off x="2304389" y="1600200"/>
            <a:ext cx="4535222" cy="3916362"/>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3479140" y="2202271"/>
            <a:ext cx="2722245" cy="410209"/>
          </a:xfrm>
          <a:custGeom>
            <a:avLst/>
            <a:gdLst/>
            <a:ahLst/>
            <a:cxnLst/>
            <a:rect l="l" t="t" r="r" b="b"/>
            <a:pathLst>
              <a:path w="2722245" h="410210">
                <a:moveTo>
                  <a:pt x="0" y="204952"/>
                </a:moveTo>
                <a:lnTo>
                  <a:pt x="19045" y="170589"/>
                </a:lnTo>
                <a:lnTo>
                  <a:pt x="51946" y="148676"/>
                </a:lnTo>
                <a:lnTo>
                  <a:pt x="99938" y="127720"/>
                </a:lnTo>
                <a:lnTo>
                  <a:pt x="162102" y="107861"/>
                </a:lnTo>
                <a:lnTo>
                  <a:pt x="237518" y="89236"/>
                </a:lnTo>
                <a:lnTo>
                  <a:pt x="279909" y="80429"/>
                </a:lnTo>
                <a:lnTo>
                  <a:pt x="325268" y="71983"/>
                </a:lnTo>
                <a:lnTo>
                  <a:pt x="373481" y="63915"/>
                </a:lnTo>
                <a:lnTo>
                  <a:pt x="424432" y="56243"/>
                </a:lnTo>
                <a:lnTo>
                  <a:pt x="478008" y="48982"/>
                </a:lnTo>
                <a:lnTo>
                  <a:pt x="534092" y="42151"/>
                </a:lnTo>
                <a:lnTo>
                  <a:pt x="592571" y="35768"/>
                </a:lnTo>
                <a:lnTo>
                  <a:pt x="653328" y="29848"/>
                </a:lnTo>
                <a:lnTo>
                  <a:pt x="716250" y="24411"/>
                </a:lnTo>
                <a:lnTo>
                  <a:pt x="781221" y="19472"/>
                </a:lnTo>
                <a:lnTo>
                  <a:pt x="848127" y="15049"/>
                </a:lnTo>
                <a:lnTo>
                  <a:pt x="916852" y="11160"/>
                </a:lnTo>
                <a:lnTo>
                  <a:pt x="987282" y="7822"/>
                </a:lnTo>
                <a:lnTo>
                  <a:pt x="1059301" y="5052"/>
                </a:lnTo>
                <a:lnTo>
                  <a:pt x="1132796" y="2868"/>
                </a:lnTo>
                <a:lnTo>
                  <a:pt x="1207651" y="1286"/>
                </a:lnTo>
                <a:lnTo>
                  <a:pt x="1283751" y="324"/>
                </a:lnTo>
                <a:lnTo>
                  <a:pt x="1360981" y="0"/>
                </a:lnTo>
                <a:lnTo>
                  <a:pt x="1438210" y="324"/>
                </a:lnTo>
                <a:lnTo>
                  <a:pt x="1514310" y="1286"/>
                </a:lnTo>
                <a:lnTo>
                  <a:pt x="1589165" y="2868"/>
                </a:lnTo>
                <a:lnTo>
                  <a:pt x="1662659" y="5052"/>
                </a:lnTo>
                <a:lnTo>
                  <a:pt x="1734679" y="7822"/>
                </a:lnTo>
                <a:lnTo>
                  <a:pt x="1805109" y="11160"/>
                </a:lnTo>
                <a:lnTo>
                  <a:pt x="1873834" y="15049"/>
                </a:lnTo>
                <a:lnTo>
                  <a:pt x="1940739" y="19472"/>
                </a:lnTo>
                <a:lnTo>
                  <a:pt x="2005710" y="24411"/>
                </a:lnTo>
                <a:lnTo>
                  <a:pt x="2068632" y="29848"/>
                </a:lnTo>
                <a:lnTo>
                  <a:pt x="2129390" y="35768"/>
                </a:lnTo>
                <a:lnTo>
                  <a:pt x="2187868" y="42151"/>
                </a:lnTo>
                <a:lnTo>
                  <a:pt x="2243952" y="48982"/>
                </a:lnTo>
                <a:lnTo>
                  <a:pt x="2297528" y="56243"/>
                </a:lnTo>
                <a:lnTo>
                  <a:pt x="2348479" y="63915"/>
                </a:lnTo>
                <a:lnTo>
                  <a:pt x="2396692" y="71983"/>
                </a:lnTo>
                <a:lnTo>
                  <a:pt x="2442051" y="80429"/>
                </a:lnTo>
                <a:lnTo>
                  <a:pt x="2484442" y="89236"/>
                </a:lnTo>
                <a:lnTo>
                  <a:pt x="2523749" y="98385"/>
                </a:lnTo>
                <a:lnTo>
                  <a:pt x="2592654" y="117645"/>
                </a:lnTo>
                <a:lnTo>
                  <a:pt x="2647847" y="138070"/>
                </a:lnTo>
                <a:lnTo>
                  <a:pt x="2688408" y="159521"/>
                </a:lnTo>
                <a:lnTo>
                  <a:pt x="2719806" y="193321"/>
                </a:lnTo>
                <a:lnTo>
                  <a:pt x="2721961" y="204952"/>
                </a:lnTo>
                <a:lnTo>
                  <a:pt x="2719806" y="216582"/>
                </a:lnTo>
                <a:lnTo>
                  <a:pt x="2688408" y="250382"/>
                </a:lnTo>
                <a:lnTo>
                  <a:pt x="2647847" y="271833"/>
                </a:lnTo>
                <a:lnTo>
                  <a:pt x="2592654" y="292258"/>
                </a:lnTo>
                <a:lnTo>
                  <a:pt x="2523749" y="311518"/>
                </a:lnTo>
                <a:lnTo>
                  <a:pt x="2484442" y="320667"/>
                </a:lnTo>
                <a:lnTo>
                  <a:pt x="2442051" y="329474"/>
                </a:lnTo>
                <a:lnTo>
                  <a:pt x="2396692" y="337920"/>
                </a:lnTo>
                <a:lnTo>
                  <a:pt x="2348479" y="345988"/>
                </a:lnTo>
                <a:lnTo>
                  <a:pt x="2297528" y="353660"/>
                </a:lnTo>
                <a:lnTo>
                  <a:pt x="2243952" y="360921"/>
                </a:lnTo>
                <a:lnTo>
                  <a:pt x="2187868" y="367752"/>
                </a:lnTo>
                <a:lnTo>
                  <a:pt x="2129390" y="374135"/>
                </a:lnTo>
                <a:lnTo>
                  <a:pt x="2068632" y="380055"/>
                </a:lnTo>
                <a:lnTo>
                  <a:pt x="2005710" y="385492"/>
                </a:lnTo>
                <a:lnTo>
                  <a:pt x="1940739" y="390431"/>
                </a:lnTo>
                <a:lnTo>
                  <a:pt x="1873834" y="394854"/>
                </a:lnTo>
                <a:lnTo>
                  <a:pt x="1805109" y="398743"/>
                </a:lnTo>
                <a:lnTo>
                  <a:pt x="1734679" y="402081"/>
                </a:lnTo>
                <a:lnTo>
                  <a:pt x="1662659" y="404851"/>
                </a:lnTo>
                <a:lnTo>
                  <a:pt x="1589165" y="407035"/>
                </a:lnTo>
                <a:lnTo>
                  <a:pt x="1514310" y="408617"/>
                </a:lnTo>
                <a:lnTo>
                  <a:pt x="1438210" y="409579"/>
                </a:lnTo>
                <a:lnTo>
                  <a:pt x="1360981" y="409904"/>
                </a:lnTo>
                <a:lnTo>
                  <a:pt x="1283751" y="409579"/>
                </a:lnTo>
                <a:lnTo>
                  <a:pt x="1207651" y="408617"/>
                </a:lnTo>
                <a:lnTo>
                  <a:pt x="1132796" y="407035"/>
                </a:lnTo>
                <a:lnTo>
                  <a:pt x="1059301" y="404851"/>
                </a:lnTo>
                <a:lnTo>
                  <a:pt x="987282" y="402081"/>
                </a:lnTo>
                <a:lnTo>
                  <a:pt x="916852" y="398743"/>
                </a:lnTo>
                <a:lnTo>
                  <a:pt x="848127" y="394854"/>
                </a:lnTo>
                <a:lnTo>
                  <a:pt x="781221" y="390431"/>
                </a:lnTo>
                <a:lnTo>
                  <a:pt x="716250" y="385492"/>
                </a:lnTo>
                <a:lnTo>
                  <a:pt x="653328" y="380055"/>
                </a:lnTo>
                <a:lnTo>
                  <a:pt x="592571" y="374135"/>
                </a:lnTo>
                <a:lnTo>
                  <a:pt x="534092" y="367752"/>
                </a:lnTo>
                <a:lnTo>
                  <a:pt x="478008" y="360921"/>
                </a:lnTo>
                <a:lnTo>
                  <a:pt x="424432" y="353660"/>
                </a:lnTo>
                <a:lnTo>
                  <a:pt x="373481" y="345988"/>
                </a:lnTo>
                <a:lnTo>
                  <a:pt x="325268" y="337920"/>
                </a:lnTo>
                <a:lnTo>
                  <a:pt x="279909" y="329474"/>
                </a:lnTo>
                <a:lnTo>
                  <a:pt x="237518" y="320667"/>
                </a:lnTo>
                <a:lnTo>
                  <a:pt x="198211" y="311518"/>
                </a:lnTo>
                <a:lnTo>
                  <a:pt x="129306" y="292258"/>
                </a:lnTo>
                <a:lnTo>
                  <a:pt x="74113" y="271833"/>
                </a:lnTo>
                <a:lnTo>
                  <a:pt x="33552" y="250382"/>
                </a:lnTo>
                <a:lnTo>
                  <a:pt x="2154" y="216582"/>
                </a:lnTo>
                <a:lnTo>
                  <a:pt x="0" y="204952"/>
                </a:lnTo>
                <a:close/>
              </a:path>
            </a:pathLst>
          </a:custGeom>
          <a:ln w="25400">
            <a:solidFill>
              <a:srgbClr val="FF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txBox="1"/>
          <p:nvPr/>
        </p:nvSpPr>
        <p:spPr>
          <a:xfrm>
            <a:off x="7320367" y="2788795"/>
            <a:ext cx="521970" cy="575310"/>
          </a:xfrm>
          <a:prstGeom prst="rect">
            <a:avLst/>
          </a:prstGeom>
        </p:spPr>
        <p:txBody>
          <a:bodyPr vert="horz" wrap="square" lIns="0" tIns="12700" rIns="0" bIns="0" rtlCol="0">
            <a:spAutoFit/>
          </a:bodyPr>
          <a:lstStyle/>
          <a:p>
            <a:pPr marL="12700" marR="5080" lvl="0" indent="0" algn="l" defTabSz="914400" rtl="0" eaLnBrk="1" fontAlgn="auto" latinLnBrk="0" hangingPunct="1">
              <a:lnSpc>
                <a:spcPct val="100000"/>
              </a:lnSpc>
              <a:spcBef>
                <a:spcPts val="100"/>
              </a:spcBef>
              <a:spcAft>
                <a:spcPts val="0"/>
              </a:spcAft>
              <a:buClrTx/>
              <a:buSzTx/>
              <a:buFontTx/>
              <a:buNone/>
              <a:tabLst/>
              <a:defRPr/>
            </a:pPr>
            <a:r>
              <a:rPr kumimoji="0" sz="1800" b="0" i="0" u="none" strike="noStrike" kern="1200" cap="none" spc="-5" normalizeH="0" baseline="0" noProof="0" dirty="0">
                <a:ln>
                  <a:noFill/>
                </a:ln>
                <a:solidFill>
                  <a:prstClr val="black"/>
                </a:solidFill>
                <a:effectLst/>
                <a:uLnTx/>
                <a:uFillTx/>
                <a:latin typeface="Trebuchet MS"/>
                <a:ea typeface="+mn-ea"/>
                <a:cs typeface="Trebuchet MS"/>
              </a:rPr>
              <a:t>C</a:t>
            </a:r>
            <a:r>
              <a:rPr kumimoji="0" sz="1800" b="0" i="0" u="none" strike="noStrike" kern="1200" cap="none" spc="-10" normalizeH="0" baseline="0" noProof="0" dirty="0">
                <a:ln>
                  <a:noFill/>
                </a:ln>
                <a:solidFill>
                  <a:prstClr val="black"/>
                </a:solidFill>
                <a:effectLst/>
                <a:uLnTx/>
                <a:uFillTx/>
                <a:latin typeface="Trebuchet MS"/>
                <a:ea typeface="+mn-ea"/>
                <a:cs typeface="Trebuchet MS"/>
              </a:rPr>
              <a:t>l</a:t>
            </a:r>
            <a:r>
              <a:rPr kumimoji="0" sz="1800" b="0" i="0" u="none" strike="noStrike" kern="1200" cap="none" spc="0" normalizeH="0" baseline="0" noProof="0" dirty="0">
                <a:ln>
                  <a:noFill/>
                </a:ln>
                <a:solidFill>
                  <a:prstClr val="black"/>
                </a:solidFill>
                <a:effectLst/>
                <a:uLnTx/>
                <a:uFillTx/>
                <a:latin typeface="Trebuchet MS"/>
                <a:ea typeface="+mn-ea"/>
                <a:cs typeface="Trebuchet MS"/>
              </a:rPr>
              <a:t>i</a:t>
            </a:r>
            <a:r>
              <a:rPr kumimoji="0" sz="1800" b="0" i="0" u="none" strike="noStrike" kern="1200" cap="none" spc="-5" normalizeH="0" baseline="0" noProof="0" dirty="0">
                <a:ln>
                  <a:noFill/>
                </a:ln>
                <a:solidFill>
                  <a:prstClr val="black"/>
                </a:solidFill>
                <a:effectLst/>
                <a:uLnTx/>
                <a:uFillTx/>
                <a:latin typeface="Trebuchet MS"/>
                <a:ea typeface="+mn-ea"/>
                <a:cs typeface="Trebuchet MS"/>
              </a:rPr>
              <a:t>c</a:t>
            </a:r>
            <a:r>
              <a:rPr kumimoji="0" sz="1800" b="0" i="0" u="none" strike="noStrike" kern="1200" cap="none" spc="0" normalizeH="0" baseline="0" noProof="0" dirty="0">
                <a:ln>
                  <a:noFill/>
                </a:ln>
                <a:solidFill>
                  <a:prstClr val="black"/>
                </a:solidFill>
                <a:effectLst/>
                <a:uLnTx/>
                <a:uFillTx/>
                <a:latin typeface="Trebuchet MS"/>
                <a:ea typeface="+mn-ea"/>
                <a:cs typeface="Trebuchet MS"/>
              </a:rPr>
              <a:t>k  here</a:t>
            </a:r>
            <a:endParaRPr kumimoji="0" sz="1800" b="0" i="0" u="none" strike="noStrike" kern="1200" cap="none" spc="0" normalizeH="0" baseline="0" noProof="0">
              <a:ln>
                <a:noFill/>
              </a:ln>
              <a:solidFill>
                <a:prstClr val="black"/>
              </a:solidFill>
              <a:effectLst/>
              <a:uLnTx/>
              <a:uFillTx/>
              <a:latin typeface="Trebuchet MS"/>
              <a:ea typeface="+mn-ea"/>
              <a:cs typeface="Trebuchet MS"/>
            </a:endParaRPr>
          </a:p>
        </p:txBody>
      </p:sp>
      <p:sp>
        <p:nvSpPr>
          <p:cNvPr id="6" name="object 6"/>
          <p:cNvSpPr/>
          <p:nvPr/>
        </p:nvSpPr>
        <p:spPr>
          <a:xfrm>
            <a:off x="6201102" y="2427889"/>
            <a:ext cx="1125220" cy="483870"/>
          </a:xfrm>
          <a:custGeom>
            <a:avLst/>
            <a:gdLst/>
            <a:ahLst/>
            <a:cxnLst/>
            <a:rect l="l" t="t" r="r" b="b"/>
            <a:pathLst>
              <a:path w="1125220" h="483869">
                <a:moveTo>
                  <a:pt x="0" y="0"/>
                </a:moveTo>
                <a:lnTo>
                  <a:pt x="1124608" y="483476"/>
                </a:lnTo>
              </a:path>
            </a:pathLst>
          </a:custGeom>
          <a:ln w="9525">
            <a:solidFill>
              <a:srgbClr val="00AFF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13568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04268" y="489712"/>
            <a:ext cx="4336415" cy="695960"/>
          </a:xfrm>
          <a:prstGeom prst="rect">
            <a:avLst/>
          </a:prstGeom>
        </p:spPr>
        <p:txBody>
          <a:bodyPr vert="horz" wrap="square" lIns="0" tIns="12700" rIns="0" bIns="0" rtlCol="0">
            <a:spAutoFit/>
          </a:bodyPr>
          <a:lstStyle/>
          <a:p>
            <a:pPr marL="12700">
              <a:lnSpc>
                <a:spcPct val="100000"/>
              </a:lnSpc>
              <a:spcBef>
                <a:spcPts val="100"/>
              </a:spcBef>
              <a:tabLst>
                <a:tab pos="2530475" algn="l"/>
                <a:tab pos="3357879" algn="l"/>
              </a:tabLst>
            </a:pPr>
            <a:r>
              <a:rPr spc="-10" dirty="0"/>
              <a:t>N</a:t>
            </a:r>
            <a:r>
              <a:rPr spc="-60" dirty="0"/>
              <a:t>e</a:t>
            </a:r>
            <a:r>
              <a:rPr dirty="0"/>
              <a:t>w</a:t>
            </a:r>
            <a:r>
              <a:rPr spc="-5" dirty="0"/>
              <a:t> </a:t>
            </a:r>
            <a:r>
              <a:rPr dirty="0"/>
              <a:t>pop	up	b</a:t>
            </a:r>
            <a:r>
              <a:rPr spc="-105" dirty="0"/>
              <a:t>o</a:t>
            </a:r>
            <a:r>
              <a:rPr dirty="0"/>
              <a:t>x</a:t>
            </a: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24</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p:nvPr/>
        </p:nvSpPr>
        <p:spPr>
          <a:xfrm>
            <a:off x="1659832" y="1600200"/>
            <a:ext cx="5824334" cy="3916362"/>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4404052" y="2885444"/>
            <a:ext cx="725805" cy="410209"/>
          </a:xfrm>
          <a:custGeom>
            <a:avLst/>
            <a:gdLst/>
            <a:ahLst/>
            <a:cxnLst/>
            <a:rect l="l" t="t" r="r" b="b"/>
            <a:pathLst>
              <a:path w="725804" h="410210">
                <a:moveTo>
                  <a:pt x="0" y="204952"/>
                </a:moveTo>
                <a:lnTo>
                  <a:pt x="18485" y="140171"/>
                </a:lnTo>
                <a:lnTo>
                  <a:pt x="69962" y="83910"/>
                </a:lnTo>
                <a:lnTo>
                  <a:pt x="106205" y="60029"/>
                </a:lnTo>
                <a:lnTo>
                  <a:pt x="148456" y="39543"/>
                </a:lnTo>
                <a:lnTo>
                  <a:pt x="195968" y="22876"/>
                </a:lnTo>
                <a:lnTo>
                  <a:pt x="247995" y="10448"/>
                </a:lnTo>
                <a:lnTo>
                  <a:pt x="303790" y="2682"/>
                </a:lnTo>
                <a:lnTo>
                  <a:pt x="362607" y="0"/>
                </a:lnTo>
                <a:lnTo>
                  <a:pt x="421423" y="2682"/>
                </a:lnTo>
                <a:lnTo>
                  <a:pt x="477218" y="10448"/>
                </a:lnTo>
                <a:lnTo>
                  <a:pt x="529245" y="22876"/>
                </a:lnTo>
                <a:lnTo>
                  <a:pt x="576757" y="39543"/>
                </a:lnTo>
                <a:lnTo>
                  <a:pt x="619008" y="60029"/>
                </a:lnTo>
                <a:lnTo>
                  <a:pt x="655251" y="83910"/>
                </a:lnTo>
                <a:lnTo>
                  <a:pt x="684740" y="110764"/>
                </a:lnTo>
                <a:lnTo>
                  <a:pt x="720468" y="171707"/>
                </a:lnTo>
                <a:lnTo>
                  <a:pt x="725214" y="204952"/>
                </a:lnTo>
                <a:lnTo>
                  <a:pt x="720468" y="238196"/>
                </a:lnTo>
                <a:lnTo>
                  <a:pt x="684740" y="299139"/>
                </a:lnTo>
                <a:lnTo>
                  <a:pt x="655251" y="325993"/>
                </a:lnTo>
                <a:lnTo>
                  <a:pt x="619008" y="349874"/>
                </a:lnTo>
                <a:lnTo>
                  <a:pt x="576757" y="370360"/>
                </a:lnTo>
                <a:lnTo>
                  <a:pt x="529245" y="387027"/>
                </a:lnTo>
                <a:lnTo>
                  <a:pt x="477218" y="399455"/>
                </a:lnTo>
                <a:lnTo>
                  <a:pt x="421423" y="407221"/>
                </a:lnTo>
                <a:lnTo>
                  <a:pt x="362607" y="409904"/>
                </a:lnTo>
                <a:lnTo>
                  <a:pt x="303790" y="407221"/>
                </a:lnTo>
                <a:lnTo>
                  <a:pt x="247995" y="399455"/>
                </a:lnTo>
                <a:lnTo>
                  <a:pt x="195968" y="387027"/>
                </a:lnTo>
                <a:lnTo>
                  <a:pt x="148456" y="370360"/>
                </a:lnTo>
                <a:lnTo>
                  <a:pt x="106205" y="349874"/>
                </a:lnTo>
                <a:lnTo>
                  <a:pt x="69962" y="325993"/>
                </a:lnTo>
                <a:lnTo>
                  <a:pt x="40473" y="299139"/>
                </a:lnTo>
                <a:lnTo>
                  <a:pt x="4745" y="238196"/>
                </a:lnTo>
                <a:lnTo>
                  <a:pt x="0" y="204952"/>
                </a:lnTo>
                <a:close/>
              </a:path>
            </a:pathLst>
          </a:custGeom>
          <a:ln w="25400">
            <a:solidFill>
              <a:srgbClr val="FF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txBox="1"/>
          <p:nvPr/>
        </p:nvSpPr>
        <p:spPr>
          <a:xfrm>
            <a:off x="7288837" y="2841346"/>
            <a:ext cx="1055370" cy="29972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800" b="0" i="0" u="none" strike="noStrike" kern="1200" cap="none" spc="-5" normalizeH="0" baseline="0" noProof="0" dirty="0">
                <a:ln>
                  <a:noFill/>
                </a:ln>
                <a:solidFill>
                  <a:prstClr val="black"/>
                </a:solidFill>
                <a:effectLst/>
                <a:uLnTx/>
                <a:uFillTx/>
                <a:latin typeface="Trebuchet MS"/>
                <a:ea typeface="+mn-ea"/>
                <a:cs typeface="Trebuchet MS"/>
              </a:rPr>
              <a:t>Click</a:t>
            </a:r>
            <a:r>
              <a:rPr kumimoji="0" sz="1800" b="0" i="0" u="none" strike="noStrike" kern="1200" cap="none" spc="-80" normalizeH="0" baseline="0" noProof="0" dirty="0">
                <a:ln>
                  <a:noFill/>
                </a:ln>
                <a:solidFill>
                  <a:prstClr val="black"/>
                </a:solidFill>
                <a:effectLst/>
                <a:uLnTx/>
                <a:uFillTx/>
                <a:latin typeface="Trebuchet MS"/>
                <a:ea typeface="+mn-ea"/>
                <a:cs typeface="Trebuchet MS"/>
              </a:rPr>
              <a:t> </a:t>
            </a:r>
            <a:r>
              <a:rPr kumimoji="0" sz="1800" b="0" i="0" u="none" strike="noStrike" kern="1200" cap="none" spc="0" normalizeH="0" baseline="0" noProof="0" dirty="0">
                <a:ln>
                  <a:noFill/>
                </a:ln>
                <a:solidFill>
                  <a:prstClr val="black"/>
                </a:solidFill>
                <a:effectLst/>
                <a:uLnTx/>
                <a:uFillTx/>
                <a:latin typeface="Trebuchet MS"/>
                <a:ea typeface="+mn-ea"/>
                <a:cs typeface="Trebuchet MS"/>
              </a:rPr>
              <a:t>here</a:t>
            </a:r>
            <a:endParaRPr kumimoji="0" sz="1800" b="0" i="0" u="none" strike="noStrike" kern="1200" cap="none" spc="0" normalizeH="0" baseline="0" noProof="0">
              <a:ln>
                <a:noFill/>
              </a:ln>
              <a:solidFill>
                <a:prstClr val="black"/>
              </a:solidFill>
              <a:effectLst/>
              <a:uLnTx/>
              <a:uFillTx/>
              <a:latin typeface="Trebuchet MS"/>
              <a:ea typeface="+mn-ea"/>
              <a:cs typeface="Trebuchet MS"/>
            </a:endParaRPr>
          </a:p>
        </p:txBody>
      </p:sp>
      <p:sp>
        <p:nvSpPr>
          <p:cNvPr id="6" name="object 6"/>
          <p:cNvSpPr/>
          <p:nvPr/>
        </p:nvSpPr>
        <p:spPr>
          <a:xfrm>
            <a:off x="5129267" y="3001437"/>
            <a:ext cx="2080895" cy="89535"/>
          </a:xfrm>
          <a:custGeom>
            <a:avLst/>
            <a:gdLst/>
            <a:ahLst/>
            <a:cxnLst/>
            <a:rect l="l" t="t" r="r" b="b"/>
            <a:pathLst>
              <a:path w="2080895" h="89535">
                <a:moveTo>
                  <a:pt x="0" y="88959"/>
                </a:moveTo>
                <a:lnTo>
                  <a:pt x="2080830" y="0"/>
                </a:lnTo>
              </a:path>
            </a:pathLst>
          </a:custGeom>
          <a:ln w="9525">
            <a:solidFill>
              <a:srgbClr val="00AFF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8010413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03487" y="489712"/>
            <a:ext cx="4136390" cy="695960"/>
          </a:xfrm>
          <a:prstGeom prst="rect">
            <a:avLst/>
          </a:prstGeom>
        </p:spPr>
        <p:txBody>
          <a:bodyPr vert="horz" wrap="square" lIns="0" tIns="12700" rIns="0" bIns="0" rtlCol="0">
            <a:spAutoFit/>
          </a:bodyPr>
          <a:lstStyle/>
          <a:p>
            <a:pPr marL="12700">
              <a:lnSpc>
                <a:spcPct val="100000"/>
              </a:lnSpc>
              <a:spcBef>
                <a:spcPts val="100"/>
              </a:spcBef>
              <a:tabLst>
                <a:tab pos="2090420" algn="l"/>
              </a:tabLst>
            </a:pPr>
            <a:r>
              <a:rPr spc="-5" dirty="0"/>
              <a:t>Adding	</a:t>
            </a:r>
            <a:r>
              <a:rPr dirty="0"/>
              <a:t>a</a:t>
            </a:r>
            <a:r>
              <a:rPr spc="-100" dirty="0"/>
              <a:t> </a:t>
            </a:r>
            <a:r>
              <a:rPr dirty="0"/>
              <a:t>photo</a:t>
            </a:r>
          </a:p>
        </p:txBody>
      </p:sp>
      <p:sp>
        <p:nvSpPr>
          <p:cNvPr id="8" name="object 8"/>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25</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txBox="1"/>
          <p:nvPr/>
        </p:nvSpPr>
        <p:spPr>
          <a:xfrm>
            <a:off x="535940" y="1511322"/>
            <a:ext cx="5893435" cy="1193800"/>
          </a:xfrm>
          <a:prstGeom prst="rect">
            <a:avLst/>
          </a:prstGeom>
        </p:spPr>
        <p:txBody>
          <a:bodyPr vert="horz" wrap="square" lIns="0" tIns="109220" rIns="0" bIns="0" rtlCol="0">
            <a:spAutoFit/>
          </a:bodyPr>
          <a:lstStyle/>
          <a:p>
            <a:pPr marL="355600" marR="0" lvl="0" indent="-342900" algn="l" defTabSz="914400" rtl="0" eaLnBrk="1" fontAlgn="auto" latinLnBrk="0" hangingPunct="1">
              <a:lnSpc>
                <a:spcPct val="100000"/>
              </a:lnSpc>
              <a:spcBef>
                <a:spcPts val="860"/>
              </a:spcBef>
              <a:spcAft>
                <a:spcPts val="0"/>
              </a:spcAft>
              <a:buClrTx/>
              <a:buSzTx/>
              <a:buFont typeface="Arial"/>
              <a:buChar char="•"/>
              <a:tabLst>
                <a:tab pos="354965" algn="l"/>
                <a:tab pos="355600" algn="l"/>
              </a:tabLst>
              <a:defRPr/>
            </a:pPr>
            <a:r>
              <a:rPr kumimoji="0" sz="3200" b="0" i="0" u="none" strike="noStrike" kern="1200" cap="none" spc="0" normalizeH="0" baseline="0" noProof="0" dirty="0">
                <a:ln>
                  <a:noFill/>
                </a:ln>
                <a:solidFill>
                  <a:prstClr val="black"/>
                </a:solidFill>
                <a:effectLst/>
                <a:uLnTx/>
                <a:uFillTx/>
                <a:latin typeface="Calibri"/>
                <a:ea typeface="+mn-ea"/>
                <a:cs typeface="Calibri"/>
              </a:rPr>
              <a:t>Find </a:t>
            </a:r>
            <a:r>
              <a:rPr kumimoji="0" sz="3200" b="0" i="0" u="none" strike="noStrike" kern="1200" cap="none" spc="-15" normalizeH="0" baseline="0" noProof="0" dirty="0">
                <a:ln>
                  <a:noFill/>
                </a:ln>
                <a:solidFill>
                  <a:prstClr val="black"/>
                </a:solidFill>
                <a:effectLst/>
                <a:uLnTx/>
                <a:uFillTx/>
                <a:latin typeface="Calibri"/>
                <a:ea typeface="+mn-ea"/>
                <a:cs typeface="Calibri"/>
              </a:rPr>
              <a:t>you </a:t>
            </a:r>
            <a:r>
              <a:rPr kumimoji="0" sz="3200" b="0" i="0" u="none" strike="noStrike" kern="1200" cap="none" spc="-10" normalizeH="0" baseline="0" noProof="0" dirty="0">
                <a:ln>
                  <a:noFill/>
                </a:ln>
                <a:solidFill>
                  <a:prstClr val="black"/>
                </a:solidFill>
                <a:effectLst/>
                <a:uLnTx/>
                <a:uFillTx/>
                <a:latin typeface="Calibri"/>
                <a:ea typeface="+mn-ea"/>
                <a:cs typeface="Calibri"/>
              </a:rPr>
              <a:t>picture </a:t>
            </a:r>
            <a:r>
              <a:rPr kumimoji="0" sz="3200" b="0" i="0" u="none" strike="noStrike" kern="1200" cap="none" spc="-5" normalizeH="0" baseline="0" noProof="0" dirty="0">
                <a:ln>
                  <a:noFill/>
                </a:ln>
                <a:solidFill>
                  <a:prstClr val="black"/>
                </a:solidFill>
                <a:effectLst/>
                <a:uLnTx/>
                <a:uFillTx/>
                <a:latin typeface="Calibri"/>
                <a:ea typeface="+mn-ea"/>
                <a:cs typeface="Calibri"/>
              </a:rPr>
              <a:t>on </a:t>
            </a:r>
            <a:r>
              <a:rPr kumimoji="0" sz="3200" b="0" i="0" u="none" strike="noStrike" kern="1200" cap="none" spc="-10" normalizeH="0" baseline="0" noProof="0" dirty="0">
                <a:ln>
                  <a:noFill/>
                </a:ln>
                <a:solidFill>
                  <a:prstClr val="black"/>
                </a:solidFill>
                <a:effectLst/>
                <a:uLnTx/>
                <a:uFillTx/>
                <a:latin typeface="Calibri"/>
                <a:ea typeface="+mn-ea"/>
                <a:cs typeface="Calibri"/>
              </a:rPr>
              <a:t>your</a:t>
            </a:r>
            <a:r>
              <a:rPr kumimoji="0" sz="3200" b="0" i="0" u="none" strike="noStrike" kern="1200" cap="none" spc="-5" normalizeH="0" baseline="0" noProof="0" dirty="0">
                <a:ln>
                  <a:noFill/>
                </a:ln>
                <a:solidFill>
                  <a:prstClr val="black"/>
                </a:solidFill>
                <a:effectLst/>
                <a:uLnTx/>
                <a:uFillTx/>
                <a:latin typeface="Calibri"/>
                <a:ea typeface="+mn-ea"/>
                <a:cs typeface="Calibri"/>
              </a:rPr>
              <a:t> </a:t>
            </a:r>
            <a:r>
              <a:rPr kumimoji="0" lang="en-GB" sz="3200" b="0" i="0" u="none" strike="noStrike" kern="1200" cap="none" spc="-5" normalizeH="0" baseline="0" noProof="0" dirty="0" smtClean="0">
                <a:ln>
                  <a:noFill/>
                </a:ln>
                <a:solidFill>
                  <a:prstClr val="black"/>
                </a:solidFill>
                <a:effectLst/>
                <a:uLnTx/>
                <a:uFillTx/>
                <a:latin typeface="Calibri"/>
                <a:ea typeface="+mn-ea"/>
                <a:cs typeface="Calibri"/>
              </a:rPr>
              <a:t>U: </a:t>
            </a:r>
            <a:r>
              <a:rPr kumimoji="0" sz="3200" b="0" i="0" u="none" strike="noStrike" kern="1200" cap="none" spc="-5" normalizeH="0" baseline="0" noProof="0" dirty="0" smtClean="0">
                <a:ln>
                  <a:noFill/>
                </a:ln>
                <a:solidFill>
                  <a:prstClr val="black"/>
                </a:solidFill>
                <a:effectLst/>
                <a:uLnTx/>
                <a:uFillTx/>
                <a:latin typeface="Calibri"/>
                <a:ea typeface="+mn-ea"/>
                <a:cs typeface="Calibri"/>
              </a:rPr>
              <a:t>Drive</a:t>
            </a:r>
            <a:endParaRPr kumimoji="0" sz="3200" b="0" i="0" u="none" strike="noStrike" kern="1200" cap="none" spc="0" normalizeH="0" baseline="0" noProof="0" dirty="0">
              <a:ln>
                <a:noFill/>
              </a:ln>
              <a:solidFill>
                <a:prstClr val="black"/>
              </a:solidFill>
              <a:effectLst/>
              <a:uLnTx/>
              <a:uFillTx/>
              <a:latin typeface="Calibri"/>
              <a:ea typeface="+mn-ea"/>
              <a:cs typeface="Calibri"/>
            </a:endParaRPr>
          </a:p>
          <a:p>
            <a:pPr marL="355600" marR="0" lvl="0" indent="-342900" algn="l" defTabSz="914400" rtl="0" eaLnBrk="1" fontAlgn="auto" latinLnBrk="0" hangingPunct="1">
              <a:lnSpc>
                <a:spcPct val="100000"/>
              </a:lnSpc>
              <a:spcBef>
                <a:spcPts val="760"/>
              </a:spcBef>
              <a:spcAft>
                <a:spcPts val="0"/>
              </a:spcAft>
              <a:buClrTx/>
              <a:buSzTx/>
              <a:buFont typeface="Arial"/>
              <a:buChar char="•"/>
              <a:tabLst>
                <a:tab pos="354965" algn="l"/>
                <a:tab pos="355600" algn="l"/>
              </a:tabLst>
              <a:defRPr/>
            </a:pPr>
            <a:r>
              <a:rPr kumimoji="0" sz="3200" b="0" i="0" u="none" strike="noStrike" kern="1200" cap="none" spc="0" normalizeH="0" baseline="0" noProof="0" dirty="0">
                <a:ln>
                  <a:noFill/>
                </a:ln>
                <a:solidFill>
                  <a:prstClr val="black"/>
                </a:solidFill>
                <a:effectLst/>
                <a:uLnTx/>
                <a:uFillTx/>
                <a:latin typeface="Calibri"/>
                <a:ea typeface="+mn-ea"/>
                <a:cs typeface="Calibri"/>
              </a:rPr>
              <a:t>Double </a:t>
            </a:r>
            <a:r>
              <a:rPr kumimoji="0" sz="3200" b="0" i="0" u="none" strike="noStrike" kern="1200" cap="none" spc="-5" normalizeH="0" baseline="0" noProof="0" dirty="0">
                <a:ln>
                  <a:noFill/>
                </a:ln>
                <a:solidFill>
                  <a:prstClr val="black"/>
                </a:solidFill>
                <a:effectLst/>
                <a:uLnTx/>
                <a:uFillTx/>
                <a:latin typeface="Calibri"/>
                <a:ea typeface="+mn-ea"/>
                <a:cs typeface="Calibri"/>
              </a:rPr>
              <a:t>click on</a:t>
            </a:r>
            <a:r>
              <a:rPr kumimoji="0" sz="3200" b="0" i="0" u="none" strike="noStrike" kern="1200" cap="none" spc="-15" normalizeH="0" baseline="0" noProof="0" dirty="0">
                <a:ln>
                  <a:noFill/>
                </a:ln>
                <a:solidFill>
                  <a:prstClr val="black"/>
                </a:solidFill>
                <a:effectLst/>
                <a:uLnTx/>
                <a:uFillTx/>
                <a:latin typeface="Calibri"/>
                <a:ea typeface="+mn-ea"/>
                <a:cs typeface="Calibri"/>
              </a:rPr>
              <a:t> </a:t>
            </a:r>
            <a:r>
              <a:rPr kumimoji="0" sz="3200" b="0" i="0" u="none" strike="noStrike" kern="1200" cap="none" spc="0" normalizeH="0" baseline="0" noProof="0" dirty="0">
                <a:ln>
                  <a:noFill/>
                </a:ln>
                <a:solidFill>
                  <a:prstClr val="black"/>
                </a:solidFill>
                <a:effectLst/>
                <a:uLnTx/>
                <a:uFillTx/>
                <a:latin typeface="Calibri"/>
                <a:ea typeface="+mn-ea"/>
                <a:cs typeface="Calibri"/>
              </a:rPr>
              <a:t>it</a:t>
            </a:r>
          </a:p>
        </p:txBody>
      </p:sp>
      <p:sp>
        <p:nvSpPr>
          <p:cNvPr id="4" name="object 4"/>
          <p:cNvSpPr/>
          <p:nvPr/>
        </p:nvSpPr>
        <p:spPr>
          <a:xfrm>
            <a:off x="1211559" y="2866962"/>
            <a:ext cx="3693326" cy="2493313"/>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p:nvPr/>
        </p:nvSpPr>
        <p:spPr>
          <a:xfrm>
            <a:off x="3163831" y="4724755"/>
            <a:ext cx="725805" cy="410209"/>
          </a:xfrm>
          <a:custGeom>
            <a:avLst/>
            <a:gdLst/>
            <a:ahLst/>
            <a:cxnLst/>
            <a:rect l="l" t="t" r="r" b="b"/>
            <a:pathLst>
              <a:path w="725804" h="410210">
                <a:moveTo>
                  <a:pt x="0" y="204952"/>
                </a:moveTo>
                <a:lnTo>
                  <a:pt x="18485" y="140171"/>
                </a:lnTo>
                <a:lnTo>
                  <a:pt x="69962" y="83910"/>
                </a:lnTo>
                <a:lnTo>
                  <a:pt x="106205" y="60029"/>
                </a:lnTo>
                <a:lnTo>
                  <a:pt x="148456" y="39543"/>
                </a:lnTo>
                <a:lnTo>
                  <a:pt x="195968" y="22876"/>
                </a:lnTo>
                <a:lnTo>
                  <a:pt x="247995" y="10448"/>
                </a:lnTo>
                <a:lnTo>
                  <a:pt x="303790" y="2682"/>
                </a:lnTo>
                <a:lnTo>
                  <a:pt x="362607" y="0"/>
                </a:lnTo>
                <a:lnTo>
                  <a:pt x="421423" y="2682"/>
                </a:lnTo>
                <a:lnTo>
                  <a:pt x="477218" y="10448"/>
                </a:lnTo>
                <a:lnTo>
                  <a:pt x="529245" y="22876"/>
                </a:lnTo>
                <a:lnTo>
                  <a:pt x="576757" y="39543"/>
                </a:lnTo>
                <a:lnTo>
                  <a:pt x="619008" y="60029"/>
                </a:lnTo>
                <a:lnTo>
                  <a:pt x="655251" y="83910"/>
                </a:lnTo>
                <a:lnTo>
                  <a:pt x="684740" y="110764"/>
                </a:lnTo>
                <a:lnTo>
                  <a:pt x="720468" y="171707"/>
                </a:lnTo>
                <a:lnTo>
                  <a:pt x="725214" y="204952"/>
                </a:lnTo>
                <a:lnTo>
                  <a:pt x="720468" y="238196"/>
                </a:lnTo>
                <a:lnTo>
                  <a:pt x="684740" y="299139"/>
                </a:lnTo>
                <a:lnTo>
                  <a:pt x="655251" y="325993"/>
                </a:lnTo>
                <a:lnTo>
                  <a:pt x="619008" y="349874"/>
                </a:lnTo>
                <a:lnTo>
                  <a:pt x="576757" y="370360"/>
                </a:lnTo>
                <a:lnTo>
                  <a:pt x="529245" y="387027"/>
                </a:lnTo>
                <a:lnTo>
                  <a:pt x="477218" y="399455"/>
                </a:lnTo>
                <a:lnTo>
                  <a:pt x="421423" y="407221"/>
                </a:lnTo>
                <a:lnTo>
                  <a:pt x="362607" y="409904"/>
                </a:lnTo>
                <a:lnTo>
                  <a:pt x="303790" y="407221"/>
                </a:lnTo>
                <a:lnTo>
                  <a:pt x="247995" y="399455"/>
                </a:lnTo>
                <a:lnTo>
                  <a:pt x="195968" y="387027"/>
                </a:lnTo>
                <a:lnTo>
                  <a:pt x="148456" y="370360"/>
                </a:lnTo>
                <a:lnTo>
                  <a:pt x="106205" y="349874"/>
                </a:lnTo>
                <a:lnTo>
                  <a:pt x="69962" y="325993"/>
                </a:lnTo>
                <a:lnTo>
                  <a:pt x="40473" y="299139"/>
                </a:lnTo>
                <a:lnTo>
                  <a:pt x="4745" y="238196"/>
                </a:lnTo>
                <a:lnTo>
                  <a:pt x="0" y="204952"/>
                </a:lnTo>
                <a:close/>
              </a:path>
            </a:pathLst>
          </a:custGeom>
          <a:ln w="25400">
            <a:solidFill>
              <a:srgbClr val="FF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txBox="1"/>
          <p:nvPr/>
        </p:nvSpPr>
        <p:spPr>
          <a:xfrm>
            <a:off x="5470546" y="4138193"/>
            <a:ext cx="2236470" cy="29972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800" b="0" i="0" u="none" strike="noStrike" kern="1200" cap="none" spc="-5" normalizeH="0" baseline="0" noProof="0" dirty="0">
                <a:ln>
                  <a:noFill/>
                </a:ln>
                <a:solidFill>
                  <a:prstClr val="black"/>
                </a:solidFill>
                <a:effectLst/>
                <a:uLnTx/>
                <a:uFillTx/>
                <a:latin typeface="Trebuchet MS"/>
                <a:ea typeface="+mn-ea"/>
                <a:cs typeface="Trebuchet MS"/>
              </a:rPr>
              <a:t>Click: Upload this</a:t>
            </a:r>
            <a:r>
              <a:rPr kumimoji="0" sz="1800" b="0" i="0" u="none" strike="noStrike" kern="1200" cap="none" spc="-70" normalizeH="0" baseline="0" noProof="0" dirty="0">
                <a:ln>
                  <a:noFill/>
                </a:ln>
                <a:solidFill>
                  <a:prstClr val="black"/>
                </a:solidFill>
                <a:effectLst/>
                <a:uLnTx/>
                <a:uFillTx/>
                <a:latin typeface="Trebuchet MS"/>
                <a:ea typeface="+mn-ea"/>
                <a:cs typeface="Trebuchet MS"/>
              </a:rPr>
              <a:t> </a:t>
            </a:r>
            <a:r>
              <a:rPr kumimoji="0" sz="1800" b="0" i="0" u="none" strike="noStrike" kern="1200" cap="none" spc="-5" normalizeH="0" baseline="0" noProof="0" dirty="0">
                <a:ln>
                  <a:noFill/>
                </a:ln>
                <a:solidFill>
                  <a:prstClr val="black"/>
                </a:solidFill>
                <a:effectLst/>
                <a:uLnTx/>
                <a:uFillTx/>
                <a:latin typeface="Trebuchet MS"/>
                <a:ea typeface="+mn-ea"/>
                <a:cs typeface="Trebuchet MS"/>
              </a:rPr>
              <a:t>file</a:t>
            </a:r>
            <a:endParaRPr kumimoji="0" sz="1800" b="0" i="0" u="none" strike="noStrike" kern="1200" cap="none" spc="0" normalizeH="0" baseline="0" noProof="0">
              <a:ln>
                <a:noFill/>
              </a:ln>
              <a:solidFill>
                <a:prstClr val="black"/>
              </a:solidFill>
              <a:effectLst/>
              <a:uLnTx/>
              <a:uFillTx/>
              <a:latin typeface="Trebuchet MS"/>
              <a:ea typeface="+mn-ea"/>
              <a:cs typeface="Trebuchet MS"/>
            </a:endParaRPr>
          </a:p>
        </p:txBody>
      </p:sp>
      <p:sp>
        <p:nvSpPr>
          <p:cNvPr id="7" name="object 7"/>
          <p:cNvSpPr/>
          <p:nvPr/>
        </p:nvSpPr>
        <p:spPr>
          <a:xfrm>
            <a:off x="3889045" y="4330262"/>
            <a:ext cx="1629410" cy="599440"/>
          </a:xfrm>
          <a:custGeom>
            <a:avLst/>
            <a:gdLst/>
            <a:ahLst/>
            <a:cxnLst/>
            <a:rect l="l" t="t" r="r" b="b"/>
            <a:pathLst>
              <a:path w="1629410" h="599439">
                <a:moveTo>
                  <a:pt x="0" y="599445"/>
                </a:moveTo>
                <a:lnTo>
                  <a:pt x="1628885" y="0"/>
                </a:lnTo>
              </a:path>
            </a:pathLst>
          </a:custGeom>
          <a:ln w="9525">
            <a:solidFill>
              <a:srgbClr val="00AFF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80025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03487" y="489712"/>
            <a:ext cx="4136390" cy="695960"/>
          </a:xfrm>
          <a:prstGeom prst="rect">
            <a:avLst/>
          </a:prstGeom>
        </p:spPr>
        <p:txBody>
          <a:bodyPr vert="horz" wrap="square" lIns="0" tIns="12700" rIns="0" bIns="0" rtlCol="0">
            <a:spAutoFit/>
          </a:bodyPr>
          <a:lstStyle/>
          <a:p>
            <a:pPr marL="12700">
              <a:lnSpc>
                <a:spcPct val="100000"/>
              </a:lnSpc>
              <a:spcBef>
                <a:spcPts val="100"/>
              </a:spcBef>
              <a:tabLst>
                <a:tab pos="2090420" algn="l"/>
              </a:tabLst>
            </a:pPr>
            <a:r>
              <a:rPr spc="-5" dirty="0"/>
              <a:t>Adding	</a:t>
            </a:r>
            <a:r>
              <a:rPr dirty="0"/>
              <a:t>a</a:t>
            </a:r>
            <a:r>
              <a:rPr spc="-100" dirty="0"/>
              <a:t> </a:t>
            </a:r>
            <a:r>
              <a:rPr dirty="0"/>
              <a:t>photo</a:t>
            </a:r>
          </a:p>
        </p:txBody>
      </p:sp>
      <p:sp>
        <p:nvSpPr>
          <p:cNvPr id="7" name="object 7"/>
          <p:cNvSpPr txBox="1">
            <a:spLocks noGrp="1"/>
          </p:cNvSpPr>
          <p:nvPr>
            <p:ph type="sldNum" sz="quarter" idx="7"/>
          </p:nvPr>
        </p:nvSpPr>
        <p:spPr>
          <a:prstGeom prst="rect">
            <a:avLst/>
          </a:prstGeom>
        </p:spPr>
        <p:txBody>
          <a:bodyPr vert="horz" wrap="square" lIns="0" tIns="0" rIns="0" bIns="0" rtlCol="0">
            <a:spAutoFit/>
          </a:bodyPr>
          <a:lstStyle/>
          <a:p>
            <a:pPr marL="25400" marR="0" lvl="0" indent="0" algn="l" defTabSz="914400" rtl="0" eaLnBrk="1" fontAlgn="auto" latinLnBrk="0" hangingPunct="1">
              <a:lnSpc>
                <a:spcPts val="1230"/>
              </a:lnSpc>
              <a:spcBef>
                <a:spcPts val="0"/>
              </a:spcBef>
              <a:spcAft>
                <a:spcPts val="0"/>
              </a:spcAft>
              <a:buClrTx/>
              <a:buSzTx/>
              <a:buFontTx/>
              <a:buNone/>
              <a:tabLst/>
              <a:defRPr/>
            </a:pPr>
            <a:fld id="{81D60167-4931-47E6-BA6A-407CBD079E47}" type="slidenum">
              <a:rPr kumimoji="0" sz="1200" b="0" i="0" u="none" strike="noStrike" kern="1200" cap="none" spc="0" normalizeH="0" baseline="0" noProof="0" dirty="0">
                <a:ln>
                  <a:noFill/>
                </a:ln>
                <a:solidFill>
                  <a:srgbClr val="898989"/>
                </a:solidFill>
                <a:effectLst/>
                <a:uLnTx/>
                <a:uFillTx/>
                <a:latin typeface="Corbel"/>
                <a:ea typeface="+mn-ea"/>
              </a:rPr>
              <a:pPr marL="25400" marR="0" lvl="0" indent="0" algn="l" defTabSz="914400" rtl="0" eaLnBrk="1" fontAlgn="auto" latinLnBrk="0" hangingPunct="1">
                <a:lnSpc>
                  <a:spcPts val="1230"/>
                </a:lnSpc>
                <a:spcBef>
                  <a:spcPts val="0"/>
                </a:spcBef>
                <a:spcAft>
                  <a:spcPts val="0"/>
                </a:spcAft>
                <a:buClrTx/>
                <a:buSzTx/>
                <a:buFontTx/>
                <a:buNone/>
                <a:tabLst/>
                <a:defRPr/>
              </a:pPr>
              <a:t>26</a:t>
            </a:fld>
            <a:endParaRPr kumimoji="0" sz="1200" b="0" i="0" u="none" strike="noStrike" kern="1200" cap="none" spc="0" normalizeH="0" baseline="0" noProof="0" dirty="0">
              <a:ln>
                <a:noFill/>
              </a:ln>
              <a:solidFill>
                <a:srgbClr val="898989"/>
              </a:solidFill>
              <a:effectLst/>
              <a:uLnTx/>
              <a:uFillTx/>
              <a:latin typeface="Corbel"/>
              <a:ea typeface="+mn-ea"/>
            </a:endParaRPr>
          </a:p>
        </p:txBody>
      </p:sp>
      <p:sp>
        <p:nvSpPr>
          <p:cNvPr id="3" name="object 3"/>
          <p:cNvSpPr/>
          <p:nvPr/>
        </p:nvSpPr>
        <p:spPr>
          <a:xfrm>
            <a:off x="2288230" y="1600200"/>
            <a:ext cx="4567539" cy="3916362"/>
          </a:xfrm>
          <a:prstGeom prst="rect">
            <a:avLst/>
          </a:prstGeom>
          <a:blipFill>
            <a:blip r:embed="rId2"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2354538" y="5008534"/>
            <a:ext cx="1019810" cy="410209"/>
          </a:xfrm>
          <a:custGeom>
            <a:avLst/>
            <a:gdLst/>
            <a:ahLst/>
            <a:cxnLst/>
            <a:rect l="l" t="t" r="r" b="b"/>
            <a:pathLst>
              <a:path w="1019810" h="410210">
                <a:moveTo>
                  <a:pt x="0" y="204952"/>
                </a:moveTo>
                <a:lnTo>
                  <a:pt x="15564" y="154487"/>
                </a:lnTo>
                <a:lnTo>
                  <a:pt x="59712" y="108603"/>
                </a:lnTo>
                <a:lnTo>
                  <a:pt x="128622" y="68835"/>
                </a:lnTo>
                <a:lnTo>
                  <a:pt x="171168" y="51725"/>
                </a:lnTo>
                <a:lnTo>
                  <a:pt x="218472" y="36720"/>
                </a:lnTo>
                <a:lnTo>
                  <a:pt x="270056" y="24013"/>
                </a:lnTo>
                <a:lnTo>
                  <a:pt x="325443" y="13795"/>
                </a:lnTo>
                <a:lnTo>
                  <a:pt x="384154" y="6259"/>
                </a:lnTo>
                <a:lnTo>
                  <a:pt x="445713" y="1596"/>
                </a:lnTo>
                <a:lnTo>
                  <a:pt x="509642" y="0"/>
                </a:lnTo>
                <a:lnTo>
                  <a:pt x="573570" y="1596"/>
                </a:lnTo>
                <a:lnTo>
                  <a:pt x="635129" y="6259"/>
                </a:lnTo>
                <a:lnTo>
                  <a:pt x="693840" y="13795"/>
                </a:lnTo>
                <a:lnTo>
                  <a:pt x="749227" y="24013"/>
                </a:lnTo>
                <a:lnTo>
                  <a:pt x="800811" y="36720"/>
                </a:lnTo>
                <a:lnTo>
                  <a:pt x="848115" y="51725"/>
                </a:lnTo>
                <a:lnTo>
                  <a:pt x="890661" y="68835"/>
                </a:lnTo>
                <a:lnTo>
                  <a:pt x="927973" y="87858"/>
                </a:lnTo>
                <a:lnTo>
                  <a:pt x="984979" y="130876"/>
                </a:lnTo>
                <a:lnTo>
                  <a:pt x="1015313" y="179243"/>
                </a:lnTo>
                <a:lnTo>
                  <a:pt x="1019284" y="204952"/>
                </a:lnTo>
                <a:lnTo>
                  <a:pt x="1015313" y="230660"/>
                </a:lnTo>
                <a:lnTo>
                  <a:pt x="984979" y="279027"/>
                </a:lnTo>
                <a:lnTo>
                  <a:pt x="927973" y="322045"/>
                </a:lnTo>
                <a:lnTo>
                  <a:pt x="890661" y="341068"/>
                </a:lnTo>
                <a:lnTo>
                  <a:pt x="848115" y="358178"/>
                </a:lnTo>
                <a:lnTo>
                  <a:pt x="800811" y="373183"/>
                </a:lnTo>
                <a:lnTo>
                  <a:pt x="749227" y="385890"/>
                </a:lnTo>
                <a:lnTo>
                  <a:pt x="693840" y="396108"/>
                </a:lnTo>
                <a:lnTo>
                  <a:pt x="635129" y="403644"/>
                </a:lnTo>
                <a:lnTo>
                  <a:pt x="573570" y="408307"/>
                </a:lnTo>
                <a:lnTo>
                  <a:pt x="509642" y="409904"/>
                </a:lnTo>
                <a:lnTo>
                  <a:pt x="445713" y="408307"/>
                </a:lnTo>
                <a:lnTo>
                  <a:pt x="384154" y="403644"/>
                </a:lnTo>
                <a:lnTo>
                  <a:pt x="325443" y="396108"/>
                </a:lnTo>
                <a:lnTo>
                  <a:pt x="270056" y="385890"/>
                </a:lnTo>
                <a:lnTo>
                  <a:pt x="218472" y="373183"/>
                </a:lnTo>
                <a:lnTo>
                  <a:pt x="171168" y="358178"/>
                </a:lnTo>
                <a:lnTo>
                  <a:pt x="128622" y="341068"/>
                </a:lnTo>
                <a:lnTo>
                  <a:pt x="91310" y="322045"/>
                </a:lnTo>
                <a:lnTo>
                  <a:pt x="34304" y="279027"/>
                </a:lnTo>
                <a:lnTo>
                  <a:pt x="3970" y="230660"/>
                </a:lnTo>
                <a:lnTo>
                  <a:pt x="0" y="204952"/>
                </a:lnTo>
                <a:close/>
              </a:path>
            </a:pathLst>
          </a:custGeom>
          <a:ln w="25400">
            <a:solidFill>
              <a:srgbClr val="FF000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p:cNvSpPr txBox="1"/>
          <p:nvPr/>
        </p:nvSpPr>
        <p:spPr>
          <a:xfrm>
            <a:off x="535940" y="3282781"/>
            <a:ext cx="1262380" cy="299720"/>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1800" b="0" i="0" u="none" strike="noStrike" kern="1200" cap="none" spc="-5" normalizeH="0" baseline="0" noProof="0" dirty="0">
                <a:ln>
                  <a:noFill/>
                </a:ln>
                <a:solidFill>
                  <a:prstClr val="black"/>
                </a:solidFill>
                <a:effectLst/>
                <a:uLnTx/>
                <a:uFillTx/>
                <a:latin typeface="Trebuchet MS"/>
                <a:ea typeface="+mn-ea"/>
                <a:cs typeface="Trebuchet MS"/>
              </a:rPr>
              <a:t>Click:</a:t>
            </a:r>
            <a:r>
              <a:rPr kumimoji="0" sz="1800" b="0" i="0" u="none" strike="noStrike" kern="1200" cap="none" spc="-75" normalizeH="0" baseline="0" noProof="0" dirty="0">
                <a:ln>
                  <a:noFill/>
                </a:ln>
                <a:solidFill>
                  <a:prstClr val="black"/>
                </a:solidFill>
                <a:effectLst/>
                <a:uLnTx/>
                <a:uFillTx/>
                <a:latin typeface="Trebuchet MS"/>
                <a:ea typeface="+mn-ea"/>
                <a:cs typeface="Trebuchet MS"/>
              </a:rPr>
              <a:t> </a:t>
            </a:r>
            <a:r>
              <a:rPr kumimoji="0" sz="1800" b="0" i="0" u="none" strike="noStrike" kern="1200" cap="none" spc="0" normalizeH="0" baseline="0" noProof="0" dirty="0">
                <a:ln>
                  <a:noFill/>
                </a:ln>
                <a:solidFill>
                  <a:prstClr val="black"/>
                </a:solidFill>
                <a:effectLst/>
                <a:uLnTx/>
                <a:uFillTx/>
                <a:latin typeface="Trebuchet MS"/>
                <a:ea typeface="+mn-ea"/>
                <a:cs typeface="Trebuchet MS"/>
              </a:rPr>
              <a:t>insert</a:t>
            </a:r>
            <a:endParaRPr kumimoji="0" sz="1800" b="0" i="0" u="none" strike="noStrike" kern="1200" cap="none" spc="0" normalizeH="0" baseline="0" noProof="0">
              <a:ln>
                <a:noFill/>
              </a:ln>
              <a:solidFill>
                <a:prstClr val="black"/>
              </a:solidFill>
              <a:effectLst/>
              <a:uLnTx/>
              <a:uFillTx/>
              <a:latin typeface="Trebuchet MS"/>
              <a:ea typeface="+mn-ea"/>
              <a:cs typeface="Trebuchet MS"/>
            </a:endParaRPr>
          </a:p>
        </p:txBody>
      </p:sp>
      <p:sp>
        <p:nvSpPr>
          <p:cNvPr id="6" name="object 6"/>
          <p:cNvSpPr/>
          <p:nvPr/>
        </p:nvSpPr>
        <p:spPr>
          <a:xfrm>
            <a:off x="1345323" y="3627539"/>
            <a:ext cx="1158875" cy="1441450"/>
          </a:xfrm>
          <a:custGeom>
            <a:avLst/>
            <a:gdLst/>
            <a:ahLst/>
            <a:cxnLst/>
            <a:rect l="l" t="t" r="r" b="b"/>
            <a:pathLst>
              <a:path w="1158875" h="1441450">
                <a:moveTo>
                  <a:pt x="0" y="0"/>
                </a:moveTo>
                <a:lnTo>
                  <a:pt x="1158485" y="1441025"/>
                </a:lnTo>
              </a:path>
            </a:pathLst>
          </a:custGeom>
          <a:ln w="9525">
            <a:solidFill>
              <a:srgbClr val="00AFF0"/>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372435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14600" y="154172"/>
            <a:ext cx="3286474" cy="1367041"/>
          </a:xfrm>
          <a:prstGeom prst="rect">
            <a:avLst/>
          </a:prstGeom>
        </p:spPr>
        <p:txBody>
          <a:bodyPr vert="horz" wrap="square" lIns="0" tIns="12700" rIns="0" bIns="0" rtlCol="0">
            <a:spAutoFit/>
          </a:bodyPr>
          <a:lstStyle/>
          <a:p>
            <a:pPr marL="12700">
              <a:lnSpc>
                <a:spcPct val="100000"/>
              </a:lnSpc>
              <a:spcBef>
                <a:spcPts val="100"/>
              </a:spcBef>
            </a:pPr>
            <a:r>
              <a:rPr lang="en-GB" dirty="0" smtClean="0"/>
              <a:t>Today’s Blog</a:t>
            </a:r>
            <a:endParaRPr dirty="0"/>
          </a:p>
        </p:txBody>
      </p:sp>
      <p:sp>
        <p:nvSpPr>
          <p:cNvPr id="4" name="object 4"/>
          <p:cNvSpPr txBox="1">
            <a:spLocks noGrp="1"/>
          </p:cNvSpPr>
          <p:nvPr>
            <p:ph type="sldNum" sz="quarter" idx="7"/>
          </p:nvPr>
        </p:nvSpPr>
        <p:spPr>
          <a:prstGeom prst="rect">
            <a:avLst/>
          </a:prstGeom>
        </p:spPr>
        <p:txBody>
          <a:bodyPr vert="horz" wrap="square" lIns="0" tIns="0" rIns="0" bIns="0" rtlCol="0">
            <a:spAutoFit/>
          </a:bodyPr>
          <a:lstStyle/>
          <a:p>
            <a:pPr marL="25400">
              <a:lnSpc>
                <a:spcPts val="1230"/>
              </a:lnSpc>
            </a:pPr>
            <a:fld id="{81D60167-4931-47E6-BA6A-407CBD079E47}" type="slidenum">
              <a:rPr dirty="0"/>
              <a:pPr marL="25400">
                <a:lnSpc>
                  <a:spcPts val="1230"/>
                </a:lnSpc>
              </a:pPr>
              <a:t>27</a:t>
            </a:fld>
            <a:endParaRPr dirty="0"/>
          </a:p>
        </p:txBody>
      </p:sp>
      <p:sp>
        <p:nvSpPr>
          <p:cNvPr id="3" name="object 3"/>
          <p:cNvSpPr txBox="1"/>
          <p:nvPr/>
        </p:nvSpPr>
        <p:spPr>
          <a:xfrm>
            <a:off x="535940" y="1607821"/>
            <a:ext cx="7977505" cy="3870290"/>
          </a:xfrm>
          <a:prstGeom prst="rect">
            <a:avLst/>
          </a:prstGeom>
        </p:spPr>
        <p:txBody>
          <a:bodyPr vert="horz" wrap="square" lIns="0" tIns="12700" rIns="0" bIns="0" rtlCol="0">
            <a:spAutoFit/>
          </a:bodyPr>
          <a:lstStyle/>
          <a:p>
            <a:pPr marL="355600" marR="767080" indent="-342900">
              <a:lnSpc>
                <a:spcPct val="100000"/>
              </a:lnSpc>
              <a:spcBef>
                <a:spcPts val="100"/>
              </a:spcBef>
              <a:buFont typeface="Arial"/>
              <a:buChar char="•"/>
              <a:tabLst>
                <a:tab pos="354965" algn="l"/>
                <a:tab pos="355600" algn="l"/>
              </a:tabLst>
            </a:pPr>
            <a:r>
              <a:rPr sz="3200" dirty="0" smtClean="0">
                <a:latin typeface="Calibri"/>
                <a:cs typeface="Calibri"/>
              </a:rPr>
              <a:t>Using </a:t>
            </a:r>
            <a:r>
              <a:rPr lang="en-GB" sz="3200" dirty="0" smtClean="0">
                <a:latin typeface="Calibri"/>
                <a:cs typeface="Calibri"/>
              </a:rPr>
              <a:t>SEO i.e. </a:t>
            </a:r>
            <a:r>
              <a:rPr sz="3200" spc="-5" dirty="0" smtClean="0">
                <a:latin typeface="Calibri"/>
                <a:cs typeface="Calibri"/>
              </a:rPr>
              <a:t>google </a:t>
            </a:r>
            <a:endParaRPr lang="en-GB" sz="3200" spc="-5" dirty="0" smtClean="0">
              <a:latin typeface="Calibri"/>
              <a:cs typeface="Calibri"/>
            </a:endParaRPr>
          </a:p>
          <a:p>
            <a:pPr marL="355600" indent="-342900">
              <a:lnSpc>
                <a:spcPct val="100000"/>
              </a:lnSpc>
              <a:spcBef>
                <a:spcPts val="795"/>
              </a:spcBef>
              <a:buFont typeface="Arial"/>
              <a:buChar char="•"/>
              <a:tabLst>
                <a:tab pos="354965" algn="l"/>
                <a:tab pos="355600" algn="l"/>
              </a:tabLst>
            </a:pPr>
            <a:r>
              <a:rPr sz="3200" spc="-5" dirty="0" smtClean="0">
                <a:latin typeface="Calibri"/>
                <a:cs typeface="Calibri"/>
              </a:rPr>
              <a:t>That </a:t>
            </a:r>
            <a:r>
              <a:rPr sz="3200" spc="-15" dirty="0">
                <a:latin typeface="Calibri"/>
                <a:cs typeface="Calibri"/>
              </a:rPr>
              <a:t>talks </a:t>
            </a:r>
            <a:r>
              <a:rPr sz="3200" dirty="0">
                <a:latin typeface="Calibri"/>
                <a:cs typeface="Calibri"/>
              </a:rPr>
              <a:t>about </a:t>
            </a:r>
            <a:r>
              <a:rPr sz="3200" spc="-15" dirty="0">
                <a:latin typeface="Calibri"/>
                <a:cs typeface="Calibri"/>
              </a:rPr>
              <a:t>search </a:t>
            </a:r>
            <a:r>
              <a:rPr sz="3200" dirty="0">
                <a:latin typeface="Calibri"/>
                <a:cs typeface="Calibri"/>
              </a:rPr>
              <a:t>engine</a:t>
            </a:r>
            <a:r>
              <a:rPr sz="3200" spc="30" dirty="0">
                <a:latin typeface="Calibri"/>
                <a:cs typeface="Calibri"/>
              </a:rPr>
              <a:t> </a:t>
            </a:r>
            <a:r>
              <a:rPr sz="3200" spc="-5" dirty="0" smtClean="0">
                <a:latin typeface="Calibri"/>
                <a:cs typeface="Calibri"/>
              </a:rPr>
              <a:t>skills</a:t>
            </a:r>
            <a:endParaRPr lang="en-GB" sz="3200" spc="-5" dirty="0" smtClean="0">
              <a:latin typeface="Calibri"/>
              <a:cs typeface="Calibri"/>
            </a:endParaRPr>
          </a:p>
          <a:p>
            <a:pPr marL="355600" indent="-342900">
              <a:lnSpc>
                <a:spcPct val="100000"/>
              </a:lnSpc>
              <a:spcBef>
                <a:spcPts val="760"/>
              </a:spcBef>
              <a:buFont typeface="Arial"/>
              <a:buChar char="•"/>
              <a:tabLst>
                <a:tab pos="354965" algn="l"/>
                <a:tab pos="355600" algn="l"/>
              </a:tabLst>
            </a:pPr>
            <a:r>
              <a:rPr sz="3200" spc="-5" dirty="0" smtClean="0">
                <a:latin typeface="Calibri"/>
                <a:cs typeface="Calibri"/>
              </a:rPr>
              <a:t>That </a:t>
            </a:r>
            <a:r>
              <a:rPr sz="3200" dirty="0">
                <a:latin typeface="Calibri"/>
                <a:cs typeface="Calibri"/>
              </a:rPr>
              <a:t>is </a:t>
            </a:r>
            <a:r>
              <a:rPr sz="3200" spc="-10" dirty="0" smtClean="0">
                <a:latin typeface="Calibri"/>
                <a:cs typeface="Calibri"/>
              </a:rPr>
              <a:t>authoritative/reliable</a:t>
            </a:r>
            <a:r>
              <a:rPr lang="en-GB" sz="3200" spc="-10" dirty="0" smtClean="0">
                <a:latin typeface="Calibri"/>
                <a:cs typeface="Calibri"/>
              </a:rPr>
              <a:t> (CRAAP)</a:t>
            </a:r>
          </a:p>
          <a:p>
            <a:pPr marL="355600" indent="-342900">
              <a:lnSpc>
                <a:spcPct val="100000"/>
              </a:lnSpc>
              <a:spcBef>
                <a:spcPts val="760"/>
              </a:spcBef>
              <a:buFont typeface="Arial"/>
              <a:buChar char="•"/>
              <a:tabLst>
                <a:tab pos="354965" algn="l"/>
                <a:tab pos="355600" algn="l"/>
              </a:tabLst>
            </a:pPr>
            <a:endParaRPr lang="en-GB" sz="3200" spc="-10" dirty="0">
              <a:latin typeface="Calibri"/>
              <a:cs typeface="Calibri"/>
            </a:endParaRPr>
          </a:p>
          <a:p>
            <a:pPr marL="12700">
              <a:lnSpc>
                <a:spcPct val="100000"/>
              </a:lnSpc>
              <a:spcBef>
                <a:spcPts val="760"/>
              </a:spcBef>
              <a:tabLst>
                <a:tab pos="354965" algn="l"/>
                <a:tab pos="355600" algn="l"/>
              </a:tabLst>
            </a:pPr>
            <a:r>
              <a:rPr lang="en-GB" sz="3200" spc="-10" dirty="0" smtClean="0">
                <a:latin typeface="Calibri"/>
                <a:cs typeface="Calibri"/>
              </a:rPr>
              <a:t>(Make it reflective/ Relevancy to your personal employability skills and how its beneficial in current work place setting - references)</a:t>
            </a:r>
            <a:endParaRPr sz="3200" dirty="0">
              <a:latin typeface="Calibri"/>
              <a:cs typeface="Calibri"/>
            </a:endParaRPr>
          </a:p>
        </p:txBody>
      </p:sp>
    </p:spTree>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365</TotalTime>
  <Words>1088</Words>
  <Application>Microsoft Office PowerPoint</Application>
  <PresentationFormat>On-screen Show (4:3)</PresentationFormat>
  <Paragraphs>138</Paragraphs>
  <Slides>27</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Arial Rounded MT Bold</vt:lpstr>
      <vt:lpstr>Calibri</vt:lpstr>
      <vt:lpstr>Corbel</vt:lpstr>
      <vt:lpstr>Times New Roman</vt:lpstr>
      <vt:lpstr>Trebuchet MS</vt:lpstr>
      <vt:lpstr>Tw Cen MT</vt:lpstr>
      <vt:lpstr>Droplet</vt:lpstr>
      <vt:lpstr>CertHE Skills for the Workplace</vt:lpstr>
      <vt:lpstr>Objectives of session:</vt:lpstr>
      <vt:lpstr>Online Digital Research</vt:lpstr>
      <vt:lpstr>Research sources</vt:lpstr>
      <vt:lpstr>PowerPoint Presentation</vt:lpstr>
      <vt:lpstr>Search engines</vt:lpstr>
      <vt:lpstr>http://www.bbc.co.uk/webwise/0/22562913</vt:lpstr>
      <vt:lpstr>Pro’s &amp; Con’s</vt:lpstr>
      <vt:lpstr>Google for Digital Research</vt:lpstr>
      <vt:lpstr>Research Search Engines</vt:lpstr>
      <vt:lpstr>How do SEO works?</vt:lpstr>
      <vt:lpstr>Evaluating Digital Content</vt:lpstr>
      <vt:lpstr>Search Engine Optimisation</vt:lpstr>
      <vt:lpstr>PowerPoint Presentation</vt:lpstr>
      <vt:lpstr>Blogs</vt:lpstr>
      <vt:lpstr>PowerPoint Presentation</vt:lpstr>
      <vt:lpstr>Adding- a photo/ Image</vt:lpstr>
      <vt:lpstr>Adding a photo/ Image</vt:lpstr>
      <vt:lpstr>Adding a photo</vt:lpstr>
      <vt:lpstr>Adding a photo</vt:lpstr>
      <vt:lpstr>Adding a photo</vt:lpstr>
      <vt:lpstr>PowerPoint Presentation</vt:lpstr>
      <vt:lpstr>Image box appears</vt:lpstr>
      <vt:lpstr>New pop up box</vt:lpstr>
      <vt:lpstr>Adding a photo</vt:lpstr>
      <vt:lpstr>Adding a photo</vt:lpstr>
      <vt:lpstr>Today’s Blog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CertHE Skills for the Workplace</dc:title>
  <dc:creator>Anthony Burns</dc:creator>
  <cp:lastModifiedBy>Shehla Khan</cp:lastModifiedBy>
  <cp:revision>22</cp:revision>
  <dcterms:created xsi:type="dcterms:W3CDTF">2018-09-11T10:36:08Z</dcterms:created>
  <dcterms:modified xsi:type="dcterms:W3CDTF">2019-01-21T12:21:23Z</dcterms:modified>
</cp:coreProperties>
</file>