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rts/chart2.xml" ContentType="application/vnd.openxmlformats-officedocument.drawingml.chart+xml"/>
  <Override PartName="/ppt/charts/style1.xml" ContentType="application/vnd.ms-office.chartstyle+xml"/>
  <Override PartName="/ppt/charts/colors1.xml" ContentType="application/vnd.ms-office.chartcolorstyle+xml"/>
  <Override PartName="/ppt/charts/chart3.xml" ContentType="application/vnd.openxmlformats-officedocument.drawingml.chart+xml"/>
  <Override PartName="/ppt/charts/style2.xml" ContentType="application/vnd.ms-office.chartstyle+xml"/>
  <Override PartName="/ppt/charts/colors2.xml" ContentType="application/vnd.ms-office.chartcolorstyle+xml"/>
  <Override PartName="/ppt/comments/modernComment_126_1288D42D.xml" ContentType="application/vnd.ms-powerpoint.comments+xml"/>
  <Override PartName="/ppt/charts/chart4.xml" ContentType="application/vnd.openxmlformats-officedocument.drawingml.chart+xml"/>
  <Override PartName="/ppt/charts/style3.xml" ContentType="application/vnd.ms-office.chartstyle+xml"/>
  <Override PartName="/ppt/charts/colors3.xml" ContentType="application/vnd.ms-office.chartcolorstyle+xml"/>
  <Override PartName="/ppt/charts/chart5.xml" ContentType="application/vnd.openxmlformats-officedocument.drawingml.chart+xml"/>
  <Override PartName="/ppt/charts/style4.xml" ContentType="application/vnd.ms-office.chartstyle+xml"/>
  <Override PartName="/ppt/charts/colors4.xml" ContentType="application/vnd.ms-office.chartcolorstyl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4"/>
  </p:sldMasterIdLst>
  <p:notesMasterIdLst>
    <p:notesMasterId r:id="rId38"/>
  </p:notesMasterIdLst>
  <p:handoutMasterIdLst>
    <p:handoutMasterId r:id="rId39"/>
  </p:handoutMasterIdLst>
  <p:sldIdLst>
    <p:sldId id="256" r:id="rId5"/>
    <p:sldId id="257" r:id="rId6"/>
    <p:sldId id="298" r:id="rId7"/>
    <p:sldId id="299" r:id="rId8"/>
    <p:sldId id="297" r:id="rId9"/>
    <p:sldId id="286" r:id="rId10"/>
    <p:sldId id="260" r:id="rId11"/>
    <p:sldId id="287" r:id="rId12"/>
    <p:sldId id="288" r:id="rId13"/>
    <p:sldId id="289" r:id="rId14"/>
    <p:sldId id="290" r:id="rId15"/>
    <p:sldId id="291" r:id="rId16"/>
    <p:sldId id="258" r:id="rId17"/>
    <p:sldId id="300" r:id="rId18"/>
    <p:sldId id="301" r:id="rId19"/>
    <p:sldId id="302" r:id="rId20"/>
    <p:sldId id="292" r:id="rId21"/>
    <p:sldId id="303" r:id="rId22"/>
    <p:sldId id="293" r:id="rId23"/>
    <p:sldId id="306" r:id="rId24"/>
    <p:sldId id="307" r:id="rId25"/>
    <p:sldId id="294" r:id="rId26"/>
    <p:sldId id="310" r:id="rId27"/>
    <p:sldId id="295" r:id="rId28"/>
    <p:sldId id="309" r:id="rId29"/>
    <p:sldId id="296" r:id="rId30"/>
    <p:sldId id="305" r:id="rId31"/>
    <p:sldId id="304" r:id="rId32"/>
    <p:sldId id="308" r:id="rId33"/>
    <p:sldId id="261" r:id="rId34"/>
    <p:sldId id="311" r:id="rId35"/>
    <p:sldId id="285" r:id="rId36"/>
    <p:sldId id="312"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E64CC90-6BB4-4761-8158-7FD6E91353A8}">
          <p14:sldIdLst>
            <p14:sldId id="256"/>
            <p14:sldId id="257"/>
            <p14:sldId id="298"/>
            <p14:sldId id="299"/>
            <p14:sldId id="297"/>
            <p14:sldId id="286"/>
            <p14:sldId id="260"/>
            <p14:sldId id="287"/>
            <p14:sldId id="288"/>
            <p14:sldId id="289"/>
            <p14:sldId id="290"/>
            <p14:sldId id="291"/>
          </p14:sldIdLst>
        </p14:section>
        <p14:section name="political factors" id="{A91DDEE0-2F46-47CA-88C4-E0338C5B6725}">
          <p14:sldIdLst>
            <p14:sldId id="258"/>
            <p14:sldId id="300"/>
            <p14:sldId id="301"/>
            <p14:sldId id="302"/>
          </p14:sldIdLst>
        </p14:section>
        <p14:section name="Economical Factors" id="{69225788-B77B-4373-9921-B75195358756}">
          <p14:sldIdLst>
            <p14:sldId id="292"/>
            <p14:sldId id="303"/>
          </p14:sldIdLst>
        </p14:section>
        <p14:section name="Social Factors" id="{8C6BFFB4-0FCB-4D8D-9954-144AD5CFAB33}">
          <p14:sldIdLst>
            <p14:sldId id="293"/>
            <p14:sldId id="306"/>
            <p14:sldId id="307"/>
          </p14:sldIdLst>
        </p14:section>
        <p14:section name="Technological Factors" id="{83B33B5E-B50B-4EB9-8023-1D8489FF635B}">
          <p14:sldIdLst>
            <p14:sldId id="294"/>
            <p14:sldId id="310"/>
          </p14:sldIdLst>
        </p14:section>
        <p14:section name="Environmental Factors" id="{1E3C80E6-2BA9-4E20-A6FA-CC3377F3D801}">
          <p14:sldIdLst>
            <p14:sldId id="295"/>
            <p14:sldId id="309"/>
          </p14:sldIdLst>
        </p14:section>
        <p14:section name="Legal Factors" id="{0439EE3A-3E0E-453B-8667-A15371BBE107}">
          <p14:sldIdLst>
            <p14:sldId id="296"/>
            <p14:sldId id="305"/>
            <p14:sldId id="304"/>
            <p14:sldId id="308"/>
            <p14:sldId id="261"/>
            <p14:sldId id="311"/>
            <p14:sldId id="285"/>
            <p14:sldId id="312"/>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9424A56-97D1-D14A-1FB0-7E663029CCC4}" name="Guest User" initials="GU" userId="d8d4d1721a16cf4f" providerId="Windows Live"/>
  <p188:author id="{50ADDB6A-9565-5A0B-08E4-2C278116F148}" name="Ilinko Ignatov" initials="II" userId="451beafc6079ad78"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03350"/>
    <a:srgbClr val="0C4360"/>
    <a:srgbClr val="1B6872"/>
    <a:srgbClr val="63B7C6"/>
    <a:srgbClr val="002136"/>
    <a:srgbClr val="0C75AC"/>
    <a:srgbClr val="0024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3F5153-E973-4E35-B49A-5B000E4963F0}" v="1313" dt="2022-07-17T22:49:31.0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651" autoAdjust="0"/>
    <p:restoredTop sz="94660"/>
  </p:normalViewPr>
  <p:slideViewPr>
    <p:cSldViewPr snapToGrid="0">
      <p:cViewPr varScale="1">
        <p:scale>
          <a:sx n="80" d="100"/>
          <a:sy n="80" d="100"/>
        </p:scale>
        <p:origin x="936" y="58"/>
      </p:cViewPr>
      <p:guideLst>
        <p:guide orient="horz" pos="2160"/>
        <p:guide pos="3840"/>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45"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1.xml"/><Relationship Id="rId1" Type="http://schemas.microsoft.com/office/2011/relationships/chartStyle" Target="style1.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2.xml"/><Relationship Id="rId1" Type="http://schemas.microsoft.com/office/2011/relationships/chartStyle" Target="style2.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3.xml"/><Relationship Id="rId1" Type="http://schemas.microsoft.com/office/2011/relationships/chartStyle" Target="style3.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4.xml"/><Relationship Id="rId1" Type="http://schemas.microsoft.com/office/2011/relationships/chartStyle" Target="style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tx>
            <c:strRef>
              <c:f>Sheet1!$B$1</c:f>
              <c:strCache>
                <c:ptCount val="1"/>
                <c:pt idx="0">
                  <c:v>Other staff</c:v>
                </c:pt>
              </c:strCache>
            </c:strRef>
          </c:tx>
          <c:spPr>
            <a:solidFill>
              <a:srgbClr val="2875DD"/>
            </a:solidFill>
            <a:ln>
              <a:solidFill>
                <a:srgbClr val="2875DD"/>
              </a:solidFill>
            </a:ln>
          </c:spPr>
          <c:invertIfNegative val="0"/>
          <c:dLbls>
            <c:dLbl>
              <c:idx val="0"/>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0-E973-4A66-8184-D346F3390DE1}"/>
                </c:ext>
              </c:extLst>
            </c:dLbl>
            <c:dLbl>
              <c:idx val="1"/>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1-E973-4A66-8184-D346F3390DE1}"/>
                </c:ext>
              </c:extLst>
            </c:dLbl>
            <c:dLbl>
              <c:idx val="2"/>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2-E973-4A66-8184-D346F3390DE1}"/>
                </c:ext>
              </c:extLst>
            </c:dLbl>
            <c:dLbl>
              <c:idx val="3"/>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3-E973-4A66-8184-D346F3390DE1}"/>
                </c:ext>
              </c:extLst>
            </c:dLbl>
            <c:dLbl>
              <c:idx val="4"/>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4-E973-4A66-8184-D346F3390DE1}"/>
                </c:ext>
              </c:extLst>
            </c:dLbl>
            <c:dLbl>
              <c:idx val="5"/>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5-E973-4A66-8184-D346F3390DE1}"/>
                </c:ext>
              </c:extLst>
            </c:dLbl>
            <c:dLbl>
              <c:idx val="6"/>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6-E973-4A66-8184-D346F3390DE1}"/>
                </c:ext>
              </c:extLst>
            </c:dLbl>
            <c:dLbl>
              <c:idx val="7"/>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7-E973-4A66-8184-D346F3390DE1}"/>
                </c:ext>
              </c:extLst>
            </c:dLbl>
            <c:dLbl>
              <c:idx val="8"/>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8-E973-4A66-8184-D346F3390DE1}"/>
                </c:ext>
              </c:extLst>
            </c:dLbl>
            <c:dLbl>
              <c:idx val="9"/>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9-E973-4A66-8184-D346F3390DE1}"/>
                </c:ext>
              </c:extLst>
            </c:dLbl>
            <c:dLbl>
              <c:idx val="10"/>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A-E973-4A66-8184-D346F3390DE1}"/>
                </c:ext>
              </c:extLst>
            </c:dLbl>
            <c:dLbl>
              <c:idx val="11"/>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B-E973-4A66-8184-D346F3390DE1}"/>
                </c:ext>
              </c:extLst>
            </c:dLbl>
            <c:dLbl>
              <c:idx val="12"/>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C-E973-4A66-8184-D346F3390DE1}"/>
                </c:ext>
              </c:extLst>
            </c:dLbl>
            <c:dLbl>
              <c:idx val="13"/>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D-E973-4A66-8184-D346F3390DE1}"/>
                </c:ext>
              </c:extLst>
            </c:dLbl>
            <c:spPr>
              <a:noFill/>
              <a:ln>
                <a:noFill/>
              </a:ln>
              <a:effectLst/>
            </c:spPr>
            <c:showLegendKey val="0"/>
            <c:showVal val="1"/>
            <c:showCatName val="0"/>
            <c:showSerName val="0"/>
            <c:showPercent val="0"/>
            <c:showBubbleSize val="0"/>
            <c:showLeaderLines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15:showLeaderLines val="0"/>
              </c:ext>
            </c:extLst>
          </c:dLbls>
          <c:cat>
            <c:strRef>
              <c:f>Sheet1!$A$2:$A$15</c:f>
              <c:strCache>
                <c:ptCount val="14"/>
                <c:pt idx="0">
                  <c:v>2018/19 Q1 (Jun-18)</c:v>
                </c:pt>
                <c:pt idx="1">
                  <c:v>2018/19 Q2 (Sep-18)</c:v>
                </c:pt>
                <c:pt idx="2">
                  <c:v>2018/19 Q3 (Dec-18)</c:v>
                </c:pt>
                <c:pt idx="3">
                  <c:v>2018/19 Q4 (Mar-19)</c:v>
                </c:pt>
                <c:pt idx="4">
                  <c:v>2019/20 Q1 (Jun-19)</c:v>
                </c:pt>
                <c:pt idx="5">
                  <c:v>2019/20 Q2 (Sep-19)</c:v>
                </c:pt>
                <c:pt idx="6">
                  <c:v>2019/20 Q3 (Dec-19)</c:v>
                </c:pt>
                <c:pt idx="7">
                  <c:v>2019/20 Q4 (Mar-20)</c:v>
                </c:pt>
                <c:pt idx="8">
                  <c:v>2020/21 Q1 (Jun-20)</c:v>
                </c:pt>
                <c:pt idx="9">
                  <c:v>2020/21 Q2 (Sep-20)</c:v>
                </c:pt>
                <c:pt idx="10">
                  <c:v>2020/21 Q3 (Dec-20)</c:v>
                </c:pt>
                <c:pt idx="11">
                  <c:v>2020/21 Q4 (Mar-21)</c:v>
                </c:pt>
                <c:pt idx="12">
                  <c:v>2021/22 Q1 (Jun-21)</c:v>
                </c:pt>
                <c:pt idx="13">
                  <c:v>2021/22 Q2 (Sep-21)</c:v>
                </c:pt>
              </c:strCache>
            </c:strRef>
          </c:cat>
          <c:val>
            <c:numRef>
              <c:f>Sheet1!$B$2:$B$15</c:f>
              <c:numCache>
                <c:formatCode>General</c:formatCode>
                <c:ptCount val="14"/>
                <c:pt idx="0">
                  <c:v>55664</c:v>
                </c:pt>
                <c:pt idx="1">
                  <c:v>53416</c:v>
                </c:pt>
                <c:pt idx="2">
                  <c:v>52311</c:v>
                </c:pt>
                <c:pt idx="3">
                  <c:v>47656</c:v>
                </c:pt>
                <c:pt idx="4">
                  <c:v>56039</c:v>
                </c:pt>
                <c:pt idx="5">
                  <c:v>53067</c:v>
                </c:pt>
                <c:pt idx="6">
                  <c:v>52312</c:v>
                </c:pt>
                <c:pt idx="7">
                  <c:v>43926</c:v>
                </c:pt>
                <c:pt idx="8">
                  <c:v>37368</c:v>
                </c:pt>
                <c:pt idx="9">
                  <c:v>42835</c:v>
                </c:pt>
                <c:pt idx="10">
                  <c:v>45913</c:v>
                </c:pt>
                <c:pt idx="11">
                  <c:v>34770</c:v>
                </c:pt>
                <c:pt idx="12">
                  <c:v>50340</c:v>
                </c:pt>
                <c:pt idx="13">
                  <c:v>56000</c:v>
                </c:pt>
              </c:numCache>
            </c:numRef>
          </c:val>
          <c:extLst>
            <c:ext xmlns:c16="http://schemas.microsoft.com/office/drawing/2014/chart" uri="{C3380CC4-5D6E-409C-BE32-E72D297353CC}">
              <c16:uniqueId val="{0000000E-E973-4A66-8184-D346F3390DE1}"/>
            </c:ext>
          </c:extLst>
        </c:ser>
        <c:ser>
          <c:idx val="1"/>
          <c:order val="1"/>
          <c:tx>
            <c:strRef>
              <c:f>Sheet1!$C$1</c:f>
              <c:strCache>
                <c:ptCount val="1"/>
                <c:pt idx="0">
                  <c:v>Medical/doctors</c:v>
                </c:pt>
              </c:strCache>
            </c:strRef>
          </c:tx>
          <c:spPr>
            <a:solidFill>
              <a:srgbClr val="0F283E"/>
            </a:solidFill>
            <a:ln>
              <a:solidFill>
                <a:srgbClr val="0F283E"/>
              </a:solidFill>
            </a:ln>
          </c:spPr>
          <c:invertIfNegative val="0"/>
          <c:dLbls>
            <c:dLbl>
              <c:idx val="0"/>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F-E973-4A66-8184-D346F3390DE1}"/>
                </c:ext>
              </c:extLst>
            </c:dLbl>
            <c:dLbl>
              <c:idx val="1"/>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10-E973-4A66-8184-D346F3390DE1}"/>
                </c:ext>
              </c:extLst>
            </c:dLbl>
            <c:dLbl>
              <c:idx val="2"/>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11-E973-4A66-8184-D346F3390DE1}"/>
                </c:ext>
              </c:extLst>
            </c:dLbl>
            <c:dLbl>
              <c:idx val="3"/>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12-E973-4A66-8184-D346F3390DE1}"/>
                </c:ext>
              </c:extLst>
            </c:dLbl>
            <c:dLbl>
              <c:idx val="4"/>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13-E973-4A66-8184-D346F3390DE1}"/>
                </c:ext>
              </c:extLst>
            </c:dLbl>
            <c:dLbl>
              <c:idx val="5"/>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14-E973-4A66-8184-D346F3390DE1}"/>
                </c:ext>
              </c:extLst>
            </c:dLbl>
            <c:dLbl>
              <c:idx val="6"/>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15-E973-4A66-8184-D346F3390DE1}"/>
                </c:ext>
              </c:extLst>
            </c:dLbl>
            <c:dLbl>
              <c:idx val="7"/>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16-E973-4A66-8184-D346F3390DE1}"/>
                </c:ext>
              </c:extLst>
            </c:dLbl>
            <c:dLbl>
              <c:idx val="8"/>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17-E973-4A66-8184-D346F3390DE1}"/>
                </c:ext>
              </c:extLst>
            </c:dLbl>
            <c:dLbl>
              <c:idx val="9"/>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18-E973-4A66-8184-D346F3390DE1}"/>
                </c:ext>
              </c:extLst>
            </c:dLbl>
            <c:dLbl>
              <c:idx val="10"/>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19-E973-4A66-8184-D346F3390DE1}"/>
                </c:ext>
              </c:extLst>
            </c:dLbl>
            <c:dLbl>
              <c:idx val="11"/>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1A-E973-4A66-8184-D346F3390DE1}"/>
                </c:ext>
              </c:extLst>
            </c:dLbl>
            <c:dLbl>
              <c:idx val="12"/>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1B-E973-4A66-8184-D346F3390DE1}"/>
                </c:ext>
              </c:extLst>
            </c:dLbl>
            <c:dLbl>
              <c:idx val="13"/>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1C-E973-4A66-8184-D346F3390DE1}"/>
                </c:ext>
              </c:extLst>
            </c:dLbl>
            <c:spPr>
              <a:noFill/>
              <a:ln>
                <a:noFill/>
              </a:ln>
              <a:effectLst/>
            </c:spPr>
            <c:showLegendKey val="0"/>
            <c:showVal val="1"/>
            <c:showCatName val="0"/>
            <c:showSerName val="0"/>
            <c:showPercent val="0"/>
            <c:showBubbleSize val="0"/>
            <c:showLeaderLines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15:showLeaderLines val="0"/>
              </c:ext>
            </c:extLst>
          </c:dLbls>
          <c:cat>
            <c:strRef>
              <c:f>Sheet1!$A$2:$A$15</c:f>
              <c:strCache>
                <c:ptCount val="14"/>
                <c:pt idx="0">
                  <c:v>2018/19 Q1 (Jun-18)</c:v>
                </c:pt>
                <c:pt idx="1">
                  <c:v>2018/19 Q2 (Sep-18)</c:v>
                </c:pt>
                <c:pt idx="2">
                  <c:v>2018/19 Q3 (Dec-18)</c:v>
                </c:pt>
                <c:pt idx="3">
                  <c:v>2018/19 Q4 (Mar-19)</c:v>
                </c:pt>
                <c:pt idx="4">
                  <c:v>2019/20 Q1 (Jun-19)</c:v>
                </c:pt>
                <c:pt idx="5">
                  <c:v>2019/20 Q2 (Sep-19)</c:v>
                </c:pt>
                <c:pt idx="6">
                  <c:v>2019/20 Q3 (Dec-19)</c:v>
                </c:pt>
                <c:pt idx="7">
                  <c:v>2019/20 Q4 (Mar-20)</c:v>
                </c:pt>
                <c:pt idx="8">
                  <c:v>2020/21 Q1 (Jun-20)</c:v>
                </c:pt>
                <c:pt idx="9">
                  <c:v>2020/21 Q2 (Sep-20)</c:v>
                </c:pt>
                <c:pt idx="10">
                  <c:v>2020/21 Q3 (Dec-20)</c:v>
                </c:pt>
                <c:pt idx="11">
                  <c:v>2020/21 Q4 (Mar-21)</c:v>
                </c:pt>
                <c:pt idx="12">
                  <c:v>2021/22 Q1 (Jun-21)</c:v>
                </c:pt>
                <c:pt idx="13">
                  <c:v>2021/22 Q2 (Sep-21)</c:v>
                </c:pt>
              </c:strCache>
            </c:strRef>
          </c:cat>
          <c:val>
            <c:numRef>
              <c:f>Sheet1!$C$2:$C$15</c:f>
              <c:numCache>
                <c:formatCode>General</c:formatCode>
                <c:ptCount val="14"/>
                <c:pt idx="0">
                  <c:v>12025</c:v>
                </c:pt>
                <c:pt idx="1">
                  <c:v>9743</c:v>
                </c:pt>
                <c:pt idx="2">
                  <c:v>8989</c:v>
                </c:pt>
                <c:pt idx="3">
                  <c:v>9181</c:v>
                </c:pt>
                <c:pt idx="4">
                  <c:v>11630</c:v>
                </c:pt>
                <c:pt idx="5">
                  <c:v>9247</c:v>
                </c:pt>
                <c:pt idx="6">
                  <c:v>8876</c:v>
                </c:pt>
                <c:pt idx="7">
                  <c:v>8338</c:v>
                </c:pt>
                <c:pt idx="8">
                  <c:v>8075</c:v>
                </c:pt>
                <c:pt idx="9">
                  <c:v>7262</c:v>
                </c:pt>
                <c:pt idx="10">
                  <c:v>6954</c:v>
                </c:pt>
                <c:pt idx="11">
                  <c:v>6634</c:v>
                </c:pt>
                <c:pt idx="12">
                  <c:v>9635</c:v>
                </c:pt>
                <c:pt idx="13">
                  <c:v>7870</c:v>
                </c:pt>
              </c:numCache>
            </c:numRef>
          </c:val>
          <c:extLst>
            <c:ext xmlns:c16="http://schemas.microsoft.com/office/drawing/2014/chart" uri="{C3380CC4-5D6E-409C-BE32-E72D297353CC}">
              <c16:uniqueId val="{0000001D-E973-4A66-8184-D346F3390DE1}"/>
            </c:ext>
          </c:extLst>
        </c:ser>
        <c:ser>
          <c:idx val="2"/>
          <c:order val="2"/>
          <c:tx>
            <c:strRef>
              <c:f>Sheet1!$D$1</c:f>
              <c:strCache>
                <c:ptCount val="1"/>
                <c:pt idx="0">
                  <c:v>Nurses</c:v>
                </c:pt>
              </c:strCache>
            </c:strRef>
          </c:tx>
          <c:spPr>
            <a:solidFill>
              <a:srgbClr val="BABABA"/>
            </a:solidFill>
            <a:ln>
              <a:solidFill>
                <a:srgbClr val="BABABA"/>
              </a:solidFill>
            </a:ln>
          </c:spPr>
          <c:invertIfNegative val="0"/>
          <c:dLbls>
            <c:dLbl>
              <c:idx val="0"/>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1E-E973-4A66-8184-D346F3390DE1}"/>
                </c:ext>
              </c:extLst>
            </c:dLbl>
            <c:dLbl>
              <c:idx val="1"/>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1F-E973-4A66-8184-D346F3390DE1}"/>
                </c:ext>
              </c:extLst>
            </c:dLbl>
            <c:dLbl>
              <c:idx val="2"/>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20-E973-4A66-8184-D346F3390DE1}"/>
                </c:ext>
              </c:extLst>
            </c:dLbl>
            <c:dLbl>
              <c:idx val="3"/>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21-E973-4A66-8184-D346F3390DE1}"/>
                </c:ext>
              </c:extLst>
            </c:dLbl>
            <c:dLbl>
              <c:idx val="4"/>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22-E973-4A66-8184-D346F3390DE1}"/>
                </c:ext>
              </c:extLst>
            </c:dLbl>
            <c:dLbl>
              <c:idx val="5"/>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23-E973-4A66-8184-D346F3390DE1}"/>
                </c:ext>
              </c:extLst>
            </c:dLbl>
            <c:dLbl>
              <c:idx val="6"/>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24-E973-4A66-8184-D346F3390DE1}"/>
                </c:ext>
              </c:extLst>
            </c:dLbl>
            <c:dLbl>
              <c:idx val="7"/>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25-E973-4A66-8184-D346F3390DE1}"/>
                </c:ext>
              </c:extLst>
            </c:dLbl>
            <c:dLbl>
              <c:idx val="8"/>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26-E973-4A66-8184-D346F3390DE1}"/>
                </c:ext>
              </c:extLst>
            </c:dLbl>
            <c:dLbl>
              <c:idx val="9"/>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27-E973-4A66-8184-D346F3390DE1}"/>
                </c:ext>
              </c:extLst>
            </c:dLbl>
            <c:dLbl>
              <c:idx val="10"/>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28-E973-4A66-8184-D346F3390DE1}"/>
                </c:ext>
              </c:extLst>
            </c:dLbl>
            <c:dLbl>
              <c:idx val="11"/>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29-E973-4A66-8184-D346F3390DE1}"/>
                </c:ext>
              </c:extLst>
            </c:dLbl>
            <c:dLbl>
              <c:idx val="12"/>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2A-E973-4A66-8184-D346F3390DE1}"/>
                </c:ext>
              </c:extLst>
            </c:dLbl>
            <c:dLbl>
              <c:idx val="13"/>
              <c:numFmt formatCode="#,##0" sourceLinked="0"/>
              <c:spPr/>
              <c:txPr>
                <a:bodyPr/>
                <a:lstStyle/>
                <a:p>
                  <a:pPr>
                    <a:defRPr/>
                  </a:pPr>
                  <a:endParaRPr lang="en-US"/>
                </a:p>
              </c:txPr>
              <c:dLblPos val="ctr"/>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2B-E973-4A66-8184-D346F3390DE1}"/>
                </c:ext>
              </c:extLst>
            </c:dLbl>
            <c:spPr>
              <a:noFill/>
              <a:ln>
                <a:noFill/>
              </a:ln>
              <a:effectLst/>
            </c:spPr>
            <c:showLegendKey val="0"/>
            <c:showVal val="1"/>
            <c:showCatName val="0"/>
            <c:showSerName val="0"/>
            <c:showPercent val="0"/>
            <c:showBubbleSize val="0"/>
            <c:showLeaderLines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15:showLeaderLines val="0"/>
              </c:ext>
            </c:extLst>
          </c:dLbls>
          <c:cat>
            <c:strRef>
              <c:f>Sheet1!$A$2:$A$15</c:f>
              <c:strCache>
                <c:ptCount val="14"/>
                <c:pt idx="0">
                  <c:v>2018/19 Q1 (Jun-18)</c:v>
                </c:pt>
                <c:pt idx="1">
                  <c:v>2018/19 Q2 (Sep-18)</c:v>
                </c:pt>
                <c:pt idx="2">
                  <c:v>2018/19 Q3 (Dec-18)</c:v>
                </c:pt>
                <c:pt idx="3">
                  <c:v>2018/19 Q4 (Mar-19)</c:v>
                </c:pt>
                <c:pt idx="4">
                  <c:v>2019/20 Q1 (Jun-19)</c:v>
                </c:pt>
                <c:pt idx="5">
                  <c:v>2019/20 Q2 (Sep-19)</c:v>
                </c:pt>
                <c:pt idx="6">
                  <c:v>2019/20 Q3 (Dec-19)</c:v>
                </c:pt>
                <c:pt idx="7">
                  <c:v>2019/20 Q4 (Mar-20)</c:v>
                </c:pt>
                <c:pt idx="8">
                  <c:v>2020/21 Q1 (Jun-20)</c:v>
                </c:pt>
                <c:pt idx="9">
                  <c:v>2020/21 Q2 (Sep-20)</c:v>
                </c:pt>
                <c:pt idx="10">
                  <c:v>2020/21 Q3 (Dec-20)</c:v>
                </c:pt>
                <c:pt idx="11">
                  <c:v>2020/21 Q4 (Mar-21)</c:v>
                </c:pt>
                <c:pt idx="12">
                  <c:v>2021/22 Q1 (Jun-21)</c:v>
                </c:pt>
                <c:pt idx="13">
                  <c:v>2021/22 Q2 (Sep-21)</c:v>
                </c:pt>
              </c:strCache>
            </c:strRef>
          </c:cat>
          <c:val>
            <c:numRef>
              <c:f>Sheet1!$D$2:$D$15</c:f>
              <c:numCache>
                <c:formatCode>General</c:formatCode>
                <c:ptCount val="14"/>
                <c:pt idx="0">
                  <c:v>42589</c:v>
                </c:pt>
                <c:pt idx="1">
                  <c:v>42679</c:v>
                </c:pt>
                <c:pt idx="2">
                  <c:v>39686</c:v>
                </c:pt>
                <c:pt idx="3">
                  <c:v>39524</c:v>
                </c:pt>
                <c:pt idx="4">
                  <c:v>44195</c:v>
                </c:pt>
                <c:pt idx="5">
                  <c:v>43452</c:v>
                </c:pt>
                <c:pt idx="6">
                  <c:v>38736</c:v>
                </c:pt>
                <c:pt idx="7">
                  <c:v>36083</c:v>
                </c:pt>
                <c:pt idx="8">
                  <c:v>37760</c:v>
                </c:pt>
                <c:pt idx="9">
                  <c:v>37144</c:v>
                </c:pt>
                <c:pt idx="10">
                  <c:v>36277</c:v>
                </c:pt>
                <c:pt idx="11">
                  <c:v>34678</c:v>
                </c:pt>
                <c:pt idx="12">
                  <c:v>38771</c:v>
                </c:pt>
                <c:pt idx="13">
                  <c:v>39884</c:v>
                </c:pt>
              </c:numCache>
            </c:numRef>
          </c:val>
          <c:extLst>
            <c:ext xmlns:c16="http://schemas.microsoft.com/office/drawing/2014/chart" uri="{C3380CC4-5D6E-409C-BE32-E72D297353CC}">
              <c16:uniqueId val="{0000002C-E973-4A66-8184-D346F3390DE1}"/>
            </c:ext>
          </c:extLst>
        </c:ser>
        <c:dLbls>
          <c:showLegendKey val="0"/>
          <c:showVal val="0"/>
          <c:showCatName val="0"/>
          <c:showSerName val="0"/>
          <c:showPercent val="0"/>
          <c:showBubbleSize val="0"/>
        </c:dLbls>
        <c:gapWidth val="80"/>
        <c:overlap val="100"/>
        <c:axId val="67451136"/>
        <c:axId val="66437120"/>
      </c:barChart>
      <c:catAx>
        <c:axId val="67451136"/>
        <c:scaling>
          <c:orientation val="maxMin"/>
        </c:scaling>
        <c:delete val="0"/>
        <c:axPos val="l"/>
        <c:numFmt formatCode="General" sourceLinked="0"/>
        <c:majorTickMark val="none"/>
        <c:minorTickMark val="none"/>
        <c:tickLblPos val="low"/>
        <c:spPr>
          <a:ln w="9525">
            <a:solidFill>
              <a:srgbClr val="2F2F2F"/>
            </a:solidFill>
          </a:ln>
        </c:spPr>
        <c:crossAx val="66437120"/>
        <c:crosses val="autoZero"/>
        <c:auto val="0"/>
        <c:lblAlgn val="ctr"/>
        <c:lblOffset val="100"/>
        <c:noMultiLvlLbl val="0"/>
      </c:catAx>
      <c:valAx>
        <c:axId val="66437120"/>
        <c:scaling>
          <c:orientation val="minMax"/>
          <c:min val="0"/>
        </c:scaling>
        <c:delete val="0"/>
        <c:axPos val="t"/>
        <c:majorGridlines>
          <c:spPr>
            <a:ln w="9525">
              <a:solidFill>
                <a:srgbClr val="2F2F2F"/>
              </a:solidFill>
              <a:prstDash val="dot"/>
            </a:ln>
          </c:spPr>
        </c:majorGridlines>
        <c:numFmt formatCode="#,##0" sourceLinked="0"/>
        <c:majorTickMark val="none"/>
        <c:minorTickMark val="none"/>
        <c:tickLblPos val="nextTo"/>
        <c:spPr>
          <a:ln>
            <a:noFill/>
          </a:ln>
        </c:spPr>
        <c:crossAx val="67451136"/>
        <c:crosses val="autoZero"/>
        <c:crossBetween val="between"/>
      </c:valAx>
    </c:plotArea>
    <c:legend>
      <c:legendPos val="t"/>
      <c:overlay val="0"/>
    </c:legend>
    <c:plotVisOnly val="1"/>
    <c:dispBlanksAs val="gap"/>
    <c:showDLblsOverMax val="1"/>
  </c:chart>
  <c:txPr>
    <a:bodyPr/>
    <a:lstStyle/>
    <a:p>
      <a:pPr>
        <a:defRPr sz="1800" smtId="4294967295">
          <a:solidFill>
            <a:schemeClr val="bg1"/>
          </a:solidFill>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8"/>
    </mc:Choice>
    <mc:Fallback>
      <c:style val="8"/>
    </mc:Fallback>
  </mc:AlternateContent>
  <c:chart>
    <c:autoTitleDeleted val="1"/>
    <c:plotArea>
      <c:layout/>
      <c:barChart>
        <c:barDir val="col"/>
        <c:grouping val="clustered"/>
        <c:varyColors val="0"/>
        <c:ser>
          <c:idx val="0"/>
          <c:order val="0"/>
          <c:tx>
            <c:strRef>
              <c:f>Sheet1!$B$1</c:f>
              <c:strCache>
                <c:ptCount val="1"/>
                <c:pt idx="0">
                  <c:v>Column1</c:v>
                </c:pt>
              </c:strCache>
            </c:strRef>
          </c:tx>
          <c:spPr>
            <a:gradFill rotWithShape="1">
              <a:gsLst>
                <a:gs pos="0">
                  <a:schemeClr val="accent6">
                    <a:lumMod val="110000"/>
                    <a:satMod val="105000"/>
                    <a:tint val="67000"/>
                  </a:schemeClr>
                </a:gs>
                <a:gs pos="50000">
                  <a:schemeClr val="accent6">
                    <a:lumMod val="105000"/>
                    <a:satMod val="103000"/>
                    <a:tint val="73000"/>
                  </a:schemeClr>
                </a:gs>
                <a:gs pos="100000">
                  <a:schemeClr val="accent6">
                    <a:lumMod val="105000"/>
                    <a:satMod val="109000"/>
                    <a:tint val="81000"/>
                  </a:schemeClr>
                </a:gs>
              </a:gsLst>
              <a:lin ang="5400000" scaled="0"/>
            </a:gradFill>
            <a:ln w="9525" cap="flat" cmpd="sng" algn="ctr">
              <a:solidFill>
                <a:schemeClr val="accent6">
                  <a:shade val="95000"/>
                </a:schemeClr>
              </a:solidFill>
              <a:round/>
            </a:ln>
            <a:effectLst/>
          </c:spPr>
          <c:invertIfNegative val="0"/>
          <c:dLbls>
            <c:dLbl>
              <c:idx val="0"/>
              <c:numFmt formatCode="#,##0.0%" sourceLinked="0"/>
              <c:spPr>
                <a:noFill/>
                <a:ln>
                  <a:noFill/>
                </a:ln>
                <a:effectLst/>
              </c:spPr>
              <c:txPr>
                <a:bodyPr rot="0" spcFirstLastPara="1" vertOverflow="ellipsis" vert="horz" wrap="square" anchor="ctr" anchorCtr="1"/>
                <a:lstStyle/>
                <a:p>
                  <a:pPr>
                    <a:defRPr sz="1197" b="0" i="0" u="none" strike="noStrike" kern="1200" baseline="0">
                      <a:solidFill>
                        <a:schemeClr val="tx1">
                          <a:lumMod val="50000"/>
                          <a:lumOff val="50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extLst xmlns:m="http://schemas.openxmlformats.org/officeDocument/2006/math" xmlns:w="http://schemas.openxmlformats.org/wordprocessingml/2006/main" xmlns:xml="http://www.w3.org/XML/1998/namespace" xmlns:wp="http://schemas.openxmlformats.org/drawingml/2006/wordprocessingDrawing" xmlns:a14="http://schemas.microsoft.com/office/drawing/2010/main">
                <c:ext xmlns:c15="http://schemas.microsoft.com/office/drawing/2012/chart" uri="{CE6537A1-D6FC-4f65-9D91-7224C49458BB}"/>
                <c:ext xmlns:c16="http://schemas.microsoft.com/office/drawing/2014/chart" uri="{C3380CC4-5D6E-409C-BE32-E72D297353CC}">
                  <c16:uniqueId val="{00000000-C656-4755-B7FE-ED5DE82D2659}"/>
                </c:ext>
              </c:extLst>
            </c:dLbl>
            <c:dLbl>
              <c:idx val="1"/>
              <c:numFmt formatCode="#,##0.0%" sourceLinked="0"/>
              <c:spPr>
                <a:noFill/>
                <a:ln>
                  <a:noFill/>
                </a:ln>
                <a:effectLst/>
              </c:spPr>
              <c:txPr>
                <a:bodyPr rot="0" spcFirstLastPara="1" vertOverflow="ellipsis" vert="horz" wrap="square" anchor="ctr" anchorCtr="1"/>
                <a:lstStyle/>
                <a:p>
                  <a:pPr>
                    <a:defRPr sz="1197" b="0" i="0" u="none" strike="noStrike" kern="1200" baseline="0">
                      <a:solidFill>
                        <a:schemeClr val="tx1">
                          <a:lumMod val="50000"/>
                          <a:lumOff val="50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extLst xmlns:m="http://schemas.openxmlformats.org/officeDocument/2006/math" xmlns:w="http://schemas.openxmlformats.org/wordprocessingml/2006/main" xmlns:xml="http://www.w3.org/XML/1998/namespace" xmlns:wp="http://schemas.openxmlformats.org/drawingml/2006/wordprocessingDrawing" xmlns:a14="http://schemas.microsoft.com/office/drawing/2010/main">
                <c:ext xmlns:c15="http://schemas.microsoft.com/office/drawing/2012/chart" uri="{CE6537A1-D6FC-4f65-9D91-7224C49458BB}"/>
                <c:ext xmlns:c16="http://schemas.microsoft.com/office/drawing/2014/chart" uri="{C3380CC4-5D6E-409C-BE32-E72D297353CC}">
                  <c16:uniqueId val="{00000001-C656-4755-B7FE-ED5DE82D2659}"/>
                </c:ext>
              </c:extLst>
            </c:dLbl>
            <c:dLbl>
              <c:idx val="2"/>
              <c:numFmt formatCode="#,##0.0%" sourceLinked="0"/>
              <c:spPr>
                <a:noFill/>
                <a:ln>
                  <a:noFill/>
                </a:ln>
                <a:effectLst/>
              </c:spPr>
              <c:txPr>
                <a:bodyPr rot="0" spcFirstLastPara="1" vertOverflow="ellipsis" vert="horz" wrap="square" anchor="ctr" anchorCtr="1"/>
                <a:lstStyle/>
                <a:p>
                  <a:pPr>
                    <a:defRPr sz="1197" b="0" i="0" u="none" strike="noStrike" kern="1200" baseline="0">
                      <a:solidFill>
                        <a:schemeClr val="tx1">
                          <a:lumMod val="50000"/>
                          <a:lumOff val="50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extLst xmlns:m="http://schemas.openxmlformats.org/officeDocument/2006/math" xmlns:w="http://schemas.openxmlformats.org/wordprocessingml/2006/main" xmlns:xml="http://www.w3.org/XML/1998/namespace" xmlns:wp="http://schemas.openxmlformats.org/drawingml/2006/wordprocessingDrawing" xmlns:a14="http://schemas.microsoft.com/office/drawing/2010/main">
                <c:ext xmlns:c15="http://schemas.microsoft.com/office/drawing/2012/chart" uri="{CE6537A1-D6FC-4f65-9D91-7224C49458BB}"/>
                <c:ext xmlns:c16="http://schemas.microsoft.com/office/drawing/2014/chart" uri="{C3380CC4-5D6E-409C-BE32-E72D297353CC}">
                  <c16:uniqueId val="{00000002-C656-4755-B7FE-ED5DE82D2659}"/>
                </c:ext>
              </c:extLst>
            </c:dLbl>
            <c:dLbl>
              <c:idx val="3"/>
              <c:numFmt formatCode="#,##0.0%" sourceLinked="0"/>
              <c:spPr>
                <a:noFill/>
                <a:ln>
                  <a:noFill/>
                </a:ln>
                <a:effectLst/>
              </c:spPr>
              <c:txPr>
                <a:bodyPr rot="0" spcFirstLastPara="1" vertOverflow="ellipsis" vert="horz" wrap="square" anchor="ctr" anchorCtr="1"/>
                <a:lstStyle/>
                <a:p>
                  <a:pPr>
                    <a:defRPr sz="1197" b="0" i="0" u="none" strike="noStrike" kern="1200" baseline="0">
                      <a:solidFill>
                        <a:schemeClr val="tx1">
                          <a:lumMod val="50000"/>
                          <a:lumOff val="50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extLst xmlns:m="http://schemas.openxmlformats.org/officeDocument/2006/math" xmlns:w="http://schemas.openxmlformats.org/wordprocessingml/2006/main" xmlns:xml="http://www.w3.org/XML/1998/namespace" xmlns:wp="http://schemas.openxmlformats.org/drawingml/2006/wordprocessingDrawing" xmlns:a14="http://schemas.microsoft.com/office/drawing/2010/main">
                <c:ext xmlns:c15="http://schemas.microsoft.com/office/drawing/2012/chart" uri="{CE6537A1-D6FC-4f65-9D91-7224C49458BB}"/>
                <c:ext xmlns:c16="http://schemas.microsoft.com/office/drawing/2014/chart" uri="{C3380CC4-5D6E-409C-BE32-E72D297353CC}">
                  <c16:uniqueId val="{00000003-C656-4755-B7FE-ED5DE82D2659}"/>
                </c:ext>
              </c:extLst>
            </c:dLbl>
            <c:dLbl>
              <c:idx val="4"/>
              <c:numFmt formatCode="#,##0.0%" sourceLinked="0"/>
              <c:spPr>
                <a:noFill/>
                <a:ln>
                  <a:noFill/>
                </a:ln>
                <a:effectLst/>
              </c:spPr>
              <c:txPr>
                <a:bodyPr rot="0" spcFirstLastPara="1" vertOverflow="ellipsis" vert="horz" wrap="square" anchor="ctr" anchorCtr="1"/>
                <a:lstStyle/>
                <a:p>
                  <a:pPr>
                    <a:defRPr sz="1197" b="0" i="0" u="none" strike="noStrike" kern="1200" baseline="0">
                      <a:solidFill>
                        <a:schemeClr val="tx1">
                          <a:lumMod val="50000"/>
                          <a:lumOff val="50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extLst xmlns:m="http://schemas.openxmlformats.org/officeDocument/2006/math" xmlns:w="http://schemas.openxmlformats.org/wordprocessingml/2006/main" xmlns:xml="http://www.w3.org/XML/1998/namespace" xmlns:wp="http://schemas.openxmlformats.org/drawingml/2006/wordprocessingDrawing" xmlns:a14="http://schemas.microsoft.com/office/drawing/2010/main">
                <c:ext xmlns:c15="http://schemas.microsoft.com/office/drawing/2012/chart" uri="{CE6537A1-D6FC-4f65-9D91-7224C49458BB}"/>
                <c:ext xmlns:c16="http://schemas.microsoft.com/office/drawing/2014/chart" uri="{C3380CC4-5D6E-409C-BE32-E72D297353CC}">
                  <c16:uniqueId val="{00000004-C656-4755-B7FE-ED5DE82D2659}"/>
                </c:ext>
              </c:extLst>
            </c:dLbl>
            <c:dLbl>
              <c:idx val="5"/>
              <c:numFmt formatCode="#,##0.0%" sourceLinked="0"/>
              <c:spPr>
                <a:noFill/>
                <a:ln>
                  <a:noFill/>
                </a:ln>
                <a:effectLst/>
              </c:spPr>
              <c:txPr>
                <a:bodyPr rot="0" spcFirstLastPara="1" vertOverflow="ellipsis" vert="horz" wrap="square" anchor="ctr" anchorCtr="1"/>
                <a:lstStyle/>
                <a:p>
                  <a:pPr>
                    <a:defRPr sz="1197" b="0" i="0" u="none" strike="noStrike" kern="1200" baseline="0">
                      <a:solidFill>
                        <a:schemeClr val="tx1">
                          <a:lumMod val="50000"/>
                          <a:lumOff val="50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extLst xmlns:m="http://schemas.openxmlformats.org/officeDocument/2006/math" xmlns:w="http://schemas.openxmlformats.org/wordprocessingml/2006/main" xmlns:xml="http://www.w3.org/XML/1998/namespace" xmlns:wp="http://schemas.openxmlformats.org/drawingml/2006/wordprocessingDrawing" xmlns:a14="http://schemas.microsoft.com/office/drawing/2010/main">
                <c:ext xmlns:c15="http://schemas.microsoft.com/office/drawing/2012/chart" uri="{CE6537A1-D6FC-4f65-9D91-7224C49458BB}"/>
                <c:ext xmlns:c16="http://schemas.microsoft.com/office/drawing/2014/chart" uri="{C3380CC4-5D6E-409C-BE32-E72D297353CC}">
                  <c16:uniqueId val="{00000005-C656-4755-B7FE-ED5DE82D2659}"/>
                </c:ext>
              </c:extLst>
            </c:dLbl>
            <c:dLbl>
              <c:idx val="6"/>
              <c:numFmt formatCode="#,##0.0%" sourceLinked="0"/>
              <c:spPr>
                <a:noFill/>
                <a:ln>
                  <a:noFill/>
                </a:ln>
                <a:effectLst/>
              </c:spPr>
              <c:txPr>
                <a:bodyPr rot="0" spcFirstLastPara="1" vertOverflow="ellipsis" vert="horz" wrap="square" anchor="ctr" anchorCtr="1"/>
                <a:lstStyle/>
                <a:p>
                  <a:pPr>
                    <a:defRPr sz="1197" b="0" i="0" u="none" strike="noStrike" kern="1200" baseline="0">
                      <a:solidFill>
                        <a:schemeClr val="tx1">
                          <a:lumMod val="50000"/>
                          <a:lumOff val="50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extLst xmlns:m="http://schemas.openxmlformats.org/officeDocument/2006/math" xmlns:w="http://schemas.openxmlformats.org/wordprocessingml/2006/main" xmlns:xml="http://www.w3.org/XML/1998/namespace" xmlns:wp="http://schemas.openxmlformats.org/drawingml/2006/wordprocessingDrawing" xmlns:a14="http://schemas.microsoft.com/office/drawing/2010/main">
                <c:ext xmlns:c15="http://schemas.microsoft.com/office/drawing/2012/chart" uri="{CE6537A1-D6FC-4f65-9D91-7224C49458BB}"/>
                <c:ext xmlns:c16="http://schemas.microsoft.com/office/drawing/2014/chart" uri="{C3380CC4-5D6E-409C-BE32-E72D297353CC}">
                  <c16:uniqueId val="{00000006-C656-4755-B7FE-ED5DE82D2659}"/>
                </c:ext>
              </c:extLst>
            </c:dLbl>
            <c:dLbl>
              <c:idx val="7"/>
              <c:numFmt formatCode="#,##0.0%" sourceLinked="0"/>
              <c:spPr>
                <a:noFill/>
                <a:ln>
                  <a:noFill/>
                </a:ln>
                <a:effectLst/>
              </c:spPr>
              <c:txPr>
                <a:bodyPr rot="0" spcFirstLastPara="1" vertOverflow="ellipsis" vert="horz" wrap="square" anchor="ctr" anchorCtr="1"/>
                <a:lstStyle/>
                <a:p>
                  <a:pPr>
                    <a:defRPr sz="1197" b="0" i="0" u="none" strike="noStrike" kern="1200" baseline="0">
                      <a:solidFill>
                        <a:schemeClr val="tx1">
                          <a:lumMod val="50000"/>
                          <a:lumOff val="50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extLst xmlns:m="http://schemas.openxmlformats.org/officeDocument/2006/math" xmlns:w="http://schemas.openxmlformats.org/wordprocessingml/2006/main" xmlns:xml="http://www.w3.org/XML/1998/namespace" xmlns:wp="http://schemas.openxmlformats.org/drawingml/2006/wordprocessingDrawing" xmlns:a14="http://schemas.microsoft.com/office/drawing/2010/main">
                <c:ext xmlns:c15="http://schemas.microsoft.com/office/drawing/2012/chart" uri="{CE6537A1-D6FC-4f65-9D91-7224C49458BB}"/>
                <c:ext xmlns:c16="http://schemas.microsoft.com/office/drawing/2014/chart" uri="{C3380CC4-5D6E-409C-BE32-E72D297353CC}">
                  <c16:uniqueId val="{00000007-C656-4755-B7FE-ED5DE82D2659}"/>
                </c:ext>
              </c:extLst>
            </c:dLbl>
            <c:spPr>
              <a:noFill/>
              <a:ln>
                <a:noFill/>
              </a:ln>
              <a:effectLst/>
            </c:spPr>
            <c:txPr>
              <a:bodyPr rot="0" spcFirstLastPara="1" vertOverflow="ellipsis" vert="horz" wrap="square" anchor="ctr" anchorCtr="1"/>
              <a:lstStyle/>
              <a:p>
                <a:pPr>
                  <a:defRPr sz="1197" b="0" i="0" u="none" strike="noStrike" kern="1200" baseline="0">
                    <a:solidFill>
                      <a:schemeClr val="tx1">
                        <a:lumMod val="50000"/>
                        <a:lumOff val="50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xmlns:m="http://schemas.openxmlformats.org/officeDocument/2006/math" xmlns:w="http://schemas.openxmlformats.org/wordprocessingml/2006/main" xmlns:xml="http://www.w3.org/XML/1998/namespace" xmlns:wp="http://schemas.openxmlformats.org/drawingml/2006/wordprocessingDrawing" xmlns:a14="http://schemas.microsoft.com/office/drawing/2010/main">
              <c:ext xmlns:c15="http://schemas.microsoft.com/office/drawing/2012/chart" uri="{CE6537A1-D6FC-4f65-9D91-7224C49458BB}">
                <c15:showLeaderLines val="0"/>
              </c:ext>
            </c:extLst>
          </c:dLbls>
          <c:cat>
            <c:strRef>
              <c:f>Sheet1!$A$2:$A$9</c:f>
              <c:strCache>
                <c:ptCount val="8"/>
                <c:pt idx="0">
                  <c:v>2013/2014</c:v>
                </c:pt>
                <c:pt idx="1">
                  <c:v>2014/2015</c:v>
                </c:pt>
                <c:pt idx="2">
                  <c:v>2015/2016</c:v>
                </c:pt>
                <c:pt idx="3">
                  <c:v>2016/2017</c:v>
                </c:pt>
                <c:pt idx="4">
                  <c:v>2017/2018</c:v>
                </c:pt>
                <c:pt idx="5">
                  <c:v>2018/2019</c:v>
                </c:pt>
                <c:pt idx="6">
                  <c:v>2019/2020</c:v>
                </c:pt>
                <c:pt idx="7">
                  <c:v>2020/2021</c:v>
                </c:pt>
              </c:strCache>
            </c:strRef>
          </c:cat>
          <c:val>
            <c:numRef>
              <c:f>Sheet1!$B$2:$B$9</c:f>
              <c:numCache>
                <c:formatCode>General</c:formatCode>
                <c:ptCount val="8"/>
                <c:pt idx="0">
                  <c:v>0.45800000000000002</c:v>
                </c:pt>
                <c:pt idx="1">
                  <c:v>0.45300000000000001</c:v>
                </c:pt>
                <c:pt idx="2">
                  <c:v>0.45100000000000001</c:v>
                </c:pt>
                <c:pt idx="3">
                  <c:v>0.45100000000000001</c:v>
                </c:pt>
                <c:pt idx="4">
                  <c:v>0.45600000000000002</c:v>
                </c:pt>
                <c:pt idx="5">
                  <c:v>0.45900000000000002</c:v>
                </c:pt>
                <c:pt idx="6">
                  <c:v>0.46200000000000002</c:v>
                </c:pt>
                <c:pt idx="7">
                  <c:v>0.441</c:v>
                </c:pt>
              </c:numCache>
            </c:numRef>
          </c:val>
          <c:extLst>
            <c:ext xmlns:c16="http://schemas.microsoft.com/office/drawing/2014/chart" uri="{C3380CC4-5D6E-409C-BE32-E72D297353CC}">
              <c16:uniqueId val="{00000008-C656-4755-B7FE-ED5DE82D2659}"/>
            </c:ext>
          </c:extLst>
        </c:ser>
        <c:dLbls>
          <c:showLegendKey val="0"/>
          <c:showVal val="0"/>
          <c:showCatName val="0"/>
          <c:showSerName val="0"/>
          <c:showPercent val="0"/>
          <c:showBubbleSize val="0"/>
        </c:dLbls>
        <c:gapWidth val="100"/>
        <c:overlap val="-24"/>
        <c:axId val="67451136"/>
        <c:axId val="66437120"/>
      </c:barChart>
      <c:catAx>
        <c:axId val="67451136"/>
        <c:scaling>
          <c:orientation val="minMax"/>
        </c:scaling>
        <c:delete val="0"/>
        <c:axPos val="b"/>
        <c:numFmt formatCode="General" sourceLinked="0"/>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50000"/>
                    <a:lumOff val="50000"/>
                  </a:schemeClr>
                </a:solidFill>
                <a:latin typeface="Arial" panose="020B0604020202020204" pitchFamily="34" charset="0"/>
                <a:ea typeface="+mn-ea"/>
                <a:cs typeface="Arial" panose="020B0604020202020204" pitchFamily="34" charset="0"/>
              </a:defRPr>
            </a:pPr>
            <a:endParaRPr lang="en-US"/>
          </a:p>
        </c:txPr>
        <c:crossAx val="66437120"/>
        <c:crosses val="autoZero"/>
        <c:auto val="0"/>
        <c:lblAlgn val="ctr"/>
        <c:lblOffset val="100"/>
        <c:noMultiLvlLbl val="0"/>
      </c:catAx>
      <c:valAx>
        <c:axId val="66437120"/>
        <c:scaling>
          <c:orientation val="minMax"/>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197" b="0" i="0" u="none" strike="noStrike" kern="1200" cap="all" baseline="0">
                    <a:solidFill>
                      <a:schemeClr val="tx1">
                        <a:lumMod val="50000"/>
                        <a:lumOff val="50000"/>
                      </a:schemeClr>
                    </a:solidFill>
                    <a:latin typeface="Arial" panose="020B0604020202020204" pitchFamily="34" charset="0"/>
                    <a:ea typeface="+mn-ea"/>
                    <a:cs typeface="Arial" panose="020B0604020202020204" pitchFamily="34" charset="0"/>
                  </a:defRPr>
                </a:pPr>
                <a:r>
                  <a:rPr lang="en-US"/>
                  <a:t>Share of revenue spending</a:t>
                </a:r>
              </a:p>
            </c:rich>
          </c:tx>
          <c:overlay val="0"/>
          <c:spPr>
            <a:noFill/>
            <a:ln>
              <a:noFill/>
            </a:ln>
            <a:effectLst/>
          </c:spPr>
          <c:txPr>
            <a:bodyPr rot="-5400000" spcFirstLastPara="1" vertOverflow="ellipsis" vert="horz" wrap="square" anchor="ctr" anchorCtr="1"/>
            <a:lstStyle/>
            <a:p>
              <a:pPr>
                <a:defRPr sz="1197" b="0" i="0" u="none" strike="noStrike" kern="1200" cap="all" baseline="0">
                  <a:solidFill>
                    <a:schemeClr val="tx1">
                      <a:lumMod val="50000"/>
                      <a:lumOff val="50000"/>
                    </a:schemeClr>
                  </a:solidFill>
                  <a:latin typeface="Arial" panose="020B0604020202020204" pitchFamily="34" charset="0"/>
                  <a:ea typeface="+mn-ea"/>
                  <a:cs typeface="Arial" panose="020B0604020202020204" pitchFamily="34" charset="0"/>
                </a:defRPr>
              </a:pPr>
              <a:endParaRPr lang="en-US"/>
            </a:p>
          </c:txPr>
        </c:title>
        <c:numFmt formatCode="#,##0%" sourceLinked="0"/>
        <c:majorTickMark val="none"/>
        <c:minorTickMark val="none"/>
        <c:tickLblPos val="low"/>
        <c:spPr>
          <a:noFill/>
          <a:ln>
            <a:noFill/>
          </a:ln>
          <a:effectLst/>
        </c:spPr>
        <c:txPr>
          <a:bodyPr rot="-60000000" spcFirstLastPara="1" vertOverflow="ellipsis" vert="horz" wrap="square" anchor="ctr" anchorCtr="1"/>
          <a:lstStyle/>
          <a:p>
            <a:pPr>
              <a:defRPr sz="1197" b="0" i="0" u="none" strike="noStrike" kern="1200" baseline="0">
                <a:solidFill>
                  <a:schemeClr val="tx1">
                    <a:lumMod val="50000"/>
                    <a:lumOff val="50000"/>
                  </a:schemeClr>
                </a:solidFill>
                <a:latin typeface="Arial" panose="020B0604020202020204" pitchFamily="34" charset="0"/>
                <a:ea typeface="+mn-ea"/>
                <a:cs typeface="Arial" panose="020B0604020202020204" pitchFamily="34" charset="0"/>
              </a:defRPr>
            </a:pPr>
            <a:endParaRPr lang="en-US"/>
          </a:p>
        </c:txPr>
        <c:crossAx val="67451136"/>
        <c:crosses val="autoZero"/>
        <c:crossBetween val="between"/>
      </c:valAx>
      <c:spPr>
        <a:noFill/>
        <a:ln>
          <a:noFill/>
        </a:ln>
        <a:effectLst/>
      </c:spPr>
    </c:plotArea>
    <c:plotVisOnly val="1"/>
    <c:dispBlanksAs val="gap"/>
    <c:showDLblsOverMax val="1"/>
  </c:chart>
  <c:spPr>
    <a:noFill/>
    <a:ln>
      <a:noFill/>
    </a:ln>
    <a:effectLst/>
  </c:spPr>
  <c:txPr>
    <a:bodyPr/>
    <a:lstStyle/>
    <a:p>
      <a:pPr>
        <a:defRPr>
          <a:latin typeface="Arial" panose="020B0604020202020204" pitchFamily="34" charset="0"/>
          <a:cs typeface="Arial" panose="020B0604020202020204" pitchFamily="34" charset="0"/>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8"/>
    </mc:Choice>
    <mc:Fallback>
      <c:style val="8"/>
    </mc:Fallback>
  </mc:AlternateContent>
  <c:chart>
    <c:autoTitleDeleted val="1"/>
    <c:plotArea>
      <c:layout/>
      <c:barChart>
        <c:barDir val="col"/>
        <c:grouping val="clustered"/>
        <c:varyColors val="0"/>
        <c:ser>
          <c:idx val="0"/>
          <c:order val="0"/>
          <c:tx>
            <c:strRef>
              <c:f>Sheet1!$B$1</c:f>
              <c:strCache>
                <c:ptCount val="1"/>
                <c:pt idx="0">
                  <c:v>Column1</c:v>
                </c:pt>
              </c:strCache>
            </c:strRef>
          </c:tx>
          <c:spPr>
            <a:solidFill>
              <a:schemeClr val="accent6"/>
            </a:solidFill>
            <a:ln>
              <a:noFill/>
            </a:ln>
            <a:effectLst/>
          </c:spPr>
          <c:invertIfNegative val="0"/>
          <c:dLbls>
            <c:dLbl>
              <c:idx val="0"/>
              <c:numFmt formatCode="#,##0.0%" sourceLinked="0"/>
              <c:spPr>
                <a:noFill/>
                <a:ln>
                  <a:noFill/>
                </a:ln>
                <a:effectLst/>
              </c:spPr>
              <c:txPr>
                <a:bodyPr rot="0" spcFirstLastPara="1" vertOverflow="ellipsis" vert="horz" wrap="square" anchor="ctr" anchorCtr="1"/>
                <a:lstStyle/>
                <a:p>
                  <a:pPr>
                    <a:defRPr sz="1600" b="0" i="0" u="none" strike="noStrike" kern="1200" baseline="0" smtId="4294967295">
                      <a:solidFill>
                        <a:schemeClr val="bg1">
                          <a:lumMod val="50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0-CF1B-4F8F-AE94-07B2E6BB7020}"/>
                </c:ext>
              </c:extLst>
            </c:dLbl>
            <c:dLbl>
              <c:idx val="1"/>
              <c:numFmt formatCode="#,##0.0%" sourceLinked="0"/>
              <c:spPr>
                <a:noFill/>
                <a:ln>
                  <a:noFill/>
                </a:ln>
                <a:effectLst/>
              </c:spPr>
              <c:txPr>
                <a:bodyPr rot="0" spcFirstLastPara="1" vertOverflow="ellipsis" vert="horz" wrap="square" anchor="ctr" anchorCtr="1"/>
                <a:lstStyle/>
                <a:p>
                  <a:pPr>
                    <a:defRPr sz="1600" b="0" i="0" u="none" strike="noStrike" kern="1200" baseline="0" smtId="4294967295">
                      <a:solidFill>
                        <a:schemeClr val="bg1">
                          <a:lumMod val="50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1-CF1B-4F8F-AE94-07B2E6BB7020}"/>
                </c:ext>
              </c:extLst>
            </c:dLbl>
            <c:dLbl>
              <c:idx val="2"/>
              <c:numFmt formatCode="#,##0.0%" sourceLinked="0"/>
              <c:spPr>
                <a:noFill/>
                <a:ln>
                  <a:noFill/>
                </a:ln>
                <a:effectLst/>
              </c:spPr>
              <c:txPr>
                <a:bodyPr rot="0" spcFirstLastPara="1" vertOverflow="ellipsis" vert="horz" wrap="square" anchor="ctr" anchorCtr="1"/>
                <a:lstStyle/>
                <a:p>
                  <a:pPr>
                    <a:defRPr sz="1600" b="0" i="0" u="none" strike="noStrike" kern="1200" baseline="0" smtId="4294967295">
                      <a:solidFill>
                        <a:schemeClr val="bg1">
                          <a:lumMod val="50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2-CF1B-4F8F-AE94-07B2E6BB7020}"/>
                </c:ext>
              </c:extLst>
            </c:dLbl>
            <c:dLbl>
              <c:idx val="3"/>
              <c:numFmt formatCode="#,##0.0%" sourceLinked="0"/>
              <c:spPr>
                <a:noFill/>
                <a:ln>
                  <a:noFill/>
                </a:ln>
                <a:effectLst/>
              </c:spPr>
              <c:txPr>
                <a:bodyPr rot="0" spcFirstLastPara="1" vertOverflow="ellipsis" vert="horz" wrap="square" anchor="ctr" anchorCtr="1"/>
                <a:lstStyle/>
                <a:p>
                  <a:pPr>
                    <a:defRPr sz="1600" b="0" i="0" u="none" strike="noStrike" kern="1200" baseline="0" smtId="4294967295">
                      <a:solidFill>
                        <a:schemeClr val="bg1">
                          <a:lumMod val="50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3-CF1B-4F8F-AE94-07B2E6BB7020}"/>
                </c:ext>
              </c:extLst>
            </c:dLbl>
            <c:dLbl>
              <c:idx val="4"/>
              <c:numFmt formatCode="#,##0%" sourceLinked="0"/>
              <c:spPr>
                <a:noFill/>
                <a:ln>
                  <a:noFill/>
                </a:ln>
                <a:effectLst/>
              </c:spPr>
              <c:txPr>
                <a:bodyPr rot="0" spcFirstLastPara="1" vertOverflow="ellipsis" vert="horz" wrap="square" anchor="ctr" anchorCtr="1"/>
                <a:lstStyle/>
                <a:p>
                  <a:pPr>
                    <a:defRPr sz="1600" b="0" i="0" u="none" strike="noStrike" kern="1200" baseline="0" smtId="4294967295">
                      <a:solidFill>
                        <a:schemeClr val="bg1">
                          <a:lumMod val="50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4-CF1B-4F8F-AE94-07B2E6BB7020}"/>
                </c:ext>
              </c:extLst>
            </c:dLbl>
            <c:dLbl>
              <c:idx val="5"/>
              <c:numFmt formatCode="#,##0.0%" sourceLinked="0"/>
              <c:spPr>
                <a:noFill/>
                <a:ln>
                  <a:noFill/>
                </a:ln>
                <a:effectLst/>
              </c:spPr>
              <c:txPr>
                <a:bodyPr rot="0" spcFirstLastPara="1" vertOverflow="ellipsis" vert="horz" wrap="square" anchor="ctr" anchorCtr="1"/>
                <a:lstStyle/>
                <a:p>
                  <a:pPr>
                    <a:defRPr sz="1600" b="0" i="0" u="none" strike="noStrike" kern="1200" baseline="0" smtId="4294967295">
                      <a:solidFill>
                        <a:schemeClr val="bg1">
                          <a:lumMod val="50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5-CF1B-4F8F-AE94-07B2E6BB7020}"/>
                </c:ext>
              </c:extLst>
            </c:dLbl>
            <c:spPr>
              <a:noFill/>
              <a:ln>
                <a:noFill/>
              </a:ln>
              <a:effectLst/>
            </c:spPr>
            <c:txPr>
              <a:bodyPr rot="0" spcFirstLastPara="1" vertOverflow="ellipsis" vert="horz" wrap="square" anchor="ctr" anchorCtr="1"/>
              <a:lstStyle/>
              <a:p>
                <a:pPr>
                  <a:defRPr sz="1600" b="0" i="0" u="none" strike="noStrike" kern="1200" baseline="0" smtId="4294967295">
                    <a:solidFill>
                      <a:schemeClr val="bg1">
                        <a:lumMod val="50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15:showLeaderLines val="0"/>
              </c:ext>
            </c:extLst>
          </c:dLbls>
          <c:cat>
            <c:numRef>
              <c:f>Sheet1!$A$2:$A$7</c:f>
              <c:numCache>
                <c:formatCode>General</c:formatCode>
                <c:ptCount val="6"/>
                <c:pt idx="0">
                  <c:v>2016</c:v>
                </c:pt>
                <c:pt idx="1">
                  <c:v>2017</c:v>
                </c:pt>
                <c:pt idx="2">
                  <c:v>2018</c:v>
                </c:pt>
                <c:pt idx="3">
                  <c:v>2019</c:v>
                </c:pt>
                <c:pt idx="4">
                  <c:v>2020</c:v>
                </c:pt>
                <c:pt idx="5">
                  <c:v>2021</c:v>
                </c:pt>
              </c:numCache>
            </c:numRef>
          </c:cat>
          <c:val>
            <c:numRef>
              <c:f>Sheet1!$B$2:$B$7</c:f>
              <c:numCache>
                <c:formatCode>General</c:formatCode>
                <c:ptCount val="6"/>
                <c:pt idx="0">
                  <c:v>0.746</c:v>
                </c:pt>
                <c:pt idx="1">
                  <c:v>0.73599999999999999</c:v>
                </c:pt>
                <c:pt idx="2">
                  <c:v>0.745</c:v>
                </c:pt>
                <c:pt idx="3">
                  <c:v>0.748</c:v>
                </c:pt>
                <c:pt idx="4">
                  <c:v>0.73</c:v>
                </c:pt>
                <c:pt idx="5">
                  <c:v>0.67300000000000004</c:v>
                </c:pt>
              </c:numCache>
            </c:numRef>
          </c:val>
          <c:extLst>
            <c:ext xmlns:c16="http://schemas.microsoft.com/office/drawing/2014/chart" uri="{C3380CC4-5D6E-409C-BE32-E72D297353CC}">
              <c16:uniqueId val="{00000006-CF1B-4F8F-AE94-07B2E6BB7020}"/>
            </c:ext>
          </c:extLst>
        </c:ser>
        <c:dLbls>
          <c:showLegendKey val="0"/>
          <c:showVal val="0"/>
          <c:showCatName val="0"/>
          <c:showSerName val="0"/>
          <c:showPercent val="0"/>
          <c:showBubbleSize val="0"/>
        </c:dLbls>
        <c:gapWidth val="80"/>
        <c:overlap val="-30"/>
        <c:axId val="67451136"/>
        <c:axId val="66437120"/>
      </c:barChart>
      <c:catAx>
        <c:axId val="67451136"/>
        <c:scaling>
          <c:orientation val="minMax"/>
        </c:scaling>
        <c:delete val="0"/>
        <c:axPos val="b"/>
        <c:numFmt formatCode="General" sourceLinked="0"/>
        <c:majorTickMark val="none"/>
        <c:minorTickMark val="none"/>
        <c:tickLblPos val="low"/>
        <c:spPr>
          <a:noFill/>
          <a:ln w="25400" cap="flat" cmpd="sng" algn="ctr">
            <a:solidFill>
              <a:srgbClr val="000000"/>
            </a:solidFill>
            <a:prstDash val="solid"/>
            <a:round/>
          </a:ln>
          <a:effectLst/>
        </c:spPr>
        <c:txPr>
          <a:bodyPr rot="-60000000" spcFirstLastPara="1" vertOverflow="ellipsis" vert="horz" wrap="square" anchor="ctr" anchorCtr="1"/>
          <a:lstStyle/>
          <a:p>
            <a:pPr>
              <a:defRPr sz="1600" b="0" i="0" u="none" strike="noStrike" kern="1200" baseline="0" smtId="4294967295">
                <a:solidFill>
                  <a:schemeClr val="bg1">
                    <a:lumMod val="50000"/>
                  </a:schemeClr>
                </a:solidFill>
                <a:latin typeface="Arial" panose="020B0604020202020204" pitchFamily="34" charset="0"/>
                <a:ea typeface="+mn-ea"/>
                <a:cs typeface="Arial" panose="020B0604020202020204" pitchFamily="34" charset="0"/>
              </a:defRPr>
            </a:pPr>
            <a:endParaRPr lang="en-US"/>
          </a:p>
        </c:txPr>
        <c:crossAx val="66437120"/>
        <c:crosses val="autoZero"/>
        <c:auto val="0"/>
        <c:lblAlgn val="ctr"/>
        <c:lblOffset val="100"/>
        <c:noMultiLvlLbl val="0"/>
      </c:catAx>
      <c:valAx>
        <c:axId val="66437120"/>
        <c:scaling>
          <c:orientation val="minMax"/>
          <c:min val="0"/>
        </c:scaling>
        <c:delete val="0"/>
        <c:axPos val="l"/>
        <c:majorGridlines>
          <c:spPr>
            <a:ln w="9525" cap="flat" cmpd="sng" algn="ctr">
              <a:solidFill>
                <a:srgbClr val="2F2F2F"/>
              </a:solidFill>
              <a:prstDash val="dot"/>
              <a:round/>
            </a:ln>
            <a:effectLst/>
          </c:spPr>
        </c:majorGridlines>
        <c:title>
          <c:tx>
            <c:rich>
              <a:bodyPr rot="-5400000" spcFirstLastPara="1" vertOverflow="ellipsis" vert="horz" wrap="square" anchor="ctr" anchorCtr="1"/>
              <a:lstStyle/>
              <a:p>
                <a:pPr>
                  <a:defRPr sz="1600" b="1" i="0" u="none" strike="noStrike" kern="1200" baseline="0" smtId="4294967295">
                    <a:solidFill>
                      <a:schemeClr val="bg1">
                        <a:lumMod val="50000"/>
                      </a:schemeClr>
                    </a:solidFill>
                    <a:latin typeface="Arial" panose="020B0604020202020204" pitchFamily="34" charset="0"/>
                    <a:ea typeface="+mn-ea"/>
                    <a:cs typeface="Arial" panose="020B0604020202020204" pitchFamily="34" charset="0"/>
                  </a:defRPr>
                </a:pPr>
                <a:r>
                  <a:rPr lang="en-US"/>
                  <a:t>Share of respondents</a:t>
                </a:r>
              </a:p>
            </c:rich>
          </c:tx>
          <c:overlay val="0"/>
          <c:spPr>
            <a:noFill/>
            <a:ln>
              <a:noFill/>
            </a:ln>
            <a:effectLst/>
          </c:spPr>
          <c:txPr>
            <a:bodyPr rot="-5400000" spcFirstLastPara="1" vertOverflow="ellipsis" vert="horz" wrap="square" anchor="ctr" anchorCtr="1"/>
            <a:lstStyle/>
            <a:p>
              <a:pPr>
                <a:defRPr sz="1600" b="1" i="0" u="none" strike="noStrike" kern="1200" baseline="0" smtId="4294967295">
                  <a:solidFill>
                    <a:schemeClr val="bg1">
                      <a:lumMod val="50000"/>
                    </a:schemeClr>
                  </a:solidFill>
                  <a:latin typeface="Arial" panose="020B0604020202020204" pitchFamily="34" charset="0"/>
                  <a:ea typeface="+mn-ea"/>
                  <a:cs typeface="Arial" panose="020B0604020202020204" pitchFamily="34" charset="0"/>
                </a:defRPr>
              </a:pPr>
              <a:endParaRPr lang="en-US"/>
            </a:p>
          </c:txPr>
        </c:title>
        <c:numFmt formatCode="#,##0%" sourceLinked="0"/>
        <c:majorTickMark val="none"/>
        <c:minorTickMark val="none"/>
        <c:tickLblPos val="low"/>
        <c:spPr>
          <a:noFill/>
          <a:ln w="6350" cap="flat" cmpd="sng" algn="ctr">
            <a:noFill/>
            <a:prstDash val="solid"/>
            <a:round/>
          </a:ln>
          <a:effectLst/>
        </c:spPr>
        <c:txPr>
          <a:bodyPr rot="-60000000" spcFirstLastPara="1" vertOverflow="ellipsis" vert="horz" wrap="square" anchor="ctr" anchorCtr="1"/>
          <a:lstStyle/>
          <a:p>
            <a:pPr>
              <a:defRPr sz="1600" b="0" i="0" u="none" strike="noStrike" kern="1200" baseline="0" smtId="4294967295">
                <a:solidFill>
                  <a:schemeClr val="bg1">
                    <a:lumMod val="50000"/>
                  </a:schemeClr>
                </a:solidFill>
                <a:latin typeface="Arial" panose="020B0604020202020204" pitchFamily="34" charset="0"/>
                <a:ea typeface="+mn-ea"/>
                <a:cs typeface="Arial" panose="020B0604020202020204" pitchFamily="34" charset="0"/>
              </a:defRPr>
            </a:pPr>
            <a:endParaRPr lang="en-US"/>
          </a:p>
        </c:txPr>
        <c:crossAx val="67451136"/>
        <c:crosses val="autoZero"/>
        <c:crossBetween val="between"/>
      </c:valAx>
      <c:spPr>
        <a:noFill/>
        <a:ln>
          <a:noFill/>
        </a:ln>
        <a:effectLst/>
      </c:spPr>
    </c:plotArea>
    <c:plotVisOnly val="1"/>
    <c:dispBlanksAs val="gap"/>
    <c:showDLblsOverMax val="1"/>
  </c:chart>
  <c:spPr>
    <a:noFill/>
    <a:ln w="6350" cap="flat" cmpd="sng" algn="ctr">
      <a:noFill/>
      <a:prstDash val="solid"/>
      <a:miter lim="800000"/>
    </a:ln>
    <a:effectLst/>
  </c:spPr>
  <c:txPr>
    <a:bodyPr/>
    <a:lstStyle/>
    <a:p>
      <a:pPr>
        <a:defRPr sz="1600" smtId="4294967295">
          <a:solidFill>
            <a:schemeClr val="bg1">
              <a:lumMod val="50000"/>
            </a:schemeClr>
          </a:solidFill>
          <a:latin typeface="Arial" panose="020B0604020202020204" pitchFamily="34" charset="0"/>
          <a:cs typeface="Arial" panose="020B0604020202020204" pitchFamily="34" charset="0"/>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8"/>
    </mc:Choice>
    <mc:Fallback>
      <c:style val="8"/>
    </mc:Fallback>
  </mc:AlternateContent>
  <c:chart>
    <c:autoTitleDeleted val="1"/>
    <c:plotArea>
      <c:layout/>
      <c:barChart>
        <c:barDir val="bar"/>
        <c:grouping val="clustered"/>
        <c:varyColors val="0"/>
        <c:ser>
          <c:idx val="0"/>
          <c:order val="0"/>
          <c:tx>
            <c:strRef>
              <c:f>Sheet1!$B$1</c:f>
              <c:strCache>
                <c:ptCount val="1"/>
                <c:pt idx="0">
                  <c:v>Column1</c:v>
                </c:pt>
              </c:strCache>
            </c:strRef>
          </c:tx>
          <c:spPr>
            <a:solidFill>
              <a:schemeClr val="accent6"/>
            </a:solidFill>
            <a:ln>
              <a:noFill/>
            </a:ln>
            <a:effectLst/>
          </c:spPr>
          <c:invertIfNegative val="0"/>
          <c:dLbls>
            <c:dLbl>
              <c:idx val="0"/>
              <c:numFmt formatCode="#,##0.0" sourceLinked="0"/>
              <c:spPr>
                <a:noFill/>
                <a:ln>
                  <a:noFill/>
                </a:ln>
                <a:effectLst/>
              </c:spPr>
              <c:txPr>
                <a:bodyPr rot="0" spcFirstLastPara="1" vertOverflow="ellipsis" vert="horz" wrap="square" anchor="ctr" anchorCtr="1"/>
                <a:lstStyle/>
                <a:p>
                  <a:pPr>
                    <a:defRPr sz="1100" b="0" i="0" u="none" strike="noStrike" kern="1200" baseline="0" smtId="4294967295">
                      <a:solidFill>
                        <a:schemeClr val="bg1">
                          <a:lumMod val="50000"/>
                        </a:schemeClr>
                      </a:solidFill>
                      <a:latin typeface="+mn-lt"/>
                      <a:ea typeface="+mn-ea"/>
                      <a:cs typeface="+mn-cs"/>
                    </a:defRPr>
                  </a:pPr>
                  <a:endParaRPr lang="en-US"/>
                </a:p>
              </c:txPr>
              <c:dLblPos val="outEnd"/>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0-4978-4721-A56F-43B253859B49}"/>
                </c:ext>
              </c:extLst>
            </c:dLbl>
            <c:dLbl>
              <c:idx val="1"/>
              <c:numFmt formatCode="#,##0.0" sourceLinked="0"/>
              <c:spPr>
                <a:noFill/>
                <a:ln>
                  <a:noFill/>
                </a:ln>
                <a:effectLst/>
              </c:spPr>
              <c:txPr>
                <a:bodyPr rot="0" spcFirstLastPara="1" vertOverflow="ellipsis" vert="horz" wrap="square" anchor="ctr" anchorCtr="1"/>
                <a:lstStyle/>
                <a:p>
                  <a:pPr>
                    <a:defRPr sz="1100" b="0" i="0" u="none" strike="noStrike" kern="1200" baseline="0" smtId="4294967295">
                      <a:solidFill>
                        <a:schemeClr val="bg1">
                          <a:lumMod val="50000"/>
                        </a:schemeClr>
                      </a:solidFill>
                      <a:latin typeface="+mn-lt"/>
                      <a:ea typeface="+mn-ea"/>
                      <a:cs typeface="+mn-cs"/>
                    </a:defRPr>
                  </a:pPr>
                  <a:endParaRPr lang="en-US"/>
                </a:p>
              </c:txPr>
              <c:dLblPos val="outEnd"/>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1-4978-4721-A56F-43B253859B49}"/>
                </c:ext>
              </c:extLst>
            </c:dLbl>
            <c:dLbl>
              <c:idx val="2"/>
              <c:numFmt formatCode="#,##0.0" sourceLinked="0"/>
              <c:spPr>
                <a:noFill/>
                <a:ln>
                  <a:noFill/>
                </a:ln>
                <a:effectLst/>
              </c:spPr>
              <c:txPr>
                <a:bodyPr rot="0" spcFirstLastPara="1" vertOverflow="ellipsis" vert="horz" wrap="square" anchor="ctr" anchorCtr="1"/>
                <a:lstStyle/>
                <a:p>
                  <a:pPr>
                    <a:defRPr sz="1100" b="0" i="0" u="none" strike="noStrike" kern="1200" baseline="0" smtId="4294967295">
                      <a:solidFill>
                        <a:schemeClr val="bg1">
                          <a:lumMod val="50000"/>
                        </a:schemeClr>
                      </a:solidFill>
                      <a:latin typeface="+mn-lt"/>
                      <a:ea typeface="+mn-ea"/>
                      <a:cs typeface="+mn-cs"/>
                    </a:defRPr>
                  </a:pPr>
                  <a:endParaRPr lang="en-US"/>
                </a:p>
              </c:txPr>
              <c:dLblPos val="outEnd"/>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2-4978-4721-A56F-43B253859B49}"/>
                </c:ext>
              </c:extLst>
            </c:dLbl>
            <c:dLbl>
              <c:idx val="3"/>
              <c:numFmt formatCode="#,##0" sourceLinked="0"/>
              <c:spPr>
                <a:noFill/>
                <a:ln>
                  <a:noFill/>
                </a:ln>
                <a:effectLst/>
              </c:spPr>
              <c:txPr>
                <a:bodyPr rot="0" spcFirstLastPara="1" vertOverflow="ellipsis" vert="horz" wrap="square" anchor="ctr" anchorCtr="1"/>
                <a:lstStyle/>
                <a:p>
                  <a:pPr>
                    <a:defRPr sz="1100" b="0" i="0" u="none" strike="noStrike" kern="1200" baseline="0" smtId="4294967295">
                      <a:solidFill>
                        <a:schemeClr val="bg1">
                          <a:lumMod val="50000"/>
                        </a:schemeClr>
                      </a:solidFill>
                      <a:latin typeface="+mn-lt"/>
                      <a:ea typeface="+mn-ea"/>
                      <a:cs typeface="+mn-cs"/>
                    </a:defRPr>
                  </a:pPr>
                  <a:endParaRPr lang="en-US"/>
                </a:p>
              </c:txPr>
              <c:dLblPos val="outEnd"/>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3-4978-4721-A56F-43B253859B49}"/>
                </c:ext>
              </c:extLst>
            </c:dLbl>
            <c:dLbl>
              <c:idx val="4"/>
              <c:numFmt formatCode="#,##0.0" sourceLinked="0"/>
              <c:spPr>
                <a:noFill/>
                <a:ln>
                  <a:noFill/>
                </a:ln>
                <a:effectLst/>
              </c:spPr>
              <c:txPr>
                <a:bodyPr rot="0" spcFirstLastPara="1" vertOverflow="ellipsis" vert="horz" wrap="square" anchor="ctr" anchorCtr="1"/>
                <a:lstStyle/>
                <a:p>
                  <a:pPr>
                    <a:defRPr sz="1100" b="0" i="0" u="none" strike="noStrike" kern="1200" baseline="0" smtId="4294967295">
                      <a:solidFill>
                        <a:schemeClr val="bg1">
                          <a:lumMod val="50000"/>
                        </a:schemeClr>
                      </a:solidFill>
                      <a:latin typeface="+mn-lt"/>
                      <a:ea typeface="+mn-ea"/>
                      <a:cs typeface="+mn-cs"/>
                    </a:defRPr>
                  </a:pPr>
                  <a:endParaRPr lang="en-US"/>
                </a:p>
              </c:txPr>
              <c:dLblPos val="outEnd"/>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4-4978-4721-A56F-43B253859B49}"/>
                </c:ext>
              </c:extLst>
            </c:dLbl>
            <c:dLbl>
              <c:idx val="5"/>
              <c:numFmt formatCode="#,##0.0" sourceLinked="0"/>
              <c:spPr>
                <a:noFill/>
                <a:ln>
                  <a:noFill/>
                </a:ln>
                <a:effectLst/>
              </c:spPr>
              <c:txPr>
                <a:bodyPr rot="0" spcFirstLastPara="1" vertOverflow="ellipsis" vert="horz" wrap="square" anchor="ctr" anchorCtr="1"/>
                <a:lstStyle/>
                <a:p>
                  <a:pPr>
                    <a:defRPr sz="1100" b="0" i="0" u="none" strike="noStrike" kern="1200" baseline="0" smtId="4294967295">
                      <a:solidFill>
                        <a:schemeClr val="bg1">
                          <a:lumMod val="50000"/>
                        </a:schemeClr>
                      </a:solidFill>
                      <a:latin typeface="+mn-lt"/>
                      <a:ea typeface="+mn-ea"/>
                      <a:cs typeface="+mn-cs"/>
                    </a:defRPr>
                  </a:pPr>
                  <a:endParaRPr lang="en-US"/>
                </a:p>
              </c:txPr>
              <c:dLblPos val="outEnd"/>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5-4978-4721-A56F-43B253859B49}"/>
                </c:ext>
              </c:extLst>
            </c:dLbl>
            <c:dLbl>
              <c:idx val="6"/>
              <c:numFmt formatCode="#,##0.0" sourceLinked="0"/>
              <c:spPr>
                <a:noFill/>
                <a:ln>
                  <a:noFill/>
                </a:ln>
                <a:effectLst/>
              </c:spPr>
              <c:txPr>
                <a:bodyPr rot="0" spcFirstLastPara="1" vertOverflow="ellipsis" vert="horz" wrap="square" anchor="ctr" anchorCtr="1"/>
                <a:lstStyle/>
                <a:p>
                  <a:pPr>
                    <a:defRPr sz="1100" b="0" i="0" u="none" strike="noStrike" kern="1200" baseline="0" smtId="4294967295">
                      <a:solidFill>
                        <a:schemeClr val="bg1">
                          <a:lumMod val="50000"/>
                        </a:schemeClr>
                      </a:solidFill>
                      <a:latin typeface="+mn-lt"/>
                      <a:ea typeface="+mn-ea"/>
                      <a:cs typeface="+mn-cs"/>
                    </a:defRPr>
                  </a:pPr>
                  <a:endParaRPr lang="en-US"/>
                </a:p>
              </c:txPr>
              <c:dLblPos val="outEnd"/>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6-4978-4721-A56F-43B253859B49}"/>
                </c:ext>
              </c:extLst>
            </c:dLbl>
            <c:dLbl>
              <c:idx val="7"/>
              <c:numFmt formatCode="#,##0.0" sourceLinked="0"/>
              <c:spPr>
                <a:noFill/>
                <a:ln>
                  <a:noFill/>
                </a:ln>
                <a:effectLst/>
              </c:spPr>
              <c:txPr>
                <a:bodyPr rot="0" spcFirstLastPara="1" vertOverflow="ellipsis" vert="horz" wrap="square" anchor="ctr" anchorCtr="1"/>
                <a:lstStyle/>
                <a:p>
                  <a:pPr>
                    <a:defRPr sz="1100" b="0" i="0" u="none" strike="noStrike" kern="1200" baseline="0" smtId="4294967295">
                      <a:solidFill>
                        <a:schemeClr val="bg1">
                          <a:lumMod val="50000"/>
                        </a:schemeClr>
                      </a:solidFill>
                      <a:latin typeface="+mn-lt"/>
                      <a:ea typeface="+mn-ea"/>
                      <a:cs typeface="+mn-cs"/>
                    </a:defRPr>
                  </a:pPr>
                  <a:endParaRPr lang="en-US"/>
                </a:p>
              </c:txPr>
              <c:dLblPos val="outEnd"/>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7-4978-4721-A56F-43B253859B49}"/>
                </c:ext>
              </c:extLst>
            </c:dLbl>
            <c:dLbl>
              <c:idx val="8"/>
              <c:numFmt formatCode="#,##0.0" sourceLinked="0"/>
              <c:spPr>
                <a:noFill/>
                <a:ln>
                  <a:noFill/>
                </a:ln>
                <a:effectLst/>
              </c:spPr>
              <c:txPr>
                <a:bodyPr rot="0" spcFirstLastPara="1" vertOverflow="ellipsis" vert="horz" wrap="square" anchor="ctr" anchorCtr="1"/>
                <a:lstStyle/>
                <a:p>
                  <a:pPr>
                    <a:defRPr sz="1100" b="0" i="0" u="none" strike="noStrike" kern="1200" baseline="0" smtId="4294967295">
                      <a:solidFill>
                        <a:schemeClr val="bg1">
                          <a:lumMod val="50000"/>
                        </a:schemeClr>
                      </a:solidFill>
                      <a:latin typeface="+mn-lt"/>
                      <a:ea typeface="+mn-ea"/>
                      <a:cs typeface="+mn-cs"/>
                    </a:defRPr>
                  </a:pPr>
                  <a:endParaRPr lang="en-US"/>
                </a:p>
              </c:txPr>
              <c:dLblPos val="outEnd"/>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8-4978-4721-A56F-43B253859B49}"/>
                </c:ext>
              </c:extLst>
            </c:dLbl>
            <c:dLbl>
              <c:idx val="9"/>
              <c:numFmt formatCode="#,##0.0" sourceLinked="0"/>
              <c:spPr>
                <a:noFill/>
                <a:ln>
                  <a:noFill/>
                </a:ln>
                <a:effectLst/>
              </c:spPr>
              <c:txPr>
                <a:bodyPr rot="0" spcFirstLastPara="1" vertOverflow="ellipsis" vert="horz" wrap="square" anchor="ctr" anchorCtr="1"/>
                <a:lstStyle/>
                <a:p>
                  <a:pPr>
                    <a:defRPr sz="1100" b="0" i="0" u="none" strike="noStrike" kern="1200" baseline="0" smtId="4294967295">
                      <a:solidFill>
                        <a:schemeClr val="bg1">
                          <a:lumMod val="50000"/>
                        </a:schemeClr>
                      </a:solidFill>
                      <a:latin typeface="+mn-lt"/>
                      <a:ea typeface="+mn-ea"/>
                      <a:cs typeface="+mn-cs"/>
                    </a:defRPr>
                  </a:pPr>
                  <a:endParaRPr lang="en-US"/>
                </a:p>
              </c:txPr>
              <c:dLblPos val="outEnd"/>
              <c:showLegendKey val="0"/>
              <c:showVal val="1"/>
              <c:showCatName val="0"/>
              <c:showSerName val="0"/>
              <c:showPercent val="0"/>
              <c:showBubbleSize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ext xmlns:c16="http://schemas.microsoft.com/office/drawing/2014/chart" uri="{C3380CC4-5D6E-409C-BE32-E72D297353CC}">
                  <c16:uniqueId val="{00000009-4978-4721-A56F-43B253859B49}"/>
                </c:ext>
              </c:extLst>
            </c:dLbl>
            <c:spPr>
              <a:noFill/>
              <a:ln>
                <a:noFill/>
              </a:ln>
              <a:effectLst/>
            </c:spPr>
            <c:txPr>
              <a:bodyPr rot="0" spcFirstLastPara="1" vertOverflow="ellipsis" vert="horz" wrap="square" anchor="ctr" anchorCtr="1"/>
              <a:lstStyle/>
              <a:p>
                <a:pPr>
                  <a:defRPr sz="1100" b="0" i="0" u="none" strike="noStrike" kern="1200" baseline="0" smtId="4294967295">
                    <a:solidFill>
                      <a:schemeClr val="bg1">
                        <a:lumMod val="50000"/>
                      </a:schemeClr>
                    </a:solidFill>
                    <a:latin typeface="+mn-lt"/>
                    <a:ea typeface="+mn-ea"/>
                    <a:cs typeface="+mn-cs"/>
                  </a:defRPr>
                </a:pPr>
                <a:endParaRPr lang="en-US"/>
              </a:p>
            </c:txPr>
            <c:showLegendKey val="0"/>
            <c:showVal val="1"/>
            <c:showCatName val="0"/>
            <c:showSerName val="0"/>
            <c:showPercent val="0"/>
            <c:showBubbleSize val="0"/>
            <c:showLeaderLines val="0"/>
            <c:extLst xmlns:a14="http://schemas.microsoft.com/office/drawing/2010/main" xmlns:wp="http://schemas.openxmlformats.org/drawingml/2006/wordprocessingDrawing" xmlns:xml="http://www.w3.org/XML/1998/namespace" xmlns:w="http://schemas.openxmlformats.org/wordprocessingml/2006/main" xmlns:m="http://schemas.openxmlformats.org/officeDocument/2006/math">
              <c:ext xmlns:c15="http://schemas.microsoft.com/office/drawing/2012/chart" uri="{CE6537A1-D6FC-4f65-9D91-7224C49458BB}">
                <c15:showLeaderLines val="0"/>
              </c:ext>
            </c:extLst>
          </c:dLbls>
          <c:cat>
            <c:strRef>
              <c:f>Sheet1!$A$2:$A$11</c:f>
              <c:strCache>
                <c:ptCount val="10"/>
                <c:pt idx="0">
                  <c:v>Anxiety, depression, and other psychiatric illnesses</c:v>
                </c:pt>
                <c:pt idx="1">
                  <c:v>Infectious diseases</c:v>
                </c:pt>
                <c:pt idx="2">
                  <c:v>Cold, cough, flu, and influenza</c:v>
                </c:pt>
                <c:pt idx="3">
                  <c:v>Chest and respiratory problems</c:v>
                </c:pt>
                <c:pt idx="4">
                  <c:v>Other musculoskeletal problems</c:v>
                </c:pt>
                <c:pt idx="5">
                  <c:v>Gastrointestinal problems</c:v>
                </c:pt>
                <c:pt idx="6">
                  <c:v>Injury or fracture</c:v>
                </c:pt>
                <c:pt idx="7">
                  <c:v>Back problems</c:v>
                </c:pt>
                <c:pt idx="8">
                  <c:v>Tumours and cancers</c:v>
                </c:pt>
                <c:pt idx="9">
                  <c:v>Genitourinary and gynaecological disorders</c:v>
                </c:pt>
              </c:strCache>
            </c:strRef>
          </c:cat>
          <c:val>
            <c:numRef>
              <c:f>Sheet1!$B$2:$B$11</c:f>
              <c:numCache>
                <c:formatCode>General</c:formatCode>
                <c:ptCount val="10"/>
                <c:pt idx="0">
                  <c:v>19.899999999999999</c:v>
                </c:pt>
                <c:pt idx="1">
                  <c:v>16.600000000000001</c:v>
                </c:pt>
                <c:pt idx="2">
                  <c:v>12.7</c:v>
                </c:pt>
                <c:pt idx="3">
                  <c:v>12</c:v>
                </c:pt>
                <c:pt idx="4">
                  <c:v>6.3</c:v>
                </c:pt>
                <c:pt idx="5">
                  <c:v>4.5</c:v>
                </c:pt>
                <c:pt idx="6">
                  <c:v>3.5</c:v>
                </c:pt>
                <c:pt idx="7">
                  <c:v>3.5</c:v>
                </c:pt>
                <c:pt idx="8">
                  <c:v>2.1</c:v>
                </c:pt>
                <c:pt idx="9">
                  <c:v>2.1</c:v>
                </c:pt>
              </c:numCache>
            </c:numRef>
          </c:val>
          <c:extLst>
            <c:ext xmlns:c16="http://schemas.microsoft.com/office/drawing/2014/chart" uri="{C3380CC4-5D6E-409C-BE32-E72D297353CC}">
              <c16:uniqueId val="{0000000A-4978-4721-A56F-43B253859B49}"/>
            </c:ext>
          </c:extLst>
        </c:ser>
        <c:dLbls>
          <c:showLegendKey val="0"/>
          <c:showVal val="0"/>
          <c:showCatName val="0"/>
          <c:showSerName val="0"/>
          <c:showPercent val="0"/>
          <c:showBubbleSize val="0"/>
        </c:dLbls>
        <c:gapWidth val="80"/>
        <c:overlap val="-30"/>
        <c:axId val="67451136"/>
        <c:axId val="66437120"/>
      </c:barChart>
      <c:catAx>
        <c:axId val="67451136"/>
        <c:scaling>
          <c:orientation val="maxMin"/>
        </c:scaling>
        <c:delete val="0"/>
        <c:axPos val="l"/>
        <c:numFmt formatCode="General" sourceLinked="0"/>
        <c:majorTickMark val="none"/>
        <c:minorTickMark val="none"/>
        <c:tickLblPos val="low"/>
        <c:spPr>
          <a:noFill/>
          <a:ln w="9525" cap="flat" cmpd="sng" algn="ctr">
            <a:solidFill>
              <a:srgbClr val="2F2F2F"/>
            </a:solidFill>
            <a:prstDash val="solid"/>
            <a:round/>
          </a:ln>
          <a:effectLst/>
        </c:spPr>
        <c:txPr>
          <a:bodyPr rot="-60000000" spcFirstLastPara="1" vertOverflow="ellipsis" vert="horz" wrap="square" anchor="ctr" anchorCtr="1"/>
          <a:lstStyle/>
          <a:p>
            <a:pPr>
              <a:defRPr sz="1100" b="0" i="0" u="none" strike="noStrike" kern="1200" baseline="0" smtId="4294967295">
                <a:solidFill>
                  <a:schemeClr val="bg1">
                    <a:lumMod val="50000"/>
                  </a:schemeClr>
                </a:solidFill>
                <a:latin typeface="+mn-lt"/>
                <a:ea typeface="+mn-ea"/>
                <a:cs typeface="+mn-cs"/>
              </a:defRPr>
            </a:pPr>
            <a:endParaRPr lang="en-US"/>
          </a:p>
        </c:txPr>
        <c:crossAx val="66437120"/>
        <c:crosses val="autoZero"/>
        <c:auto val="0"/>
        <c:lblAlgn val="ctr"/>
        <c:lblOffset val="100"/>
        <c:noMultiLvlLbl val="0"/>
      </c:catAx>
      <c:valAx>
        <c:axId val="66437120"/>
        <c:scaling>
          <c:orientation val="minMax"/>
          <c:min val="0"/>
        </c:scaling>
        <c:delete val="0"/>
        <c:axPos val="t"/>
        <c:majorGridlines>
          <c:spPr>
            <a:ln w="9525" cap="flat" cmpd="sng" algn="ctr">
              <a:solidFill>
                <a:srgbClr val="2F2F2F"/>
              </a:solidFill>
              <a:prstDash val="dot"/>
              <a:round/>
            </a:ln>
            <a:effectLst/>
          </c:spPr>
        </c:majorGridlines>
        <c:numFmt formatCode="#,##0" sourceLinked="0"/>
        <c:majorTickMark val="none"/>
        <c:minorTickMark val="none"/>
        <c:tickLblPos val="nextTo"/>
        <c:spPr>
          <a:noFill/>
          <a:ln w="6350" cap="flat" cmpd="sng" algn="ctr">
            <a:noFill/>
            <a:prstDash val="solid"/>
            <a:round/>
          </a:ln>
          <a:effectLst/>
        </c:spPr>
        <c:txPr>
          <a:bodyPr rot="-60000000" spcFirstLastPara="1" vertOverflow="ellipsis" vert="horz" wrap="square" anchor="ctr" anchorCtr="1"/>
          <a:lstStyle/>
          <a:p>
            <a:pPr>
              <a:defRPr sz="1100" b="0" i="0" u="none" strike="noStrike" kern="1200" baseline="0" smtId="4294967295">
                <a:solidFill>
                  <a:schemeClr val="bg1">
                    <a:lumMod val="50000"/>
                  </a:schemeClr>
                </a:solidFill>
                <a:latin typeface="+mn-lt"/>
                <a:ea typeface="+mn-ea"/>
                <a:cs typeface="+mn-cs"/>
              </a:defRPr>
            </a:pPr>
            <a:endParaRPr lang="en-US"/>
          </a:p>
        </c:txPr>
        <c:crossAx val="67451136"/>
        <c:crosses val="autoZero"/>
        <c:crossBetween val="between"/>
      </c:valAx>
      <c:spPr>
        <a:noFill/>
        <a:ln>
          <a:noFill/>
        </a:ln>
        <a:effectLst/>
      </c:spPr>
    </c:plotArea>
    <c:plotVisOnly val="1"/>
    <c:dispBlanksAs val="gap"/>
    <c:showDLblsOverMax val="1"/>
  </c:chart>
  <c:spPr>
    <a:noFill/>
    <a:ln w="6350" cap="flat" cmpd="sng" algn="ctr">
      <a:noFill/>
      <a:prstDash val="solid"/>
      <a:miter lim="800000"/>
    </a:ln>
    <a:effectLst/>
  </c:spPr>
  <c:txPr>
    <a:bodyPr/>
    <a:lstStyle/>
    <a:p>
      <a:pPr>
        <a:defRPr sz="1100" smtId="4294967295">
          <a:solidFill>
            <a:schemeClr val="bg1">
              <a:lumMod val="50000"/>
            </a:schemeClr>
          </a:solidFill>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8"/>
    </mc:Choice>
    <mc:Fallback>
      <c:style val="8"/>
    </mc:Fallback>
  </mc:AlternateContent>
  <c:chart>
    <c:autoTitleDeleted val="1"/>
    <c:plotArea>
      <c:layout/>
      <c:barChart>
        <c:barDir val="col"/>
        <c:grouping val="clustered"/>
        <c:varyColors val="0"/>
        <c:ser>
          <c:idx val="0"/>
          <c:order val="0"/>
          <c:tx>
            <c:strRef>
              <c:f>Sheet1!$B$1</c:f>
              <c:strCache>
                <c:ptCount val="1"/>
                <c:pt idx="0">
                  <c:v>Column1</c:v>
                </c:pt>
              </c:strCache>
            </c:strRef>
          </c:tx>
          <c:spPr>
            <a:solidFill>
              <a:schemeClr val="accent6"/>
            </a:solidFill>
            <a:ln>
              <a:noFill/>
            </a:ln>
            <a:effectLst/>
          </c:spPr>
          <c:invertIfNegative val="0"/>
          <c:cat>
            <c:strRef>
              <c:f>Sheet1!$A$2:$A$13</c:f>
              <c:strCache>
                <c:ptCount val="12"/>
                <c:pt idx="0">
                  <c:v>2009/2010</c:v>
                </c:pt>
                <c:pt idx="1">
                  <c:v>2010/2011</c:v>
                </c:pt>
                <c:pt idx="2">
                  <c:v>2011/2012</c:v>
                </c:pt>
                <c:pt idx="3">
                  <c:v>2012/2013</c:v>
                </c:pt>
                <c:pt idx="4">
                  <c:v>2013/2014</c:v>
                </c:pt>
                <c:pt idx="5">
                  <c:v>2014/2015</c:v>
                </c:pt>
                <c:pt idx="6">
                  <c:v>2015/2016</c:v>
                </c:pt>
                <c:pt idx="7">
                  <c:v>2016/2017</c:v>
                </c:pt>
                <c:pt idx="8">
                  <c:v>2017/2018</c:v>
                </c:pt>
                <c:pt idx="9">
                  <c:v>2018/2019</c:v>
                </c:pt>
                <c:pt idx="10">
                  <c:v>2019/2020</c:v>
                </c:pt>
                <c:pt idx="11">
                  <c:v>2020/2021</c:v>
                </c:pt>
              </c:strCache>
            </c:strRef>
          </c:cat>
          <c:val>
            <c:numRef>
              <c:f>Sheet1!$B$2:$B$13</c:f>
              <c:numCache>
                <c:formatCode>General</c:formatCode>
                <c:ptCount val="12"/>
                <c:pt idx="0">
                  <c:v>16745315</c:v>
                </c:pt>
                <c:pt idx="1">
                  <c:v>15947054</c:v>
                </c:pt>
                <c:pt idx="2">
                  <c:v>15555507</c:v>
                </c:pt>
                <c:pt idx="3">
                  <c:v>15947518</c:v>
                </c:pt>
                <c:pt idx="4">
                  <c:v>15385468</c:v>
                </c:pt>
                <c:pt idx="5">
                  <c:v>16423722</c:v>
                </c:pt>
                <c:pt idx="6">
                  <c:v>16431339</c:v>
                </c:pt>
                <c:pt idx="7">
                  <c:v>16823304</c:v>
                </c:pt>
                <c:pt idx="8">
                  <c:v>17204902</c:v>
                </c:pt>
                <c:pt idx="9">
                  <c:v>17730992</c:v>
                </c:pt>
                <c:pt idx="10">
                  <c:v>19568889</c:v>
                </c:pt>
                <c:pt idx="11">
                  <c:v>21182524</c:v>
                </c:pt>
              </c:numCache>
            </c:numRef>
          </c:val>
          <c:extLst>
            <c:ext xmlns:c16="http://schemas.microsoft.com/office/drawing/2014/chart" uri="{C3380CC4-5D6E-409C-BE32-E72D297353CC}">
              <c16:uniqueId val="{00000000-9278-4C12-80F6-83A8DD7BC7CF}"/>
            </c:ext>
          </c:extLst>
        </c:ser>
        <c:dLbls>
          <c:showLegendKey val="0"/>
          <c:showVal val="0"/>
          <c:showCatName val="0"/>
          <c:showSerName val="0"/>
          <c:showPercent val="0"/>
          <c:showBubbleSize val="0"/>
        </c:dLbls>
        <c:gapWidth val="80"/>
        <c:overlap val="-30"/>
        <c:axId val="67451136"/>
        <c:axId val="66437120"/>
      </c:barChart>
      <c:catAx>
        <c:axId val="67451136"/>
        <c:scaling>
          <c:orientation val="minMax"/>
        </c:scaling>
        <c:delete val="0"/>
        <c:axPos val="b"/>
        <c:numFmt formatCode="General" sourceLinked="0"/>
        <c:majorTickMark val="none"/>
        <c:minorTickMark val="none"/>
        <c:tickLblPos val="low"/>
        <c:spPr>
          <a:noFill/>
          <a:ln w="25400" cap="flat" cmpd="sng" algn="ctr">
            <a:solidFill>
              <a:srgbClr val="000000"/>
            </a:solidFill>
            <a:prstDash val="solid"/>
            <a:round/>
          </a:ln>
          <a:effectLst/>
        </c:spPr>
        <c:txPr>
          <a:bodyPr rot="-60000000" spcFirstLastPara="1" vertOverflow="ellipsis" vert="horz" wrap="square" anchor="ctr" anchorCtr="1"/>
          <a:lstStyle/>
          <a:p>
            <a:pPr>
              <a:defRPr sz="1200" b="0" i="0" u="none" strike="noStrike" kern="1200" baseline="0" smtId="4294967295">
                <a:solidFill>
                  <a:schemeClr val="bg1">
                    <a:lumMod val="50000"/>
                  </a:schemeClr>
                </a:solidFill>
                <a:latin typeface="Arial" panose="020B0604020202020204" pitchFamily="34" charset="0"/>
                <a:ea typeface="+mn-ea"/>
                <a:cs typeface="Arial" panose="020B0604020202020204" pitchFamily="34" charset="0"/>
              </a:defRPr>
            </a:pPr>
            <a:endParaRPr lang="en-US"/>
          </a:p>
        </c:txPr>
        <c:crossAx val="66437120"/>
        <c:crosses val="autoZero"/>
        <c:auto val="0"/>
        <c:lblAlgn val="ctr"/>
        <c:lblOffset val="100"/>
        <c:noMultiLvlLbl val="0"/>
      </c:catAx>
      <c:valAx>
        <c:axId val="66437120"/>
        <c:scaling>
          <c:orientation val="minMax"/>
          <c:min val="0"/>
        </c:scaling>
        <c:delete val="0"/>
        <c:axPos val="l"/>
        <c:majorGridlines>
          <c:spPr>
            <a:ln w="9525" cap="flat" cmpd="sng" algn="ctr">
              <a:solidFill>
                <a:srgbClr val="2F2F2F"/>
              </a:solidFill>
              <a:prstDash val="dot"/>
              <a:round/>
            </a:ln>
            <a:effectLst/>
          </c:spPr>
        </c:majorGridlines>
        <c:title>
          <c:tx>
            <c:rich>
              <a:bodyPr rot="-5400000" spcFirstLastPara="1" vertOverflow="ellipsis" vert="horz" wrap="square" anchor="ctr" anchorCtr="1"/>
              <a:lstStyle/>
              <a:p>
                <a:pPr>
                  <a:defRPr sz="1200" b="1" i="0" u="none" strike="noStrike" kern="1200" baseline="0" smtId="4294967295">
                    <a:solidFill>
                      <a:schemeClr val="bg1">
                        <a:lumMod val="50000"/>
                      </a:schemeClr>
                    </a:solidFill>
                    <a:latin typeface="Arial" panose="020B0604020202020204" pitchFamily="34" charset="0"/>
                    <a:ea typeface="+mn-ea"/>
                    <a:cs typeface="Arial" panose="020B0604020202020204" pitchFamily="34" charset="0"/>
                  </a:defRPr>
                </a:pPr>
                <a:r>
                  <a:rPr lang="en-US"/>
                  <a:t>Full-time equivalent days lost</a:t>
                </a:r>
              </a:p>
            </c:rich>
          </c:tx>
          <c:layout>
            <c:manualLayout>
              <c:xMode val="edge"/>
              <c:yMode val="edge"/>
              <c:x val="9.488321706403683E-3"/>
              <c:y val="0.15148738715936894"/>
            </c:manualLayout>
          </c:layout>
          <c:overlay val="0"/>
          <c:spPr>
            <a:noFill/>
            <a:ln>
              <a:noFill/>
            </a:ln>
            <a:effectLst/>
          </c:spPr>
          <c:txPr>
            <a:bodyPr rot="-5400000" spcFirstLastPara="1" vertOverflow="ellipsis" vert="horz" wrap="square" anchor="ctr" anchorCtr="1"/>
            <a:lstStyle/>
            <a:p>
              <a:pPr>
                <a:defRPr sz="1200" b="1" i="0" u="none" strike="noStrike" kern="1200" baseline="0" smtId="4294967295">
                  <a:solidFill>
                    <a:schemeClr val="bg1">
                      <a:lumMod val="50000"/>
                    </a:schemeClr>
                  </a:solidFill>
                  <a:latin typeface="Arial" panose="020B0604020202020204" pitchFamily="34" charset="0"/>
                  <a:ea typeface="+mn-ea"/>
                  <a:cs typeface="Arial" panose="020B0604020202020204" pitchFamily="34" charset="0"/>
                </a:defRPr>
              </a:pPr>
              <a:endParaRPr lang="en-US"/>
            </a:p>
          </c:txPr>
        </c:title>
        <c:numFmt formatCode="#,##0" sourceLinked="0"/>
        <c:majorTickMark val="none"/>
        <c:minorTickMark val="none"/>
        <c:tickLblPos val="low"/>
        <c:spPr>
          <a:noFill/>
          <a:ln w="6350" cap="flat" cmpd="sng" algn="ctr">
            <a:noFill/>
            <a:prstDash val="solid"/>
            <a:round/>
          </a:ln>
          <a:effectLst/>
        </c:spPr>
        <c:txPr>
          <a:bodyPr rot="-60000000" spcFirstLastPara="1" vertOverflow="ellipsis" vert="horz" wrap="square" anchor="ctr" anchorCtr="1"/>
          <a:lstStyle/>
          <a:p>
            <a:pPr>
              <a:defRPr sz="1200" b="0" i="0" u="none" strike="noStrike" kern="1200" baseline="0" smtId="4294967295">
                <a:solidFill>
                  <a:schemeClr val="bg1">
                    <a:lumMod val="50000"/>
                  </a:schemeClr>
                </a:solidFill>
                <a:latin typeface="Arial" panose="020B0604020202020204" pitchFamily="34" charset="0"/>
                <a:ea typeface="+mn-ea"/>
                <a:cs typeface="Arial" panose="020B0604020202020204" pitchFamily="34" charset="0"/>
              </a:defRPr>
            </a:pPr>
            <a:endParaRPr lang="en-US"/>
          </a:p>
        </c:txPr>
        <c:crossAx val="67451136"/>
        <c:crosses val="autoZero"/>
        <c:crossBetween val="between"/>
      </c:valAx>
      <c:spPr>
        <a:noFill/>
        <a:ln>
          <a:noFill/>
        </a:ln>
        <a:effectLst/>
      </c:spPr>
    </c:plotArea>
    <c:plotVisOnly val="1"/>
    <c:dispBlanksAs val="gap"/>
    <c:showDLblsOverMax val="1"/>
  </c:chart>
  <c:spPr>
    <a:noFill/>
    <a:ln w="6350" cap="flat" cmpd="sng" algn="ctr">
      <a:noFill/>
      <a:prstDash val="solid"/>
      <a:miter lim="800000"/>
    </a:ln>
    <a:effectLst/>
  </c:spPr>
  <c:txPr>
    <a:bodyPr/>
    <a:lstStyle/>
    <a:p>
      <a:pPr>
        <a:defRPr sz="1200" smtId="4294967295">
          <a:solidFill>
            <a:schemeClr val="bg1">
              <a:lumMod val="50000"/>
            </a:schemeClr>
          </a:solidFill>
          <a:latin typeface="Arial" panose="020B0604020202020204" pitchFamily="34" charset="0"/>
          <a:cs typeface="Arial" panose="020B0604020202020204" pitchFamily="34" charset="0"/>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Reversed" id="26">
  <a:schemeClr val="accent6"/>
</cs:colorStyle>
</file>

<file path=ppt/charts/colors2.xml><?xml version="1.0" encoding="utf-8"?>
<cs:colorStyle xmlns:cs="http://schemas.microsoft.com/office/drawing/2012/chartStyle" xmlns:a="http://schemas.openxmlformats.org/drawingml/2006/main" meth="withinLinear" id="19">
  <a:schemeClr val="accent6"/>
</cs:colorStyle>
</file>

<file path=ppt/charts/colors3.xml><?xml version="1.0" encoding="utf-8"?>
<cs:colorStyle xmlns:cs="http://schemas.microsoft.com/office/drawing/2012/chartStyle" xmlns:a="http://schemas.openxmlformats.org/drawingml/2006/main" meth="withinLinear" id="19">
  <a:schemeClr val="accent6"/>
</cs:colorStyle>
</file>

<file path=ppt/charts/colors4.xml><?xml version="1.0" encoding="utf-8"?>
<cs:colorStyle xmlns:cs="http://schemas.microsoft.com/office/drawing/2012/chartStyle" xmlns:a="http://schemas.openxmlformats.org/drawingml/2006/main" meth="withinLinear" id="19">
  <a:schemeClr val="accent6"/>
</cs:colorStyle>
</file>

<file path=ppt/charts/style1.xml><?xml version="1.0" encoding="utf-8"?>
<cs:chartStyle xmlns:cs="http://schemas.microsoft.com/office/drawing/2012/chartStyle" xmlns:a="http://schemas.openxmlformats.org/drawingml/2006/main" id="206">
  <cs:axisTitle>
    <cs:lnRef idx="0"/>
    <cs:fillRef idx="0"/>
    <cs:effectRef idx="0"/>
    <cs:fontRef idx="minor">
      <a:schemeClr val="tx1">
        <a:lumMod val="50000"/>
        <a:lumOff val="50000"/>
      </a:schemeClr>
    </cs:fontRef>
    <cs:defRPr sz="1197" kern="1200" cap="all"/>
  </cs:axisTitle>
  <cs:category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50000"/>
        <a:lumOff val="50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3D>
  <cs:dataPointLine>
    <cs:lnRef idx="0">
      <cs:styleClr val="auto"/>
    </cs:lnRef>
    <cs:fillRef idx="2">
      <cs:styleClr val="auto"/>
    </cs:fillRef>
    <cs:effectRef idx="1"/>
    <cs:fontRef idx="minor">
      <a:schemeClr val="dk1"/>
    </cs:fontRef>
    <cs:spPr>
      <a:ln w="15875" cap="rnd">
        <a:solidFill>
          <a:schemeClr val="phClr"/>
        </a:solidFill>
        <a:round/>
      </a:ln>
    </cs:spPr>
  </cs:dataPointLine>
  <cs:dataPointMarker>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Marker>
  <cs:dataPointMarkerLayout symbol="circle" size="4"/>
  <cs:dataPointWireframe>
    <cs:lnRef idx="0">
      <cs:styleClr val="auto"/>
    </cs:lnRef>
    <cs:fillRef idx="2"/>
    <cs:effectRef idx="0"/>
    <cs:fontRef idx="minor">
      <a:schemeClr val="dk1"/>
    </cs:fontRef>
    <cs:spPr>
      <a:ln w="9525" cap="rnd">
        <a:solidFill>
          <a:schemeClr val="phClr"/>
        </a:solidFill>
        <a:round/>
      </a:ln>
    </cs:spPr>
  </cs:dataPointWireframe>
  <cs:dataTable>
    <cs:lnRef idx="0"/>
    <cs:fillRef idx="0"/>
    <cs:effectRef idx="0"/>
    <cs:fontRef idx="minor">
      <a:schemeClr val="tx1">
        <a:lumMod val="50000"/>
        <a:lumOff val="50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prstDash val="dash"/>
      </a:ln>
    </cs:spPr>
  </cs:dropLine>
  <cs:errorBar>
    <cs:lnRef idx="0"/>
    <cs:fillRef idx="0"/>
    <cs:effectRef idx="0"/>
    <cs:fontRef idx="minor">
      <a:schemeClr val="dk1"/>
    </cs:fontRef>
    <cs:spPr>
      <a:ln w="9525">
        <a:solidFill>
          <a:schemeClr val="tx1">
            <a:lumMod val="50000"/>
            <a:lumOff val="50000"/>
          </a:schemeClr>
        </a:solidFill>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prstDash val="dash"/>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50000"/>
        <a:lumOff val="50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1197" kern="1200"/>
  </cs:seriesAxis>
  <cs:seriesLine>
    <cs:lnRef idx="0"/>
    <cs:fillRef idx="0"/>
    <cs:effectRef idx="0"/>
    <cs:fontRef idx="minor">
      <a:schemeClr val="dk1"/>
    </cs:fontRef>
    <cs:spPr>
      <a:ln w="9525">
        <a:solidFill>
          <a:schemeClr val="tx1">
            <a:lumMod val="35000"/>
            <a:lumOff val="65000"/>
          </a:schemeClr>
        </a:solidFill>
        <a:prstDash val="dash"/>
      </a:ln>
    </cs:spPr>
  </cs:seriesLine>
  <cs:title>
    <cs:lnRef idx="0"/>
    <cs:fillRef idx="0"/>
    <cs:effectRef idx="0"/>
    <cs:fontRef idx="minor">
      <a:schemeClr val="tx1">
        <a:lumMod val="50000"/>
        <a:lumOff val="50000"/>
      </a:schemeClr>
    </cs:fontRef>
    <cs:defRPr sz="1862" kern="1200" cap="none" spc="20" baseline="0"/>
  </cs:title>
  <cs:trendline>
    <cs:lnRef idx="0">
      <cs:styleClr val="auto"/>
    </cs:lnRef>
    <cs:fillRef idx="2"/>
    <cs:effectRef idx="0"/>
    <cs:fontRef idx="minor">
      <a:schemeClr val="dk1"/>
    </cs:fontRef>
    <cs:spPr>
      <a:ln w="9525" cap="rnd">
        <a:solidFill>
          <a:schemeClr val="phClr"/>
        </a:solidFill>
      </a:ln>
    </cs:spPr>
  </cs:trendline>
  <cs:trendlineLabel>
    <cs:lnRef idx="0"/>
    <cs:fillRef idx="0"/>
    <cs:effectRef idx="0"/>
    <cs:fontRef idx="minor">
      <a:schemeClr val="tx1">
        <a:lumMod val="50000"/>
        <a:lumOff val="50000"/>
      </a:schemeClr>
    </cs:fontRef>
    <cs:defRPr sz="1197"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50000"/>
        <a:lumOff val="50000"/>
      </a:schemeClr>
    </cs:fontRef>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ppt/charts/style3.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ppt/charts/style4.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ppt/comments/modernComment_126_1288D42D.xml><?xml version="1.0" encoding="utf-8"?>
<p188:cmLst xmlns:a="http://schemas.openxmlformats.org/drawingml/2006/main" xmlns:r="http://schemas.openxmlformats.org/officeDocument/2006/relationships" xmlns:p188="http://schemas.microsoft.com/office/powerpoint/2018/8/main">
  <p188:cm id="{3304FD4C-1B2D-46BF-BD39-F84A7DE28435}" authorId="{50ADDB6A-9565-5A0B-08E4-2C278116F148}" created="2022-07-17T20:18:23.420">
    <pc:sldMkLst xmlns:pc="http://schemas.microsoft.com/office/powerpoint/2013/main/command">
      <pc:docMk/>
      <pc:sldMk cId="310957101" sldId="294"/>
    </pc:sldMkLst>
    <p188:txBody>
      <a:bodyPr/>
      <a:lstStyle/>
      <a:p>
        <a:r>
          <a:rPr lang="en-GB"/>
          <a:t>Not done yet
</a:t>
        </a:r>
      </a:p>
    </p188:txBody>
  </p188:cm>
</p188:cmLst>
</file>

<file path=ppt/diagrams/colors1.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F229A8-06A3-4295-99D9-24B0432A1591}" type="doc">
      <dgm:prSet loTypeId="urn:microsoft.com/office/officeart/2005/8/layout/list1" loCatId="list" qsTypeId="urn:microsoft.com/office/officeart/2005/8/quickstyle/simple5" qsCatId="simple" csTypeId="urn:microsoft.com/office/officeart/2005/8/colors/accent5_3" csCatId="accent5" phldr="1"/>
      <dgm:spPr/>
      <dgm:t>
        <a:bodyPr/>
        <a:lstStyle/>
        <a:p>
          <a:endParaRPr lang="en-GB"/>
        </a:p>
      </dgm:t>
    </dgm:pt>
    <dgm:pt modelId="{32D08886-4BA2-471D-AF80-9B485774FF4C}">
      <dgm:prSet phldrT="[Text]"/>
      <dgm:spPr/>
      <dgm:t>
        <a:bodyPr/>
        <a:lstStyle/>
        <a:p>
          <a:r>
            <a:rPr lang="en-GB" dirty="0"/>
            <a:t>Political</a:t>
          </a:r>
        </a:p>
      </dgm:t>
    </dgm:pt>
    <dgm:pt modelId="{1E868190-8CEC-4F39-9E98-C41AA9A8C09E}" type="parTrans" cxnId="{03D1D72A-384B-4AB5-9961-3712C6413DF3}">
      <dgm:prSet/>
      <dgm:spPr/>
      <dgm:t>
        <a:bodyPr/>
        <a:lstStyle/>
        <a:p>
          <a:endParaRPr lang="en-GB"/>
        </a:p>
      </dgm:t>
    </dgm:pt>
    <dgm:pt modelId="{48ED3757-FCAA-4727-A151-4B3DCDE0DCC4}" type="sibTrans" cxnId="{03D1D72A-384B-4AB5-9961-3712C6413DF3}">
      <dgm:prSet/>
      <dgm:spPr/>
      <dgm:t>
        <a:bodyPr/>
        <a:lstStyle/>
        <a:p>
          <a:endParaRPr lang="en-GB"/>
        </a:p>
      </dgm:t>
    </dgm:pt>
    <dgm:pt modelId="{703BBA20-3E86-4303-9C53-2DA6EE023266}">
      <dgm:prSet phldrT="[Text]"/>
      <dgm:spPr/>
      <dgm:t>
        <a:bodyPr/>
        <a:lstStyle/>
        <a:p>
          <a:r>
            <a:rPr lang="en-GB" dirty="0"/>
            <a:t>Economical </a:t>
          </a:r>
        </a:p>
      </dgm:t>
    </dgm:pt>
    <dgm:pt modelId="{BB546CD7-3A74-4C40-A918-8DB76F7DF5AF}" type="parTrans" cxnId="{78FA2E26-F8D4-42F6-937F-24F0D25FF7B0}">
      <dgm:prSet/>
      <dgm:spPr/>
      <dgm:t>
        <a:bodyPr/>
        <a:lstStyle/>
        <a:p>
          <a:endParaRPr lang="en-GB"/>
        </a:p>
      </dgm:t>
    </dgm:pt>
    <dgm:pt modelId="{02B8CD30-0CC8-4316-88E5-EB05DA5A291C}" type="sibTrans" cxnId="{78FA2E26-F8D4-42F6-937F-24F0D25FF7B0}">
      <dgm:prSet/>
      <dgm:spPr/>
      <dgm:t>
        <a:bodyPr/>
        <a:lstStyle/>
        <a:p>
          <a:endParaRPr lang="en-GB"/>
        </a:p>
      </dgm:t>
    </dgm:pt>
    <dgm:pt modelId="{73CF51E1-F331-4073-9F63-E67F405BAE8C}">
      <dgm:prSet phldrT="[Text]"/>
      <dgm:spPr/>
      <dgm:t>
        <a:bodyPr/>
        <a:lstStyle/>
        <a:p>
          <a:r>
            <a:rPr lang="en-GB" dirty="0"/>
            <a:t>Social </a:t>
          </a:r>
        </a:p>
      </dgm:t>
    </dgm:pt>
    <dgm:pt modelId="{CA6FBB1E-E23F-4B10-AAEA-8D3358307222}" type="parTrans" cxnId="{FA913332-26AE-40DB-871D-C27A939B1C1C}">
      <dgm:prSet/>
      <dgm:spPr/>
      <dgm:t>
        <a:bodyPr/>
        <a:lstStyle/>
        <a:p>
          <a:endParaRPr lang="en-GB"/>
        </a:p>
      </dgm:t>
    </dgm:pt>
    <dgm:pt modelId="{F633E4BB-7009-4DDB-BD31-01F026C25DEC}" type="sibTrans" cxnId="{FA913332-26AE-40DB-871D-C27A939B1C1C}">
      <dgm:prSet/>
      <dgm:spPr/>
      <dgm:t>
        <a:bodyPr/>
        <a:lstStyle/>
        <a:p>
          <a:endParaRPr lang="en-GB"/>
        </a:p>
      </dgm:t>
    </dgm:pt>
    <dgm:pt modelId="{BD6C6E1F-F40D-4201-92EA-66CD5016FDBC}">
      <dgm:prSet phldrT="[Text]"/>
      <dgm:spPr/>
      <dgm:t>
        <a:bodyPr/>
        <a:lstStyle/>
        <a:p>
          <a:r>
            <a:rPr lang="en-GB" dirty="0"/>
            <a:t>Technological </a:t>
          </a:r>
        </a:p>
      </dgm:t>
    </dgm:pt>
    <dgm:pt modelId="{76A5E5FD-B7BE-4745-87C9-3206FA557827}" type="parTrans" cxnId="{7CD8EF6A-4C7E-483B-BB03-69B1F252DE99}">
      <dgm:prSet/>
      <dgm:spPr/>
      <dgm:t>
        <a:bodyPr/>
        <a:lstStyle/>
        <a:p>
          <a:endParaRPr lang="en-GB"/>
        </a:p>
      </dgm:t>
    </dgm:pt>
    <dgm:pt modelId="{04749A90-0EAF-493A-A292-51F768FD1416}" type="sibTrans" cxnId="{7CD8EF6A-4C7E-483B-BB03-69B1F252DE99}">
      <dgm:prSet/>
      <dgm:spPr/>
      <dgm:t>
        <a:bodyPr/>
        <a:lstStyle/>
        <a:p>
          <a:endParaRPr lang="en-GB"/>
        </a:p>
      </dgm:t>
    </dgm:pt>
    <dgm:pt modelId="{A633B627-EB2B-42F1-B3D8-CF4B6897CDAE}">
      <dgm:prSet phldrT="[Text]"/>
      <dgm:spPr/>
      <dgm:t>
        <a:bodyPr/>
        <a:lstStyle/>
        <a:p>
          <a:r>
            <a:rPr lang="en-GB" dirty="0"/>
            <a:t>Legal </a:t>
          </a:r>
        </a:p>
      </dgm:t>
    </dgm:pt>
    <dgm:pt modelId="{6AC917D0-785B-407E-9D04-90E5880AA919}" type="parTrans" cxnId="{92AD8CA6-13A1-4170-83E1-A3B873E016CC}">
      <dgm:prSet/>
      <dgm:spPr/>
      <dgm:t>
        <a:bodyPr/>
        <a:lstStyle/>
        <a:p>
          <a:endParaRPr lang="en-GB"/>
        </a:p>
      </dgm:t>
    </dgm:pt>
    <dgm:pt modelId="{05B4DE35-A02E-4603-994D-3CC5AE03D9B8}" type="sibTrans" cxnId="{92AD8CA6-13A1-4170-83E1-A3B873E016CC}">
      <dgm:prSet/>
      <dgm:spPr/>
      <dgm:t>
        <a:bodyPr/>
        <a:lstStyle/>
        <a:p>
          <a:endParaRPr lang="en-GB"/>
        </a:p>
      </dgm:t>
    </dgm:pt>
    <dgm:pt modelId="{765D8C58-A986-480E-BA51-5BE86B5FD413}">
      <dgm:prSet phldrT="[Text]"/>
      <dgm:spPr/>
      <dgm:t>
        <a:bodyPr/>
        <a:lstStyle/>
        <a:p>
          <a:r>
            <a:rPr lang="en-GB" dirty="0"/>
            <a:t>Those factors are all about how the government and  their policies impact an organisation (</a:t>
          </a:r>
          <a:r>
            <a:rPr lang="en-GB" dirty="0" err="1"/>
            <a:t>Peterdy</a:t>
          </a:r>
          <a:r>
            <a:rPr lang="en-GB" dirty="0"/>
            <a:t>, 2022). </a:t>
          </a:r>
        </a:p>
      </dgm:t>
    </dgm:pt>
    <dgm:pt modelId="{5C02DB76-CA90-472B-86FF-FB6E6B0F9BC4}" type="parTrans" cxnId="{61F52C78-B26B-4EF2-AAC8-25EA07EE6473}">
      <dgm:prSet/>
      <dgm:spPr/>
      <dgm:t>
        <a:bodyPr/>
        <a:lstStyle/>
        <a:p>
          <a:endParaRPr lang="en-GB"/>
        </a:p>
      </dgm:t>
    </dgm:pt>
    <dgm:pt modelId="{3E0E7878-C77B-46E8-9074-C50EB1648DAD}" type="sibTrans" cxnId="{61F52C78-B26B-4EF2-AAC8-25EA07EE6473}">
      <dgm:prSet/>
      <dgm:spPr/>
      <dgm:t>
        <a:bodyPr/>
        <a:lstStyle/>
        <a:p>
          <a:endParaRPr lang="en-GB"/>
        </a:p>
      </dgm:t>
    </dgm:pt>
    <dgm:pt modelId="{C8C5F12D-1DAD-4EC1-90B9-68460F8031C2}">
      <dgm:prSet phldrT="[Text]"/>
      <dgm:spPr/>
      <dgm:t>
        <a:bodyPr/>
        <a:lstStyle/>
        <a:p>
          <a:r>
            <a:rPr lang="en-GB" dirty="0"/>
            <a:t>Economical factors relate to the country’s economy. It is all about financial and nature status. </a:t>
          </a:r>
        </a:p>
      </dgm:t>
    </dgm:pt>
    <dgm:pt modelId="{1304F191-8A95-42D3-9C31-B78402AAA08F}" type="parTrans" cxnId="{BE74888F-D070-4ECB-8A61-F72809024BD9}">
      <dgm:prSet/>
      <dgm:spPr/>
      <dgm:t>
        <a:bodyPr/>
        <a:lstStyle/>
        <a:p>
          <a:endParaRPr lang="en-GB"/>
        </a:p>
      </dgm:t>
    </dgm:pt>
    <dgm:pt modelId="{BEC0ED40-67A6-4779-B904-CF08FCD98AFC}" type="sibTrans" cxnId="{BE74888F-D070-4ECB-8A61-F72809024BD9}">
      <dgm:prSet/>
      <dgm:spPr/>
      <dgm:t>
        <a:bodyPr/>
        <a:lstStyle/>
        <a:p>
          <a:endParaRPr lang="en-GB"/>
        </a:p>
      </dgm:t>
    </dgm:pt>
    <dgm:pt modelId="{392909FE-D45F-4A96-A04D-F238F278C250}">
      <dgm:prSet phldrT="[Text]"/>
      <dgm:spPr/>
      <dgm:t>
        <a:bodyPr/>
        <a:lstStyle/>
        <a:p>
          <a:r>
            <a:rPr lang="en-GB" dirty="0"/>
            <a:t>These factors are defined as the population’s norms, customs, and values within the organisation operates. </a:t>
          </a:r>
        </a:p>
      </dgm:t>
    </dgm:pt>
    <dgm:pt modelId="{FCCEB20E-2A05-462C-8F57-F1382230CC82}" type="parTrans" cxnId="{3C5602AF-239F-48CC-A665-635BD9E2D7A4}">
      <dgm:prSet/>
      <dgm:spPr/>
      <dgm:t>
        <a:bodyPr/>
        <a:lstStyle/>
        <a:p>
          <a:endParaRPr lang="en-GB"/>
        </a:p>
      </dgm:t>
    </dgm:pt>
    <dgm:pt modelId="{C5B0020D-D8C2-43FE-AECC-AA16FAA0DC41}" type="sibTrans" cxnId="{3C5602AF-239F-48CC-A665-635BD9E2D7A4}">
      <dgm:prSet/>
      <dgm:spPr/>
      <dgm:t>
        <a:bodyPr/>
        <a:lstStyle/>
        <a:p>
          <a:endParaRPr lang="en-GB"/>
        </a:p>
      </dgm:t>
    </dgm:pt>
    <dgm:pt modelId="{AEB3956D-0D61-41E6-B931-874FE60B4F15}">
      <dgm:prSet phldrT="[Text]"/>
      <dgm:spPr/>
      <dgm:t>
        <a:bodyPr/>
        <a:lstStyle/>
        <a:p>
          <a:r>
            <a:rPr lang="en-GB" dirty="0"/>
            <a:t>Those factors affect the automation of any organization and their procedures. The innovation of an industry and on what level their technology operates.</a:t>
          </a:r>
        </a:p>
      </dgm:t>
    </dgm:pt>
    <dgm:pt modelId="{80958EF4-C444-47B3-A732-C6DA3BFCD199}" type="parTrans" cxnId="{9B466624-4BDD-4F09-BE86-1200A3719795}">
      <dgm:prSet/>
      <dgm:spPr/>
      <dgm:t>
        <a:bodyPr/>
        <a:lstStyle/>
        <a:p>
          <a:endParaRPr lang="en-GB"/>
        </a:p>
      </dgm:t>
    </dgm:pt>
    <dgm:pt modelId="{901A9DFA-ACEB-4F6F-B0C6-62EFDBBD8FA2}" type="sibTrans" cxnId="{9B466624-4BDD-4F09-BE86-1200A3719795}">
      <dgm:prSet/>
      <dgm:spPr/>
      <dgm:t>
        <a:bodyPr/>
        <a:lstStyle/>
        <a:p>
          <a:endParaRPr lang="en-GB"/>
        </a:p>
      </dgm:t>
    </dgm:pt>
    <dgm:pt modelId="{F33AA359-9E00-4F14-90DE-72A3A5BE876A}">
      <dgm:prSet phldrT="[Text]"/>
      <dgm:spPr/>
      <dgm:t>
        <a:bodyPr/>
        <a:lstStyle/>
        <a:p>
          <a:r>
            <a:rPr lang="en-GB" dirty="0"/>
            <a:t>Environmental </a:t>
          </a:r>
        </a:p>
      </dgm:t>
    </dgm:pt>
    <dgm:pt modelId="{14516D03-7BF6-4AB0-A11B-F305A4004DF2}" type="parTrans" cxnId="{B92C181C-D42B-45B0-807D-BB2B57C80DD0}">
      <dgm:prSet/>
      <dgm:spPr/>
      <dgm:t>
        <a:bodyPr/>
        <a:lstStyle/>
        <a:p>
          <a:endParaRPr lang="en-GB"/>
        </a:p>
      </dgm:t>
    </dgm:pt>
    <dgm:pt modelId="{6EBBE047-5490-48DE-B006-6B2EFB3D3CC2}" type="sibTrans" cxnId="{B92C181C-D42B-45B0-807D-BB2B57C80DD0}">
      <dgm:prSet/>
      <dgm:spPr/>
      <dgm:t>
        <a:bodyPr/>
        <a:lstStyle/>
        <a:p>
          <a:endParaRPr lang="en-GB"/>
        </a:p>
      </dgm:t>
    </dgm:pt>
    <dgm:pt modelId="{E0D3995F-FB79-4810-BEFC-7C66F3D261BB}">
      <dgm:prSet phldrT="[Text]"/>
      <dgm:spPr/>
      <dgm:t>
        <a:bodyPr/>
        <a:lstStyle/>
        <a:p>
          <a:r>
            <a:rPr lang="en-GB" dirty="0"/>
            <a:t>The environmental factors generally describes everything that surround an organization whether internal or external.</a:t>
          </a:r>
        </a:p>
      </dgm:t>
    </dgm:pt>
    <dgm:pt modelId="{DC2C74BC-7F88-4FBC-B533-BEDB0740A4D7}" type="parTrans" cxnId="{5551FA2F-53DF-4263-84D0-E7B8B170A35F}">
      <dgm:prSet/>
      <dgm:spPr/>
      <dgm:t>
        <a:bodyPr/>
        <a:lstStyle/>
        <a:p>
          <a:endParaRPr lang="en-GB"/>
        </a:p>
      </dgm:t>
    </dgm:pt>
    <dgm:pt modelId="{C7939796-F053-403F-9EEE-A9B77B53BEA4}" type="sibTrans" cxnId="{5551FA2F-53DF-4263-84D0-E7B8B170A35F}">
      <dgm:prSet/>
      <dgm:spPr/>
      <dgm:t>
        <a:bodyPr/>
        <a:lstStyle/>
        <a:p>
          <a:endParaRPr lang="en-GB"/>
        </a:p>
      </dgm:t>
    </dgm:pt>
    <dgm:pt modelId="{AE7885D7-B760-4B89-91C1-558AC6285AAE}">
      <dgm:prSet phldrT="[Text]"/>
      <dgm:spPr/>
      <dgm:t>
        <a:bodyPr/>
        <a:lstStyle/>
        <a:p>
          <a:r>
            <a:rPr lang="en-GB" dirty="0"/>
            <a:t>The legal factors can be described as the legal aspect that must be considered from every organisation to remain legal and eligible to the government to continue to operates. </a:t>
          </a:r>
        </a:p>
      </dgm:t>
    </dgm:pt>
    <dgm:pt modelId="{318FD5C2-1EA3-4E2B-8D2E-DCEFBBCD7602}" type="parTrans" cxnId="{3A06112F-0B50-4AAD-8B63-A56474FC0C62}">
      <dgm:prSet/>
      <dgm:spPr/>
    </dgm:pt>
    <dgm:pt modelId="{5E77A851-AA6C-42C3-A2C5-4A4931C400CC}" type="sibTrans" cxnId="{3A06112F-0B50-4AAD-8B63-A56474FC0C62}">
      <dgm:prSet/>
      <dgm:spPr/>
    </dgm:pt>
    <dgm:pt modelId="{EE3C166C-0B40-469E-AC85-7CA93ED84D58}" type="pres">
      <dgm:prSet presAssocID="{BEF229A8-06A3-4295-99D9-24B0432A1591}" presName="linear" presStyleCnt="0">
        <dgm:presLayoutVars>
          <dgm:dir/>
          <dgm:animLvl val="lvl"/>
          <dgm:resizeHandles val="exact"/>
        </dgm:presLayoutVars>
      </dgm:prSet>
      <dgm:spPr/>
    </dgm:pt>
    <dgm:pt modelId="{15A68ED0-B2BD-4E6C-BDF2-19665DE0892F}" type="pres">
      <dgm:prSet presAssocID="{32D08886-4BA2-471D-AF80-9B485774FF4C}" presName="parentLin" presStyleCnt="0"/>
      <dgm:spPr/>
    </dgm:pt>
    <dgm:pt modelId="{59C3662E-D56F-4168-9C26-49D7496E920E}" type="pres">
      <dgm:prSet presAssocID="{32D08886-4BA2-471D-AF80-9B485774FF4C}" presName="parentLeftMargin" presStyleLbl="node1" presStyleIdx="0" presStyleCnt="6"/>
      <dgm:spPr/>
    </dgm:pt>
    <dgm:pt modelId="{049C0051-11D9-4C3A-A8BC-7EAD3E424966}" type="pres">
      <dgm:prSet presAssocID="{32D08886-4BA2-471D-AF80-9B485774FF4C}" presName="parentText" presStyleLbl="node1" presStyleIdx="0" presStyleCnt="6">
        <dgm:presLayoutVars>
          <dgm:chMax val="0"/>
          <dgm:bulletEnabled val="1"/>
        </dgm:presLayoutVars>
      </dgm:prSet>
      <dgm:spPr/>
    </dgm:pt>
    <dgm:pt modelId="{7C96E760-F1D2-4DCA-A90B-F2E594BD5540}" type="pres">
      <dgm:prSet presAssocID="{32D08886-4BA2-471D-AF80-9B485774FF4C}" presName="negativeSpace" presStyleCnt="0"/>
      <dgm:spPr/>
    </dgm:pt>
    <dgm:pt modelId="{1AB4FD4D-0455-4896-A2D9-249DAB4C7A44}" type="pres">
      <dgm:prSet presAssocID="{32D08886-4BA2-471D-AF80-9B485774FF4C}" presName="childText" presStyleLbl="conFgAcc1" presStyleIdx="0" presStyleCnt="6">
        <dgm:presLayoutVars>
          <dgm:bulletEnabled val="1"/>
        </dgm:presLayoutVars>
      </dgm:prSet>
      <dgm:spPr/>
    </dgm:pt>
    <dgm:pt modelId="{7A0C1AB8-3816-4945-AF1E-DD3ABC6969F8}" type="pres">
      <dgm:prSet presAssocID="{48ED3757-FCAA-4727-A151-4B3DCDE0DCC4}" presName="spaceBetweenRectangles" presStyleCnt="0"/>
      <dgm:spPr/>
    </dgm:pt>
    <dgm:pt modelId="{E8B7123B-4ADE-461B-9807-AB43B2E04CEB}" type="pres">
      <dgm:prSet presAssocID="{703BBA20-3E86-4303-9C53-2DA6EE023266}" presName="parentLin" presStyleCnt="0"/>
      <dgm:spPr/>
    </dgm:pt>
    <dgm:pt modelId="{0796218D-7B40-4B53-8B21-08543C59E1BD}" type="pres">
      <dgm:prSet presAssocID="{703BBA20-3E86-4303-9C53-2DA6EE023266}" presName="parentLeftMargin" presStyleLbl="node1" presStyleIdx="0" presStyleCnt="6"/>
      <dgm:spPr/>
    </dgm:pt>
    <dgm:pt modelId="{F79C4924-04BE-403B-AA7F-6587C8831BA2}" type="pres">
      <dgm:prSet presAssocID="{703BBA20-3E86-4303-9C53-2DA6EE023266}" presName="parentText" presStyleLbl="node1" presStyleIdx="1" presStyleCnt="6">
        <dgm:presLayoutVars>
          <dgm:chMax val="0"/>
          <dgm:bulletEnabled val="1"/>
        </dgm:presLayoutVars>
      </dgm:prSet>
      <dgm:spPr/>
    </dgm:pt>
    <dgm:pt modelId="{094B6FCC-A032-4543-9F34-B6B29C41A5BB}" type="pres">
      <dgm:prSet presAssocID="{703BBA20-3E86-4303-9C53-2DA6EE023266}" presName="negativeSpace" presStyleCnt="0"/>
      <dgm:spPr/>
    </dgm:pt>
    <dgm:pt modelId="{45C642DB-55A3-4D2D-ACA0-49DFDD48BB51}" type="pres">
      <dgm:prSet presAssocID="{703BBA20-3E86-4303-9C53-2DA6EE023266}" presName="childText" presStyleLbl="conFgAcc1" presStyleIdx="1" presStyleCnt="6">
        <dgm:presLayoutVars>
          <dgm:bulletEnabled val="1"/>
        </dgm:presLayoutVars>
      </dgm:prSet>
      <dgm:spPr/>
    </dgm:pt>
    <dgm:pt modelId="{D2B16AEC-A75E-4DEC-AEBD-7CFAE0562D09}" type="pres">
      <dgm:prSet presAssocID="{02B8CD30-0CC8-4316-88E5-EB05DA5A291C}" presName="spaceBetweenRectangles" presStyleCnt="0"/>
      <dgm:spPr/>
    </dgm:pt>
    <dgm:pt modelId="{6F8FAEA0-D40C-48A2-A21E-DC91C7ECFD89}" type="pres">
      <dgm:prSet presAssocID="{73CF51E1-F331-4073-9F63-E67F405BAE8C}" presName="parentLin" presStyleCnt="0"/>
      <dgm:spPr/>
    </dgm:pt>
    <dgm:pt modelId="{8D0F9747-478F-4EE8-A164-6453366BE748}" type="pres">
      <dgm:prSet presAssocID="{73CF51E1-F331-4073-9F63-E67F405BAE8C}" presName="parentLeftMargin" presStyleLbl="node1" presStyleIdx="1" presStyleCnt="6"/>
      <dgm:spPr/>
    </dgm:pt>
    <dgm:pt modelId="{452FE059-81E1-4A9D-AE1E-39611D16B508}" type="pres">
      <dgm:prSet presAssocID="{73CF51E1-F331-4073-9F63-E67F405BAE8C}" presName="parentText" presStyleLbl="node1" presStyleIdx="2" presStyleCnt="6">
        <dgm:presLayoutVars>
          <dgm:chMax val="0"/>
          <dgm:bulletEnabled val="1"/>
        </dgm:presLayoutVars>
      </dgm:prSet>
      <dgm:spPr/>
    </dgm:pt>
    <dgm:pt modelId="{4BDFEC3C-7FC3-475A-B549-87641C8C87B3}" type="pres">
      <dgm:prSet presAssocID="{73CF51E1-F331-4073-9F63-E67F405BAE8C}" presName="negativeSpace" presStyleCnt="0"/>
      <dgm:spPr/>
    </dgm:pt>
    <dgm:pt modelId="{F4BF3D39-CA82-47ED-A87E-78C0B3556863}" type="pres">
      <dgm:prSet presAssocID="{73CF51E1-F331-4073-9F63-E67F405BAE8C}" presName="childText" presStyleLbl="conFgAcc1" presStyleIdx="2" presStyleCnt="6">
        <dgm:presLayoutVars>
          <dgm:bulletEnabled val="1"/>
        </dgm:presLayoutVars>
      </dgm:prSet>
      <dgm:spPr/>
    </dgm:pt>
    <dgm:pt modelId="{E5D8334A-6929-48F4-9EE1-7CC856E70802}" type="pres">
      <dgm:prSet presAssocID="{F633E4BB-7009-4DDB-BD31-01F026C25DEC}" presName="spaceBetweenRectangles" presStyleCnt="0"/>
      <dgm:spPr/>
    </dgm:pt>
    <dgm:pt modelId="{5EDF811E-74D8-477C-B262-6EC3F633566A}" type="pres">
      <dgm:prSet presAssocID="{BD6C6E1F-F40D-4201-92EA-66CD5016FDBC}" presName="parentLin" presStyleCnt="0"/>
      <dgm:spPr/>
    </dgm:pt>
    <dgm:pt modelId="{B75244B9-E1CA-472E-BE67-DADEA8DFDB9B}" type="pres">
      <dgm:prSet presAssocID="{BD6C6E1F-F40D-4201-92EA-66CD5016FDBC}" presName="parentLeftMargin" presStyleLbl="node1" presStyleIdx="2" presStyleCnt="6"/>
      <dgm:spPr/>
    </dgm:pt>
    <dgm:pt modelId="{7FFB8D34-C5EE-4D8E-9B0B-E54BD98D3A54}" type="pres">
      <dgm:prSet presAssocID="{BD6C6E1F-F40D-4201-92EA-66CD5016FDBC}" presName="parentText" presStyleLbl="node1" presStyleIdx="3" presStyleCnt="6">
        <dgm:presLayoutVars>
          <dgm:chMax val="0"/>
          <dgm:bulletEnabled val="1"/>
        </dgm:presLayoutVars>
      </dgm:prSet>
      <dgm:spPr/>
    </dgm:pt>
    <dgm:pt modelId="{A9AE62D1-0D19-4032-B346-38A7D7BA01A7}" type="pres">
      <dgm:prSet presAssocID="{BD6C6E1F-F40D-4201-92EA-66CD5016FDBC}" presName="negativeSpace" presStyleCnt="0"/>
      <dgm:spPr/>
    </dgm:pt>
    <dgm:pt modelId="{3FE45CEC-0E9E-49E2-BE15-D7951BA90272}" type="pres">
      <dgm:prSet presAssocID="{BD6C6E1F-F40D-4201-92EA-66CD5016FDBC}" presName="childText" presStyleLbl="conFgAcc1" presStyleIdx="3" presStyleCnt="6">
        <dgm:presLayoutVars>
          <dgm:bulletEnabled val="1"/>
        </dgm:presLayoutVars>
      </dgm:prSet>
      <dgm:spPr/>
    </dgm:pt>
    <dgm:pt modelId="{AB593E28-C0C0-4C06-9F36-DA670F22ACEE}" type="pres">
      <dgm:prSet presAssocID="{04749A90-0EAF-493A-A292-51F768FD1416}" presName="spaceBetweenRectangles" presStyleCnt="0"/>
      <dgm:spPr/>
    </dgm:pt>
    <dgm:pt modelId="{06DDCD75-F182-4ED3-A6E4-F6D6F2AD2695}" type="pres">
      <dgm:prSet presAssocID="{F33AA359-9E00-4F14-90DE-72A3A5BE876A}" presName="parentLin" presStyleCnt="0"/>
      <dgm:spPr/>
    </dgm:pt>
    <dgm:pt modelId="{D85F5BA9-4A70-4C1A-894F-5332B5520D8F}" type="pres">
      <dgm:prSet presAssocID="{F33AA359-9E00-4F14-90DE-72A3A5BE876A}" presName="parentLeftMargin" presStyleLbl="node1" presStyleIdx="3" presStyleCnt="6"/>
      <dgm:spPr/>
    </dgm:pt>
    <dgm:pt modelId="{F44A239D-0CEE-4D11-823A-C7907EF14027}" type="pres">
      <dgm:prSet presAssocID="{F33AA359-9E00-4F14-90DE-72A3A5BE876A}" presName="parentText" presStyleLbl="node1" presStyleIdx="4" presStyleCnt="6">
        <dgm:presLayoutVars>
          <dgm:chMax val="0"/>
          <dgm:bulletEnabled val="1"/>
        </dgm:presLayoutVars>
      </dgm:prSet>
      <dgm:spPr/>
    </dgm:pt>
    <dgm:pt modelId="{911A7BDA-428B-47B2-A0C7-E75945794E07}" type="pres">
      <dgm:prSet presAssocID="{F33AA359-9E00-4F14-90DE-72A3A5BE876A}" presName="negativeSpace" presStyleCnt="0"/>
      <dgm:spPr/>
    </dgm:pt>
    <dgm:pt modelId="{1A7429AA-3277-4EB1-9E27-BDFDA6A5423C}" type="pres">
      <dgm:prSet presAssocID="{F33AA359-9E00-4F14-90DE-72A3A5BE876A}" presName="childText" presStyleLbl="conFgAcc1" presStyleIdx="4" presStyleCnt="6">
        <dgm:presLayoutVars>
          <dgm:bulletEnabled val="1"/>
        </dgm:presLayoutVars>
      </dgm:prSet>
      <dgm:spPr/>
    </dgm:pt>
    <dgm:pt modelId="{E2645317-453C-4DC9-8630-3316AE8C0054}" type="pres">
      <dgm:prSet presAssocID="{6EBBE047-5490-48DE-B006-6B2EFB3D3CC2}" presName="spaceBetweenRectangles" presStyleCnt="0"/>
      <dgm:spPr/>
    </dgm:pt>
    <dgm:pt modelId="{191E0A76-A65C-4F16-BCE8-3D11E1B5055B}" type="pres">
      <dgm:prSet presAssocID="{A633B627-EB2B-42F1-B3D8-CF4B6897CDAE}" presName="parentLin" presStyleCnt="0"/>
      <dgm:spPr/>
    </dgm:pt>
    <dgm:pt modelId="{37C36792-2ADC-44C1-A01E-E40F8DB62D15}" type="pres">
      <dgm:prSet presAssocID="{A633B627-EB2B-42F1-B3D8-CF4B6897CDAE}" presName="parentLeftMargin" presStyleLbl="node1" presStyleIdx="4" presStyleCnt="6"/>
      <dgm:spPr/>
    </dgm:pt>
    <dgm:pt modelId="{A95D3564-02B3-48F6-92A6-71BB5543F459}" type="pres">
      <dgm:prSet presAssocID="{A633B627-EB2B-42F1-B3D8-CF4B6897CDAE}" presName="parentText" presStyleLbl="node1" presStyleIdx="5" presStyleCnt="6">
        <dgm:presLayoutVars>
          <dgm:chMax val="0"/>
          <dgm:bulletEnabled val="1"/>
        </dgm:presLayoutVars>
      </dgm:prSet>
      <dgm:spPr/>
    </dgm:pt>
    <dgm:pt modelId="{E742864A-4DF1-4115-A2C8-97F4FD8BD01B}" type="pres">
      <dgm:prSet presAssocID="{A633B627-EB2B-42F1-B3D8-CF4B6897CDAE}" presName="negativeSpace" presStyleCnt="0"/>
      <dgm:spPr/>
    </dgm:pt>
    <dgm:pt modelId="{82CBDEE1-1D19-4D00-A568-52AD0B503956}" type="pres">
      <dgm:prSet presAssocID="{A633B627-EB2B-42F1-B3D8-CF4B6897CDAE}" presName="childText" presStyleLbl="conFgAcc1" presStyleIdx="5" presStyleCnt="6">
        <dgm:presLayoutVars>
          <dgm:bulletEnabled val="1"/>
        </dgm:presLayoutVars>
      </dgm:prSet>
      <dgm:spPr/>
    </dgm:pt>
  </dgm:ptLst>
  <dgm:cxnLst>
    <dgm:cxn modelId="{37248C00-0678-48C4-80BE-275FEDE0B27E}" type="presOf" srcId="{765D8C58-A986-480E-BA51-5BE86B5FD413}" destId="{1AB4FD4D-0455-4896-A2D9-249DAB4C7A44}" srcOrd="0" destOrd="0" presId="urn:microsoft.com/office/officeart/2005/8/layout/list1"/>
    <dgm:cxn modelId="{1F1A6502-2EB2-4375-9893-677B313BD4DC}" type="presOf" srcId="{F33AA359-9E00-4F14-90DE-72A3A5BE876A}" destId="{D85F5BA9-4A70-4C1A-894F-5332B5520D8F}" srcOrd="0" destOrd="0" presId="urn:microsoft.com/office/officeart/2005/8/layout/list1"/>
    <dgm:cxn modelId="{76707C0C-AD0A-45BB-A9C3-8AD3A13BC238}" type="presOf" srcId="{AE7885D7-B760-4B89-91C1-558AC6285AAE}" destId="{82CBDEE1-1D19-4D00-A568-52AD0B503956}" srcOrd="0" destOrd="0" presId="urn:microsoft.com/office/officeart/2005/8/layout/list1"/>
    <dgm:cxn modelId="{455E4714-50E9-49DF-A816-11B220C75ABB}" type="presOf" srcId="{A633B627-EB2B-42F1-B3D8-CF4B6897CDAE}" destId="{A95D3564-02B3-48F6-92A6-71BB5543F459}" srcOrd="1" destOrd="0" presId="urn:microsoft.com/office/officeart/2005/8/layout/list1"/>
    <dgm:cxn modelId="{2CBF9E15-E66D-489E-ABAC-E287795CB8E6}" type="presOf" srcId="{C8C5F12D-1DAD-4EC1-90B9-68460F8031C2}" destId="{45C642DB-55A3-4D2D-ACA0-49DFDD48BB51}" srcOrd="0" destOrd="0" presId="urn:microsoft.com/office/officeart/2005/8/layout/list1"/>
    <dgm:cxn modelId="{3DC14416-6E08-4F7A-B735-4B6874D742BD}" type="presOf" srcId="{73CF51E1-F331-4073-9F63-E67F405BAE8C}" destId="{452FE059-81E1-4A9D-AE1E-39611D16B508}" srcOrd="1" destOrd="0" presId="urn:microsoft.com/office/officeart/2005/8/layout/list1"/>
    <dgm:cxn modelId="{B92C181C-D42B-45B0-807D-BB2B57C80DD0}" srcId="{BEF229A8-06A3-4295-99D9-24B0432A1591}" destId="{F33AA359-9E00-4F14-90DE-72A3A5BE876A}" srcOrd="4" destOrd="0" parTransId="{14516D03-7BF6-4AB0-A11B-F305A4004DF2}" sibTransId="{6EBBE047-5490-48DE-B006-6B2EFB3D3CC2}"/>
    <dgm:cxn modelId="{9B466624-4BDD-4F09-BE86-1200A3719795}" srcId="{BD6C6E1F-F40D-4201-92EA-66CD5016FDBC}" destId="{AEB3956D-0D61-41E6-B931-874FE60B4F15}" srcOrd="0" destOrd="0" parTransId="{80958EF4-C444-47B3-A732-C6DA3BFCD199}" sibTransId="{901A9DFA-ACEB-4F6F-B0C6-62EFDBBD8FA2}"/>
    <dgm:cxn modelId="{78FA2E26-F8D4-42F6-937F-24F0D25FF7B0}" srcId="{BEF229A8-06A3-4295-99D9-24B0432A1591}" destId="{703BBA20-3E86-4303-9C53-2DA6EE023266}" srcOrd="1" destOrd="0" parTransId="{BB546CD7-3A74-4C40-A918-8DB76F7DF5AF}" sibTransId="{02B8CD30-0CC8-4316-88E5-EB05DA5A291C}"/>
    <dgm:cxn modelId="{03D1D72A-384B-4AB5-9961-3712C6413DF3}" srcId="{BEF229A8-06A3-4295-99D9-24B0432A1591}" destId="{32D08886-4BA2-471D-AF80-9B485774FF4C}" srcOrd="0" destOrd="0" parTransId="{1E868190-8CEC-4F39-9E98-C41AA9A8C09E}" sibTransId="{48ED3757-FCAA-4727-A151-4B3DCDE0DCC4}"/>
    <dgm:cxn modelId="{3A06112F-0B50-4AAD-8B63-A56474FC0C62}" srcId="{A633B627-EB2B-42F1-B3D8-CF4B6897CDAE}" destId="{AE7885D7-B760-4B89-91C1-558AC6285AAE}" srcOrd="0" destOrd="0" parTransId="{318FD5C2-1EA3-4E2B-8D2E-DCEFBBCD7602}" sibTransId="{5E77A851-AA6C-42C3-A2C5-4A4931C400CC}"/>
    <dgm:cxn modelId="{5551FA2F-53DF-4263-84D0-E7B8B170A35F}" srcId="{F33AA359-9E00-4F14-90DE-72A3A5BE876A}" destId="{E0D3995F-FB79-4810-BEFC-7C66F3D261BB}" srcOrd="0" destOrd="0" parTransId="{DC2C74BC-7F88-4FBC-B533-BEDB0740A4D7}" sibTransId="{C7939796-F053-403F-9EEE-A9B77B53BEA4}"/>
    <dgm:cxn modelId="{FA913332-26AE-40DB-871D-C27A939B1C1C}" srcId="{BEF229A8-06A3-4295-99D9-24B0432A1591}" destId="{73CF51E1-F331-4073-9F63-E67F405BAE8C}" srcOrd="2" destOrd="0" parTransId="{CA6FBB1E-E23F-4B10-AAEA-8D3358307222}" sibTransId="{F633E4BB-7009-4DDB-BD31-01F026C25DEC}"/>
    <dgm:cxn modelId="{7CD8EF6A-4C7E-483B-BB03-69B1F252DE99}" srcId="{BEF229A8-06A3-4295-99D9-24B0432A1591}" destId="{BD6C6E1F-F40D-4201-92EA-66CD5016FDBC}" srcOrd="3" destOrd="0" parTransId="{76A5E5FD-B7BE-4745-87C9-3206FA557827}" sibTransId="{04749A90-0EAF-493A-A292-51F768FD1416}"/>
    <dgm:cxn modelId="{EA41DF4C-2EB6-46C6-9EDD-8EDA59244039}" type="presOf" srcId="{703BBA20-3E86-4303-9C53-2DA6EE023266}" destId="{F79C4924-04BE-403B-AA7F-6587C8831BA2}" srcOrd="1" destOrd="0" presId="urn:microsoft.com/office/officeart/2005/8/layout/list1"/>
    <dgm:cxn modelId="{1FCA4355-A767-46A8-A199-DD4847512E37}" type="presOf" srcId="{F33AA359-9E00-4F14-90DE-72A3A5BE876A}" destId="{F44A239D-0CEE-4D11-823A-C7907EF14027}" srcOrd="1" destOrd="0" presId="urn:microsoft.com/office/officeart/2005/8/layout/list1"/>
    <dgm:cxn modelId="{61F52C78-B26B-4EF2-AAC8-25EA07EE6473}" srcId="{32D08886-4BA2-471D-AF80-9B485774FF4C}" destId="{765D8C58-A986-480E-BA51-5BE86B5FD413}" srcOrd="0" destOrd="0" parTransId="{5C02DB76-CA90-472B-86FF-FB6E6B0F9BC4}" sibTransId="{3E0E7878-C77B-46E8-9074-C50EB1648DAD}"/>
    <dgm:cxn modelId="{E391167E-41B3-42E7-A7F6-87A7BC726768}" type="presOf" srcId="{BD6C6E1F-F40D-4201-92EA-66CD5016FDBC}" destId="{B75244B9-E1CA-472E-BE67-DADEA8DFDB9B}" srcOrd="0" destOrd="0" presId="urn:microsoft.com/office/officeart/2005/8/layout/list1"/>
    <dgm:cxn modelId="{C666958E-FCAC-42C5-A314-2E6B30E4FFC3}" type="presOf" srcId="{BD6C6E1F-F40D-4201-92EA-66CD5016FDBC}" destId="{7FFB8D34-C5EE-4D8E-9B0B-E54BD98D3A54}" srcOrd="1" destOrd="0" presId="urn:microsoft.com/office/officeart/2005/8/layout/list1"/>
    <dgm:cxn modelId="{BE74888F-D070-4ECB-8A61-F72809024BD9}" srcId="{703BBA20-3E86-4303-9C53-2DA6EE023266}" destId="{C8C5F12D-1DAD-4EC1-90B9-68460F8031C2}" srcOrd="0" destOrd="0" parTransId="{1304F191-8A95-42D3-9C31-B78402AAA08F}" sibTransId="{BEC0ED40-67A6-4779-B904-CF08FCD98AFC}"/>
    <dgm:cxn modelId="{5C6ACD92-59E0-423D-A951-E9F23F90C4E8}" type="presOf" srcId="{32D08886-4BA2-471D-AF80-9B485774FF4C}" destId="{59C3662E-D56F-4168-9C26-49D7496E920E}" srcOrd="0" destOrd="0" presId="urn:microsoft.com/office/officeart/2005/8/layout/list1"/>
    <dgm:cxn modelId="{389CEE96-45E4-4C06-850D-980A10109BC8}" type="presOf" srcId="{A633B627-EB2B-42F1-B3D8-CF4B6897CDAE}" destId="{37C36792-2ADC-44C1-A01E-E40F8DB62D15}" srcOrd="0" destOrd="0" presId="urn:microsoft.com/office/officeart/2005/8/layout/list1"/>
    <dgm:cxn modelId="{92AD8CA6-13A1-4170-83E1-A3B873E016CC}" srcId="{BEF229A8-06A3-4295-99D9-24B0432A1591}" destId="{A633B627-EB2B-42F1-B3D8-CF4B6897CDAE}" srcOrd="5" destOrd="0" parTransId="{6AC917D0-785B-407E-9D04-90E5880AA919}" sibTransId="{05B4DE35-A02E-4603-994D-3CC5AE03D9B8}"/>
    <dgm:cxn modelId="{3C5602AF-239F-48CC-A665-635BD9E2D7A4}" srcId="{73CF51E1-F331-4073-9F63-E67F405BAE8C}" destId="{392909FE-D45F-4A96-A04D-F238F278C250}" srcOrd="0" destOrd="0" parTransId="{FCCEB20E-2A05-462C-8F57-F1382230CC82}" sibTransId="{C5B0020D-D8C2-43FE-AECC-AA16FAA0DC41}"/>
    <dgm:cxn modelId="{01E81EBB-5A69-48D4-863B-B63317A3B701}" type="presOf" srcId="{703BBA20-3E86-4303-9C53-2DA6EE023266}" destId="{0796218D-7B40-4B53-8B21-08543C59E1BD}" srcOrd="0" destOrd="0" presId="urn:microsoft.com/office/officeart/2005/8/layout/list1"/>
    <dgm:cxn modelId="{0B2583BF-E4F7-4C8D-A3ED-E759D929FB43}" type="presOf" srcId="{392909FE-D45F-4A96-A04D-F238F278C250}" destId="{F4BF3D39-CA82-47ED-A87E-78C0B3556863}" srcOrd="0" destOrd="0" presId="urn:microsoft.com/office/officeart/2005/8/layout/list1"/>
    <dgm:cxn modelId="{C5B2FBD6-FD16-4D9B-B568-7FDE8F2CE9AF}" type="presOf" srcId="{32D08886-4BA2-471D-AF80-9B485774FF4C}" destId="{049C0051-11D9-4C3A-A8BC-7EAD3E424966}" srcOrd="1" destOrd="0" presId="urn:microsoft.com/office/officeart/2005/8/layout/list1"/>
    <dgm:cxn modelId="{9724A5F0-3E50-4224-B266-94D7FBB6A329}" type="presOf" srcId="{AEB3956D-0D61-41E6-B931-874FE60B4F15}" destId="{3FE45CEC-0E9E-49E2-BE15-D7951BA90272}" srcOrd="0" destOrd="0" presId="urn:microsoft.com/office/officeart/2005/8/layout/list1"/>
    <dgm:cxn modelId="{C74F08F5-864B-4606-A4AB-98D70827726D}" type="presOf" srcId="{BEF229A8-06A3-4295-99D9-24B0432A1591}" destId="{EE3C166C-0B40-469E-AC85-7CA93ED84D58}" srcOrd="0" destOrd="0" presId="urn:microsoft.com/office/officeart/2005/8/layout/list1"/>
    <dgm:cxn modelId="{B5CBFDF8-E7A1-455B-BD9A-0E1280BB2D6C}" type="presOf" srcId="{E0D3995F-FB79-4810-BEFC-7C66F3D261BB}" destId="{1A7429AA-3277-4EB1-9E27-BDFDA6A5423C}" srcOrd="0" destOrd="0" presId="urn:microsoft.com/office/officeart/2005/8/layout/list1"/>
    <dgm:cxn modelId="{8C3F41F9-A5AD-47AE-BCB4-7B430FF1B3D0}" type="presOf" srcId="{73CF51E1-F331-4073-9F63-E67F405BAE8C}" destId="{8D0F9747-478F-4EE8-A164-6453366BE748}" srcOrd="0" destOrd="0" presId="urn:microsoft.com/office/officeart/2005/8/layout/list1"/>
    <dgm:cxn modelId="{5CCD4A62-C990-49EF-88E5-FA92C28A4817}" type="presParOf" srcId="{EE3C166C-0B40-469E-AC85-7CA93ED84D58}" destId="{15A68ED0-B2BD-4E6C-BDF2-19665DE0892F}" srcOrd="0" destOrd="0" presId="urn:microsoft.com/office/officeart/2005/8/layout/list1"/>
    <dgm:cxn modelId="{AC8A0F9B-13C2-46B9-A330-5287C2A85313}" type="presParOf" srcId="{15A68ED0-B2BD-4E6C-BDF2-19665DE0892F}" destId="{59C3662E-D56F-4168-9C26-49D7496E920E}" srcOrd="0" destOrd="0" presId="urn:microsoft.com/office/officeart/2005/8/layout/list1"/>
    <dgm:cxn modelId="{A9E1944D-3CE9-40C9-8673-D1CA371DEBBF}" type="presParOf" srcId="{15A68ED0-B2BD-4E6C-BDF2-19665DE0892F}" destId="{049C0051-11D9-4C3A-A8BC-7EAD3E424966}" srcOrd="1" destOrd="0" presId="urn:microsoft.com/office/officeart/2005/8/layout/list1"/>
    <dgm:cxn modelId="{0F01CD4C-FDE5-4826-AA34-5D15DC9C4B8E}" type="presParOf" srcId="{EE3C166C-0B40-469E-AC85-7CA93ED84D58}" destId="{7C96E760-F1D2-4DCA-A90B-F2E594BD5540}" srcOrd="1" destOrd="0" presId="urn:microsoft.com/office/officeart/2005/8/layout/list1"/>
    <dgm:cxn modelId="{657050F8-FA52-43EF-BB62-9C4FE2BA6431}" type="presParOf" srcId="{EE3C166C-0B40-469E-AC85-7CA93ED84D58}" destId="{1AB4FD4D-0455-4896-A2D9-249DAB4C7A44}" srcOrd="2" destOrd="0" presId="urn:microsoft.com/office/officeart/2005/8/layout/list1"/>
    <dgm:cxn modelId="{E0E17AC2-6993-4B1F-AABE-14B63F56A060}" type="presParOf" srcId="{EE3C166C-0B40-469E-AC85-7CA93ED84D58}" destId="{7A0C1AB8-3816-4945-AF1E-DD3ABC6969F8}" srcOrd="3" destOrd="0" presId="urn:microsoft.com/office/officeart/2005/8/layout/list1"/>
    <dgm:cxn modelId="{DBC2FA60-B85B-4F38-8F91-B95E2602291C}" type="presParOf" srcId="{EE3C166C-0B40-469E-AC85-7CA93ED84D58}" destId="{E8B7123B-4ADE-461B-9807-AB43B2E04CEB}" srcOrd="4" destOrd="0" presId="urn:microsoft.com/office/officeart/2005/8/layout/list1"/>
    <dgm:cxn modelId="{A696B098-EBD9-4F58-914C-0F08B2F606C4}" type="presParOf" srcId="{E8B7123B-4ADE-461B-9807-AB43B2E04CEB}" destId="{0796218D-7B40-4B53-8B21-08543C59E1BD}" srcOrd="0" destOrd="0" presId="urn:microsoft.com/office/officeart/2005/8/layout/list1"/>
    <dgm:cxn modelId="{A7984343-EC8F-406D-90C1-21447C0AF560}" type="presParOf" srcId="{E8B7123B-4ADE-461B-9807-AB43B2E04CEB}" destId="{F79C4924-04BE-403B-AA7F-6587C8831BA2}" srcOrd="1" destOrd="0" presId="urn:microsoft.com/office/officeart/2005/8/layout/list1"/>
    <dgm:cxn modelId="{99C630EE-70B7-42A8-9201-9E59D2D92C30}" type="presParOf" srcId="{EE3C166C-0B40-469E-AC85-7CA93ED84D58}" destId="{094B6FCC-A032-4543-9F34-B6B29C41A5BB}" srcOrd="5" destOrd="0" presId="urn:microsoft.com/office/officeart/2005/8/layout/list1"/>
    <dgm:cxn modelId="{5A8B75E7-4CC1-41C7-9E26-F9BB8977DF4B}" type="presParOf" srcId="{EE3C166C-0B40-469E-AC85-7CA93ED84D58}" destId="{45C642DB-55A3-4D2D-ACA0-49DFDD48BB51}" srcOrd="6" destOrd="0" presId="urn:microsoft.com/office/officeart/2005/8/layout/list1"/>
    <dgm:cxn modelId="{41B7C20C-F44D-4474-B94C-32F1620FA8E4}" type="presParOf" srcId="{EE3C166C-0B40-469E-AC85-7CA93ED84D58}" destId="{D2B16AEC-A75E-4DEC-AEBD-7CFAE0562D09}" srcOrd="7" destOrd="0" presId="urn:microsoft.com/office/officeart/2005/8/layout/list1"/>
    <dgm:cxn modelId="{F081639F-1048-4968-9E62-24705B28C5CA}" type="presParOf" srcId="{EE3C166C-0B40-469E-AC85-7CA93ED84D58}" destId="{6F8FAEA0-D40C-48A2-A21E-DC91C7ECFD89}" srcOrd="8" destOrd="0" presId="urn:microsoft.com/office/officeart/2005/8/layout/list1"/>
    <dgm:cxn modelId="{4C0C806F-6708-4654-B030-A924B710BD18}" type="presParOf" srcId="{6F8FAEA0-D40C-48A2-A21E-DC91C7ECFD89}" destId="{8D0F9747-478F-4EE8-A164-6453366BE748}" srcOrd="0" destOrd="0" presId="urn:microsoft.com/office/officeart/2005/8/layout/list1"/>
    <dgm:cxn modelId="{8F0FF6A2-8DD5-4938-B5D2-6D2FC2029CC4}" type="presParOf" srcId="{6F8FAEA0-D40C-48A2-A21E-DC91C7ECFD89}" destId="{452FE059-81E1-4A9D-AE1E-39611D16B508}" srcOrd="1" destOrd="0" presId="urn:microsoft.com/office/officeart/2005/8/layout/list1"/>
    <dgm:cxn modelId="{BD5F1F1B-79F7-42FB-8605-A84ABA28B9F0}" type="presParOf" srcId="{EE3C166C-0B40-469E-AC85-7CA93ED84D58}" destId="{4BDFEC3C-7FC3-475A-B549-87641C8C87B3}" srcOrd="9" destOrd="0" presId="urn:microsoft.com/office/officeart/2005/8/layout/list1"/>
    <dgm:cxn modelId="{B548ACF4-9CAE-4623-8031-6FAC32E676A9}" type="presParOf" srcId="{EE3C166C-0B40-469E-AC85-7CA93ED84D58}" destId="{F4BF3D39-CA82-47ED-A87E-78C0B3556863}" srcOrd="10" destOrd="0" presId="urn:microsoft.com/office/officeart/2005/8/layout/list1"/>
    <dgm:cxn modelId="{A618C0D3-DC8E-478E-B24C-D5D5E47130E3}" type="presParOf" srcId="{EE3C166C-0B40-469E-AC85-7CA93ED84D58}" destId="{E5D8334A-6929-48F4-9EE1-7CC856E70802}" srcOrd="11" destOrd="0" presId="urn:microsoft.com/office/officeart/2005/8/layout/list1"/>
    <dgm:cxn modelId="{F976E791-B6F2-497B-83AB-B9E584A105E1}" type="presParOf" srcId="{EE3C166C-0B40-469E-AC85-7CA93ED84D58}" destId="{5EDF811E-74D8-477C-B262-6EC3F633566A}" srcOrd="12" destOrd="0" presId="urn:microsoft.com/office/officeart/2005/8/layout/list1"/>
    <dgm:cxn modelId="{4FEC3744-7F9D-4B8A-9672-BCB81256F8B1}" type="presParOf" srcId="{5EDF811E-74D8-477C-B262-6EC3F633566A}" destId="{B75244B9-E1CA-472E-BE67-DADEA8DFDB9B}" srcOrd="0" destOrd="0" presId="urn:microsoft.com/office/officeart/2005/8/layout/list1"/>
    <dgm:cxn modelId="{F3651B37-875D-40A7-B841-A9556D70B1A4}" type="presParOf" srcId="{5EDF811E-74D8-477C-B262-6EC3F633566A}" destId="{7FFB8D34-C5EE-4D8E-9B0B-E54BD98D3A54}" srcOrd="1" destOrd="0" presId="urn:microsoft.com/office/officeart/2005/8/layout/list1"/>
    <dgm:cxn modelId="{60050AB1-5C2B-4BD8-951B-E6D78F41D6D9}" type="presParOf" srcId="{EE3C166C-0B40-469E-AC85-7CA93ED84D58}" destId="{A9AE62D1-0D19-4032-B346-38A7D7BA01A7}" srcOrd="13" destOrd="0" presId="urn:microsoft.com/office/officeart/2005/8/layout/list1"/>
    <dgm:cxn modelId="{B70EA352-28C7-484D-B03F-5A3CDD6CACF9}" type="presParOf" srcId="{EE3C166C-0B40-469E-AC85-7CA93ED84D58}" destId="{3FE45CEC-0E9E-49E2-BE15-D7951BA90272}" srcOrd="14" destOrd="0" presId="urn:microsoft.com/office/officeart/2005/8/layout/list1"/>
    <dgm:cxn modelId="{5D05ED49-C4A5-4DD7-ADAE-D312D8C85937}" type="presParOf" srcId="{EE3C166C-0B40-469E-AC85-7CA93ED84D58}" destId="{AB593E28-C0C0-4C06-9F36-DA670F22ACEE}" srcOrd="15" destOrd="0" presId="urn:microsoft.com/office/officeart/2005/8/layout/list1"/>
    <dgm:cxn modelId="{44C8A88E-3720-4EC8-9FBB-ECDEC9715F36}" type="presParOf" srcId="{EE3C166C-0B40-469E-AC85-7CA93ED84D58}" destId="{06DDCD75-F182-4ED3-A6E4-F6D6F2AD2695}" srcOrd="16" destOrd="0" presId="urn:microsoft.com/office/officeart/2005/8/layout/list1"/>
    <dgm:cxn modelId="{247F3906-D207-4C3E-8785-F04274251C61}" type="presParOf" srcId="{06DDCD75-F182-4ED3-A6E4-F6D6F2AD2695}" destId="{D85F5BA9-4A70-4C1A-894F-5332B5520D8F}" srcOrd="0" destOrd="0" presId="urn:microsoft.com/office/officeart/2005/8/layout/list1"/>
    <dgm:cxn modelId="{476B8E1A-5071-48B6-A56A-1CFB9BB202EF}" type="presParOf" srcId="{06DDCD75-F182-4ED3-A6E4-F6D6F2AD2695}" destId="{F44A239D-0CEE-4D11-823A-C7907EF14027}" srcOrd="1" destOrd="0" presId="urn:microsoft.com/office/officeart/2005/8/layout/list1"/>
    <dgm:cxn modelId="{A0FB8331-6979-4707-A0D9-6A874E06EB0A}" type="presParOf" srcId="{EE3C166C-0B40-469E-AC85-7CA93ED84D58}" destId="{911A7BDA-428B-47B2-A0C7-E75945794E07}" srcOrd="17" destOrd="0" presId="urn:microsoft.com/office/officeart/2005/8/layout/list1"/>
    <dgm:cxn modelId="{AF2A406A-4C73-47B6-B82E-7D00A324B579}" type="presParOf" srcId="{EE3C166C-0B40-469E-AC85-7CA93ED84D58}" destId="{1A7429AA-3277-4EB1-9E27-BDFDA6A5423C}" srcOrd="18" destOrd="0" presId="urn:microsoft.com/office/officeart/2005/8/layout/list1"/>
    <dgm:cxn modelId="{40B41E8B-A199-43E8-8ADB-A14DDD7E3B09}" type="presParOf" srcId="{EE3C166C-0B40-469E-AC85-7CA93ED84D58}" destId="{E2645317-453C-4DC9-8630-3316AE8C0054}" srcOrd="19" destOrd="0" presId="urn:microsoft.com/office/officeart/2005/8/layout/list1"/>
    <dgm:cxn modelId="{F2CADF03-AAB4-4047-8D6A-854F3F4E8657}" type="presParOf" srcId="{EE3C166C-0B40-469E-AC85-7CA93ED84D58}" destId="{191E0A76-A65C-4F16-BCE8-3D11E1B5055B}" srcOrd="20" destOrd="0" presId="urn:microsoft.com/office/officeart/2005/8/layout/list1"/>
    <dgm:cxn modelId="{640BE5D9-D636-4147-810E-848F7718D4D3}" type="presParOf" srcId="{191E0A76-A65C-4F16-BCE8-3D11E1B5055B}" destId="{37C36792-2ADC-44C1-A01E-E40F8DB62D15}" srcOrd="0" destOrd="0" presId="urn:microsoft.com/office/officeart/2005/8/layout/list1"/>
    <dgm:cxn modelId="{EA29F9B7-8153-4267-B445-1F66E955A984}" type="presParOf" srcId="{191E0A76-A65C-4F16-BCE8-3D11E1B5055B}" destId="{A95D3564-02B3-48F6-92A6-71BB5543F459}" srcOrd="1" destOrd="0" presId="urn:microsoft.com/office/officeart/2005/8/layout/list1"/>
    <dgm:cxn modelId="{FFA71B36-5D28-4A0C-AFF9-C4EAAB87461C}" type="presParOf" srcId="{EE3C166C-0B40-469E-AC85-7CA93ED84D58}" destId="{E742864A-4DF1-4115-A2C8-97F4FD8BD01B}" srcOrd="21" destOrd="0" presId="urn:microsoft.com/office/officeart/2005/8/layout/list1"/>
    <dgm:cxn modelId="{AF6B0659-2151-4807-A80F-4C6F9EB73AC1}" type="presParOf" srcId="{EE3C166C-0B40-469E-AC85-7CA93ED84D58}" destId="{82CBDEE1-1D19-4D00-A568-52AD0B503956}" srcOrd="2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B4FD4D-0455-4896-A2D9-249DAB4C7A44}">
      <dsp:nvSpPr>
        <dsp:cNvPr id="0" name=""/>
        <dsp:cNvSpPr/>
      </dsp:nvSpPr>
      <dsp:spPr>
        <a:xfrm>
          <a:off x="0" y="382139"/>
          <a:ext cx="11182350" cy="542587"/>
        </a:xfrm>
        <a:prstGeom prst="rect">
          <a:avLst/>
        </a:prstGeom>
        <a:solidFill>
          <a:schemeClr val="lt1">
            <a:alpha val="90000"/>
            <a:hueOff val="0"/>
            <a:satOff val="0"/>
            <a:lumOff val="0"/>
            <a:alphaOff val="0"/>
          </a:schemeClr>
        </a:solidFill>
        <a:ln w="6350" cap="flat" cmpd="sng" algn="ctr">
          <a:solidFill>
            <a:schemeClr val="accent5">
              <a:shade val="8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67875" tIns="270764" rIns="867875"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dirty="0"/>
            <a:t>Those factors are all about how the government and  their policies impact an organisation (</a:t>
          </a:r>
          <a:r>
            <a:rPr lang="en-GB" sz="1300" kern="1200" dirty="0" err="1"/>
            <a:t>Peterdy</a:t>
          </a:r>
          <a:r>
            <a:rPr lang="en-GB" sz="1300" kern="1200" dirty="0"/>
            <a:t>, 2022). </a:t>
          </a:r>
        </a:p>
      </dsp:txBody>
      <dsp:txXfrm>
        <a:off x="0" y="382139"/>
        <a:ext cx="11182350" cy="542587"/>
      </dsp:txXfrm>
    </dsp:sp>
    <dsp:sp modelId="{049C0051-11D9-4C3A-A8BC-7EAD3E424966}">
      <dsp:nvSpPr>
        <dsp:cNvPr id="0" name=""/>
        <dsp:cNvSpPr/>
      </dsp:nvSpPr>
      <dsp:spPr>
        <a:xfrm>
          <a:off x="559117" y="190259"/>
          <a:ext cx="7827645" cy="383760"/>
        </a:xfrm>
        <a:prstGeom prst="roundRect">
          <a:avLst/>
        </a:prstGeom>
        <a:gradFill rotWithShape="0">
          <a:gsLst>
            <a:gs pos="0">
              <a:schemeClr val="accent5">
                <a:shade val="80000"/>
                <a:hueOff val="0"/>
                <a:satOff val="0"/>
                <a:lumOff val="0"/>
                <a:alphaOff val="0"/>
                <a:satMod val="103000"/>
                <a:lumMod val="102000"/>
                <a:tint val="94000"/>
              </a:schemeClr>
            </a:gs>
            <a:gs pos="50000">
              <a:schemeClr val="accent5">
                <a:shade val="80000"/>
                <a:hueOff val="0"/>
                <a:satOff val="0"/>
                <a:lumOff val="0"/>
                <a:alphaOff val="0"/>
                <a:satMod val="110000"/>
                <a:lumMod val="100000"/>
                <a:shade val="100000"/>
              </a:schemeClr>
            </a:gs>
            <a:gs pos="100000">
              <a:schemeClr val="accent5">
                <a:shade val="8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95866" tIns="0" rIns="295866" bIns="0" numCol="1" spcCol="1270" anchor="ctr" anchorCtr="0">
          <a:noAutofit/>
        </a:bodyPr>
        <a:lstStyle/>
        <a:p>
          <a:pPr marL="0" lvl="0" indent="0" algn="l" defTabSz="577850">
            <a:lnSpc>
              <a:spcPct val="90000"/>
            </a:lnSpc>
            <a:spcBef>
              <a:spcPct val="0"/>
            </a:spcBef>
            <a:spcAft>
              <a:spcPct val="35000"/>
            </a:spcAft>
            <a:buNone/>
          </a:pPr>
          <a:r>
            <a:rPr lang="en-GB" sz="1300" kern="1200" dirty="0"/>
            <a:t>Political</a:t>
          </a:r>
        </a:p>
      </dsp:txBody>
      <dsp:txXfrm>
        <a:off x="577851" y="208993"/>
        <a:ext cx="7790177" cy="346292"/>
      </dsp:txXfrm>
    </dsp:sp>
    <dsp:sp modelId="{45C642DB-55A3-4D2D-ACA0-49DFDD48BB51}">
      <dsp:nvSpPr>
        <dsp:cNvPr id="0" name=""/>
        <dsp:cNvSpPr/>
      </dsp:nvSpPr>
      <dsp:spPr>
        <a:xfrm>
          <a:off x="0" y="1186807"/>
          <a:ext cx="11182350" cy="542587"/>
        </a:xfrm>
        <a:prstGeom prst="rect">
          <a:avLst/>
        </a:prstGeom>
        <a:solidFill>
          <a:schemeClr val="lt1">
            <a:alpha val="90000"/>
            <a:hueOff val="0"/>
            <a:satOff val="0"/>
            <a:lumOff val="0"/>
            <a:alphaOff val="0"/>
          </a:schemeClr>
        </a:solidFill>
        <a:ln w="6350" cap="flat" cmpd="sng" algn="ctr">
          <a:solidFill>
            <a:schemeClr val="accent5">
              <a:shade val="80000"/>
              <a:hueOff val="125921"/>
              <a:satOff val="-14248"/>
              <a:lumOff val="8614"/>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67875" tIns="270764" rIns="867875"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dirty="0"/>
            <a:t>Economical factors relate to the country’s economy. It is all about financial and nature status. </a:t>
          </a:r>
        </a:p>
      </dsp:txBody>
      <dsp:txXfrm>
        <a:off x="0" y="1186807"/>
        <a:ext cx="11182350" cy="542587"/>
      </dsp:txXfrm>
    </dsp:sp>
    <dsp:sp modelId="{F79C4924-04BE-403B-AA7F-6587C8831BA2}">
      <dsp:nvSpPr>
        <dsp:cNvPr id="0" name=""/>
        <dsp:cNvSpPr/>
      </dsp:nvSpPr>
      <dsp:spPr>
        <a:xfrm>
          <a:off x="559117" y="994927"/>
          <a:ext cx="7827645" cy="383760"/>
        </a:xfrm>
        <a:prstGeom prst="roundRect">
          <a:avLst/>
        </a:prstGeom>
        <a:gradFill rotWithShape="0">
          <a:gsLst>
            <a:gs pos="0">
              <a:schemeClr val="accent5">
                <a:shade val="80000"/>
                <a:hueOff val="125921"/>
                <a:satOff val="-14248"/>
                <a:lumOff val="8614"/>
                <a:alphaOff val="0"/>
                <a:satMod val="103000"/>
                <a:lumMod val="102000"/>
                <a:tint val="94000"/>
              </a:schemeClr>
            </a:gs>
            <a:gs pos="50000">
              <a:schemeClr val="accent5">
                <a:shade val="80000"/>
                <a:hueOff val="125921"/>
                <a:satOff val="-14248"/>
                <a:lumOff val="8614"/>
                <a:alphaOff val="0"/>
                <a:satMod val="110000"/>
                <a:lumMod val="100000"/>
                <a:shade val="100000"/>
              </a:schemeClr>
            </a:gs>
            <a:gs pos="100000">
              <a:schemeClr val="accent5">
                <a:shade val="80000"/>
                <a:hueOff val="125921"/>
                <a:satOff val="-14248"/>
                <a:lumOff val="861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95866" tIns="0" rIns="295866" bIns="0" numCol="1" spcCol="1270" anchor="ctr" anchorCtr="0">
          <a:noAutofit/>
        </a:bodyPr>
        <a:lstStyle/>
        <a:p>
          <a:pPr marL="0" lvl="0" indent="0" algn="l" defTabSz="577850">
            <a:lnSpc>
              <a:spcPct val="90000"/>
            </a:lnSpc>
            <a:spcBef>
              <a:spcPct val="0"/>
            </a:spcBef>
            <a:spcAft>
              <a:spcPct val="35000"/>
            </a:spcAft>
            <a:buNone/>
          </a:pPr>
          <a:r>
            <a:rPr lang="en-GB" sz="1300" kern="1200" dirty="0"/>
            <a:t>Economical </a:t>
          </a:r>
        </a:p>
      </dsp:txBody>
      <dsp:txXfrm>
        <a:off x="577851" y="1013661"/>
        <a:ext cx="7790177" cy="346292"/>
      </dsp:txXfrm>
    </dsp:sp>
    <dsp:sp modelId="{F4BF3D39-CA82-47ED-A87E-78C0B3556863}">
      <dsp:nvSpPr>
        <dsp:cNvPr id="0" name=""/>
        <dsp:cNvSpPr/>
      </dsp:nvSpPr>
      <dsp:spPr>
        <a:xfrm>
          <a:off x="0" y="1991474"/>
          <a:ext cx="11182350" cy="542587"/>
        </a:xfrm>
        <a:prstGeom prst="rect">
          <a:avLst/>
        </a:prstGeom>
        <a:solidFill>
          <a:schemeClr val="lt1">
            <a:alpha val="90000"/>
            <a:hueOff val="0"/>
            <a:satOff val="0"/>
            <a:lumOff val="0"/>
            <a:alphaOff val="0"/>
          </a:schemeClr>
        </a:solidFill>
        <a:ln w="6350" cap="flat" cmpd="sng" algn="ctr">
          <a:solidFill>
            <a:schemeClr val="accent5">
              <a:shade val="80000"/>
              <a:hueOff val="251842"/>
              <a:satOff val="-28496"/>
              <a:lumOff val="17227"/>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67875" tIns="270764" rIns="867875"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dirty="0"/>
            <a:t>These factors are defined as the population’s norms, customs, and values within the organisation operates. </a:t>
          </a:r>
        </a:p>
      </dsp:txBody>
      <dsp:txXfrm>
        <a:off x="0" y="1991474"/>
        <a:ext cx="11182350" cy="542587"/>
      </dsp:txXfrm>
    </dsp:sp>
    <dsp:sp modelId="{452FE059-81E1-4A9D-AE1E-39611D16B508}">
      <dsp:nvSpPr>
        <dsp:cNvPr id="0" name=""/>
        <dsp:cNvSpPr/>
      </dsp:nvSpPr>
      <dsp:spPr>
        <a:xfrm>
          <a:off x="559117" y="1799594"/>
          <a:ext cx="7827645" cy="383760"/>
        </a:xfrm>
        <a:prstGeom prst="roundRect">
          <a:avLst/>
        </a:prstGeom>
        <a:gradFill rotWithShape="0">
          <a:gsLst>
            <a:gs pos="0">
              <a:schemeClr val="accent5">
                <a:shade val="80000"/>
                <a:hueOff val="251842"/>
                <a:satOff val="-28496"/>
                <a:lumOff val="17227"/>
                <a:alphaOff val="0"/>
                <a:satMod val="103000"/>
                <a:lumMod val="102000"/>
                <a:tint val="94000"/>
              </a:schemeClr>
            </a:gs>
            <a:gs pos="50000">
              <a:schemeClr val="accent5">
                <a:shade val="80000"/>
                <a:hueOff val="251842"/>
                <a:satOff val="-28496"/>
                <a:lumOff val="17227"/>
                <a:alphaOff val="0"/>
                <a:satMod val="110000"/>
                <a:lumMod val="100000"/>
                <a:shade val="100000"/>
              </a:schemeClr>
            </a:gs>
            <a:gs pos="100000">
              <a:schemeClr val="accent5">
                <a:shade val="80000"/>
                <a:hueOff val="251842"/>
                <a:satOff val="-28496"/>
                <a:lumOff val="1722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95866" tIns="0" rIns="295866" bIns="0" numCol="1" spcCol="1270" anchor="ctr" anchorCtr="0">
          <a:noAutofit/>
        </a:bodyPr>
        <a:lstStyle/>
        <a:p>
          <a:pPr marL="0" lvl="0" indent="0" algn="l" defTabSz="577850">
            <a:lnSpc>
              <a:spcPct val="90000"/>
            </a:lnSpc>
            <a:spcBef>
              <a:spcPct val="0"/>
            </a:spcBef>
            <a:spcAft>
              <a:spcPct val="35000"/>
            </a:spcAft>
            <a:buNone/>
          </a:pPr>
          <a:r>
            <a:rPr lang="en-GB" sz="1300" kern="1200" dirty="0"/>
            <a:t>Social </a:t>
          </a:r>
        </a:p>
      </dsp:txBody>
      <dsp:txXfrm>
        <a:off x="577851" y="1818328"/>
        <a:ext cx="7790177" cy="346292"/>
      </dsp:txXfrm>
    </dsp:sp>
    <dsp:sp modelId="{3FE45CEC-0E9E-49E2-BE15-D7951BA90272}">
      <dsp:nvSpPr>
        <dsp:cNvPr id="0" name=""/>
        <dsp:cNvSpPr/>
      </dsp:nvSpPr>
      <dsp:spPr>
        <a:xfrm>
          <a:off x="0" y="2796142"/>
          <a:ext cx="11182350" cy="716625"/>
        </a:xfrm>
        <a:prstGeom prst="rect">
          <a:avLst/>
        </a:prstGeom>
        <a:solidFill>
          <a:schemeClr val="lt1">
            <a:alpha val="90000"/>
            <a:hueOff val="0"/>
            <a:satOff val="0"/>
            <a:lumOff val="0"/>
            <a:alphaOff val="0"/>
          </a:schemeClr>
        </a:solidFill>
        <a:ln w="6350" cap="flat" cmpd="sng" algn="ctr">
          <a:solidFill>
            <a:schemeClr val="accent5">
              <a:shade val="80000"/>
              <a:hueOff val="377763"/>
              <a:satOff val="-42745"/>
              <a:lumOff val="25841"/>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67875" tIns="270764" rIns="867875"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dirty="0"/>
            <a:t>Those factors affect the automation of any organization and their procedures. The innovation of an industry and on what level their technology operates.</a:t>
          </a:r>
        </a:p>
      </dsp:txBody>
      <dsp:txXfrm>
        <a:off x="0" y="2796142"/>
        <a:ext cx="11182350" cy="716625"/>
      </dsp:txXfrm>
    </dsp:sp>
    <dsp:sp modelId="{7FFB8D34-C5EE-4D8E-9B0B-E54BD98D3A54}">
      <dsp:nvSpPr>
        <dsp:cNvPr id="0" name=""/>
        <dsp:cNvSpPr/>
      </dsp:nvSpPr>
      <dsp:spPr>
        <a:xfrm>
          <a:off x="559117" y="2604262"/>
          <a:ext cx="7827645" cy="383760"/>
        </a:xfrm>
        <a:prstGeom prst="roundRect">
          <a:avLst/>
        </a:prstGeom>
        <a:gradFill rotWithShape="0">
          <a:gsLst>
            <a:gs pos="0">
              <a:schemeClr val="accent5">
                <a:shade val="80000"/>
                <a:hueOff val="377763"/>
                <a:satOff val="-42745"/>
                <a:lumOff val="25841"/>
                <a:alphaOff val="0"/>
                <a:satMod val="103000"/>
                <a:lumMod val="102000"/>
                <a:tint val="94000"/>
              </a:schemeClr>
            </a:gs>
            <a:gs pos="50000">
              <a:schemeClr val="accent5">
                <a:shade val="80000"/>
                <a:hueOff val="377763"/>
                <a:satOff val="-42745"/>
                <a:lumOff val="25841"/>
                <a:alphaOff val="0"/>
                <a:satMod val="110000"/>
                <a:lumMod val="100000"/>
                <a:shade val="100000"/>
              </a:schemeClr>
            </a:gs>
            <a:gs pos="100000">
              <a:schemeClr val="accent5">
                <a:shade val="80000"/>
                <a:hueOff val="377763"/>
                <a:satOff val="-42745"/>
                <a:lumOff val="2584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95866" tIns="0" rIns="295866" bIns="0" numCol="1" spcCol="1270" anchor="ctr" anchorCtr="0">
          <a:noAutofit/>
        </a:bodyPr>
        <a:lstStyle/>
        <a:p>
          <a:pPr marL="0" lvl="0" indent="0" algn="l" defTabSz="577850">
            <a:lnSpc>
              <a:spcPct val="90000"/>
            </a:lnSpc>
            <a:spcBef>
              <a:spcPct val="0"/>
            </a:spcBef>
            <a:spcAft>
              <a:spcPct val="35000"/>
            </a:spcAft>
            <a:buNone/>
          </a:pPr>
          <a:r>
            <a:rPr lang="en-GB" sz="1300" kern="1200" dirty="0"/>
            <a:t>Technological </a:t>
          </a:r>
        </a:p>
      </dsp:txBody>
      <dsp:txXfrm>
        <a:off x="577851" y="2622996"/>
        <a:ext cx="7790177" cy="346292"/>
      </dsp:txXfrm>
    </dsp:sp>
    <dsp:sp modelId="{1A7429AA-3277-4EB1-9E27-BDFDA6A5423C}">
      <dsp:nvSpPr>
        <dsp:cNvPr id="0" name=""/>
        <dsp:cNvSpPr/>
      </dsp:nvSpPr>
      <dsp:spPr>
        <a:xfrm>
          <a:off x="0" y="3774847"/>
          <a:ext cx="11182350" cy="542587"/>
        </a:xfrm>
        <a:prstGeom prst="rect">
          <a:avLst/>
        </a:prstGeom>
        <a:solidFill>
          <a:schemeClr val="lt1">
            <a:alpha val="90000"/>
            <a:hueOff val="0"/>
            <a:satOff val="0"/>
            <a:lumOff val="0"/>
            <a:alphaOff val="0"/>
          </a:schemeClr>
        </a:solidFill>
        <a:ln w="6350" cap="flat" cmpd="sng" algn="ctr">
          <a:solidFill>
            <a:schemeClr val="accent5">
              <a:shade val="80000"/>
              <a:hueOff val="503684"/>
              <a:satOff val="-56993"/>
              <a:lumOff val="34454"/>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67875" tIns="270764" rIns="867875"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dirty="0"/>
            <a:t>The environmental factors generally describes everything that surround an organization whether internal or external.</a:t>
          </a:r>
        </a:p>
      </dsp:txBody>
      <dsp:txXfrm>
        <a:off x="0" y="3774847"/>
        <a:ext cx="11182350" cy="542587"/>
      </dsp:txXfrm>
    </dsp:sp>
    <dsp:sp modelId="{F44A239D-0CEE-4D11-823A-C7907EF14027}">
      <dsp:nvSpPr>
        <dsp:cNvPr id="0" name=""/>
        <dsp:cNvSpPr/>
      </dsp:nvSpPr>
      <dsp:spPr>
        <a:xfrm>
          <a:off x="559117" y="3582967"/>
          <a:ext cx="7827645" cy="383760"/>
        </a:xfrm>
        <a:prstGeom prst="roundRect">
          <a:avLst/>
        </a:prstGeom>
        <a:gradFill rotWithShape="0">
          <a:gsLst>
            <a:gs pos="0">
              <a:schemeClr val="accent5">
                <a:shade val="80000"/>
                <a:hueOff val="503684"/>
                <a:satOff val="-56993"/>
                <a:lumOff val="34454"/>
                <a:alphaOff val="0"/>
                <a:satMod val="103000"/>
                <a:lumMod val="102000"/>
                <a:tint val="94000"/>
              </a:schemeClr>
            </a:gs>
            <a:gs pos="50000">
              <a:schemeClr val="accent5">
                <a:shade val="80000"/>
                <a:hueOff val="503684"/>
                <a:satOff val="-56993"/>
                <a:lumOff val="34454"/>
                <a:alphaOff val="0"/>
                <a:satMod val="110000"/>
                <a:lumMod val="100000"/>
                <a:shade val="100000"/>
              </a:schemeClr>
            </a:gs>
            <a:gs pos="100000">
              <a:schemeClr val="accent5">
                <a:shade val="80000"/>
                <a:hueOff val="503684"/>
                <a:satOff val="-56993"/>
                <a:lumOff val="3445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95866" tIns="0" rIns="295866" bIns="0" numCol="1" spcCol="1270" anchor="ctr" anchorCtr="0">
          <a:noAutofit/>
        </a:bodyPr>
        <a:lstStyle/>
        <a:p>
          <a:pPr marL="0" lvl="0" indent="0" algn="l" defTabSz="577850">
            <a:lnSpc>
              <a:spcPct val="90000"/>
            </a:lnSpc>
            <a:spcBef>
              <a:spcPct val="0"/>
            </a:spcBef>
            <a:spcAft>
              <a:spcPct val="35000"/>
            </a:spcAft>
            <a:buNone/>
          </a:pPr>
          <a:r>
            <a:rPr lang="en-GB" sz="1300" kern="1200" dirty="0"/>
            <a:t>Environmental </a:t>
          </a:r>
        </a:p>
      </dsp:txBody>
      <dsp:txXfrm>
        <a:off x="577851" y="3601701"/>
        <a:ext cx="7790177" cy="346292"/>
      </dsp:txXfrm>
    </dsp:sp>
    <dsp:sp modelId="{82CBDEE1-1D19-4D00-A568-52AD0B503956}">
      <dsp:nvSpPr>
        <dsp:cNvPr id="0" name=""/>
        <dsp:cNvSpPr/>
      </dsp:nvSpPr>
      <dsp:spPr>
        <a:xfrm>
          <a:off x="0" y="4579515"/>
          <a:ext cx="11182350" cy="716625"/>
        </a:xfrm>
        <a:prstGeom prst="rect">
          <a:avLst/>
        </a:prstGeom>
        <a:solidFill>
          <a:schemeClr val="lt1">
            <a:alpha val="90000"/>
            <a:hueOff val="0"/>
            <a:satOff val="0"/>
            <a:lumOff val="0"/>
            <a:alphaOff val="0"/>
          </a:schemeClr>
        </a:solidFill>
        <a:ln w="6350" cap="flat" cmpd="sng" algn="ctr">
          <a:solidFill>
            <a:schemeClr val="accent5">
              <a:shade val="80000"/>
              <a:hueOff val="629605"/>
              <a:satOff val="-71241"/>
              <a:lumOff val="43068"/>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67875" tIns="270764" rIns="867875"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dirty="0"/>
            <a:t>The legal factors can be described as the legal aspect that must be considered from every organisation to remain legal and eligible to the government to continue to operates. </a:t>
          </a:r>
        </a:p>
      </dsp:txBody>
      <dsp:txXfrm>
        <a:off x="0" y="4579515"/>
        <a:ext cx="11182350" cy="716625"/>
      </dsp:txXfrm>
    </dsp:sp>
    <dsp:sp modelId="{A95D3564-02B3-48F6-92A6-71BB5543F459}">
      <dsp:nvSpPr>
        <dsp:cNvPr id="0" name=""/>
        <dsp:cNvSpPr/>
      </dsp:nvSpPr>
      <dsp:spPr>
        <a:xfrm>
          <a:off x="559117" y="4387635"/>
          <a:ext cx="7827645" cy="383760"/>
        </a:xfrm>
        <a:prstGeom prst="roundRect">
          <a:avLst/>
        </a:prstGeom>
        <a:gradFill rotWithShape="0">
          <a:gsLst>
            <a:gs pos="0">
              <a:schemeClr val="accent5">
                <a:shade val="80000"/>
                <a:hueOff val="629605"/>
                <a:satOff val="-71241"/>
                <a:lumOff val="43068"/>
                <a:alphaOff val="0"/>
                <a:satMod val="103000"/>
                <a:lumMod val="102000"/>
                <a:tint val="94000"/>
              </a:schemeClr>
            </a:gs>
            <a:gs pos="50000">
              <a:schemeClr val="accent5">
                <a:shade val="80000"/>
                <a:hueOff val="629605"/>
                <a:satOff val="-71241"/>
                <a:lumOff val="43068"/>
                <a:alphaOff val="0"/>
                <a:satMod val="110000"/>
                <a:lumMod val="100000"/>
                <a:shade val="100000"/>
              </a:schemeClr>
            </a:gs>
            <a:gs pos="100000">
              <a:schemeClr val="accent5">
                <a:shade val="80000"/>
                <a:hueOff val="629605"/>
                <a:satOff val="-71241"/>
                <a:lumOff val="4306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95866" tIns="0" rIns="295866" bIns="0" numCol="1" spcCol="1270" anchor="ctr" anchorCtr="0">
          <a:noAutofit/>
        </a:bodyPr>
        <a:lstStyle/>
        <a:p>
          <a:pPr marL="0" lvl="0" indent="0" algn="l" defTabSz="577850">
            <a:lnSpc>
              <a:spcPct val="90000"/>
            </a:lnSpc>
            <a:spcBef>
              <a:spcPct val="0"/>
            </a:spcBef>
            <a:spcAft>
              <a:spcPct val="35000"/>
            </a:spcAft>
            <a:buNone/>
          </a:pPr>
          <a:r>
            <a:rPr lang="en-GB" sz="1300" kern="1200" dirty="0"/>
            <a:t>Legal </a:t>
          </a:r>
        </a:p>
      </dsp:txBody>
      <dsp:txXfrm>
        <a:off x="577851" y="4406369"/>
        <a:ext cx="7790177" cy="34629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2FF6B6-4F8A-40F7-B5F4-FC3996824D7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910A999-F365-48DF-976A-0517FE045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A5457B-CDAE-4DEB-AEC8-C82DE2312E37}" type="datetimeFigureOut">
              <a:rPr lang="en-US" smtClean="0"/>
              <a:t>7/8/2022</a:t>
            </a:fld>
            <a:endParaRPr lang="en-US" dirty="0"/>
          </a:p>
        </p:txBody>
      </p:sp>
      <p:sp>
        <p:nvSpPr>
          <p:cNvPr id="4" name="Footer Placeholder 3">
            <a:extLst>
              <a:ext uri="{FF2B5EF4-FFF2-40B4-BE49-F238E27FC236}">
                <a16:creationId xmlns:a16="http://schemas.microsoft.com/office/drawing/2014/main" id="{F8735C90-ADBF-4B9E-BE88-E1C8F83EB4D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2506A01-6D0A-45EF-A584-05A3361D66F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831430A-4AA4-45C8-AC23-CD6B61C41A4C}" type="slidenum">
              <a:rPr lang="en-US" smtClean="0"/>
              <a:t>‹#›</a:t>
            </a:fld>
            <a:endParaRPr lang="en-US" dirty="0"/>
          </a:p>
        </p:txBody>
      </p:sp>
    </p:spTree>
    <p:extLst>
      <p:ext uri="{BB962C8B-B14F-4D97-AF65-F5344CB8AC3E}">
        <p14:creationId xmlns:p14="http://schemas.microsoft.com/office/powerpoint/2010/main" val="10599009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0B78EA-28CE-41D8-9043-90E391E5F567}" type="datetimeFigureOut">
              <a:rPr lang="en-US" noProof="0" smtClean="0"/>
              <a:t>7/8/2022</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4D747-9380-41EE-9946-EC9EC0CA5D1E}" type="slidenum">
              <a:rPr lang="en-US" noProof="0" smtClean="0"/>
              <a:t>‹#›</a:t>
            </a:fld>
            <a:endParaRPr lang="en-US" noProof="0" dirty="0"/>
          </a:p>
        </p:txBody>
      </p:sp>
    </p:spTree>
    <p:extLst>
      <p:ext uri="{BB962C8B-B14F-4D97-AF65-F5344CB8AC3E}">
        <p14:creationId xmlns:p14="http://schemas.microsoft.com/office/powerpoint/2010/main" val="3827727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BREXIT-great number of medical professionals originally from foreign countries.</a:t>
            </a:r>
          </a:p>
          <a:p>
            <a:r>
              <a:rPr lang="en-US" dirty="0">
                <a:cs typeface="Calibri"/>
              </a:rPr>
              <a:t>Covid 19 – lead to burnout of staff, fear of infection and death, stress and mental well-being problems (anxiety, depression). Lack of practical </a:t>
            </a:r>
            <a:r>
              <a:rPr lang="en-US" dirty="0" err="1">
                <a:cs typeface="Calibri"/>
              </a:rPr>
              <a:t>interventention</a:t>
            </a:r>
            <a:r>
              <a:rPr lang="en-US" dirty="0">
                <a:cs typeface="Calibri"/>
              </a:rPr>
              <a:t> methods. </a:t>
            </a:r>
          </a:p>
          <a:p>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1734D747-9380-41EE-9946-EC9EC0CA5D1E}" type="slidenum">
              <a:rPr lang="en-US" noProof="0" smtClean="0"/>
              <a:t>13</a:t>
            </a:fld>
            <a:endParaRPr lang="en-US" noProof="0"/>
          </a:p>
        </p:txBody>
      </p:sp>
    </p:spTree>
    <p:extLst>
      <p:ext uri="{BB962C8B-B14F-4D97-AF65-F5344CB8AC3E}">
        <p14:creationId xmlns:p14="http://schemas.microsoft.com/office/powerpoint/2010/main" val="21274479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7" name="Group 6">
            <a:extLst>
              <a:ext uri="{FF2B5EF4-FFF2-40B4-BE49-F238E27FC236}">
                <a16:creationId xmlns:a16="http://schemas.microsoft.com/office/drawing/2014/main" id="{4CA15AFD-4983-47DD-9ED0-D3B27E5A096F}"/>
              </a:ext>
            </a:extLst>
          </p:cNvPr>
          <p:cNvGrpSpPr/>
          <p:nvPr userDrawn="1"/>
        </p:nvGrpSpPr>
        <p:grpSpPr>
          <a:xfrm>
            <a:off x="-1604709" y="-3756"/>
            <a:ext cx="13796710" cy="6861756"/>
            <a:chOff x="-1604709" y="-3756"/>
            <a:chExt cx="13796710" cy="6861756"/>
          </a:xfrm>
        </p:grpSpPr>
        <p:grpSp>
          <p:nvGrpSpPr>
            <p:cNvPr id="8" name="Group 7">
              <a:extLst>
                <a:ext uri="{FF2B5EF4-FFF2-40B4-BE49-F238E27FC236}">
                  <a16:creationId xmlns:a16="http://schemas.microsoft.com/office/drawing/2014/main" id="{2222D5E2-E9B4-4180-98B8-4E514C9ADB28}"/>
                </a:ext>
              </a:extLst>
            </p:cNvPr>
            <p:cNvGrpSpPr/>
            <p:nvPr/>
          </p:nvGrpSpPr>
          <p:grpSpPr>
            <a:xfrm>
              <a:off x="-16298" y="0"/>
              <a:ext cx="12208299" cy="6858000"/>
              <a:chOff x="-16298" y="0"/>
              <a:chExt cx="12208299" cy="6858000"/>
            </a:xfrm>
          </p:grpSpPr>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ight Triangle 16">
                <a:extLst>
                  <a:ext uri="{FF2B5EF4-FFF2-40B4-BE49-F238E27FC236}">
                    <a16:creationId xmlns:a16="http://schemas.microsoft.com/office/drawing/2014/main" id="{8DCD5806-2A2F-4ABF-8057-245681C498E6}"/>
                  </a:ext>
                </a:extLst>
              </p:cNvPr>
              <p:cNvSpPr/>
              <p:nvPr/>
            </p:nvSpPr>
            <p:spPr>
              <a:xfrm rot="16200000" flipH="1" flipV="1">
                <a:off x="24625" y="-4746"/>
                <a:ext cx="2819399" cy="2828891"/>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p:nvSpPr>
            <p:spPr>
              <a:xfrm rot="16200000" flipH="1" flipV="1">
                <a:off x="4418" y="-4422"/>
                <a:ext cx="2627088" cy="263593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p:nvSpPr>
            <p:spPr>
              <a:xfrm rot="16200000" flipH="1" flipV="1">
                <a:off x="-12263" y="-4034"/>
                <a:ext cx="2397087" cy="2405158"/>
              </a:xfrm>
              <a:prstGeom prst="rtTriangle">
                <a:avLst/>
              </a:prstGeom>
              <a:solidFill>
                <a:schemeClr val="accent2">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9" name="Freeform: Shape 12">
              <a:extLst>
                <a:ext uri="{FF2B5EF4-FFF2-40B4-BE49-F238E27FC236}">
                  <a16:creationId xmlns:a16="http://schemas.microsoft.com/office/drawing/2014/main" id="{E3AAB79D-382D-4A95-965E-526B6A681DA7}"/>
                </a:ext>
              </a:extLst>
            </p:cNvPr>
            <p:cNvSpPr/>
            <p:nvPr/>
          </p:nvSpPr>
          <p:spPr>
            <a:xfrm rot="18900000" flipH="1">
              <a:off x="-1604709" y="1397837"/>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C0A22127-2B4A-4B15-B0A9-F019A30347A1}"/>
                </a:ext>
              </a:extLst>
            </p:cNvPr>
            <p:cNvSpPr/>
            <p:nvPr/>
          </p:nvSpPr>
          <p:spPr>
            <a:xfrm rot="18900000">
              <a:off x="-861777" y="-3756"/>
              <a:ext cx="2676646" cy="1356876"/>
            </a:xfrm>
            <a:custGeom>
              <a:avLst/>
              <a:gdLst>
                <a:gd name="connsiteX0" fmla="*/ 1319770 w 2676646"/>
                <a:gd name="connsiteY0" fmla="*/ 0 h 1356876"/>
                <a:gd name="connsiteX1" fmla="*/ 2676646 w 2676646"/>
                <a:gd name="connsiteY1" fmla="*/ 1356876 h 1356876"/>
                <a:gd name="connsiteX2" fmla="*/ 0 w 2676646"/>
                <a:gd name="connsiteY2" fmla="*/ 1356876 h 1356876"/>
                <a:gd name="connsiteX3" fmla="*/ 0 w 2676646"/>
                <a:gd name="connsiteY3" fmla="*/ 1319770 h 1356876"/>
              </a:gdLst>
              <a:ahLst/>
              <a:cxnLst>
                <a:cxn ang="0">
                  <a:pos x="connsiteX0" y="connsiteY0"/>
                </a:cxn>
                <a:cxn ang="0">
                  <a:pos x="connsiteX1" y="connsiteY1"/>
                </a:cxn>
                <a:cxn ang="0">
                  <a:pos x="connsiteX2" y="connsiteY2"/>
                </a:cxn>
                <a:cxn ang="0">
                  <a:pos x="connsiteX3" y="connsiteY3"/>
                </a:cxn>
              </a:cxnLst>
              <a:rect l="l" t="t" r="r" b="b"/>
              <a:pathLst>
                <a:path w="2676646" h="1356876">
                  <a:moveTo>
                    <a:pt x="1319770" y="0"/>
                  </a:moveTo>
                  <a:lnTo>
                    <a:pt x="2676646" y="1356876"/>
                  </a:lnTo>
                  <a:lnTo>
                    <a:pt x="0" y="1356876"/>
                  </a:lnTo>
                  <a:lnTo>
                    <a:pt x="0" y="1319770"/>
                  </a:lnTo>
                  <a:close/>
                </a:path>
              </a:pathLst>
            </a:custGeom>
            <a:pattFill prst="wdUpDiag">
              <a:fgClr>
                <a:schemeClr val="accent2"/>
              </a:fgClr>
              <a:bgClr>
                <a:schemeClr val="accent1"/>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1" name="Freeform: Shape 12">
              <a:extLst>
                <a:ext uri="{FF2B5EF4-FFF2-40B4-BE49-F238E27FC236}">
                  <a16:creationId xmlns:a16="http://schemas.microsoft.com/office/drawing/2014/main" id="{F04D9FDC-1B67-4254-9535-CD32E81F0C3E}"/>
                </a:ext>
              </a:extLst>
            </p:cNvPr>
            <p:cNvSpPr/>
            <p:nvPr/>
          </p:nvSpPr>
          <p:spPr>
            <a:xfrm rot="13500000">
              <a:off x="-1226102" y="1737462"/>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2" name="Group 11">
              <a:extLst>
                <a:ext uri="{FF2B5EF4-FFF2-40B4-BE49-F238E27FC236}">
                  <a16:creationId xmlns:a16="http://schemas.microsoft.com/office/drawing/2014/main" id="{0A86C4EA-4CF8-4531-845D-4FCB1E2F7422}"/>
                </a:ext>
              </a:extLst>
            </p:cNvPr>
            <p:cNvGrpSpPr/>
            <p:nvPr/>
          </p:nvGrpSpPr>
          <p:grpSpPr>
            <a:xfrm>
              <a:off x="-760406" y="4672937"/>
              <a:ext cx="1520812" cy="1520812"/>
              <a:chOff x="-1604709" y="3012880"/>
              <a:chExt cx="3211378" cy="3211378"/>
            </a:xfrm>
          </p:grpSpPr>
          <p:sp>
            <p:nvSpPr>
              <p:cNvPr id="13" name="Freeform: Shape 12">
                <a:extLst>
                  <a:ext uri="{FF2B5EF4-FFF2-40B4-BE49-F238E27FC236}">
                    <a16:creationId xmlns:a16="http://schemas.microsoft.com/office/drawing/2014/main" id="{1101B195-C112-4D20-8D19-4D22479B150D}"/>
                  </a:ext>
                </a:extLst>
              </p:cNvPr>
              <p:cNvSpPr/>
              <p:nvPr/>
            </p:nvSpPr>
            <p:spPr>
              <a:xfrm rot="18900000" flipH="1">
                <a:off x="-1604709" y="3012880"/>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2">
                <a:extLst>
                  <a:ext uri="{FF2B5EF4-FFF2-40B4-BE49-F238E27FC236}">
                    <a16:creationId xmlns:a16="http://schemas.microsoft.com/office/drawing/2014/main" id="{CA755F1F-9955-4CBB-8F34-F7801CA44CE7}"/>
                  </a:ext>
                </a:extLst>
              </p:cNvPr>
              <p:cNvSpPr/>
              <p:nvPr/>
            </p:nvSpPr>
            <p:spPr>
              <a:xfrm rot="13500000">
                <a:off x="-1226102" y="3352505"/>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sp>
        <p:nvSpPr>
          <p:cNvPr id="2" name="Title 1">
            <a:extLst>
              <a:ext uri="{FF2B5EF4-FFF2-40B4-BE49-F238E27FC236}">
                <a16:creationId xmlns:a16="http://schemas.microsoft.com/office/drawing/2014/main" id="{9E597736-C478-4C26-9BAF-205FE31E977C}"/>
              </a:ext>
            </a:extLst>
          </p:cNvPr>
          <p:cNvSpPr>
            <a:spLocks noGrp="1"/>
          </p:cNvSpPr>
          <p:nvPr>
            <p:ph type="ctrTitle" hasCustomPrompt="1"/>
          </p:nvPr>
        </p:nvSpPr>
        <p:spPr>
          <a:xfrm>
            <a:off x="2761488" y="2395728"/>
            <a:ext cx="7077456" cy="1243584"/>
          </a:xfrm>
        </p:spPr>
        <p:txBody>
          <a:bodyPr vert="horz" lIns="91440" tIns="45720" rIns="91440" bIns="45720" rtlCol="0" anchor="b">
            <a:noAutofit/>
          </a:bodyPr>
          <a:lstStyle>
            <a:lvl1pPr>
              <a:defRPr lang="en-GB" sz="6600" b="1" dirty="0">
                <a:solidFill>
                  <a:schemeClr val="accent2"/>
                </a:solidFill>
                <a:latin typeface="+mj-lt"/>
                <a:ea typeface="Tahoma" panose="020B0604030504040204" pitchFamily="34" charset="0"/>
                <a:cs typeface="Tahoma" panose="020B0604030504040204" pitchFamily="34" charset="0"/>
              </a:defRPr>
            </a:lvl1pPr>
          </a:lstStyle>
          <a:p>
            <a:pPr lvl="0"/>
            <a:r>
              <a:rPr lang="en-US" noProof="0"/>
              <a:t>TITLE</a:t>
            </a:r>
          </a:p>
        </p:txBody>
      </p:sp>
      <p:sp>
        <p:nvSpPr>
          <p:cNvPr id="3" name="Subtitle 2">
            <a:extLst>
              <a:ext uri="{FF2B5EF4-FFF2-40B4-BE49-F238E27FC236}">
                <a16:creationId xmlns:a16="http://schemas.microsoft.com/office/drawing/2014/main" id="{C3D2DEF0-A0B0-4CFE-B67D-A9D75E2368DC}"/>
              </a:ext>
            </a:extLst>
          </p:cNvPr>
          <p:cNvSpPr>
            <a:spLocks noGrp="1"/>
          </p:cNvSpPr>
          <p:nvPr>
            <p:ph type="subTitle" idx="1"/>
          </p:nvPr>
        </p:nvSpPr>
        <p:spPr>
          <a:xfrm>
            <a:off x="2761488" y="3721608"/>
            <a:ext cx="7077456" cy="868680"/>
          </a:xfrm>
        </p:spPr>
        <p:txBody>
          <a:bodyPr vert="horz" lIns="91440" tIns="45720" rIns="91440" bIns="45720" rtlCol="0">
            <a:normAutofit/>
          </a:bodyPr>
          <a:lstStyle>
            <a:lvl1pPr marL="0" indent="0">
              <a:buNone/>
              <a:defRPr lang="en-GB" sz="1800" spc="300" dirty="0">
                <a:solidFill>
                  <a:schemeClr val="bg1"/>
                </a:solidFill>
                <a:latin typeface="+mn-lt"/>
                <a:cs typeface="Arial" panose="020B0604020202020204" pitchFamily="34" charset="0"/>
              </a:defRPr>
            </a:lvl1pPr>
          </a:lstStyle>
          <a:p>
            <a:pPr marL="228600" lvl="0" indent="-228600"/>
            <a:r>
              <a:rPr lang="en-US" noProof="0"/>
              <a:t>Click to edit Master subtitle style</a:t>
            </a:r>
          </a:p>
        </p:txBody>
      </p:sp>
    </p:spTree>
    <p:extLst>
      <p:ext uri="{BB962C8B-B14F-4D97-AF65-F5344CB8AC3E}">
        <p14:creationId xmlns:p14="http://schemas.microsoft.com/office/powerpoint/2010/main" val="436959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2838D16-809E-4EB1-8C0C-0E63D8139112}"/>
              </a:ext>
            </a:extLst>
          </p:cNvPr>
          <p:cNvSpPr/>
          <p:nvPr userDrawn="1"/>
        </p:nvSpPr>
        <p:spPr>
          <a:xfrm>
            <a:off x="0" y="0"/>
            <a:ext cx="12192000" cy="6858000"/>
          </a:xfrm>
          <a:prstGeom prst="rect">
            <a:avLst/>
          </a:prstGeom>
          <a:solidFill>
            <a:srgbClr val="0C4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01FEB333-94B4-4E53-9019-D584810903BB}"/>
              </a:ext>
            </a:extLst>
          </p:cNvPr>
          <p:cNvSpPr/>
          <p:nvPr userDrawn="1"/>
        </p:nvSpPr>
        <p:spPr>
          <a:xfrm>
            <a:off x="0" y="0"/>
            <a:ext cx="12192000" cy="6862745"/>
          </a:xfrm>
          <a:custGeom>
            <a:avLst/>
            <a:gdLst>
              <a:gd name="connsiteX0" fmla="*/ 0 w 12192000"/>
              <a:gd name="connsiteY0" fmla="*/ 0 h 6849743"/>
              <a:gd name="connsiteX1" fmla="*/ 7554712 w 12192000"/>
              <a:gd name="connsiteY1" fmla="*/ 0 h 6849743"/>
              <a:gd name="connsiteX2" fmla="*/ 10266645 w 12192000"/>
              <a:gd name="connsiteY2" fmla="*/ 2711934 h 6849743"/>
              <a:gd name="connsiteX3" fmla="*/ 11289529 w 12192000"/>
              <a:gd name="connsiteY3" fmla="*/ 2711934 h 6849743"/>
              <a:gd name="connsiteX4" fmla="*/ 12191999 w 12192000"/>
              <a:gd name="connsiteY4" fmla="*/ 3614404 h 6849743"/>
              <a:gd name="connsiteX5" fmla="*/ 12192000 w 12192000"/>
              <a:gd name="connsiteY5" fmla="*/ 6849743 h 6849743"/>
              <a:gd name="connsiteX6" fmla="*/ 0 w 12192000"/>
              <a:gd name="connsiteY6" fmla="*/ 6849743 h 684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49743">
                <a:moveTo>
                  <a:pt x="0" y="0"/>
                </a:moveTo>
                <a:lnTo>
                  <a:pt x="7554712" y="0"/>
                </a:lnTo>
                <a:lnTo>
                  <a:pt x="10266645" y="2711934"/>
                </a:lnTo>
                <a:lnTo>
                  <a:pt x="11289529" y="2711934"/>
                </a:lnTo>
                <a:lnTo>
                  <a:pt x="12191999" y="3614404"/>
                </a:lnTo>
                <a:lnTo>
                  <a:pt x="12192000" y="6849743"/>
                </a:lnTo>
                <a:lnTo>
                  <a:pt x="0" y="6849743"/>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Freeform: Shape 8">
            <a:extLst>
              <a:ext uri="{FF2B5EF4-FFF2-40B4-BE49-F238E27FC236}">
                <a16:creationId xmlns:a16="http://schemas.microsoft.com/office/drawing/2014/main" id="{A59B9489-0CD9-4DB7-AC82-6E7867F91403}"/>
              </a:ext>
            </a:extLst>
          </p:cNvPr>
          <p:cNvSpPr/>
          <p:nvPr userDrawn="1"/>
        </p:nvSpPr>
        <p:spPr>
          <a:xfrm rot="16200000" flipV="1">
            <a:off x="2626805"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ight Triangle 9">
            <a:extLst>
              <a:ext uri="{FF2B5EF4-FFF2-40B4-BE49-F238E27FC236}">
                <a16:creationId xmlns:a16="http://schemas.microsoft.com/office/drawing/2014/main" id="{A55D1C76-C591-4FA5-9780-87AB6B37C0FA}"/>
              </a:ext>
            </a:extLst>
          </p:cNvPr>
          <p:cNvSpPr/>
          <p:nvPr userDrawn="1"/>
        </p:nvSpPr>
        <p:spPr>
          <a:xfrm rot="5400000" flipV="1">
            <a:off x="5851010" y="-10649"/>
            <a:ext cx="6326154" cy="634745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Shape 10">
            <a:extLst>
              <a:ext uri="{FF2B5EF4-FFF2-40B4-BE49-F238E27FC236}">
                <a16:creationId xmlns:a16="http://schemas.microsoft.com/office/drawing/2014/main" id="{A7DC1D12-670F-4235-8791-FA8C2B330871}"/>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11">
            <a:extLst>
              <a:ext uri="{FF2B5EF4-FFF2-40B4-BE49-F238E27FC236}">
                <a16:creationId xmlns:a16="http://schemas.microsoft.com/office/drawing/2014/main" id="{859569CF-FDAC-47C4-A0F5-296F7117C398}"/>
              </a:ext>
            </a:extLst>
          </p:cNvPr>
          <p:cNvSpPr/>
          <p:nvPr userDrawn="1"/>
        </p:nvSpPr>
        <p:spPr>
          <a:xfrm rot="2700000">
            <a:off x="9668984" y="1404392"/>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3" name="Freeform: Shape 12">
            <a:extLst>
              <a:ext uri="{FF2B5EF4-FFF2-40B4-BE49-F238E27FC236}">
                <a16:creationId xmlns:a16="http://schemas.microsoft.com/office/drawing/2014/main" id="{D68D0C72-2B2C-4C85-A091-157853C71784}"/>
              </a:ext>
            </a:extLst>
          </p:cNvPr>
          <p:cNvSpPr/>
          <p:nvPr userDrawn="1"/>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4" name="Freeform: Shape 13">
            <a:extLst>
              <a:ext uri="{FF2B5EF4-FFF2-40B4-BE49-F238E27FC236}">
                <a16:creationId xmlns:a16="http://schemas.microsoft.com/office/drawing/2014/main" id="{8E25334A-5FE3-4DDA-8D32-4796CCFCAA74}"/>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5" name="Freeform: Shape 14">
            <a:extLst>
              <a:ext uri="{FF2B5EF4-FFF2-40B4-BE49-F238E27FC236}">
                <a16:creationId xmlns:a16="http://schemas.microsoft.com/office/drawing/2014/main" id="{18818DF1-D7FD-4C0F-875D-7A07E8F75C06}"/>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16" name="Group 15">
            <a:extLst>
              <a:ext uri="{FF2B5EF4-FFF2-40B4-BE49-F238E27FC236}">
                <a16:creationId xmlns:a16="http://schemas.microsoft.com/office/drawing/2014/main" id="{8F9BB384-9E14-4CEA-82C1-21837229D3EF}"/>
              </a:ext>
            </a:extLst>
          </p:cNvPr>
          <p:cNvGrpSpPr/>
          <p:nvPr userDrawn="1"/>
        </p:nvGrpSpPr>
        <p:grpSpPr>
          <a:xfrm rot="16200000">
            <a:off x="431651" y="-917359"/>
            <a:ext cx="1532001" cy="1826463"/>
            <a:chOff x="10800164" y="7142066"/>
            <a:chExt cx="2775293" cy="3308724"/>
          </a:xfrm>
        </p:grpSpPr>
        <p:sp>
          <p:nvSpPr>
            <p:cNvPr id="17" name="Freeform: Shape 16">
              <a:extLst>
                <a:ext uri="{FF2B5EF4-FFF2-40B4-BE49-F238E27FC236}">
                  <a16:creationId xmlns:a16="http://schemas.microsoft.com/office/drawing/2014/main" id="{0862A81A-959D-4EAB-90ED-DB20759BB397}"/>
                </a:ext>
              </a:extLst>
            </p:cNvPr>
            <p:cNvSpPr/>
            <p:nvPr/>
          </p:nvSpPr>
          <p:spPr>
            <a:xfrm rot="2700000">
              <a:off x="10800164" y="7675497"/>
              <a:ext cx="2775293"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Freeform: Shape 17">
              <a:extLst>
                <a:ext uri="{FF2B5EF4-FFF2-40B4-BE49-F238E27FC236}">
                  <a16:creationId xmlns:a16="http://schemas.microsoft.com/office/drawing/2014/main" id="{AAB9E28C-9422-42BD-AECE-29B44B5D63E2}"/>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9" name="Group 18">
            <a:extLst>
              <a:ext uri="{FF2B5EF4-FFF2-40B4-BE49-F238E27FC236}">
                <a16:creationId xmlns:a16="http://schemas.microsoft.com/office/drawing/2014/main" id="{2772239B-C46D-4458-BB4B-DDB12FAB0172}"/>
              </a:ext>
            </a:extLst>
          </p:cNvPr>
          <p:cNvGrpSpPr/>
          <p:nvPr userDrawn="1"/>
        </p:nvGrpSpPr>
        <p:grpSpPr>
          <a:xfrm rot="16200000">
            <a:off x="1992859" y="-497210"/>
            <a:ext cx="818398" cy="986162"/>
            <a:chOff x="10945855" y="7317026"/>
            <a:chExt cx="2483924" cy="2993104"/>
          </a:xfrm>
        </p:grpSpPr>
        <p:sp>
          <p:nvSpPr>
            <p:cNvPr id="20" name="Freeform: Shape 19">
              <a:extLst>
                <a:ext uri="{FF2B5EF4-FFF2-40B4-BE49-F238E27FC236}">
                  <a16:creationId xmlns:a16="http://schemas.microsoft.com/office/drawing/2014/main" id="{3C8A2A1A-1FB9-4CA1-B74E-B293187E51AA}"/>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Freeform: Shape 20">
              <a:extLst>
                <a:ext uri="{FF2B5EF4-FFF2-40B4-BE49-F238E27FC236}">
                  <a16:creationId xmlns:a16="http://schemas.microsoft.com/office/drawing/2014/main" id="{DF2B18BA-6B43-40FA-A23B-D894D6AB468B}"/>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a:t>Click to edit Master text styles</a:t>
            </a:r>
          </a:p>
        </p:txBody>
      </p:sp>
      <p:sp>
        <p:nvSpPr>
          <p:cNvPr id="22" name="Slide Number Placeholder 4">
            <a:extLst>
              <a:ext uri="{FF2B5EF4-FFF2-40B4-BE49-F238E27FC236}">
                <a16:creationId xmlns:a16="http://schemas.microsoft.com/office/drawing/2014/main" id="{0F332671-6296-47C8-BF26-B2D962F5D03D}"/>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3" name="Title 1">
            <a:extLst>
              <a:ext uri="{FF2B5EF4-FFF2-40B4-BE49-F238E27FC236}">
                <a16:creationId xmlns:a16="http://schemas.microsoft.com/office/drawing/2014/main" id="{7772A652-7229-2B42-B87B-298C31D6F0CB}"/>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Tree>
    <p:extLst>
      <p:ext uri="{BB962C8B-B14F-4D97-AF65-F5344CB8AC3E}">
        <p14:creationId xmlns:p14="http://schemas.microsoft.com/office/powerpoint/2010/main" val="1675197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lt Section Header">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6" name="Group 25">
            <a:extLst>
              <a:ext uri="{FF2B5EF4-FFF2-40B4-BE49-F238E27FC236}">
                <a16:creationId xmlns:a16="http://schemas.microsoft.com/office/drawing/2014/main" id="{E9318B2B-E019-4078-9EF0-C9D6281AE31B}"/>
              </a:ext>
            </a:extLst>
          </p:cNvPr>
          <p:cNvGrpSpPr/>
          <p:nvPr userDrawn="1"/>
        </p:nvGrpSpPr>
        <p:grpSpPr>
          <a:xfrm>
            <a:off x="9776075" y="2057401"/>
            <a:ext cx="4413559" cy="3934444"/>
            <a:chOff x="9222437" y="1088097"/>
            <a:chExt cx="5433318" cy="4843502"/>
          </a:xfrm>
        </p:grpSpPr>
        <p:sp>
          <p:nvSpPr>
            <p:cNvPr id="27" name="Freeform: Shape 26">
              <a:extLst>
                <a:ext uri="{FF2B5EF4-FFF2-40B4-BE49-F238E27FC236}">
                  <a16:creationId xmlns:a16="http://schemas.microsoft.com/office/drawing/2014/main" id="{D3E625C0-9656-421F-861F-67C8F93362ED}"/>
                </a:ext>
              </a:extLst>
            </p:cNvPr>
            <p:cNvSpPr/>
            <p:nvPr/>
          </p:nvSpPr>
          <p:spPr>
            <a:xfrm rot="2700000">
              <a:off x="9668983" y="1078460"/>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8" name="Freeform: Shape 27">
              <a:extLst>
                <a:ext uri="{FF2B5EF4-FFF2-40B4-BE49-F238E27FC236}">
                  <a16:creationId xmlns:a16="http://schemas.microsoft.com/office/drawing/2014/main" id="{49F8E490-C6E3-4D00-866F-CD85DD88996E}"/>
                </a:ext>
              </a:extLst>
            </p:cNvPr>
            <p:cNvSpPr/>
            <p:nvPr/>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sp>
        <p:nvSpPr>
          <p:cNvPr id="29" name="Freeform: Shape 28">
            <a:extLst>
              <a:ext uri="{FF2B5EF4-FFF2-40B4-BE49-F238E27FC236}">
                <a16:creationId xmlns:a16="http://schemas.microsoft.com/office/drawing/2014/main" id="{EE8F5B31-1523-46AE-9455-C33DFC1BDDE0}"/>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a16="http://schemas.microsoft.com/office/drawing/2014/main" id="{5D17048F-C2E1-4775-BC32-50BD6219F89D}"/>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31" name="Group 30">
            <a:extLst>
              <a:ext uri="{FF2B5EF4-FFF2-40B4-BE49-F238E27FC236}">
                <a16:creationId xmlns:a16="http://schemas.microsoft.com/office/drawing/2014/main" id="{EAB002AA-4848-49C8-A834-036F860C79A3}"/>
              </a:ext>
            </a:extLst>
          </p:cNvPr>
          <p:cNvGrpSpPr/>
          <p:nvPr userDrawn="1"/>
        </p:nvGrpSpPr>
        <p:grpSpPr>
          <a:xfrm rot="16200000" flipH="1">
            <a:off x="9913705" y="6257994"/>
            <a:ext cx="1052473" cy="1209445"/>
            <a:chOff x="10800165" y="7142066"/>
            <a:chExt cx="2775293" cy="3189215"/>
          </a:xfrm>
        </p:grpSpPr>
        <p:sp>
          <p:nvSpPr>
            <p:cNvPr id="32" name="Freeform: Shape 31">
              <a:extLst>
                <a:ext uri="{FF2B5EF4-FFF2-40B4-BE49-F238E27FC236}">
                  <a16:creationId xmlns:a16="http://schemas.microsoft.com/office/drawing/2014/main" id="{14B187A8-7F8D-469D-A03B-4F835A5746DE}"/>
                </a:ext>
              </a:extLst>
            </p:cNvPr>
            <p:cNvSpPr/>
            <p:nvPr/>
          </p:nvSpPr>
          <p:spPr>
            <a:xfrm rot="2700000">
              <a:off x="10800166" y="7555988"/>
              <a:ext cx="2775292"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Freeform: Shape 32">
              <a:extLst>
                <a:ext uri="{FF2B5EF4-FFF2-40B4-BE49-F238E27FC236}">
                  <a16:creationId xmlns:a16="http://schemas.microsoft.com/office/drawing/2014/main" id="{03D871D1-A11A-48FB-82A8-8D61AB5CB85C}"/>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a:t>Click to edit Master text styles</a:t>
            </a:r>
          </a:p>
        </p:txBody>
      </p:sp>
      <p:sp>
        <p:nvSpPr>
          <p:cNvPr id="35" name="Slide Number Placeholder 4">
            <a:extLst>
              <a:ext uri="{FF2B5EF4-FFF2-40B4-BE49-F238E27FC236}">
                <a16:creationId xmlns:a16="http://schemas.microsoft.com/office/drawing/2014/main" id="{6F73F836-940E-4B65-A29C-D0869263C935}"/>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3511478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Oval 3">
            <a:extLst>
              <a:ext uri="{FF2B5EF4-FFF2-40B4-BE49-F238E27FC236}">
                <a16:creationId xmlns:a16="http://schemas.microsoft.com/office/drawing/2014/main" id="{ECB4C115-EFF9-405C-98BE-F4077B9730D0}"/>
              </a:ext>
            </a:extLst>
          </p:cNvPr>
          <p:cNvSpPr/>
          <p:nvPr userDrawn="1"/>
        </p:nvSpPr>
        <p:spPr>
          <a:xfrm>
            <a:off x="533399" y="914400"/>
            <a:ext cx="1944914" cy="1944914"/>
          </a:xfrm>
          <a:prstGeom prst="ellipse">
            <a:avLst/>
          </a:prstGeom>
          <a:solidFill>
            <a:schemeClr val="accent1">
              <a:lumMod val="50000"/>
            </a:schemeClr>
          </a:solidFill>
          <a:ln w="76200">
            <a:solidFill>
              <a:schemeClr val="accent1">
                <a:alpha val="5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Title 1">
            <a:extLst>
              <a:ext uri="{FF2B5EF4-FFF2-40B4-BE49-F238E27FC236}">
                <a16:creationId xmlns:a16="http://schemas.microsoft.com/office/drawing/2014/main" id="{C9A300DD-BB54-44ED-A7E4-01CD41EC930F}"/>
              </a:ext>
            </a:extLst>
          </p:cNvPr>
          <p:cNvSpPr txBox="1">
            <a:spLocks/>
          </p:cNvSpPr>
          <p:nvPr userDrawn="1"/>
        </p:nvSpPr>
        <p:spPr>
          <a:xfrm>
            <a:off x="956993" y="923305"/>
            <a:ext cx="1005115" cy="2859313"/>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lang="en-GB" sz="3600" b="0" i="0" kern="1200" dirty="0">
                <a:solidFill>
                  <a:schemeClr val="bg1"/>
                </a:solidFill>
                <a:latin typeface="Trebuchet MS" panose="020B0603020202020204" pitchFamily="34" charset="0"/>
                <a:ea typeface="+mj-ea"/>
                <a:cs typeface="+mj-cs"/>
              </a:defRPr>
            </a:lvl1pPr>
          </a:lstStyle>
          <a:p>
            <a:pPr algn="ctr"/>
            <a:r>
              <a:rPr lang="en-US" sz="18400" noProof="0" dirty="0">
                <a:solidFill>
                  <a:schemeClr val="accent1">
                    <a:lumMod val="60000"/>
                    <a:lumOff val="40000"/>
                  </a:schemeClr>
                </a:solidFill>
                <a:latin typeface="+mj-lt"/>
              </a:rPr>
              <a:t>“</a:t>
            </a:r>
          </a:p>
        </p:txBody>
      </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533399" y="3200400"/>
            <a:ext cx="7551057" cy="2859313"/>
          </a:xfrm>
        </p:spPr>
        <p:txBody>
          <a:bodyPr vert="horz" lIns="91440" tIns="45720" rIns="91440" bIns="45720" rtlCol="0" anchor="t">
            <a:normAutofit/>
          </a:bodyPr>
          <a:lstStyle>
            <a:lvl1pPr>
              <a:lnSpc>
                <a:spcPct val="100000"/>
              </a:lnSpc>
              <a:defRPr lang="en-GB" sz="3200" b="0" i="0" dirty="0">
                <a:solidFill>
                  <a:schemeClr val="bg1"/>
                </a:solidFill>
                <a:latin typeface="+mj-lt"/>
              </a:defRPr>
            </a:lvl1pPr>
          </a:lstStyle>
          <a:p>
            <a:pPr lvl="0"/>
            <a:r>
              <a:rPr lang="en-US" noProof="0"/>
              <a:t>Quote</a:t>
            </a:r>
          </a:p>
        </p:txBody>
      </p:sp>
      <p:sp>
        <p:nvSpPr>
          <p:cNvPr id="19" name="Slide Number Placeholder 4">
            <a:extLst>
              <a:ext uri="{FF2B5EF4-FFF2-40B4-BE49-F238E27FC236}">
                <a16:creationId xmlns:a16="http://schemas.microsoft.com/office/drawing/2014/main" id="{A4E6C1FF-5925-42B3-B7F9-0A0031BDAD30}"/>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1753169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3" name="Text Placeholder 22">
            <a:extLst>
              <a:ext uri="{FF2B5EF4-FFF2-40B4-BE49-F238E27FC236}">
                <a16:creationId xmlns:a16="http://schemas.microsoft.com/office/drawing/2014/main" id="{03618670-D1E4-466C-BDB5-FC890AC31457}"/>
              </a:ext>
            </a:extLst>
          </p:cNvPr>
          <p:cNvSpPr>
            <a:spLocks noGrp="1"/>
          </p:cNvSpPr>
          <p:nvPr>
            <p:ph type="body" sz="quarter" idx="13"/>
          </p:nvPr>
        </p:nvSpPr>
        <p:spPr>
          <a:xfrm>
            <a:off x="444500" y="1625385"/>
            <a:ext cx="6718300" cy="4093243"/>
          </a:xfrm>
        </p:spPr>
        <p:txBody>
          <a:bodyPr>
            <a:noAutofit/>
          </a:bodyPr>
          <a:lstStyle>
            <a:lvl1pPr>
              <a:lnSpc>
                <a:spcPct val="100000"/>
              </a:lnSpc>
              <a:spcBef>
                <a:spcPts val="600"/>
              </a:spcBef>
              <a:spcAft>
                <a:spcPts val="400"/>
              </a:spcAft>
              <a:defRPr sz="1600">
                <a:solidFill>
                  <a:schemeClr val="bg1"/>
                </a:solidFill>
                <a:latin typeface="+mn-lt"/>
                <a:cs typeface="Arial" panose="020B0604020202020204" pitchFamily="34" charset="0"/>
              </a:defRPr>
            </a:lvl1pPr>
            <a:lvl2pPr>
              <a:lnSpc>
                <a:spcPct val="100000"/>
              </a:lnSpc>
              <a:spcBef>
                <a:spcPts val="600"/>
              </a:spcBef>
              <a:spcAft>
                <a:spcPts val="400"/>
              </a:spcAft>
              <a:defRPr sz="1400">
                <a:solidFill>
                  <a:schemeClr val="bg1"/>
                </a:solidFill>
                <a:latin typeface="+mn-lt"/>
                <a:cs typeface="Arial" panose="020B0604020202020204" pitchFamily="34" charset="0"/>
              </a:defRPr>
            </a:lvl2pPr>
            <a:lvl3pPr>
              <a:lnSpc>
                <a:spcPct val="100000"/>
              </a:lnSpc>
              <a:spcBef>
                <a:spcPts val="600"/>
              </a:spcBef>
              <a:spcAft>
                <a:spcPts val="400"/>
              </a:spcAft>
              <a:defRPr sz="1200">
                <a:solidFill>
                  <a:schemeClr val="bg1"/>
                </a:solidFill>
                <a:latin typeface="+mn-lt"/>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p:txBody>
      </p:sp>
    </p:spTree>
    <p:extLst>
      <p:ext uri="{BB962C8B-B14F-4D97-AF65-F5344CB8AC3E}">
        <p14:creationId xmlns:p14="http://schemas.microsoft.com/office/powerpoint/2010/main" val="274574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073704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7" name="Text Placeholder 6">
            <a:extLst>
              <a:ext uri="{FF2B5EF4-FFF2-40B4-BE49-F238E27FC236}">
                <a16:creationId xmlns:a16="http://schemas.microsoft.com/office/drawing/2014/main" id="{7E0C167E-2626-40DB-AACF-D02543E29BB3}"/>
              </a:ext>
            </a:extLst>
          </p:cNvPr>
          <p:cNvSpPr>
            <a:spLocks noGrp="1"/>
          </p:cNvSpPr>
          <p:nvPr>
            <p:ph type="body" sz="quarter" idx="13"/>
          </p:nvPr>
        </p:nvSpPr>
        <p:spPr>
          <a:xfrm>
            <a:off x="1409700" y="1749570"/>
            <a:ext cx="9372600" cy="3358860"/>
          </a:xfrm>
        </p:spPr>
        <p:txBody>
          <a:bodyPr anchor="ctr">
            <a:normAutofit/>
          </a:bodyPr>
          <a:lstStyle>
            <a:lvl1pPr marL="0" indent="0" algn="ctr">
              <a:buNone/>
              <a:defRPr sz="6000">
                <a:solidFill>
                  <a:schemeClr val="bg1"/>
                </a:solidFill>
              </a:defRPr>
            </a:lvl1pPr>
          </a:lstStyle>
          <a:p>
            <a:pPr lvl="0"/>
            <a:r>
              <a:rPr lang="en-US" noProof="0"/>
              <a:t>Click to edit Master text styles</a:t>
            </a:r>
          </a:p>
        </p:txBody>
      </p:sp>
    </p:spTree>
    <p:extLst>
      <p:ext uri="{BB962C8B-B14F-4D97-AF65-F5344CB8AC3E}">
        <p14:creationId xmlns:p14="http://schemas.microsoft.com/office/powerpoint/2010/main" val="2904744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0103A49C-32FF-49E6-86F3-FC2E19517BD5}"/>
              </a:ext>
            </a:extLst>
          </p:cNvPr>
          <p:cNvSpPr>
            <a:spLocks noGrp="1"/>
          </p:cNvSpPr>
          <p:nvPr>
            <p:ph idx="1"/>
          </p:nvPr>
        </p:nvSpPr>
        <p:spPr>
          <a:xfrm>
            <a:off x="443365" y="1825625"/>
            <a:ext cx="11215235"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636708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5" name="Text Placeholder 2">
            <a:extLst>
              <a:ext uri="{FF2B5EF4-FFF2-40B4-BE49-F238E27FC236}">
                <a16:creationId xmlns:a16="http://schemas.microsoft.com/office/drawing/2014/main" id="{7FA80A70-18DE-4DB9-9982-BA75BE54CF93}"/>
              </a:ext>
            </a:extLst>
          </p:cNvPr>
          <p:cNvSpPr>
            <a:spLocks noGrp="1"/>
          </p:cNvSpPr>
          <p:nvPr>
            <p:ph type="body" idx="1"/>
          </p:nvPr>
        </p:nvSpPr>
        <p:spPr>
          <a:xfrm>
            <a:off x="444500" y="1681163"/>
            <a:ext cx="5157787"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6" name="Text Placeholder 4">
            <a:extLst>
              <a:ext uri="{FF2B5EF4-FFF2-40B4-BE49-F238E27FC236}">
                <a16:creationId xmlns:a16="http://schemas.microsoft.com/office/drawing/2014/main" id="{2801C0EF-C078-44B0-AD01-4850E9A65EE0}"/>
              </a:ext>
            </a:extLst>
          </p:cNvPr>
          <p:cNvSpPr>
            <a:spLocks noGrp="1"/>
          </p:cNvSpPr>
          <p:nvPr>
            <p:ph type="body" sz="quarter" idx="3"/>
          </p:nvPr>
        </p:nvSpPr>
        <p:spPr>
          <a:xfrm>
            <a:off x="6500812" y="1681163"/>
            <a:ext cx="5157788"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7" name="Content Placeholder 3">
            <a:extLst>
              <a:ext uri="{FF2B5EF4-FFF2-40B4-BE49-F238E27FC236}">
                <a16:creationId xmlns:a16="http://schemas.microsoft.com/office/drawing/2014/main" id="{7C9DED91-45F6-4308-A085-1EFACA6468CF}"/>
              </a:ext>
            </a:extLst>
          </p:cNvPr>
          <p:cNvSpPr>
            <a:spLocks noGrp="1"/>
          </p:cNvSpPr>
          <p:nvPr>
            <p:ph sz="half" idx="2"/>
          </p:nvPr>
        </p:nvSpPr>
        <p:spPr>
          <a:xfrm>
            <a:off x="444500" y="2505075"/>
            <a:ext cx="5157787"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8" name="Content Placeholder 5">
            <a:extLst>
              <a:ext uri="{FF2B5EF4-FFF2-40B4-BE49-F238E27FC236}">
                <a16:creationId xmlns:a16="http://schemas.microsoft.com/office/drawing/2014/main" id="{0574B5E7-B666-439B-9278-67BE1EA6EBC5}"/>
              </a:ext>
            </a:extLst>
          </p:cNvPr>
          <p:cNvSpPr>
            <a:spLocks noGrp="1"/>
          </p:cNvSpPr>
          <p:nvPr>
            <p:ph sz="quarter" idx="4"/>
          </p:nvPr>
        </p:nvSpPr>
        <p:spPr>
          <a:xfrm>
            <a:off x="6475412" y="2505075"/>
            <a:ext cx="5183188"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219167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FE796BFF-6E5F-4DE7-B193-F501FC094D63}"/>
              </a:ext>
            </a:extLst>
          </p:cNvPr>
          <p:cNvSpPr>
            <a:spLocks noGrp="1"/>
          </p:cNvSpPr>
          <p:nvPr>
            <p:ph sz="half" idx="1"/>
          </p:nvPr>
        </p:nvSpPr>
        <p:spPr>
          <a:xfrm>
            <a:off x="443365" y="1517715"/>
            <a:ext cx="5184437" cy="4659248"/>
          </a:xfrm>
        </p:spPr>
        <p:txBody>
          <a:bodyPr>
            <a:normAutofit/>
          </a:bodyPr>
          <a:lstStyle>
            <a:lvl1pPr marL="457200" indent="-457200">
              <a:buFont typeface="Arial" panose="020B0604020202020204" pitchFamily="34" charset="0"/>
              <a:buChar char="•"/>
              <a:defRPr sz="2000">
                <a:solidFill>
                  <a:schemeClr val="bg1"/>
                </a:solidFill>
              </a:defRPr>
            </a:lvl1pPr>
            <a:lvl2pPr marL="800100" indent="-342900">
              <a:buFont typeface="Arial" panose="020B0604020202020204" pitchFamily="34" charset="0"/>
              <a:buChar char="•"/>
              <a:defRPr sz="1800">
                <a:solidFill>
                  <a:schemeClr val="bg1"/>
                </a:solidFill>
              </a:defRPr>
            </a:lvl2pPr>
            <a:lvl3pPr marL="1257300" indent="-342900">
              <a:buFont typeface="Arial" panose="020B0604020202020204" pitchFamily="34" charset="0"/>
              <a:buChar char="•"/>
              <a:defRPr sz="1600">
                <a:solidFill>
                  <a:schemeClr val="bg1"/>
                </a:solidFill>
              </a:defRPr>
            </a:lvl3pPr>
            <a:lvl4pPr marL="1657350" indent="-285750">
              <a:buFont typeface="Arial" panose="020B0604020202020204" pitchFamily="34" charset="0"/>
              <a:buChar char="•"/>
              <a:defRPr sz="1400">
                <a:solidFill>
                  <a:schemeClr val="bg1"/>
                </a:solidFill>
              </a:defRPr>
            </a:lvl4pPr>
            <a:lvl5pPr marL="2114550" indent="-285750">
              <a:buFont typeface="Arial" panose="020B0604020202020204" pitchFamily="34" charset="0"/>
              <a:buChar cha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1" name="Content Placeholder 3">
            <a:extLst>
              <a:ext uri="{FF2B5EF4-FFF2-40B4-BE49-F238E27FC236}">
                <a16:creationId xmlns:a16="http://schemas.microsoft.com/office/drawing/2014/main" id="{78622754-CA4D-4C27-A37F-B26E7B4C9CA2}"/>
              </a:ext>
            </a:extLst>
          </p:cNvPr>
          <p:cNvSpPr>
            <a:spLocks noGrp="1"/>
          </p:cNvSpPr>
          <p:nvPr>
            <p:ph sz="half" idx="2"/>
          </p:nvPr>
        </p:nvSpPr>
        <p:spPr>
          <a:xfrm>
            <a:off x="6474163" y="1517715"/>
            <a:ext cx="5184437" cy="465924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999597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ategor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0" name="Picture Placeholder 8">
            <a:extLst>
              <a:ext uri="{FF2B5EF4-FFF2-40B4-BE49-F238E27FC236}">
                <a16:creationId xmlns:a16="http://schemas.microsoft.com/office/drawing/2014/main" id="{6D00E6B4-1CBE-404E-B943-5F1832320C1C}"/>
              </a:ext>
            </a:extLst>
          </p:cNvPr>
          <p:cNvSpPr>
            <a:spLocks noGrp="1"/>
          </p:cNvSpPr>
          <p:nvPr>
            <p:ph type="pic" sz="quarter" idx="13"/>
          </p:nvPr>
        </p:nvSpPr>
        <p:spPr>
          <a:xfrm>
            <a:off x="978212"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1" name="Picture Placeholder 8">
            <a:extLst>
              <a:ext uri="{FF2B5EF4-FFF2-40B4-BE49-F238E27FC236}">
                <a16:creationId xmlns:a16="http://schemas.microsoft.com/office/drawing/2014/main" id="{7CD59BFD-62BE-4E33-92A5-B84A2A9A8D3B}"/>
              </a:ext>
            </a:extLst>
          </p:cNvPr>
          <p:cNvSpPr>
            <a:spLocks noGrp="1"/>
          </p:cNvSpPr>
          <p:nvPr>
            <p:ph type="pic" sz="quarter" idx="14"/>
          </p:nvPr>
        </p:nvSpPr>
        <p:spPr>
          <a:xfrm>
            <a:off x="3222230"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2" name="Picture Placeholder 8">
            <a:extLst>
              <a:ext uri="{FF2B5EF4-FFF2-40B4-BE49-F238E27FC236}">
                <a16:creationId xmlns:a16="http://schemas.microsoft.com/office/drawing/2014/main" id="{60DC5978-55B8-421D-91B4-29F8210A7B2C}"/>
              </a:ext>
            </a:extLst>
          </p:cNvPr>
          <p:cNvSpPr>
            <a:spLocks noGrp="1"/>
          </p:cNvSpPr>
          <p:nvPr>
            <p:ph type="pic" sz="quarter" idx="15"/>
          </p:nvPr>
        </p:nvSpPr>
        <p:spPr>
          <a:xfrm>
            <a:off x="5466248"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3" name="Picture Placeholder 8">
            <a:extLst>
              <a:ext uri="{FF2B5EF4-FFF2-40B4-BE49-F238E27FC236}">
                <a16:creationId xmlns:a16="http://schemas.microsoft.com/office/drawing/2014/main" id="{BE3FB8C3-2C7E-4C59-8BD5-53FA2772DB56}"/>
              </a:ext>
            </a:extLst>
          </p:cNvPr>
          <p:cNvSpPr>
            <a:spLocks noGrp="1"/>
          </p:cNvSpPr>
          <p:nvPr>
            <p:ph type="pic" sz="quarter" idx="16"/>
          </p:nvPr>
        </p:nvSpPr>
        <p:spPr>
          <a:xfrm>
            <a:off x="7710266"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4" name="Picture Placeholder 8">
            <a:extLst>
              <a:ext uri="{FF2B5EF4-FFF2-40B4-BE49-F238E27FC236}">
                <a16:creationId xmlns:a16="http://schemas.microsoft.com/office/drawing/2014/main" id="{FD8FA9DA-C36B-4889-B88F-28B5829E53E2}"/>
              </a:ext>
            </a:extLst>
          </p:cNvPr>
          <p:cNvSpPr>
            <a:spLocks noGrp="1"/>
          </p:cNvSpPr>
          <p:nvPr>
            <p:ph type="pic" sz="quarter" idx="17"/>
          </p:nvPr>
        </p:nvSpPr>
        <p:spPr>
          <a:xfrm>
            <a:off x="9954283"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719894"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7" name="Text Placeholder 22">
            <a:extLst>
              <a:ext uri="{FF2B5EF4-FFF2-40B4-BE49-F238E27FC236}">
                <a16:creationId xmlns:a16="http://schemas.microsoft.com/office/drawing/2014/main" id="{05F72315-51A9-431C-B80A-45E4FB1D6BD6}"/>
              </a:ext>
            </a:extLst>
          </p:cNvPr>
          <p:cNvSpPr>
            <a:spLocks noGrp="1"/>
          </p:cNvSpPr>
          <p:nvPr>
            <p:ph type="body" sz="quarter" idx="19"/>
          </p:nvPr>
        </p:nvSpPr>
        <p:spPr>
          <a:xfrm>
            <a:off x="2963912"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8" name="Text Placeholder 22">
            <a:extLst>
              <a:ext uri="{FF2B5EF4-FFF2-40B4-BE49-F238E27FC236}">
                <a16:creationId xmlns:a16="http://schemas.microsoft.com/office/drawing/2014/main" id="{883D1F0C-34F1-46E1-B178-E4AB82B14631}"/>
              </a:ext>
            </a:extLst>
          </p:cNvPr>
          <p:cNvSpPr>
            <a:spLocks noGrp="1"/>
          </p:cNvSpPr>
          <p:nvPr>
            <p:ph type="body" sz="quarter" idx="20"/>
          </p:nvPr>
        </p:nvSpPr>
        <p:spPr>
          <a:xfrm>
            <a:off x="5207930"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9" name="Text Placeholder 22">
            <a:extLst>
              <a:ext uri="{FF2B5EF4-FFF2-40B4-BE49-F238E27FC236}">
                <a16:creationId xmlns:a16="http://schemas.microsoft.com/office/drawing/2014/main" id="{7202A849-DF14-40E7-B38D-1185F72603EC}"/>
              </a:ext>
            </a:extLst>
          </p:cNvPr>
          <p:cNvSpPr>
            <a:spLocks noGrp="1"/>
          </p:cNvSpPr>
          <p:nvPr>
            <p:ph type="body" sz="quarter" idx="21"/>
          </p:nvPr>
        </p:nvSpPr>
        <p:spPr>
          <a:xfrm>
            <a:off x="7451948"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0" name="Text Placeholder 22">
            <a:extLst>
              <a:ext uri="{FF2B5EF4-FFF2-40B4-BE49-F238E27FC236}">
                <a16:creationId xmlns:a16="http://schemas.microsoft.com/office/drawing/2014/main" id="{CCFC1ADF-AC11-4CCD-AC2D-478B6FFEA5EA}"/>
              </a:ext>
            </a:extLst>
          </p:cNvPr>
          <p:cNvSpPr>
            <a:spLocks noGrp="1"/>
          </p:cNvSpPr>
          <p:nvPr>
            <p:ph type="body" sz="quarter" idx="22"/>
          </p:nvPr>
        </p:nvSpPr>
        <p:spPr>
          <a:xfrm>
            <a:off x="9695965"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cxnSp>
        <p:nvCxnSpPr>
          <p:cNvPr id="7" name="Straight Connector 6">
            <a:extLst>
              <a:ext uri="{FF2B5EF4-FFF2-40B4-BE49-F238E27FC236}">
                <a16:creationId xmlns:a16="http://schemas.microsoft.com/office/drawing/2014/main" id="{2B4CB326-DA0E-488E-B236-7017E8438FBB}"/>
              </a:ext>
            </a:extLst>
          </p:cNvPr>
          <p:cNvCxnSpPr/>
          <p:nvPr userDrawn="1"/>
        </p:nvCxnSpPr>
        <p:spPr>
          <a:xfrm>
            <a:off x="1242354"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366B533-7212-4A36-9CE2-D6302E721F8F}"/>
              </a:ext>
            </a:extLst>
          </p:cNvPr>
          <p:cNvCxnSpPr/>
          <p:nvPr userDrawn="1"/>
        </p:nvCxnSpPr>
        <p:spPr>
          <a:xfrm>
            <a:off x="3486372"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AD7474CD-E230-4E14-8274-5E20F673F401}"/>
              </a:ext>
            </a:extLst>
          </p:cNvPr>
          <p:cNvCxnSpPr/>
          <p:nvPr userDrawn="1"/>
        </p:nvCxnSpPr>
        <p:spPr>
          <a:xfrm>
            <a:off x="5730390"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BF71FCE-6F39-4D2F-82BE-7D9F1D2ED59F}"/>
              </a:ext>
            </a:extLst>
          </p:cNvPr>
          <p:cNvCxnSpPr/>
          <p:nvPr userDrawn="1"/>
        </p:nvCxnSpPr>
        <p:spPr>
          <a:xfrm>
            <a:off x="7974408"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7AC7A-17D9-4F42-9DD0-94FE4FC6BF19}"/>
              </a:ext>
            </a:extLst>
          </p:cNvPr>
          <p:cNvCxnSpPr/>
          <p:nvPr userDrawn="1"/>
        </p:nvCxnSpPr>
        <p:spPr>
          <a:xfrm>
            <a:off x="10218425"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762663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hoto + 3 Sec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
        <p:nvSpPr>
          <p:cNvPr id="36" name="Text Placeholder 22">
            <a:extLst>
              <a:ext uri="{FF2B5EF4-FFF2-40B4-BE49-F238E27FC236}">
                <a16:creationId xmlns:a16="http://schemas.microsoft.com/office/drawing/2014/main" id="{642D3CE0-C3B4-4F3F-A650-AB452B3AD4BA}"/>
              </a:ext>
            </a:extLst>
          </p:cNvPr>
          <p:cNvSpPr>
            <a:spLocks noGrp="1"/>
          </p:cNvSpPr>
          <p:nvPr>
            <p:ph type="body" sz="quarter" idx="20"/>
          </p:nvPr>
        </p:nvSpPr>
        <p:spPr>
          <a:xfrm>
            <a:off x="4444169"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7" name="Text Placeholder 22">
            <a:extLst>
              <a:ext uri="{FF2B5EF4-FFF2-40B4-BE49-F238E27FC236}">
                <a16:creationId xmlns:a16="http://schemas.microsoft.com/office/drawing/2014/main" id="{DBED2BB0-CDAD-40EE-8B35-C66DF45EE29D}"/>
              </a:ext>
            </a:extLst>
          </p:cNvPr>
          <p:cNvSpPr>
            <a:spLocks noGrp="1"/>
          </p:cNvSpPr>
          <p:nvPr>
            <p:ph type="body" sz="quarter" idx="21"/>
          </p:nvPr>
        </p:nvSpPr>
        <p:spPr>
          <a:xfrm>
            <a:off x="834624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Tree>
    <p:extLst>
      <p:ext uri="{BB962C8B-B14F-4D97-AF65-F5344CB8AC3E}">
        <p14:creationId xmlns:p14="http://schemas.microsoft.com/office/powerpoint/2010/main" val="15447457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hoto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9402006" cy="1463040"/>
          </a:xfrm>
        </p:spPr>
        <p:txBody>
          <a:bodyPr lIns="0" tIns="0" rIns="0" bIns="0">
            <a:noAutofit/>
          </a:bodyPr>
          <a:lstStyle>
            <a:lvl1pPr marL="0" indent="0" algn="l">
              <a:lnSpc>
                <a:spcPct val="100000"/>
              </a:lnSpc>
              <a:spcBef>
                <a:spcPts val="300"/>
              </a:spcBef>
              <a:spcAft>
                <a:spcPts val="3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Tree>
    <p:extLst>
      <p:ext uri="{BB962C8B-B14F-4D97-AF65-F5344CB8AC3E}">
        <p14:creationId xmlns:p14="http://schemas.microsoft.com/office/powerpoint/2010/main" val="24868267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Picture Placeholder 2">
            <a:extLst>
              <a:ext uri="{FF2B5EF4-FFF2-40B4-BE49-F238E27FC236}">
                <a16:creationId xmlns:a16="http://schemas.microsoft.com/office/drawing/2014/main" id="{30B3A574-7940-4E35-857E-5CA35A5910E5}"/>
              </a:ext>
            </a:extLst>
          </p:cNvPr>
          <p:cNvSpPr>
            <a:spLocks noGrp="1"/>
          </p:cNvSpPr>
          <p:nvPr>
            <p:ph type="pic" idx="1"/>
          </p:nvPr>
        </p:nvSpPr>
        <p:spPr>
          <a:xfrm>
            <a:off x="4110087" y="1444649"/>
            <a:ext cx="7548513" cy="4579079"/>
          </a:xfrm>
        </p:spPr>
        <p:txBody>
          <a:bodyPr>
            <a:normAutofit/>
          </a:bodyPr>
          <a:lstStyle>
            <a:lvl1pPr marL="0" indent="0">
              <a:buNone/>
              <a:defRPr sz="24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1540650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22" name="Content Placeholder 2">
            <a:extLst>
              <a:ext uri="{FF2B5EF4-FFF2-40B4-BE49-F238E27FC236}">
                <a16:creationId xmlns:a16="http://schemas.microsoft.com/office/drawing/2014/main" id="{A015C605-1D30-48BC-A0D6-3B11AF56CC53}"/>
              </a:ext>
            </a:extLst>
          </p:cNvPr>
          <p:cNvSpPr>
            <a:spLocks noGrp="1"/>
          </p:cNvSpPr>
          <p:nvPr>
            <p:ph idx="1"/>
          </p:nvPr>
        </p:nvSpPr>
        <p:spPr>
          <a:xfrm>
            <a:off x="3964290" y="1444649"/>
            <a:ext cx="7694310" cy="4579079"/>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129895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4494CD2-CCDD-0248-96F8-741002C44255}"/>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Freeform: Shape 9">
            <a:extLst>
              <a:ext uri="{FF2B5EF4-FFF2-40B4-BE49-F238E27FC236}">
                <a16:creationId xmlns:a16="http://schemas.microsoft.com/office/drawing/2014/main" id="{07077B00-C1EE-7241-B441-7814F92A7EDF}"/>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0" name="Freeform: Shape 17">
            <a:extLst>
              <a:ext uri="{FF2B5EF4-FFF2-40B4-BE49-F238E27FC236}">
                <a16:creationId xmlns:a16="http://schemas.microsoft.com/office/drawing/2014/main" id="{3A1AEBC4-637E-F64C-9192-69AC4BB26D0C}"/>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1" name="Freeform: Shape 11">
            <a:extLst>
              <a:ext uri="{FF2B5EF4-FFF2-40B4-BE49-F238E27FC236}">
                <a16:creationId xmlns:a16="http://schemas.microsoft.com/office/drawing/2014/main" id="{669A7039-C54C-8E46-9A8B-DDB2547D989C}"/>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Freeform: Shape 7">
            <a:extLst>
              <a:ext uri="{FF2B5EF4-FFF2-40B4-BE49-F238E27FC236}">
                <a16:creationId xmlns:a16="http://schemas.microsoft.com/office/drawing/2014/main" id="{4F173B32-87BB-9A40-8C91-4C1EED2B7ABF}"/>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4" name="Group 23">
            <a:extLst>
              <a:ext uri="{FF2B5EF4-FFF2-40B4-BE49-F238E27FC236}">
                <a16:creationId xmlns:a16="http://schemas.microsoft.com/office/drawing/2014/main" id="{4AC87F4E-12B5-1B42-AFD2-4DB39B7645C9}"/>
              </a:ext>
            </a:extLst>
          </p:cNvPr>
          <p:cNvGrpSpPr/>
          <p:nvPr userDrawn="1"/>
        </p:nvGrpSpPr>
        <p:grpSpPr>
          <a:xfrm rot="16200000">
            <a:off x="499388" y="-322655"/>
            <a:ext cx="535531" cy="645309"/>
            <a:chOff x="10945855" y="7317026"/>
            <a:chExt cx="2483924" cy="2993104"/>
          </a:xfrm>
        </p:grpSpPr>
        <p:sp>
          <p:nvSpPr>
            <p:cNvPr id="25" name="Freeform: Shape 15">
              <a:extLst>
                <a:ext uri="{FF2B5EF4-FFF2-40B4-BE49-F238E27FC236}">
                  <a16:creationId xmlns:a16="http://schemas.microsoft.com/office/drawing/2014/main" id="{03DD8765-59DF-A045-ADB5-E39FAEE153A0}"/>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Freeform: Shape 16">
              <a:extLst>
                <a:ext uri="{FF2B5EF4-FFF2-40B4-BE49-F238E27FC236}">
                  <a16:creationId xmlns:a16="http://schemas.microsoft.com/office/drawing/2014/main" id="{B34B796C-A407-7B4D-B4F0-E58A44FE8DB4}"/>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0" name="Freeform: Shape 23">
            <a:extLst>
              <a:ext uri="{FF2B5EF4-FFF2-40B4-BE49-F238E27FC236}">
                <a16:creationId xmlns:a16="http://schemas.microsoft.com/office/drawing/2014/main" id="{CBE3FDC9-67CB-FA42-B127-A36BFF4678BB}"/>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Slide Number Placeholder 4">
            <a:extLst>
              <a:ext uri="{FF2B5EF4-FFF2-40B4-BE49-F238E27FC236}">
                <a16:creationId xmlns:a16="http://schemas.microsoft.com/office/drawing/2014/main" id="{1E902BFF-CA8F-D745-A819-A7BB38B30ED9}"/>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26723047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ank You 1">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6" name="Group 5">
            <a:extLst>
              <a:ext uri="{FF2B5EF4-FFF2-40B4-BE49-F238E27FC236}">
                <a16:creationId xmlns:a16="http://schemas.microsoft.com/office/drawing/2014/main" id="{EA7FF9D7-8545-4547-AC77-A0421EEB9B99}"/>
              </a:ext>
            </a:extLst>
          </p:cNvPr>
          <p:cNvGrpSpPr/>
          <p:nvPr userDrawn="1"/>
        </p:nvGrpSpPr>
        <p:grpSpPr>
          <a:xfrm>
            <a:off x="0" y="0"/>
            <a:ext cx="6881966" cy="6858876"/>
            <a:chOff x="-5321" y="1096"/>
            <a:chExt cx="5924073" cy="5904197"/>
          </a:xfrm>
        </p:grpSpPr>
        <p:sp>
          <p:nvSpPr>
            <p:cNvPr id="17" name="Right Triangle 16">
              <a:extLst>
                <a:ext uri="{FF2B5EF4-FFF2-40B4-BE49-F238E27FC236}">
                  <a16:creationId xmlns:a16="http://schemas.microsoft.com/office/drawing/2014/main" id="{8DCD5806-2A2F-4ABF-8057-245681C498E6}"/>
                </a:ext>
              </a:extLst>
            </p:cNvPr>
            <p:cNvSpPr/>
            <p:nvPr userDrawn="1"/>
          </p:nvSpPr>
          <p:spPr>
            <a:xfrm rot="16200000" flipH="1" flipV="1">
              <a:off x="4618" y="-8842"/>
              <a:ext cx="5904196" cy="592407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userDrawn="1"/>
          </p:nvSpPr>
          <p:spPr>
            <a:xfrm rot="16200000" flipH="1" flipV="1">
              <a:off x="3941" y="-8164"/>
              <a:ext cx="5501471" cy="551999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userDrawn="1"/>
          </p:nvSpPr>
          <p:spPr>
            <a:xfrm rot="16200000" flipH="1" flipV="1">
              <a:off x="3131" y="-7355"/>
              <a:ext cx="5019818" cy="5036720"/>
            </a:xfrm>
            <a:prstGeom prst="rtTriangle">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5217242" y="2807208"/>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Tree>
    <p:extLst>
      <p:ext uri="{BB962C8B-B14F-4D97-AF65-F5344CB8AC3E}">
        <p14:creationId xmlns:p14="http://schemas.microsoft.com/office/powerpoint/2010/main" val="22363861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hank You 2">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6360242" y="3429000"/>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
        <p:nvSpPr>
          <p:cNvPr id="35" name="Freeform: Shape 34">
            <a:extLst>
              <a:ext uri="{FF2B5EF4-FFF2-40B4-BE49-F238E27FC236}">
                <a16:creationId xmlns:a16="http://schemas.microsoft.com/office/drawing/2014/main" id="{C024DCDB-C6BF-455E-AAB8-EAF9DAB302A1}"/>
              </a:ext>
            </a:extLst>
          </p:cNvPr>
          <p:cNvSpPr/>
          <p:nvPr userDrawn="1"/>
        </p:nvSpPr>
        <p:spPr>
          <a:xfrm rot="13500000">
            <a:off x="-729899" y="-1215856"/>
            <a:ext cx="6043521" cy="8427077"/>
          </a:xfrm>
          <a:custGeom>
            <a:avLst/>
            <a:gdLst>
              <a:gd name="connsiteX0" fmla="*/ 6043521 w 6043521"/>
              <a:gd name="connsiteY0" fmla="*/ 4267535 h 8427077"/>
              <a:gd name="connsiteX1" fmla="*/ 1883979 w 6043521"/>
              <a:gd name="connsiteY1" fmla="*/ 8427077 h 8427077"/>
              <a:gd name="connsiteX2" fmla="*/ 0 w 6043521"/>
              <a:gd name="connsiteY2" fmla="*/ 8427077 h 8427077"/>
              <a:gd name="connsiteX3" fmla="*/ 0 w 6043521"/>
              <a:gd name="connsiteY3" fmla="*/ 1775986 h 8427077"/>
              <a:gd name="connsiteX4" fmla="*/ 1775985 w 6043521"/>
              <a:gd name="connsiteY4" fmla="*/ 0 h 8427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8427077">
                <a:moveTo>
                  <a:pt x="6043521" y="4267535"/>
                </a:moveTo>
                <a:lnTo>
                  <a:pt x="1883979" y="8427077"/>
                </a:lnTo>
                <a:lnTo>
                  <a:pt x="0" y="8427077"/>
                </a:lnTo>
                <a:lnTo>
                  <a:pt x="0" y="1775986"/>
                </a:lnTo>
                <a:lnTo>
                  <a:pt x="1775985"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2" name="Freeform: Shape 31">
            <a:extLst>
              <a:ext uri="{FF2B5EF4-FFF2-40B4-BE49-F238E27FC236}">
                <a16:creationId xmlns:a16="http://schemas.microsoft.com/office/drawing/2014/main" id="{26AFB47A-5D51-4F9C-B01B-977CE5E3C093}"/>
              </a:ext>
            </a:extLst>
          </p:cNvPr>
          <p:cNvSpPr/>
          <p:nvPr userDrawn="1"/>
        </p:nvSpPr>
        <p:spPr>
          <a:xfrm rot="13500000">
            <a:off x="-1145231" y="-2123853"/>
            <a:ext cx="6043521" cy="9008880"/>
          </a:xfrm>
          <a:custGeom>
            <a:avLst/>
            <a:gdLst>
              <a:gd name="connsiteX0" fmla="*/ 6043521 w 6043521"/>
              <a:gd name="connsiteY0" fmla="*/ 4849338 h 9008880"/>
              <a:gd name="connsiteX1" fmla="*/ 1883979 w 6043521"/>
              <a:gd name="connsiteY1" fmla="*/ 9008880 h 9008880"/>
              <a:gd name="connsiteX2" fmla="*/ 0 w 6043521"/>
              <a:gd name="connsiteY2" fmla="*/ 9008880 h 9008880"/>
              <a:gd name="connsiteX3" fmla="*/ 0 w 6043521"/>
              <a:gd name="connsiteY3" fmla="*/ 1194182 h 9008880"/>
              <a:gd name="connsiteX4" fmla="*/ 1194182 w 6043521"/>
              <a:gd name="connsiteY4" fmla="*/ 0 h 90088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9008880">
                <a:moveTo>
                  <a:pt x="6043521" y="4849338"/>
                </a:moveTo>
                <a:lnTo>
                  <a:pt x="1883979" y="9008880"/>
                </a:lnTo>
                <a:lnTo>
                  <a:pt x="0" y="9008880"/>
                </a:lnTo>
                <a:lnTo>
                  <a:pt x="0" y="1194182"/>
                </a:lnTo>
                <a:lnTo>
                  <a:pt x="1194182"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a16="http://schemas.microsoft.com/office/drawing/2014/main" id="{6997A4FF-7390-4173-8ACD-6CF7145AACEC}"/>
              </a:ext>
            </a:extLst>
          </p:cNvPr>
          <p:cNvSpPr/>
          <p:nvPr userDrawn="1"/>
        </p:nvSpPr>
        <p:spPr>
          <a:xfrm rot="18900000" flipH="1">
            <a:off x="-2681153" y="-465959"/>
            <a:ext cx="8639119" cy="5739762"/>
          </a:xfrm>
          <a:custGeom>
            <a:avLst/>
            <a:gdLst>
              <a:gd name="connsiteX0" fmla="*/ 3789781 w 8639119"/>
              <a:gd name="connsiteY0" fmla="*/ 0 h 5739762"/>
              <a:gd name="connsiteX1" fmla="*/ 0 w 8639119"/>
              <a:gd name="connsiteY1" fmla="*/ 3789782 h 5739762"/>
              <a:gd name="connsiteX2" fmla="*/ 0 w 8639119"/>
              <a:gd name="connsiteY2" fmla="*/ 5739761 h 5739762"/>
              <a:gd name="connsiteX3" fmla="*/ 7748695 w 8639119"/>
              <a:gd name="connsiteY3" fmla="*/ 5739762 h 5739762"/>
              <a:gd name="connsiteX4" fmla="*/ 8639119 w 8639119"/>
              <a:gd name="connsiteY4" fmla="*/ 4849338 h 5739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9119" h="5739762">
                <a:moveTo>
                  <a:pt x="3789781" y="0"/>
                </a:moveTo>
                <a:lnTo>
                  <a:pt x="0" y="3789782"/>
                </a:lnTo>
                <a:lnTo>
                  <a:pt x="0" y="5739761"/>
                </a:lnTo>
                <a:lnTo>
                  <a:pt x="7748695" y="5739762"/>
                </a:lnTo>
                <a:lnTo>
                  <a:pt x="8639119" y="4849338"/>
                </a:lnTo>
                <a:close/>
              </a:path>
            </a:pathLst>
          </a:custGeom>
          <a:solidFill>
            <a:schemeClr val="accent1">
              <a:lumMod val="50000"/>
              <a:alpha val="5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1218518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1B0E15-6FC5-434E-8780-B186D9DB0CD0}"/>
              </a:ext>
            </a:extLst>
          </p:cNvPr>
          <p:cNvSpPr>
            <a:spLocks noGrp="1"/>
          </p:cNvSpPr>
          <p:nvPr>
            <p:ph type="title"/>
          </p:nvPr>
        </p:nvSpPr>
        <p:spPr>
          <a:xfrm>
            <a:off x="838200" y="365125"/>
            <a:ext cx="108204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A9C7B128-34F3-405C-B601-8BAFDB43499C}"/>
              </a:ext>
            </a:extLst>
          </p:cNvPr>
          <p:cNvSpPr>
            <a:spLocks noGrp="1"/>
          </p:cNvSpPr>
          <p:nvPr>
            <p:ph type="body" idx="1"/>
          </p:nvPr>
        </p:nvSpPr>
        <p:spPr>
          <a:xfrm>
            <a:off x="838200" y="1825625"/>
            <a:ext cx="108204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9F5A7754-E8C7-438B-922D-9027C6CF58E2}"/>
              </a:ext>
            </a:extLst>
          </p:cNvPr>
          <p:cNvSpPr>
            <a:spLocks noGrp="1"/>
          </p:cNvSpPr>
          <p:nvPr>
            <p:ph type="sldNum" sz="quarter" idx="4"/>
          </p:nvPr>
        </p:nvSpPr>
        <p:spPr>
          <a:xfrm>
            <a:off x="11112500" y="6356350"/>
            <a:ext cx="660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63D6C4-4840-40CC-AC84-17E24B3B7BDE}" type="slidenum">
              <a:rPr lang="en-US" noProof="0" smtClean="0"/>
              <a:t>‹#›</a:t>
            </a:fld>
            <a:endParaRPr lang="en-US" noProof="0" dirty="0"/>
          </a:p>
        </p:txBody>
      </p:sp>
      <p:sp>
        <p:nvSpPr>
          <p:cNvPr id="5" name="Rectangle 4">
            <a:extLst>
              <a:ext uri="{FF2B5EF4-FFF2-40B4-BE49-F238E27FC236}">
                <a16:creationId xmlns:a16="http://schemas.microsoft.com/office/drawing/2014/main" id="{7CDDDB7D-9189-9548-A2B9-81DC62C3C1A3}"/>
              </a:ext>
            </a:extLst>
          </p:cNvPr>
          <p:cNvSpPr/>
          <p:nvPr userDrawn="1"/>
        </p:nvSpPr>
        <p:spPr>
          <a:xfrm>
            <a:off x="0" y="1"/>
            <a:ext cx="12192000" cy="6857999"/>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Freeform: Shape 9">
            <a:extLst>
              <a:ext uri="{FF2B5EF4-FFF2-40B4-BE49-F238E27FC236}">
                <a16:creationId xmlns:a16="http://schemas.microsoft.com/office/drawing/2014/main" id="{096D8877-6B4A-4540-8927-767DD7401718}"/>
              </a:ext>
            </a:extLst>
          </p:cNvPr>
          <p:cNvSpPr/>
          <p:nvPr userDrawn="1"/>
        </p:nvSpPr>
        <p:spPr>
          <a:xfrm>
            <a:off x="0" y="1"/>
            <a:ext cx="12192001" cy="6857999"/>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17">
            <a:extLst>
              <a:ext uri="{FF2B5EF4-FFF2-40B4-BE49-F238E27FC236}">
                <a16:creationId xmlns:a16="http://schemas.microsoft.com/office/drawing/2014/main" id="{5AF2E123-FE0F-8541-8E36-5030C450AA7E}"/>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9" name="Freeform: Shape 11">
            <a:extLst>
              <a:ext uri="{FF2B5EF4-FFF2-40B4-BE49-F238E27FC236}">
                <a16:creationId xmlns:a16="http://schemas.microsoft.com/office/drawing/2014/main" id="{E5519D99-3B68-924A-9CD0-14B911711CA8}"/>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7">
            <a:extLst>
              <a:ext uri="{FF2B5EF4-FFF2-40B4-BE49-F238E27FC236}">
                <a16:creationId xmlns:a16="http://schemas.microsoft.com/office/drawing/2014/main" id="{A09E21A9-FBEF-144C-A152-FE484F3C55C1}"/>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itle 1">
            <a:extLst>
              <a:ext uri="{FF2B5EF4-FFF2-40B4-BE49-F238E27FC236}">
                <a16:creationId xmlns:a16="http://schemas.microsoft.com/office/drawing/2014/main" id="{70C7F2CB-A8CE-1545-A08D-93592C4BAEEA}"/>
              </a:ext>
            </a:extLst>
          </p:cNvPr>
          <p:cNvSpPr txBox="1">
            <a:spLocks/>
          </p:cNvSpPr>
          <p:nvPr userDrawn="1"/>
        </p:nvSpPr>
        <p:spPr>
          <a:xfrm>
            <a:off x="444500" y="542925"/>
            <a:ext cx="11214100" cy="535531"/>
          </a:xfrm>
          <a:prstGeom prst="rect">
            <a:avLst/>
          </a:prstGeom>
        </p:spPr>
        <p:txBody>
          <a:bodyPr vert="horz" wrap="square" lIns="91440" tIns="45720" rIns="91440" bIns="45720" rtlCol="0" anchor="t">
            <a:spAutoFit/>
          </a:bodyPr>
          <a:lstStyle>
            <a:lvl1pPr algn="l" defTabSz="914400" rtl="0" eaLnBrk="1" latinLnBrk="0" hangingPunct="1">
              <a:lnSpc>
                <a:spcPct val="90000"/>
              </a:lnSpc>
              <a:spcBef>
                <a:spcPct val="0"/>
              </a:spcBef>
              <a:buNone/>
              <a:defRPr lang="en-GB" sz="3200" b="1" kern="1200" spc="-70" baseline="0" dirty="0">
                <a:solidFill>
                  <a:schemeClr val="bg1"/>
                </a:solidFill>
                <a:latin typeface="Trebuchet MS" panose="020B0603020202020204" pitchFamily="34" charset="0"/>
                <a:ea typeface="+mj-ea"/>
                <a:cs typeface="+mj-cs"/>
              </a:defRPr>
            </a:lvl1pPr>
          </a:lstStyle>
          <a:p>
            <a:r>
              <a:rPr lang="en-US" noProof="0" dirty="0">
                <a:latin typeface="+mj-lt"/>
              </a:rPr>
              <a:t>Click to edit Master title style</a:t>
            </a:r>
          </a:p>
        </p:txBody>
      </p:sp>
      <p:grpSp>
        <p:nvGrpSpPr>
          <p:cNvPr id="12" name="Group 11">
            <a:extLst>
              <a:ext uri="{FF2B5EF4-FFF2-40B4-BE49-F238E27FC236}">
                <a16:creationId xmlns:a16="http://schemas.microsoft.com/office/drawing/2014/main" id="{7068FCE4-1B47-3C4B-B091-013120A97D09}"/>
              </a:ext>
            </a:extLst>
          </p:cNvPr>
          <p:cNvGrpSpPr/>
          <p:nvPr userDrawn="1"/>
        </p:nvGrpSpPr>
        <p:grpSpPr>
          <a:xfrm rot="16200000">
            <a:off x="499388" y="-322655"/>
            <a:ext cx="535531" cy="645309"/>
            <a:chOff x="10945855" y="7317026"/>
            <a:chExt cx="2483924" cy="2993104"/>
          </a:xfrm>
        </p:grpSpPr>
        <p:sp>
          <p:nvSpPr>
            <p:cNvPr id="13" name="Freeform: Shape 15">
              <a:extLst>
                <a:ext uri="{FF2B5EF4-FFF2-40B4-BE49-F238E27FC236}">
                  <a16:creationId xmlns:a16="http://schemas.microsoft.com/office/drawing/2014/main" id="{FEC3FDE7-F27E-5E4E-8752-287CAB7792D4}"/>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6">
              <a:extLst>
                <a:ext uri="{FF2B5EF4-FFF2-40B4-BE49-F238E27FC236}">
                  <a16:creationId xmlns:a16="http://schemas.microsoft.com/office/drawing/2014/main" id="{81C902DB-0D21-5044-82B6-9E7A70A1BF62}"/>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5" name="Group 14">
            <a:extLst>
              <a:ext uri="{FF2B5EF4-FFF2-40B4-BE49-F238E27FC236}">
                <a16:creationId xmlns:a16="http://schemas.microsoft.com/office/drawing/2014/main" id="{BE1E08A0-195D-694F-947B-986A76FBB93E}"/>
              </a:ext>
            </a:extLst>
          </p:cNvPr>
          <p:cNvGrpSpPr/>
          <p:nvPr userDrawn="1"/>
        </p:nvGrpSpPr>
        <p:grpSpPr>
          <a:xfrm>
            <a:off x="-1" y="1357409"/>
            <a:ext cx="12192001" cy="4846320"/>
            <a:chOff x="-1" y="1357409"/>
            <a:chExt cx="12192001" cy="4917518"/>
          </a:xfrm>
        </p:grpSpPr>
        <p:sp>
          <p:nvSpPr>
            <p:cNvPr id="16" name="Rectangle: Single Corner Snipped 18">
              <a:extLst>
                <a:ext uri="{FF2B5EF4-FFF2-40B4-BE49-F238E27FC236}">
                  <a16:creationId xmlns:a16="http://schemas.microsoft.com/office/drawing/2014/main" id="{ED5DFFCD-1EE3-E64E-B51F-BD7D72413E0B}"/>
                </a:ext>
              </a:extLst>
            </p:cNvPr>
            <p:cNvSpPr/>
            <p:nvPr userDrawn="1"/>
          </p:nvSpPr>
          <p:spPr>
            <a:xfrm flipV="1">
              <a:off x="-1" y="1357409"/>
              <a:ext cx="12192000" cy="4917518"/>
            </a:xfrm>
            <a:prstGeom prst="snip1Rect">
              <a:avLst>
                <a:gd name="adj" fmla="val 0"/>
              </a:avLst>
            </a:prstGeom>
            <a:pattFill prst="dkVert">
              <a:fgClr>
                <a:schemeClr val="accent5"/>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7" name="Rectangle: Single Corner Snipped 2">
              <a:extLst>
                <a:ext uri="{FF2B5EF4-FFF2-40B4-BE49-F238E27FC236}">
                  <a16:creationId xmlns:a16="http://schemas.microsoft.com/office/drawing/2014/main" id="{C12DB3CA-8E64-AA43-BFBE-A2CA9A816DBE}"/>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8" name="Freeform: Shape 23">
            <a:extLst>
              <a:ext uri="{FF2B5EF4-FFF2-40B4-BE49-F238E27FC236}">
                <a16:creationId xmlns:a16="http://schemas.microsoft.com/office/drawing/2014/main" id="{A587DEFD-D470-4142-8E0D-A71DDB147C92}"/>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Slide Number Placeholder 4">
            <a:extLst>
              <a:ext uri="{FF2B5EF4-FFF2-40B4-BE49-F238E27FC236}">
                <a16:creationId xmlns:a16="http://schemas.microsoft.com/office/drawing/2014/main" id="{7D9BF857-7910-734D-A217-5E3344220AA2}"/>
              </a:ext>
            </a:extLst>
          </p:cNvPr>
          <p:cNvSpPr txBox="1">
            <a:spLocks/>
          </p:cNvSpPr>
          <p:nvPr userDrawn="1"/>
        </p:nvSpPr>
        <p:spPr>
          <a:xfrm>
            <a:off x="11252200" y="6315075"/>
            <a:ext cx="406400" cy="365125"/>
          </a:xfrm>
          <a:prstGeom prst="rect">
            <a:avLst/>
          </a:prstGeom>
        </p:spPr>
        <p:txBody>
          <a:bodyPr/>
          <a:lstStyle>
            <a:defPPr>
              <a:defRPr lang="en-US"/>
            </a:defPPr>
            <a:lvl1pPr marL="0" algn="l" defTabSz="914400" rtl="0" eaLnBrk="1" latinLnBrk="0" hangingPunct="1">
              <a:defRPr sz="1000" kern="1200">
                <a:solidFill>
                  <a:schemeClr val="bg1"/>
                </a:solidFill>
                <a:latin typeface="Trade Gothic LT Pro" panose="020B05030403030200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66609333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60" r:id="rId3"/>
    <p:sldLayoutId id="2147483666" r:id="rId4"/>
    <p:sldLayoutId id="2147483681" r:id="rId5"/>
    <p:sldLayoutId id="2147483661" r:id="rId6"/>
    <p:sldLayoutId id="2147483677" r:id="rId7"/>
    <p:sldLayoutId id="2147483674" r:id="rId8"/>
    <p:sldLayoutId id="2147483665" r:id="rId9"/>
    <p:sldLayoutId id="2147483673" r:id="rId10"/>
    <p:sldLayoutId id="2147483662" r:id="rId11"/>
    <p:sldLayoutId id="2147483663" r:id="rId12"/>
    <p:sldLayoutId id="2147483664" r:id="rId13"/>
    <p:sldLayoutId id="2147483675" r:id="rId14"/>
    <p:sldLayoutId id="2147483676" r:id="rId15"/>
    <p:sldLayoutId id="2147483672" r:id="rId16"/>
    <p:sldLayoutId id="2147483667" r:id="rId17"/>
    <p:sldLayoutId id="2147483668" r:id="rId1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2"/>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36" userDrawn="1">
          <p15:clr>
            <a:srgbClr val="F26B43"/>
          </p15:clr>
        </p15:guide>
        <p15:guide id="4" orient="horz" pos="336" userDrawn="1">
          <p15:clr>
            <a:srgbClr val="F26B43"/>
          </p15:clr>
        </p15:guide>
        <p15:guide id="5" pos="7344" userDrawn="1">
          <p15:clr>
            <a:srgbClr val="F26B43"/>
          </p15:clr>
        </p15:guide>
        <p15:guide id="6" orient="horz" pos="3984"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microsoft.com/office/2018/10/relationships/comments" Target="../comments/modernComment_126_1288D42D.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chart" Target="../charts/chart4.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chart" Target="../charts/chart5.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p:txBody>
          <a:bodyPr/>
          <a:lstStyle/>
          <a:p>
            <a:r>
              <a:rPr lang="en-GB" sz="3600" dirty="0"/>
              <a:t>Addressing the problem of staff shortage in Proper Care, UK</a:t>
            </a:r>
            <a:endParaRPr lang="en-US" sz="3600" dirty="0"/>
          </a:p>
        </p:txBody>
      </p:sp>
      <p:sp>
        <p:nvSpPr>
          <p:cNvPr id="3" name="Subtitle 2">
            <a:extLst>
              <a:ext uri="{FF2B5EF4-FFF2-40B4-BE49-F238E27FC236}">
                <a16:creationId xmlns:a16="http://schemas.microsoft.com/office/drawing/2014/main" id="{0D537F64-4C96-4AA8-BB21-E8053A3186DD}"/>
              </a:ext>
            </a:extLst>
          </p:cNvPr>
          <p:cNvSpPr>
            <a:spLocks noGrp="1"/>
          </p:cNvSpPr>
          <p:nvPr>
            <p:ph type="subTitle" idx="1"/>
          </p:nvPr>
        </p:nvSpPr>
        <p:spPr>
          <a:xfrm>
            <a:off x="2761488" y="3721608"/>
            <a:ext cx="7077456" cy="2412492"/>
          </a:xfrm>
        </p:spPr>
        <p:txBody>
          <a:bodyPr/>
          <a:lstStyle/>
          <a:p>
            <a:pPr marL="0" indent="0">
              <a:buNone/>
            </a:pPr>
            <a:r>
              <a:rPr lang="en-US" dirty="0"/>
              <a:t>Presenter: Ilinko Ignatov (2120209)</a:t>
            </a:r>
          </a:p>
          <a:p>
            <a:pPr marL="0" indent="0">
              <a:buNone/>
            </a:pPr>
            <a:r>
              <a:rPr lang="en-US" dirty="0"/>
              <a:t>Lecturer: </a:t>
            </a:r>
            <a:r>
              <a:rPr lang="en-US" dirty="0" err="1"/>
              <a:t>Chijoke</a:t>
            </a:r>
            <a:r>
              <a:rPr lang="en-US" dirty="0"/>
              <a:t> Uba</a:t>
            </a:r>
          </a:p>
          <a:p>
            <a:pPr marL="0" indent="0">
              <a:buNone/>
            </a:pPr>
            <a:r>
              <a:rPr lang="en-US" dirty="0"/>
              <a:t>Module: Problem Solving and Decision Making (BMSW4004_BIRM)</a:t>
            </a:r>
          </a:p>
          <a:p>
            <a:pPr marL="0" indent="0">
              <a:buNone/>
            </a:pPr>
            <a:r>
              <a:rPr lang="en-US" dirty="0"/>
              <a:t>University of Wales Trinity Saint David</a:t>
            </a:r>
          </a:p>
          <a:p>
            <a:pPr marL="0" indent="0">
              <a:buNone/>
            </a:pPr>
            <a:endParaRPr lang="en-US" dirty="0"/>
          </a:p>
        </p:txBody>
      </p:sp>
    </p:spTree>
    <p:extLst>
      <p:ext uri="{BB962C8B-B14F-4D97-AF65-F5344CB8AC3E}">
        <p14:creationId xmlns:p14="http://schemas.microsoft.com/office/powerpoint/2010/main" val="3946934594"/>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3BD8413-C238-49D7-A4E1-E8FEF1811A0E}"/>
              </a:ext>
            </a:extLst>
          </p:cNvPr>
          <p:cNvSpPr>
            <a:spLocks noGrp="1"/>
          </p:cNvSpPr>
          <p:nvPr>
            <p:ph type="title"/>
          </p:nvPr>
        </p:nvSpPr>
        <p:spPr>
          <a:xfrm>
            <a:off x="498729" y="895350"/>
            <a:ext cx="7781544" cy="859055"/>
          </a:xfrm>
        </p:spPr>
        <p:txBody>
          <a:bodyPr/>
          <a:lstStyle/>
          <a:p>
            <a:r>
              <a:rPr lang="en-US" dirty="0"/>
              <a:t>Introduction</a:t>
            </a:r>
          </a:p>
        </p:txBody>
      </p:sp>
      <p:sp>
        <p:nvSpPr>
          <p:cNvPr id="5" name="Text Placeholder 4">
            <a:extLst>
              <a:ext uri="{FF2B5EF4-FFF2-40B4-BE49-F238E27FC236}">
                <a16:creationId xmlns:a16="http://schemas.microsoft.com/office/drawing/2014/main" id="{0A95F4DE-39B7-4CE2-BC1E-8B8AE662A895}"/>
              </a:ext>
            </a:extLst>
          </p:cNvPr>
          <p:cNvSpPr>
            <a:spLocks noGrp="1"/>
          </p:cNvSpPr>
          <p:nvPr>
            <p:ph type="body" idx="1"/>
          </p:nvPr>
        </p:nvSpPr>
        <p:spPr>
          <a:xfrm>
            <a:off x="498728" y="2133599"/>
            <a:ext cx="7826121" cy="4181475"/>
          </a:xfrm>
        </p:spPr>
        <p:txBody>
          <a:bodyPr/>
          <a:lstStyle/>
          <a:p>
            <a:pPr algn="just"/>
            <a:r>
              <a:rPr lang="en-US" dirty="0"/>
              <a:t>The issue of the staff shortage is worldwide. The nurses are needed almost in every country to staff health systems. The NHS hospitals, mental health and community providers are currently facing this problem, through the years the numbers of staff vacancies were arising. These problem cause the forming of other issues that will occur and impact the NHS and its staff adversely.</a:t>
            </a:r>
          </a:p>
        </p:txBody>
      </p:sp>
      <p:sp>
        <p:nvSpPr>
          <p:cNvPr id="2" name="Slide Number Placeholder 1">
            <a:extLst>
              <a:ext uri="{FF2B5EF4-FFF2-40B4-BE49-F238E27FC236}">
                <a16:creationId xmlns:a16="http://schemas.microsoft.com/office/drawing/2014/main" id="{0B24BF10-2B55-43AB-9F77-F1A1410384A9}"/>
              </a:ext>
            </a:extLst>
          </p:cNvPr>
          <p:cNvSpPr>
            <a:spLocks noGrp="1"/>
          </p:cNvSpPr>
          <p:nvPr>
            <p:ph type="sldNum" sz="quarter" idx="12"/>
          </p:nvPr>
        </p:nvSpPr>
        <p:spPr/>
        <p:txBody>
          <a:bodyPr/>
          <a:lstStyle/>
          <a:p>
            <a:fld id="{C263D6C4-4840-40CC-AC84-17E24B3B7BDE}" type="slidenum">
              <a:rPr lang="en-US" smtClean="0"/>
              <a:pPr/>
              <a:t>2</a:t>
            </a:fld>
            <a:endParaRPr lang="en-US" dirty="0"/>
          </a:p>
        </p:txBody>
      </p:sp>
    </p:spTree>
    <p:extLst>
      <p:ext uri="{BB962C8B-B14F-4D97-AF65-F5344CB8AC3E}">
        <p14:creationId xmlns:p14="http://schemas.microsoft.com/office/powerpoint/2010/main" val="29027943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81B1403-A557-6C56-ECBD-7433D10749AA}"/>
              </a:ext>
            </a:extLst>
          </p:cNvPr>
          <p:cNvSpPr>
            <a:spLocks noGrp="1"/>
          </p:cNvSpPr>
          <p:nvPr>
            <p:ph type="sldNum" sz="quarter" idx="12"/>
          </p:nvPr>
        </p:nvSpPr>
        <p:spPr/>
        <p:txBody>
          <a:bodyPr/>
          <a:lstStyle/>
          <a:p>
            <a:fld id="{C263D6C4-4840-40CC-AC84-17E24B3B7BDE}" type="slidenum">
              <a:rPr lang="en-US" noProof="0" smtClean="0"/>
              <a:pPr/>
              <a:t>3</a:t>
            </a:fld>
            <a:endParaRPr lang="en-US" noProof="0" dirty="0"/>
          </a:p>
        </p:txBody>
      </p:sp>
      <p:sp>
        <p:nvSpPr>
          <p:cNvPr id="4" name="Title 3">
            <a:extLst>
              <a:ext uri="{FF2B5EF4-FFF2-40B4-BE49-F238E27FC236}">
                <a16:creationId xmlns:a16="http://schemas.microsoft.com/office/drawing/2014/main" id="{BEA3F621-C0E0-0849-5B20-FBBFEF347B6B}"/>
              </a:ext>
            </a:extLst>
          </p:cNvPr>
          <p:cNvSpPr>
            <a:spLocks noGrp="1"/>
          </p:cNvSpPr>
          <p:nvPr>
            <p:ph type="title"/>
          </p:nvPr>
        </p:nvSpPr>
        <p:spPr>
          <a:xfrm>
            <a:off x="536829" y="962686"/>
            <a:ext cx="11121771" cy="859055"/>
          </a:xfrm>
        </p:spPr>
        <p:txBody>
          <a:bodyPr>
            <a:noAutofit/>
          </a:bodyPr>
          <a:lstStyle/>
          <a:p>
            <a:r>
              <a:rPr lang="en-GB" sz="3200" dirty="0">
                <a:latin typeface="+mn-lt"/>
              </a:rPr>
              <a:t>Number of open vacancies in the NHS workforce in England from 2018/19 to 2021/22, by staff group</a:t>
            </a:r>
          </a:p>
        </p:txBody>
      </p:sp>
      <p:grpSp>
        <p:nvGrpSpPr>
          <p:cNvPr id="7" name="Group 6">
            <a:extLst>
              <a:ext uri="{FF2B5EF4-FFF2-40B4-BE49-F238E27FC236}">
                <a16:creationId xmlns:a16="http://schemas.microsoft.com/office/drawing/2014/main" id="{28E8FE42-0631-D992-EBC3-E3552651034E}"/>
              </a:ext>
            </a:extLst>
          </p:cNvPr>
          <p:cNvGrpSpPr/>
          <p:nvPr/>
        </p:nvGrpSpPr>
        <p:grpSpPr>
          <a:xfrm>
            <a:off x="536829" y="2294987"/>
            <a:ext cx="11016000" cy="4005473"/>
            <a:chOff x="536829" y="2294987"/>
            <a:chExt cx="11016000" cy="4005473"/>
          </a:xfrm>
        </p:grpSpPr>
        <p:graphicFrame>
          <p:nvGraphicFramePr>
            <p:cNvPr id="5" name="ChartObject">
              <a:extLst>
                <a:ext uri="{FF2B5EF4-FFF2-40B4-BE49-F238E27FC236}">
                  <a16:creationId xmlns:a16="http://schemas.microsoft.com/office/drawing/2014/main" id="{9170E71C-7AE1-54F9-6A44-FC6D59DCFE94}"/>
                </a:ext>
              </a:extLst>
            </p:cNvPr>
            <p:cNvGraphicFramePr/>
            <p:nvPr>
              <p:extLst>
                <p:ext uri="{D42A27DB-BD31-4B8C-83A1-F6EECF244321}">
                  <p14:modId xmlns:p14="http://schemas.microsoft.com/office/powerpoint/2010/main" val="4215970323"/>
                </p:ext>
              </p:extLst>
            </p:nvPr>
          </p:nvGraphicFramePr>
          <p:xfrm>
            <a:off x="536829" y="2294987"/>
            <a:ext cx="11016000" cy="3932650"/>
          </p:xfrm>
          <a:graphic>
            <a:graphicData uri="http://schemas.openxmlformats.org/drawingml/2006/chart">
              <c:chart xmlns:c="http://schemas.openxmlformats.org/drawingml/2006/chart" xmlns:r="http://schemas.openxmlformats.org/officeDocument/2006/relationships" r:id="rId2"/>
            </a:graphicData>
          </a:graphic>
        </p:graphicFrame>
        <p:sp>
          <p:nvSpPr>
            <p:cNvPr id="6" name="TextBox 5">
              <a:extLst>
                <a:ext uri="{FF2B5EF4-FFF2-40B4-BE49-F238E27FC236}">
                  <a16:creationId xmlns:a16="http://schemas.microsoft.com/office/drawing/2014/main" id="{4DDCFCEA-A04B-737F-75A9-37D2CC2D3BE0}"/>
                </a:ext>
              </a:extLst>
            </p:cNvPr>
            <p:cNvSpPr txBox="1"/>
            <p:nvPr/>
          </p:nvSpPr>
          <p:spPr>
            <a:xfrm>
              <a:off x="628650" y="6038850"/>
              <a:ext cx="5553075" cy="261610"/>
            </a:xfrm>
            <a:prstGeom prst="rect">
              <a:avLst/>
            </a:prstGeom>
            <a:noFill/>
          </p:spPr>
          <p:txBody>
            <a:bodyPr wrap="square" rtlCol="0">
              <a:spAutoFit/>
            </a:bodyPr>
            <a:lstStyle/>
            <a:p>
              <a:r>
                <a:rPr lang="en-GB" sz="1100" dirty="0">
                  <a:solidFill>
                    <a:schemeClr val="bg1"/>
                  </a:solidFill>
                </a:rPr>
                <a:t>Figure 1: (</a:t>
              </a:r>
              <a:r>
                <a:rPr lang="en-GB" sz="1100" dirty="0" err="1">
                  <a:solidFill>
                    <a:schemeClr val="bg1"/>
                  </a:solidFill>
                </a:rPr>
                <a:t>Michas</a:t>
              </a:r>
              <a:r>
                <a:rPr lang="en-GB" sz="1100" dirty="0">
                  <a:solidFill>
                    <a:schemeClr val="bg1"/>
                  </a:solidFill>
                </a:rPr>
                <a:t>, 2022) </a:t>
              </a:r>
            </a:p>
          </p:txBody>
        </p:sp>
      </p:grpSp>
    </p:spTree>
    <p:extLst>
      <p:ext uri="{BB962C8B-B14F-4D97-AF65-F5344CB8AC3E}">
        <p14:creationId xmlns:p14="http://schemas.microsoft.com/office/powerpoint/2010/main" val="40418534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FA646D5-D459-B6F8-D4DF-E38B9E019A40}"/>
              </a:ext>
            </a:extLst>
          </p:cNvPr>
          <p:cNvSpPr>
            <a:spLocks noGrp="1"/>
          </p:cNvSpPr>
          <p:nvPr>
            <p:ph type="body" idx="1"/>
          </p:nvPr>
        </p:nvSpPr>
        <p:spPr>
          <a:xfrm>
            <a:off x="651128" y="1221105"/>
            <a:ext cx="7864221" cy="5322570"/>
          </a:xfrm>
        </p:spPr>
        <p:txBody>
          <a:bodyPr/>
          <a:lstStyle/>
          <a:p>
            <a:pPr algn="just">
              <a:lnSpc>
                <a:spcPct val="150000"/>
              </a:lnSpc>
            </a:pPr>
            <a:r>
              <a:rPr lang="en-GB" dirty="0">
                <a:solidFill>
                  <a:schemeClr val="bg1"/>
                </a:solidFill>
                <a:latin typeface="Arial" panose="020B0604020202020204" pitchFamily="34" charset="0"/>
              </a:rPr>
              <a:t>Figure 1 shows that from 2018 with 42,589 open vacancies to 2022 with 39,884 open vacancies, there is not a big change and they might rise up again following the wave of the previous  years. To prevent this, the factors that cause this problem through the years must be identified and removed or at least to minimised the impact of the factors on the problem. </a:t>
            </a:r>
          </a:p>
        </p:txBody>
      </p:sp>
      <p:sp>
        <p:nvSpPr>
          <p:cNvPr id="3" name="Slide Number Placeholder 2">
            <a:extLst>
              <a:ext uri="{FF2B5EF4-FFF2-40B4-BE49-F238E27FC236}">
                <a16:creationId xmlns:a16="http://schemas.microsoft.com/office/drawing/2014/main" id="{F3DCA1FE-F60A-F358-8C70-FE6F51B55EF9}"/>
              </a:ext>
            </a:extLst>
          </p:cNvPr>
          <p:cNvSpPr>
            <a:spLocks noGrp="1"/>
          </p:cNvSpPr>
          <p:nvPr>
            <p:ph type="sldNum" sz="quarter" idx="12"/>
          </p:nvPr>
        </p:nvSpPr>
        <p:spPr/>
        <p:txBody>
          <a:bodyPr/>
          <a:lstStyle/>
          <a:p>
            <a:fld id="{C263D6C4-4840-40CC-AC84-17E24B3B7BDE}" type="slidenum">
              <a:rPr lang="en-US" noProof="0" smtClean="0"/>
              <a:pPr/>
              <a:t>4</a:t>
            </a:fld>
            <a:endParaRPr lang="en-US" noProof="0" dirty="0"/>
          </a:p>
        </p:txBody>
      </p:sp>
    </p:spTree>
    <p:extLst>
      <p:ext uri="{BB962C8B-B14F-4D97-AF65-F5344CB8AC3E}">
        <p14:creationId xmlns:p14="http://schemas.microsoft.com/office/powerpoint/2010/main" val="3868633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8A50D0F-FD5B-22F8-5166-9685922DA21E}"/>
              </a:ext>
            </a:extLst>
          </p:cNvPr>
          <p:cNvSpPr>
            <a:spLocks noGrp="1"/>
          </p:cNvSpPr>
          <p:nvPr>
            <p:ph type="body" idx="1"/>
          </p:nvPr>
        </p:nvSpPr>
        <p:spPr>
          <a:xfrm>
            <a:off x="831849" y="4754879"/>
            <a:ext cx="9959975" cy="1693545"/>
          </a:xfrm>
        </p:spPr>
        <p:txBody>
          <a:bodyPr>
            <a:normAutofit/>
          </a:bodyPr>
          <a:lstStyle/>
          <a:p>
            <a:r>
              <a:rPr lang="en-GB" dirty="0"/>
              <a:t>The tool that is used to identify the factors that effect and organization or industry is PESTEL. This tool is a framework that helps managers and leaders to identify the external macro-factors that have an negative impact on the organization or industry (</a:t>
            </a:r>
            <a:r>
              <a:rPr lang="en-GB" dirty="0" err="1"/>
              <a:t>Peterdy</a:t>
            </a:r>
            <a:r>
              <a:rPr lang="en-GB" dirty="0"/>
              <a:t>, 2022).</a:t>
            </a:r>
          </a:p>
        </p:txBody>
      </p:sp>
      <p:sp>
        <p:nvSpPr>
          <p:cNvPr id="3" name="Slide Number Placeholder 2">
            <a:extLst>
              <a:ext uri="{FF2B5EF4-FFF2-40B4-BE49-F238E27FC236}">
                <a16:creationId xmlns:a16="http://schemas.microsoft.com/office/drawing/2014/main" id="{C9863B40-8569-5D6D-8435-6F5DA5DF6F95}"/>
              </a:ext>
            </a:extLst>
          </p:cNvPr>
          <p:cNvSpPr>
            <a:spLocks noGrp="1"/>
          </p:cNvSpPr>
          <p:nvPr>
            <p:ph type="sldNum" sz="quarter" idx="12"/>
          </p:nvPr>
        </p:nvSpPr>
        <p:spPr/>
        <p:txBody>
          <a:bodyPr/>
          <a:lstStyle/>
          <a:p>
            <a:fld id="{C263D6C4-4840-40CC-AC84-17E24B3B7BDE}" type="slidenum">
              <a:rPr lang="en-US" noProof="0" smtClean="0"/>
              <a:pPr/>
              <a:t>5</a:t>
            </a:fld>
            <a:endParaRPr lang="en-US" noProof="0" dirty="0"/>
          </a:p>
        </p:txBody>
      </p:sp>
      <p:sp>
        <p:nvSpPr>
          <p:cNvPr id="4" name="Title 3">
            <a:extLst>
              <a:ext uri="{FF2B5EF4-FFF2-40B4-BE49-F238E27FC236}">
                <a16:creationId xmlns:a16="http://schemas.microsoft.com/office/drawing/2014/main" id="{05729429-E069-AD7A-F3A5-A3BCA09DB946}"/>
              </a:ext>
            </a:extLst>
          </p:cNvPr>
          <p:cNvSpPr>
            <a:spLocks noGrp="1"/>
          </p:cNvSpPr>
          <p:nvPr>
            <p:ph type="title"/>
          </p:nvPr>
        </p:nvSpPr>
        <p:spPr>
          <a:xfrm>
            <a:off x="832104" y="3886200"/>
            <a:ext cx="10102596" cy="859055"/>
          </a:xfrm>
        </p:spPr>
        <p:txBody>
          <a:bodyPr>
            <a:normAutofit fontScale="90000"/>
          </a:bodyPr>
          <a:lstStyle/>
          <a:p>
            <a:r>
              <a:rPr lang="en-GB" dirty="0"/>
              <a:t>Tool used to identify the factors</a:t>
            </a:r>
          </a:p>
        </p:txBody>
      </p:sp>
    </p:spTree>
    <p:extLst>
      <p:ext uri="{BB962C8B-B14F-4D97-AF65-F5344CB8AC3E}">
        <p14:creationId xmlns:p14="http://schemas.microsoft.com/office/powerpoint/2010/main" val="3024539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4FB6127-F0E5-48AF-A3FD-80DEDCAB8BD8}"/>
              </a:ext>
            </a:extLst>
          </p:cNvPr>
          <p:cNvSpPr>
            <a:spLocks noGrp="1"/>
          </p:cNvSpPr>
          <p:nvPr>
            <p:ph type="sldNum" sz="quarter" idx="12"/>
          </p:nvPr>
        </p:nvSpPr>
        <p:spPr/>
        <p:txBody>
          <a:bodyPr/>
          <a:lstStyle/>
          <a:p>
            <a:fld id="{C263D6C4-4840-40CC-AC84-17E24B3B7BDE}" type="slidenum">
              <a:rPr lang="en-US" noProof="0" smtClean="0"/>
              <a:pPr/>
              <a:t>6</a:t>
            </a:fld>
            <a:endParaRPr lang="en-US" noProof="0" dirty="0"/>
          </a:p>
        </p:txBody>
      </p:sp>
      <p:graphicFrame>
        <p:nvGraphicFramePr>
          <p:cNvPr id="5" name="Diagram 4">
            <a:extLst>
              <a:ext uri="{FF2B5EF4-FFF2-40B4-BE49-F238E27FC236}">
                <a16:creationId xmlns:a16="http://schemas.microsoft.com/office/drawing/2014/main" id="{8824C527-5D86-A591-EDA2-5AAB1355A3F5}"/>
              </a:ext>
            </a:extLst>
          </p:cNvPr>
          <p:cNvGraphicFramePr/>
          <p:nvPr>
            <p:extLst>
              <p:ext uri="{D42A27DB-BD31-4B8C-83A1-F6EECF244321}">
                <p14:modId xmlns:p14="http://schemas.microsoft.com/office/powerpoint/2010/main" val="479039380"/>
              </p:ext>
            </p:extLst>
          </p:nvPr>
        </p:nvGraphicFramePr>
        <p:xfrm>
          <a:off x="561975" y="828675"/>
          <a:ext cx="1118235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AD0DD28-0932-C51D-5B09-99CBB1B2CA95}"/>
              </a:ext>
            </a:extLst>
          </p:cNvPr>
          <p:cNvSpPr txBox="1"/>
          <p:nvPr/>
        </p:nvSpPr>
        <p:spPr>
          <a:xfrm>
            <a:off x="1514475" y="114300"/>
            <a:ext cx="9220200" cy="707886"/>
          </a:xfrm>
          <a:prstGeom prst="rect">
            <a:avLst/>
          </a:prstGeom>
          <a:noFill/>
        </p:spPr>
        <p:txBody>
          <a:bodyPr wrap="square" rtlCol="0">
            <a:spAutoFit/>
          </a:bodyPr>
          <a:lstStyle/>
          <a:p>
            <a:pPr algn="ctr"/>
            <a:r>
              <a:rPr lang="en-GB" sz="4000" dirty="0">
                <a:solidFill>
                  <a:schemeClr val="bg1"/>
                </a:solidFill>
                <a:latin typeface="Arial" panose="020B0604020202020204" pitchFamily="34" charset="0"/>
                <a:cs typeface="Arial" panose="020B0604020202020204" pitchFamily="34" charset="0"/>
              </a:rPr>
              <a:t>PESTEL</a:t>
            </a:r>
          </a:p>
        </p:txBody>
      </p:sp>
    </p:spTree>
    <p:extLst>
      <p:ext uri="{BB962C8B-B14F-4D97-AF65-F5344CB8AC3E}">
        <p14:creationId xmlns:p14="http://schemas.microsoft.com/office/powerpoint/2010/main" val="3837263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B065C75-272B-4BB5-BA23-D80E8654D621}"/>
              </a:ext>
            </a:extLst>
          </p:cNvPr>
          <p:cNvSpPr>
            <a:spLocks noGrp="1"/>
          </p:cNvSpPr>
          <p:nvPr>
            <p:ph type="sldNum" sz="quarter" idx="12"/>
          </p:nvPr>
        </p:nvSpPr>
        <p:spPr/>
        <p:txBody>
          <a:bodyPr/>
          <a:lstStyle/>
          <a:p>
            <a:fld id="{C263D6C4-4840-40CC-AC84-17E24B3B7BDE}" type="slidenum">
              <a:rPr lang="en-US" smtClean="0"/>
              <a:pPr/>
              <a:t>7</a:t>
            </a:fld>
            <a:endParaRPr lang="en-US" dirty="0"/>
          </a:p>
        </p:txBody>
      </p:sp>
      <p:sp>
        <p:nvSpPr>
          <p:cNvPr id="8" name="Title 7">
            <a:extLst>
              <a:ext uri="{FF2B5EF4-FFF2-40B4-BE49-F238E27FC236}">
                <a16:creationId xmlns:a16="http://schemas.microsoft.com/office/drawing/2014/main" id="{19C34B13-4FEC-384C-3322-9B976A5ED7AC}"/>
              </a:ext>
            </a:extLst>
          </p:cNvPr>
          <p:cNvSpPr>
            <a:spLocks noGrp="1"/>
          </p:cNvSpPr>
          <p:nvPr>
            <p:ph type="title"/>
          </p:nvPr>
        </p:nvSpPr>
        <p:spPr>
          <a:xfrm>
            <a:off x="384429" y="561975"/>
            <a:ext cx="7781544" cy="859055"/>
          </a:xfrm>
        </p:spPr>
        <p:txBody>
          <a:bodyPr>
            <a:normAutofit/>
          </a:bodyPr>
          <a:lstStyle/>
          <a:p>
            <a:r>
              <a:rPr lang="en-GB" dirty="0"/>
              <a:t>Political Factors  </a:t>
            </a:r>
          </a:p>
        </p:txBody>
      </p:sp>
      <p:sp>
        <p:nvSpPr>
          <p:cNvPr id="4" name="TextBox 3">
            <a:extLst>
              <a:ext uri="{FF2B5EF4-FFF2-40B4-BE49-F238E27FC236}">
                <a16:creationId xmlns:a16="http://schemas.microsoft.com/office/drawing/2014/main" id="{634F584F-722E-2F4A-414F-9CBF979F38DA}"/>
              </a:ext>
            </a:extLst>
          </p:cNvPr>
          <p:cNvSpPr txBox="1"/>
          <p:nvPr/>
        </p:nvSpPr>
        <p:spPr>
          <a:xfrm rot="10800000" flipV="1">
            <a:off x="390525" y="1421030"/>
            <a:ext cx="5705475" cy="30013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rtl="0" eaLnBrk="1" fontAlgn="t" latinLnBrk="0" hangingPunct="1">
              <a:lnSpc>
                <a:spcPct val="150000"/>
              </a:lnSpc>
              <a:spcBef>
                <a:spcPts val="0"/>
              </a:spcBef>
              <a:spcAft>
                <a:spcPts val="0"/>
              </a:spcAft>
              <a:buFont typeface="Arial" panose="020B0604020202020204" pitchFamily="34" charset="0"/>
              <a:buChar char="•"/>
            </a:pPr>
            <a:r>
              <a:rPr lang="en-US" sz="1600" i="0" u="none" strike="noStrike" kern="1200" dirty="0">
                <a:solidFill>
                  <a:schemeClr val="bg1"/>
                </a:solidFill>
                <a:effectLst/>
                <a:latin typeface="Arial" panose="020B0604020202020204" pitchFamily="34" charset="0"/>
              </a:rPr>
              <a:t>Brexit</a:t>
            </a:r>
          </a:p>
          <a:p>
            <a:pPr marL="285750" indent="-285750" algn="l" rtl="0" eaLnBrk="1" fontAlgn="t" latinLnBrk="0" hangingPunct="1">
              <a:lnSpc>
                <a:spcPct val="150000"/>
              </a:lnSpc>
              <a:spcBef>
                <a:spcPts val="0"/>
              </a:spcBef>
              <a:spcAft>
                <a:spcPts val="0"/>
              </a:spcAft>
              <a:buFont typeface="Arial" panose="020B0604020202020204" pitchFamily="34" charset="0"/>
              <a:buChar char="•"/>
            </a:pPr>
            <a:r>
              <a:rPr lang="en-US" sz="1600" dirty="0">
                <a:solidFill>
                  <a:schemeClr val="bg1"/>
                </a:solidFill>
                <a:latin typeface="Arial" panose="020B0604020202020204" pitchFamily="34" charset="0"/>
              </a:rPr>
              <a:t>Taxes </a:t>
            </a:r>
          </a:p>
          <a:p>
            <a:pPr marL="285750" indent="-285750" algn="l" rtl="0" eaLnBrk="1" fontAlgn="t" latinLnBrk="0" hangingPunct="1">
              <a:lnSpc>
                <a:spcPct val="150000"/>
              </a:lnSpc>
              <a:spcBef>
                <a:spcPts val="0"/>
              </a:spcBef>
              <a:spcAft>
                <a:spcPts val="0"/>
              </a:spcAft>
              <a:buFont typeface="Arial" panose="020B0604020202020204" pitchFamily="34" charset="0"/>
              <a:buChar char="•"/>
            </a:pPr>
            <a:r>
              <a:rPr lang="en-US" sz="1600" dirty="0">
                <a:solidFill>
                  <a:schemeClr val="bg1"/>
                </a:solidFill>
                <a:latin typeface="Arial" panose="020B0604020202020204" pitchFamily="34" charset="0"/>
              </a:rPr>
              <a:t>Global trade </a:t>
            </a:r>
          </a:p>
          <a:p>
            <a:pPr marL="285750" indent="-285750" algn="l" rtl="0" eaLnBrk="1" fontAlgn="t" latinLnBrk="0" hangingPunct="1">
              <a:lnSpc>
                <a:spcPct val="150000"/>
              </a:lnSpc>
              <a:spcBef>
                <a:spcPts val="0"/>
              </a:spcBef>
              <a:spcAft>
                <a:spcPts val="0"/>
              </a:spcAft>
              <a:buFont typeface="Arial" panose="020B0604020202020204" pitchFamily="34" charset="0"/>
              <a:buChar char="•"/>
            </a:pPr>
            <a:r>
              <a:rPr lang="en-US" sz="1600" dirty="0">
                <a:solidFill>
                  <a:schemeClr val="bg1"/>
                </a:solidFill>
                <a:latin typeface="Arial" panose="020B0604020202020204" pitchFamily="34" charset="0"/>
              </a:rPr>
              <a:t>Government policies </a:t>
            </a:r>
          </a:p>
          <a:p>
            <a:pPr marL="285750" indent="-285750" algn="l" rtl="0" eaLnBrk="1" fontAlgn="t" latinLnBrk="0" hangingPunct="1">
              <a:lnSpc>
                <a:spcPct val="150000"/>
              </a:lnSpc>
              <a:spcBef>
                <a:spcPts val="0"/>
              </a:spcBef>
              <a:spcAft>
                <a:spcPts val="0"/>
              </a:spcAft>
              <a:buFont typeface="Arial" panose="020B0604020202020204" pitchFamily="34" charset="0"/>
              <a:buChar char="•"/>
            </a:pPr>
            <a:r>
              <a:rPr lang="en-US" sz="1600" dirty="0">
                <a:solidFill>
                  <a:schemeClr val="bg1"/>
                </a:solidFill>
                <a:latin typeface="Arial" panose="020B0604020202020204" pitchFamily="34" charset="0"/>
              </a:rPr>
              <a:t>Lack of government funding support </a:t>
            </a:r>
          </a:p>
          <a:p>
            <a:pPr marL="285750" indent="-285750" algn="l" rtl="0" eaLnBrk="1" fontAlgn="t" latinLnBrk="0" hangingPunct="1">
              <a:lnSpc>
                <a:spcPct val="150000"/>
              </a:lnSpc>
              <a:spcBef>
                <a:spcPts val="0"/>
              </a:spcBef>
              <a:spcAft>
                <a:spcPts val="0"/>
              </a:spcAft>
              <a:buFont typeface="Arial" panose="020B0604020202020204" pitchFamily="34" charset="0"/>
              <a:buChar char="•"/>
            </a:pPr>
            <a:r>
              <a:rPr lang="en-US" sz="1600" dirty="0">
                <a:solidFill>
                  <a:schemeClr val="bg1"/>
                </a:solidFill>
                <a:latin typeface="Arial" panose="020B0604020202020204" pitchFamily="34" charset="0"/>
              </a:rPr>
              <a:t>Risk in the short and medium term of policies mostly for EU and non-EU employees </a:t>
            </a:r>
            <a:endParaRPr lang="en-GB" sz="1600" dirty="0">
              <a:solidFill>
                <a:schemeClr val="bg1"/>
              </a:solidFill>
              <a:latin typeface="Arial" panose="020B0604020202020204" pitchFamily="34" charset="0"/>
            </a:endParaRPr>
          </a:p>
          <a:p>
            <a:pPr marL="285750" indent="-285750" algn="just">
              <a:lnSpc>
                <a:spcPct val="150000"/>
              </a:lnSpc>
              <a:buFont typeface="Arial" panose="020B0604020202020204" pitchFamily="34" charset="0"/>
              <a:buChar char="•"/>
            </a:pPr>
            <a:endParaRPr lang="en-US"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9828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DB8D0-BCBA-ECF6-8457-60682C677AB0}"/>
              </a:ext>
            </a:extLst>
          </p:cNvPr>
          <p:cNvSpPr>
            <a:spLocks noGrp="1"/>
          </p:cNvSpPr>
          <p:nvPr>
            <p:ph type="title"/>
          </p:nvPr>
        </p:nvSpPr>
        <p:spPr>
          <a:xfrm>
            <a:off x="285496" y="432485"/>
            <a:ext cx="7781544" cy="1123850"/>
          </a:xfrm>
        </p:spPr>
        <p:txBody>
          <a:bodyPr/>
          <a:lstStyle/>
          <a:p>
            <a:r>
              <a:rPr lang="en-GB" dirty="0"/>
              <a:t>Economical Factors </a:t>
            </a:r>
          </a:p>
        </p:txBody>
      </p:sp>
      <p:sp>
        <p:nvSpPr>
          <p:cNvPr id="3" name="Text Placeholder 2">
            <a:extLst>
              <a:ext uri="{FF2B5EF4-FFF2-40B4-BE49-F238E27FC236}">
                <a16:creationId xmlns:a16="http://schemas.microsoft.com/office/drawing/2014/main" id="{D90B6F39-9DF2-39E9-E535-D5C26AD940FC}"/>
              </a:ext>
            </a:extLst>
          </p:cNvPr>
          <p:cNvSpPr>
            <a:spLocks noGrp="1"/>
          </p:cNvSpPr>
          <p:nvPr>
            <p:ph type="body" idx="1"/>
          </p:nvPr>
        </p:nvSpPr>
        <p:spPr>
          <a:xfrm>
            <a:off x="285496" y="2030728"/>
            <a:ext cx="6803136" cy="2522221"/>
          </a:xfrm>
        </p:spPr>
        <p:txBody>
          <a:bodyPr>
            <a:noAutofit/>
          </a:bodyPr>
          <a:lstStyle/>
          <a:p>
            <a:pPr marL="285750" indent="-285750" algn="just" rtl="0" eaLnBrk="1" fontAlgn="t" latinLnBrk="0" hangingPunct="1">
              <a:lnSpc>
                <a:spcPct val="150000"/>
              </a:lnSpc>
              <a:spcBef>
                <a:spcPts val="0"/>
              </a:spcBef>
              <a:spcAft>
                <a:spcPts val="0"/>
              </a:spcAft>
              <a:buFont typeface="Arial" panose="020B0604020202020204" pitchFamily="34" charset="0"/>
              <a:buChar char="•"/>
            </a:pPr>
            <a:r>
              <a:rPr lang="en-US" i="0" u="none" strike="noStrike" kern="1200" dirty="0">
                <a:solidFill>
                  <a:schemeClr val="bg1"/>
                </a:solidFill>
                <a:effectLst/>
                <a:latin typeface="Arial" panose="020B0604020202020204" pitchFamily="34" charset="0"/>
              </a:rPr>
              <a:t>Economic downturn</a:t>
            </a:r>
            <a:endParaRPr lang="en-GB" i="0" u="none" strike="noStrike" dirty="0">
              <a:solidFill>
                <a:schemeClr val="bg1"/>
              </a:solidFill>
              <a:effectLst/>
              <a:latin typeface="Arial" panose="020B0604020202020204" pitchFamily="34" charset="0"/>
            </a:endParaRPr>
          </a:p>
          <a:p>
            <a:pPr marL="285750" indent="-285750" algn="just" rtl="0" eaLnBrk="1" fontAlgn="t" latinLnBrk="0" hangingPunct="1">
              <a:lnSpc>
                <a:spcPct val="150000"/>
              </a:lnSpc>
              <a:spcBef>
                <a:spcPts val="0"/>
              </a:spcBef>
              <a:spcAft>
                <a:spcPts val="0"/>
              </a:spcAft>
              <a:buFont typeface="Arial" panose="020B0604020202020204" pitchFamily="34" charset="0"/>
              <a:buChar char="•"/>
            </a:pPr>
            <a:r>
              <a:rPr lang="en-US" i="0" u="none" strike="noStrike" kern="1200" dirty="0">
                <a:solidFill>
                  <a:schemeClr val="bg1"/>
                </a:solidFill>
                <a:effectLst/>
                <a:latin typeface="Arial" panose="020B0604020202020204" pitchFamily="34" charset="0"/>
              </a:rPr>
              <a:t>Austerity measures</a:t>
            </a:r>
            <a:endParaRPr lang="en-GB" i="0" u="none" strike="noStrike" dirty="0">
              <a:solidFill>
                <a:schemeClr val="bg1"/>
              </a:solidFill>
              <a:effectLst/>
              <a:latin typeface="Arial" panose="020B0604020202020204" pitchFamily="34" charset="0"/>
            </a:endParaRPr>
          </a:p>
          <a:p>
            <a:pPr marL="285750" indent="-285750" algn="just" rtl="0" eaLnBrk="1" fontAlgn="t" latinLnBrk="0" hangingPunct="1">
              <a:lnSpc>
                <a:spcPct val="150000"/>
              </a:lnSpc>
              <a:spcBef>
                <a:spcPts val="0"/>
              </a:spcBef>
              <a:spcAft>
                <a:spcPts val="0"/>
              </a:spcAft>
              <a:buFont typeface="Arial" panose="020B0604020202020204" pitchFamily="34" charset="0"/>
              <a:buChar char="•"/>
            </a:pPr>
            <a:r>
              <a:rPr lang="en-US" i="0" u="none" strike="noStrike" kern="1200" dirty="0">
                <a:solidFill>
                  <a:schemeClr val="bg1"/>
                </a:solidFill>
                <a:effectLst/>
                <a:latin typeface="Arial" panose="020B0604020202020204" pitchFamily="34" charset="0"/>
              </a:rPr>
              <a:t>Economic crisis affects health</a:t>
            </a:r>
          </a:p>
          <a:p>
            <a:pPr marL="285750" indent="-285750" algn="just" rtl="0" eaLnBrk="1" fontAlgn="t" latinLnBrk="0" hangingPunct="1">
              <a:lnSpc>
                <a:spcPct val="150000"/>
              </a:lnSpc>
              <a:spcBef>
                <a:spcPts val="0"/>
              </a:spcBef>
              <a:spcAft>
                <a:spcPts val="0"/>
              </a:spcAft>
              <a:buFont typeface="Arial" panose="020B0604020202020204" pitchFamily="34" charset="0"/>
              <a:buChar char="•"/>
            </a:pPr>
            <a:endParaRPr lang="en-GB" i="0" u="none" strike="noStrike" dirty="0">
              <a:solidFill>
                <a:schemeClr val="bg1"/>
              </a:solidFill>
              <a:effectLst/>
              <a:latin typeface="Arial" panose="020B0604020202020204" pitchFamily="34" charset="0"/>
            </a:endParaRPr>
          </a:p>
          <a:p>
            <a:pPr marL="285750" indent="-285750" algn="just">
              <a:lnSpc>
                <a:spcPct val="150000"/>
              </a:lnSpc>
              <a:buFont typeface="Arial" panose="020B0604020202020204" pitchFamily="34" charset="0"/>
              <a:buChar char="•"/>
            </a:pPr>
            <a:endParaRPr lang="en-GB" dirty="0">
              <a:solidFill>
                <a:schemeClr val="bg1"/>
              </a:solidFill>
              <a:latin typeface="Arial" panose="020B0604020202020204" pitchFamily="34" charset="0"/>
            </a:endParaRPr>
          </a:p>
        </p:txBody>
      </p:sp>
      <p:sp>
        <p:nvSpPr>
          <p:cNvPr id="4" name="Slide Number Placeholder 3">
            <a:extLst>
              <a:ext uri="{FF2B5EF4-FFF2-40B4-BE49-F238E27FC236}">
                <a16:creationId xmlns:a16="http://schemas.microsoft.com/office/drawing/2014/main" id="{BAA7B85C-AAE1-BC7E-ABF9-29874B6FBBB7}"/>
              </a:ext>
            </a:extLst>
          </p:cNvPr>
          <p:cNvSpPr>
            <a:spLocks noGrp="1"/>
          </p:cNvSpPr>
          <p:nvPr>
            <p:ph type="sldNum" sz="quarter" idx="12"/>
          </p:nvPr>
        </p:nvSpPr>
        <p:spPr/>
        <p:txBody>
          <a:bodyPr/>
          <a:lstStyle/>
          <a:p>
            <a:fld id="{C263D6C4-4840-40CC-AC84-17E24B3B7BDE}" type="slidenum">
              <a:rPr lang="en-US" noProof="0" smtClean="0"/>
              <a:pPr/>
              <a:t>8</a:t>
            </a:fld>
            <a:endParaRPr lang="en-US" noProof="0" dirty="0"/>
          </a:p>
        </p:txBody>
      </p:sp>
    </p:spTree>
    <p:extLst>
      <p:ext uri="{BB962C8B-B14F-4D97-AF65-F5344CB8AC3E}">
        <p14:creationId xmlns:p14="http://schemas.microsoft.com/office/powerpoint/2010/main" val="1308566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3EF6C-8F70-FD9A-3CA3-3D483E34B5F9}"/>
              </a:ext>
            </a:extLst>
          </p:cNvPr>
          <p:cNvSpPr>
            <a:spLocks noGrp="1"/>
          </p:cNvSpPr>
          <p:nvPr>
            <p:ph type="title"/>
          </p:nvPr>
        </p:nvSpPr>
        <p:spPr>
          <a:xfrm>
            <a:off x="342646" y="381000"/>
            <a:ext cx="7781544" cy="859055"/>
          </a:xfrm>
        </p:spPr>
        <p:txBody>
          <a:bodyPr/>
          <a:lstStyle/>
          <a:p>
            <a:r>
              <a:rPr lang="en-GB" dirty="0"/>
              <a:t>Sosial Factors </a:t>
            </a:r>
          </a:p>
        </p:txBody>
      </p:sp>
      <p:sp>
        <p:nvSpPr>
          <p:cNvPr id="3" name="Text Placeholder 2">
            <a:extLst>
              <a:ext uri="{FF2B5EF4-FFF2-40B4-BE49-F238E27FC236}">
                <a16:creationId xmlns:a16="http://schemas.microsoft.com/office/drawing/2014/main" id="{83FFE8F0-B0A7-1926-61BA-3E7D8F63FF89}"/>
              </a:ext>
            </a:extLst>
          </p:cNvPr>
          <p:cNvSpPr>
            <a:spLocks noGrp="1"/>
          </p:cNvSpPr>
          <p:nvPr>
            <p:ph type="body" idx="1"/>
          </p:nvPr>
        </p:nvSpPr>
        <p:spPr>
          <a:xfrm>
            <a:off x="342646" y="1573529"/>
            <a:ext cx="7544054" cy="3027046"/>
          </a:xfrm>
        </p:spPr>
        <p:txBody>
          <a:bodyPr>
            <a:noAutofit/>
          </a:bodyPr>
          <a:lstStyle/>
          <a:p>
            <a:pPr marL="285750" indent="-285750" rtl="0" eaLnBrk="1" fontAlgn="t" latinLnBrk="0" hangingPunct="1">
              <a:lnSpc>
                <a:spcPct val="150000"/>
              </a:lnSpc>
              <a:spcBef>
                <a:spcPts val="0"/>
              </a:spcBef>
              <a:spcAft>
                <a:spcPts val="0"/>
              </a:spcAft>
              <a:buFont typeface="Arial" panose="020B0604020202020204" pitchFamily="34" charset="0"/>
              <a:buChar char="•"/>
            </a:pPr>
            <a:r>
              <a:rPr lang="en-US" i="0" u="none" strike="noStrike" kern="1200" dirty="0">
                <a:solidFill>
                  <a:schemeClr val="bg1"/>
                </a:solidFill>
                <a:effectLst/>
                <a:latin typeface="Arial" panose="020B0604020202020204" pitchFamily="34" charset="0"/>
              </a:rPr>
              <a:t>Aging population</a:t>
            </a:r>
            <a:endParaRPr lang="en-GB" i="0" u="none" strike="noStrike" dirty="0">
              <a:solidFill>
                <a:schemeClr val="bg1"/>
              </a:solidFill>
              <a:effectLst/>
              <a:latin typeface="Arial" panose="020B0604020202020204" pitchFamily="34" charset="0"/>
            </a:endParaRPr>
          </a:p>
          <a:p>
            <a:pPr marL="285750" indent="-285750" rtl="0" eaLnBrk="1" fontAlgn="t" latinLnBrk="0" hangingPunct="1">
              <a:lnSpc>
                <a:spcPct val="150000"/>
              </a:lnSpc>
              <a:spcBef>
                <a:spcPts val="0"/>
              </a:spcBef>
              <a:spcAft>
                <a:spcPts val="0"/>
              </a:spcAft>
              <a:buFont typeface="Arial" panose="020B0604020202020204" pitchFamily="34" charset="0"/>
              <a:buChar char="•"/>
            </a:pPr>
            <a:r>
              <a:rPr lang="en-US" i="0" u="none" strike="noStrike" kern="1200" dirty="0">
                <a:solidFill>
                  <a:schemeClr val="bg1"/>
                </a:solidFill>
                <a:effectLst/>
                <a:latin typeface="Arial" panose="020B0604020202020204" pitchFamily="34" charset="0"/>
              </a:rPr>
              <a:t>High patient expectations</a:t>
            </a:r>
            <a:endParaRPr lang="en-GB" i="0" u="none" strike="noStrike" dirty="0">
              <a:solidFill>
                <a:schemeClr val="bg1"/>
              </a:solidFill>
              <a:effectLst/>
              <a:latin typeface="Arial" panose="020B0604020202020204" pitchFamily="34" charset="0"/>
            </a:endParaRPr>
          </a:p>
          <a:p>
            <a:pPr marL="285750" indent="-285750" rtl="0" eaLnBrk="1" fontAlgn="t" latinLnBrk="0" hangingPunct="1">
              <a:lnSpc>
                <a:spcPct val="150000"/>
              </a:lnSpc>
              <a:spcBef>
                <a:spcPts val="0"/>
              </a:spcBef>
              <a:spcAft>
                <a:spcPts val="0"/>
              </a:spcAft>
              <a:buFont typeface="Arial" panose="020B0604020202020204" pitchFamily="34" charset="0"/>
              <a:buChar char="•"/>
            </a:pPr>
            <a:r>
              <a:rPr lang="en-US" i="0" u="none" strike="noStrike" kern="1200" dirty="0">
                <a:solidFill>
                  <a:schemeClr val="bg1"/>
                </a:solidFill>
                <a:effectLst/>
                <a:latin typeface="Arial" panose="020B0604020202020204" pitchFamily="34" charset="0"/>
              </a:rPr>
              <a:t>Changing structure of workforce </a:t>
            </a:r>
            <a:endParaRPr lang="en-GB" i="0" u="none" strike="noStrike" dirty="0">
              <a:solidFill>
                <a:schemeClr val="bg1"/>
              </a:solidFill>
              <a:effectLst/>
              <a:latin typeface="Arial" panose="020B0604020202020204" pitchFamily="34" charset="0"/>
            </a:endParaRPr>
          </a:p>
          <a:p>
            <a:pPr marL="285750" indent="-285750">
              <a:lnSpc>
                <a:spcPct val="150000"/>
              </a:lnSpc>
              <a:buFont typeface="Arial" panose="020B0604020202020204" pitchFamily="34" charset="0"/>
              <a:buChar char="•"/>
            </a:pPr>
            <a:r>
              <a:rPr lang="en-GB" dirty="0">
                <a:solidFill>
                  <a:schemeClr val="bg1"/>
                </a:solidFill>
                <a:latin typeface="Arial" panose="020B0604020202020204" pitchFamily="34" charset="0"/>
              </a:rPr>
              <a:t>Culture</a:t>
            </a:r>
          </a:p>
          <a:p>
            <a:pPr marL="285750" indent="-285750">
              <a:lnSpc>
                <a:spcPct val="150000"/>
              </a:lnSpc>
              <a:buFont typeface="Arial" panose="020B0604020202020204" pitchFamily="34" charset="0"/>
              <a:buChar char="•"/>
            </a:pPr>
            <a:r>
              <a:rPr lang="en-GB" dirty="0">
                <a:solidFill>
                  <a:schemeClr val="bg1"/>
                </a:solidFill>
                <a:latin typeface="Arial" panose="020B0604020202020204" pitchFamily="34" charset="0"/>
              </a:rPr>
              <a:t>Employees’ expectation toward pay, benefits, work, career development, etc.</a:t>
            </a:r>
          </a:p>
        </p:txBody>
      </p:sp>
      <p:sp>
        <p:nvSpPr>
          <p:cNvPr id="4" name="Slide Number Placeholder 3">
            <a:extLst>
              <a:ext uri="{FF2B5EF4-FFF2-40B4-BE49-F238E27FC236}">
                <a16:creationId xmlns:a16="http://schemas.microsoft.com/office/drawing/2014/main" id="{4F4BB971-AEFC-D103-B0A1-960651155BB0}"/>
              </a:ext>
            </a:extLst>
          </p:cNvPr>
          <p:cNvSpPr>
            <a:spLocks noGrp="1"/>
          </p:cNvSpPr>
          <p:nvPr>
            <p:ph type="sldNum" sz="quarter" idx="12"/>
          </p:nvPr>
        </p:nvSpPr>
        <p:spPr/>
        <p:txBody>
          <a:bodyPr/>
          <a:lstStyle/>
          <a:p>
            <a:fld id="{C263D6C4-4840-40CC-AC84-17E24B3B7BDE}" type="slidenum">
              <a:rPr lang="en-US" noProof="0" smtClean="0"/>
              <a:pPr/>
              <a:t>9</a:t>
            </a:fld>
            <a:endParaRPr lang="en-US" noProof="0" dirty="0"/>
          </a:p>
        </p:txBody>
      </p:sp>
    </p:spTree>
    <p:extLst>
      <p:ext uri="{BB962C8B-B14F-4D97-AF65-F5344CB8AC3E}">
        <p14:creationId xmlns:p14="http://schemas.microsoft.com/office/powerpoint/2010/main" val="4303420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9BCE5-39C6-AB74-FEEC-787997829595}"/>
              </a:ext>
            </a:extLst>
          </p:cNvPr>
          <p:cNvSpPr>
            <a:spLocks noGrp="1"/>
          </p:cNvSpPr>
          <p:nvPr>
            <p:ph type="title"/>
          </p:nvPr>
        </p:nvSpPr>
        <p:spPr>
          <a:xfrm>
            <a:off x="342646" y="495300"/>
            <a:ext cx="7781544" cy="859055"/>
          </a:xfrm>
        </p:spPr>
        <p:txBody>
          <a:bodyPr/>
          <a:lstStyle/>
          <a:p>
            <a:r>
              <a:rPr lang="en-GB" dirty="0"/>
              <a:t>Technological Factors </a:t>
            </a:r>
          </a:p>
        </p:txBody>
      </p:sp>
      <p:sp>
        <p:nvSpPr>
          <p:cNvPr id="3" name="Text Placeholder 2">
            <a:extLst>
              <a:ext uri="{FF2B5EF4-FFF2-40B4-BE49-F238E27FC236}">
                <a16:creationId xmlns:a16="http://schemas.microsoft.com/office/drawing/2014/main" id="{65C57F90-0E3F-6DD1-068E-6C9C9622DF3F}"/>
              </a:ext>
            </a:extLst>
          </p:cNvPr>
          <p:cNvSpPr>
            <a:spLocks noGrp="1"/>
          </p:cNvSpPr>
          <p:nvPr>
            <p:ph type="body" idx="1"/>
          </p:nvPr>
        </p:nvSpPr>
        <p:spPr>
          <a:xfrm>
            <a:off x="342646" y="1592580"/>
            <a:ext cx="6803136" cy="2998470"/>
          </a:xfrm>
        </p:spPr>
        <p:txBody>
          <a:bodyPr>
            <a:noAutofit/>
          </a:bodyPr>
          <a:lstStyle/>
          <a:p>
            <a:pPr marL="285750" indent="-285750" rtl="0" eaLnBrk="1" fontAlgn="t" latinLnBrk="0" hangingPunct="1">
              <a:lnSpc>
                <a:spcPct val="150000"/>
              </a:lnSpc>
              <a:spcBef>
                <a:spcPts val="0"/>
              </a:spcBef>
              <a:spcAft>
                <a:spcPts val="0"/>
              </a:spcAft>
              <a:buFont typeface="Arial" panose="020B0604020202020204" pitchFamily="34" charset="0"/>
              <a:buChar char="•"/>
            </a:pPr>
            <a:r>
              <a:rPr lang="en-US" i="0" u="none" strike="noStrike" kern="1200" dirty="0">
                <a:solidFill>
                  <a:schemeClr val="bg1"/>
                </a:solidFill>
                <a:effectLst/>
                <a:latin typeface="Arial" panose="020B0604020202020204" pitchFamily="34" charset="0"/>
              </a:rPr>
              <a:t>Need healthcare improvements</a:t>
            </a:r>
            <a:endParaRPr lang="en-GB" i="0" u="none" strike="noStrike" dirty="0">
              <a:solidFill>
                <a:schemeClr val="bg1"/>
              </a:solidFill>
              <a:effectLst/>
              <a:latin typeface="Arial" panose="020B0604020202020204" pitchFamily="34" charset="0"/>
            </a:endParaRPr>
          </a:p>
          <a:p>
            <a:pPr marL="285750" indent="-285750" rtl="0" eaLnBrk="1" fontAlgn="t" latinLnBrk="0" hangingPunct="1">
              <a:lnSpc>
                <a:spcPct val="150000"/>
              </a:lnSpc>
              <a:spcBef>
                <a:spcPts val="0"/>
              </a:spcBef>
              <a:spcAft>
                <a:spcPts val="0"/>
              </a:spcAft>
              <a:buFont typeface="Arial" panose="020B0604020202020204" pitchFamily="34" charset="0"/>
              <a:buChar char="•"/>
            </a:pPr>
            <a:r>
              <a:rPr lang="en-US" i="0" u="none" strike="noStrike" kern="1200" dirty="0">
                <a:solidFill>
                  <a:schemeClr val="bg1"/>
                </a:solidFill>
                <a:effectLst/>
                <a:latin typeface="Arial" panose="020B0604020202020204" pitchFamily="34" charset="0"/>
              </a:rPr>
              <a:t>Education and training procedures improvements</a:t>
            </a:r>
          </a:p>
          <a:p>
            <a:pPr marL="285750" indent="-285750" rtl="0" eaLnBrk="1" fontAlgn="t" latinLnBrk="0" hangingPunct="1">
              <a:lnSpc>
                <a:spcPct val="150000"/>
              </a:lnSpc>
              <a:spcBef>
                <a:spcPts val="0"/>
              </a:spcBef>
              <a:spcAft>
                <a:spcPts val="0"/>
              </a:spcAft>
              <a:buFont typeface="Arial" panose="020B0604020202020204" pitchFamily="34" charset="0"/>
              <a:buChar char="•"/>
            </a:pPr>
            <a:r>
              <a:rPr lang="en-US" i="0" u="none" strike="noStrike" kern="1200" dirty="0">
                <a:solidFill>
                  <a:schemeClr val="bg1"/>
                </a:solidFill>
                <a:effectLst/>
                <a:latin typeface="Arial" panose="020B0604020202020204" pitchFamily="34" charset="0"/>
              </a:rPr>
              <a:t>Difficulty training aged staff for using new equipment</a:t>
            </a:r>
            <a:endParaRPr lang="en-GB" i="0" u="none" strike="noStrike" dirty="0">
              <a:solidFill>
                <a:schemeClr val="bg1"/>
              </a:solidFill>
              <a:effectLst/>
              <a:latin typeface="Arial" panose="020B0604020202020204" pitchFamily="34" charset="0"/>
            </a:endParaRPr>
          </a:p>
          <a:p>
            <a:pPr marL="285750" indent="-285750" rtl="0" eaLnBrk="1" fontAlgn="t" latinLnBrk="0" hangingPunct="1">
              <a:lnSpc>
                <a:spcPct val="150000"/>
              </a:lnSpc>
              <a:spcBef>
                <a:spcPts val="0"/>
              </a:spcBef>
              <a:spcAft>
                <a:spcPts val="0"/>
              </a:spcAft>
              <a:buFont typeface="Arial" panose="020B0604020202020204" pitchFamily="34" charset="0"/>
              <a:buChar char="•"/>
            </a:pPr>
            <a:r>
              <a:rPr lang="en-US" i="0" u="none" strike="noStrike" kern="1200" dirty="0">
                <a:solidFill>
                  <a:schemeClr val="bg1"/>
                </a:solidFill>
                <a:effectLst/>
                <a:latin typeface="Arial" panose="020B0604020202020204" pitchFamily="34" charset="0"/>
              </a:rPr>
              <a:t>Complex operations</a:t>
            </a:r>
            <a:endParaRPr lang="en-GB" i="0" u="none" strike="noStrike" dirty="0">
              <a:solidFill>
                <a:schemeClr val="bg1"/>
              </a:solidFill>
              <a:effectLst/>
              <a:latin typeface="Arial" panose="020B0604020202020204" pitchFamily="34" charset="0"/>
            </a:endParaRPr>
          </a:p>
          <a:p>
            <a:pPr marL="285750" indent="-285750" rtl="0" eaLnBrk="1" fontAlgn="t" latinLnBrk="0" hangingPunct="1">
              <a:lnSpc>
                <a:spcPct val="150000"/>
              </a:lnSpc>
              <a:spcBef>
                <a:spcPts val="0"/>
              </a:spcBef>
              <a:spcAft>
                <a:spcPts val="0"/>
              </a:spcAft>
              <a:buFont typeface="Arial" panose="020B0604020202020204" pitchFamily="34" charset="0"/>
              <a:buChar char="•"/>
            </a:pPr>
            <a:r>
              <a:rPr lang="en-US" i="0" u="none" strike="noStrike" kern="1200" dirty="0">
                <a:solidFill>
                  <a:schemeClr val="bg1"/>
                </a:solidFill>
                <a:effectLst/>
                <a:latin typeface="Arial" panose="020B0604020202020204" pitchFamily="34" charset="0"/>
              </a:rPr>
              <a:t>Development of new procedures and practice</a:t>
            </a:r>
          </a:p>
          <a:p>
            <a:pPr marL="285750" indent="-285750" rtl="0" eaLnBrk="1" fontAlgn="t" latinLnBrk="0" hangingPunct="1">
              <a:lnSpc>
                <a:spcPct val="150000"/>
              </a:lnSpc>
              <a:spcBef>
                <a:spcPts val="0"/>
              </a:spcBef>
              <a:spcAft>
                <a:spcPts val="0"/>
              </a:spcAft>
              <a:buFont typeface="Arial" panose="020B0604020202020204" pitchFamily="34" charset="0"/>
              <a:buChar char="•"/>
            </a:pPr>
            <a:r>
              <a:rPr lang="en-US" dirty="0">
                <a:solidFill>
                  <a:schemeClr val="bg1"/>
                </a:solidFill>
                <a:latin typeface="Arial" panose="020B0604020202020204" pitchFamily="34" charset="0"/>
              </a:rPr>
              <a:t>Automation</a:t>
            </a:r>
          </a:p>
          <a:p>
            <a:pPr marL="285750" indent="-285750" rtl="0" eaLnBrk="1" fontAlgn="t" latinLnBrk="0" hangingPunct="1">
              <a:lnSpc>
                <a:spcPct val="150000"/>
              </a:lnSpc>
              <a:spcBef>
                <a:spcPts val="0"/>
              </a:spcBef>
              <a:spcAft>
                <a:spcPts val="0"/>
              </a:spcAft>
              <a:buFont typeface="Arial" panose="020B0604020202020204" pitchFamily="34" charset="0"/>
              <a:buChar char="•"/>
            </a:pPr>
            <a:r>
              <a:rPr lang="en-US" i="0" u="none" strike="noStrike" dirty="0">
                <a:solidFill>
                  <a:schemeClr val="bg1"/>
                </a:solidFill>
                <a:effectLst/>
                <a:latin typeface="Arial" panose="020B0604020202020204" pitchFamily="34" charset="0"/>
              </a:rPr>
              <a:t>Innovation</a:t>
            </a:r>
            <a:endParaRPr lang="en-GB" i="0" u="none" strike="noStrike" dirty="0">
              <a:solidFill>
                <a:schemeClr val="bg1"/>
              </a:solidFill>
              <a:effectLst/>
              <a:latin typeface="Arial" panose="020B0604020202020204" pitchFamily="34" charset="0"/>
            </a:endParaRPr>
          </a:p>
          <a:p>
            <a:pPr marL="285750" indent="-285750">
              <a:lnSpc>
                <a:spcPct val="150000"/>
              </a:lnSpc>
              <a:buFont typeface="Arial" panose="020B0604020202020204" pitchFamily="34" charset="0"/>
              <a:buChar char="•"/>
            </a:pPr>
            <a:endParaRPr lang="en-GB" dirty="0">
              <a:solidFill>
                <a:schemeClr val="bg1"/>
              </a:solidFill>
              <a:latin typeface="Arial" panose="020B0604020202020204" pitchFamily="34" charset="0"/>
            </a:endParaRPr>
          </a:p>
        </p:txBody>
      </p:sp>
      <p:sp>
        <p:nvSpPr>
          <p:cNvPr id="4" name="Slide Number Placeholder 3">
            <a:extLst>
              <a:ext uri="{FF2B5EF4-FFF2-40B4-BE49-F238E27FC236}">
                <a16:creationId xmlns:a16="http://schemas.microsoft.com/office/drawing/2014/main" id="{D2D343F3-2676-E291-3DE4-F4792CA23514}"/>
              </a:ext>
            </a:extLst>
          </p:cNvPr>
          <p:cNvSpPr>
            <a:spLocks noGrp="1"/>
          </p:cNvSpPr>
          <p:nvPr>
            <p:ph type="sldNum" sz="quarter" idx="12"/>
          </p:nvPr>
        </p:nvSpPr>
        <p:spPr/>
        <p:txBody>
          <a:bodyPr/>
          <a:lstStyle/>
          <a:p>
            <a:fld id="{C263D6C4-4840-40CC-AC84-17E24B3B7BDE}" type="slidenum">
              <a:rPr lang="en-US" noProof="0" smtClean="0"/>
              <a:pPr/>
              <a:t>10</a:t>
            </a:fld>
            <a:endParaRPr lang="en-US" noProof="0" dirty="0"/>
          </a:p>
        </p:txBody>
      </p:sp>
    </p:spTree>
    <p:extLst>
      <p:ext uri="{BB962C8B-B14F-4D97-AF65-F5344CB8AC3E}">
        <p14:creationId xmlns:p14="http://schemas.microsoft.com/office/powerpoint/2010/main" val="34803007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22724-90AA-8AD2-3841-7F78289615F1}"/>
              </a:ext>
            </a:extLst>
          </p:cNvPr>
          <p:cNvSpPr>
            <a:spLocks noGrp="1"/>
          </p:cNvSpPr>
          <p:nvPr>
            <p:ph type="title"/>
          </p:nvPr>
        </p:nvSpPr>
        <p:spPr>
          <a:xfrm>
            <a:off x="342646" y="504825"/>
            <a:ext cx="7781544" cy="859055"/>
          </a:xfrm>
        </p:spPr>
        <p:txBody>
          <a:bodyPr/>
          <a:lstStyle/>
          <a:p>
            <a:r>
              <a:rPr lang="en-GB" dirty="0"/>
              <a:t>Environmental Factors </a:t>
            </a:r>
          </a:p>
        </p:txBody>
      </p:sp>
      <p:sp>
        <p:nvSpPr>
          <p:cNvPr id="3" name="Text Placeholder 2">
            <a:extLst>
              <a:ext uri="{FF2B5EF4-FFF2-40B4-BE49-F238E27FC236}">
                <a16:creationId xmlns:a16="http://schemas.microsoft.com/office/drawing/2014/main" id="{F29ECAC3-E46D-E415-5C0F-928A5F53E4BA}"/>
              </a:ext>
            </a:extLst>
          </p:cNvPr>
          <p:cNvSpPr>
            <a:spLocks noGrp="1"/>
          </p:cNvSpPr>
          <p:nvPr>
            <p:ph type="body" idx="1"/>
          </p:nvPr>
        </p:nvSpPr>
        <p:spPr>
          <a:xfrm>
            <a:off x="342646" y="1878330"/>
            <a:ext cx="6803136" cy="2598420"/>
          </a:xfrm>
        </p:spPr>
        <p:txBody>
          <a:bodyPr>
            <a:normAutofit/>
          </a:bodyPr>
          <a:lstStyle/>
          <a:p>
            <a:pPr marL="285750" marR="0" lvl="0" indent="-285750"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US" spc="0" dirty="0">
                <a:solidFill>
                  <a:schemeClr val="bg1"/>
                </a:solidFill>
                <a:latin typeface="Arial" panose="020B0604020202020204" pitchFamily="34" charset="0"/>
              </a:rPr>
              <a:t>Weather</a:t>
            </a:r>
          </a:p>
          <a:p>
            <a:pPr marL="285750" marR="0" lvl="0" indent="-285750"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US" spc="0" dirty="0">
                <a:solidFill>
                  <a:schemeClr val="bg1"/>
                </a:solidFill>
                <a:latin typeface="Arial" panose="020B0604020202020204" pitchFamily="34" charset="0"/>
              </a:rPr>
              <a:t>Climate</a:t>
            </a:r>
          </a:p>
          <a:p>
            <a:pPr marL="285750" marR="0" lvl="0" indent="-285750"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US" spc="0" dirty="0">
                <a:solidFill>
                  <a:schemeClr val="bg1"/>
                </a:solidFill>
                <a:latin typeface="Arial" panose="020B0604020202020204" pitchFamily="34" charset="0"/>
              </a:rPr>
              <a:t>Environmental policies</a:t>
            </a:r>
          </a:p>
          <a:p>
            <a:pPr marL="285750" marR="0" lvl="0" indent="-285750"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US" spc="0" dirty="0">
                <a:solidFill>
                  <a:schemeClr val="bg1"/>
                </a:solidFill>
                <a:latin typeface="Arial" panose="020B0604020202020204" pitchFamily="34" charset="0"/>
              </a:rPr>
              <a:t>Green and eco environment </a:t>
            </a:r>
          </a:p>
        </p:txBody>
      </p:sp>
      <p:sp>
        <p:nvSpPr>
          <p:cNvPr id="4" name="Slide Number Placeholder 3">
            <a:extLst>
              <a:ext uri="{FF2B5EF4-FFF2-40B4-BE49-F238E27FC236}">
                <a16:creationId xmlns:a16="http://schemas.microsoft.com/office/drawing/2014/main" id="{DAD0C6EB-511E-5F51-CB55-214814FEE605}"/>
              </a:ext>
            </a:extLst>
          </p:cNvPr>
          <p:cNvSpPr>
            <a:spLocks noGrp="1"/>
          </p:cNvSpPr>
          <p:nvPr>
            <p:ph type="sldNum" sz="quarter" idx="12"/>
          </p:nvPr>
        </p:nvSpPr>
        <p:spPr/>
        <p:txBody>
          <a:bodyPr/>
          <a:lstStyle/>
          <a:p>
            <a:fld id="{C263D6C4-4840-40CC-AC84-17E24B3B7BDE}" type="slidenum">
              <a:rPr lang="en-US" noProof="0" smtClean="0"/>
              <a:pPr/>
              <a:t>11</a:t>
            </a:fld>
            <a:endParaRPr lang="en-US" noProof="0" dirty="0"/>
          </a:p>
        </p:txBody>
      </p:sp>
    </p:spTree>
    <p:extLst>
      <p:ext uri="{BB962C8B-B14F-4D97-AF65-F5344CB8AC3E}">
        <p14:creationId xmlns:p14="http://schemas.microsoft.com/office/powerpoint/2010/main" val="33954539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EF1B4-DC65-088D-DE97-30F66407A785}"/>
              </a:ext>
            </a:extLst>
          </p:cNvPr>
          <p:cNvSpPr>
            <a:spLocks noGrp="1"/>
          </p:cNvSpPr>
          <p:nvPr>
            <p:ph type="title"/>
          </p:nvPr>
        </p:nvSpPr>
        <p:spPr>
          <a:xfrm>
            <a:off x="546354" y="542925"/>
            <a:ext cx="7781544" cy="859055"/>
          </a:xfrm>
        </p:spPr>
        <p:txBody>
          <a:bodyPr/>
          <a:lstStyle/>
          <a:p>
            <a:r>
              <a:rPr lang="en-GB" dirty="0"/>
              <a:t>Legal Factors </a:t>
            </a:r>
          </a:p>
        </p:txBody>
      </p:sp>
      <p:sp>
        <p:nvSpPr>
          <p:cNvPr id="3" name="Text Placeholder 2">
            <a:extLst>
              <a:ext uri="{FF2B5EF4-FFF2-40B4-BE49-F238E27FC236}">
                <a16:creationId xmlns:a16="http://schemas.microsoft.com/office/drawing/2014/main" id="{78BC962F-F954-F3D6-DD5D-C3F3F41126C4}"/>
              </a:ext>
            </a:extLst>
          </p:cNvPr>
          <p:cNvSpPr>
            <a:spLocks noGrp="1"/>
          </p:cNvSpPr>
          <p:nvPr>
            <p:ph type="body" idx="1"/>
          </p:nvPr>
        </p:nvSpPr>
        <p:spPr>
          <a:xfrm>
            <a:off x="546354" y="1811655"/>
            <a:ext cx="6803136" cy="2560320"/>
          </a:xfrm>
        </p:spPr>
        <p:txBody>
          <a:bodyPr/>
          <a:lstStyle/>
          <a:p>
            <a:pPr marL="285750" indent="-285750" rtl="0" eaLnBrk="1" fontAlgn="t" latinLnBrk="0" hangingPunct="1">
              <a:lnSpc>
                <a:spcPct val="150000"/>
              </a:lnSpc>
              <a:spcBef>
                <a:spcPts val="0"/>
              </a:spcBef>
              <a:spcAft>
                <a:spcPts val="0"/>
              </a:spcAft>
              <a:buFont typeface="Arial" panose="020B0604020202020204" pitchFamily="34" charset="0"/>
              <a:buChar char="•"/>
            </a:pPr>
            <a:r>
              <a:rPr lang="en-US" sz="1600" i="0" u="none" strike="noStrike" kern="1200" dirty="0">
                <a:solidFill>
                  <a:schemeClr val="bg1"/>
                </a:solidFill>
                <a:effectLst/>
                <a:latin typeface="Arial" panose="020B0604020202020204" pitchFamily="34" charset="0"/>
              </a:rPr>
              <a:t>Litigation cost</a:t>
            </a:r>
            <a:endParaRPr lang="en-GB" sz="1600" i="0" u="none" strike="noStrike" dirty="0">
              <a:solidFill>
                <a:schemeClr val="bg1"/>
              </a:solidFill>
              <a:effectLst/>
              <a:latin typeface="Arial" panose="020B0604020202020204" pitchFamily="34" charset="0"/>
            </a:endParaRPr>
          </a:p>
          <a:p>
            <a:pPr marL="285750" indent="-285750" rtl="0" eaLnBrk="1" fontAlgn="t" latinLnBrk="0" hangingPunct="1">
              <a:lnSpc>
                <a:spcPct val="150000"/>
              </a:lnSpc>
              <a:spcBef>
                <a:spcPts val="0"/>
              </a:spcBef>
              <a:spcAft>
                <a:spcPts val="0"/>
              </a:spcAft>
              <a:buFont typeface="Arial" panose="020B0604020202020204" pitchFamily="34" charset="0"/>
              <a:buChar char="•"/>
            </a:pPr>
            <a:r>
              <a:rPr lang="en-US" dirty="0">
                <a:solidFill>
                  <a:schemeClr val="bg1"/>
                </a:solidFill>
                <a:latin typeface="Arial" panose="020B0604020202020204" pitchFamily="34" charset="0"/>
              </a:rPr>
              <a:t>Health and safety laws</a:t>
            </a:r>
          </a:p>
          <a:p>
            <a:pPr marL="285750" indent="-285750" rtl="0" eaLnBrk="1" fontAlgn="t" latinLnBrk="0" hangingPunct="1">
              <a:lnSpc>
                <a:spcPct val="150000"/>
              </a:lnSpc>
              <a:spcBef>
                <a:spcPts val="0"/>
              </a:spcBef>
              <a:spcAft>
                <a:spcPts val="0"/>
              </a:spcAft>
              <a:buFont typeface="Arial" panose="020B0604020202020204" pitchFamily="34" charset="0"/>
              <a:buChar char="•"/>
            </a:pPr>
            <a:r>
              <a:rPr lang="en-US" sz="1600" b="0" i="0" u="none" strike="noStrike" dirty="0">
                <a:solidFill>
                  <a:schemeClr val="bg1"/>
                </a:solidFill>
                <a:effectLst/>
                <a:latin typeface="Arial" panose="020B0604020202020204" pitchFamily="34" charset="0"/>
              </a:rPr>
              <a:t>Consumer protection l</a:t>
            </a:r>
            <a:r>
              <a:rPr lang="en-US" dirty="0">
                <a:solidFill>
                  <a:schemeClr val="bg1"/>
                </a:solidFill>
                <a:latin typeface="Arial" panose="020B0604020202020204" pitchFamily="34" charset="0"/>
              </a:rPr>
              <a:t>aws</a:t>
            </a:r>
          </a:p>
          <a:p>
            <a:pPr marL="285750" indent="-285750" rtl="0" eaLnBrk="1" fontAlgn="t" latinLnBrk="0" hangingPunct="1">
              <a:lnSpc>
                <a:spcPct val="150000"/>
              </a:lnSpc>
              <a:spcBef>
                <a:spcPts val="0"/>
              </a:spcBef>
              <a:spcAft>
                <a:spcPts val="0"/>
              </a:spcAft>
              <a:buFont typeface="Arial" panose="020B0604020202020204" pitchFamily="34" charset="0"/>
              <a:buChar char="•"/>
            </a:pPr>
            <a:r>
              <a:rPr lang="en-US" sz="1600" b="0" i="0" u="none" strike="noStrike" dirty="0">
                <a:solidFill>
                  <a:schemeClr val="bg1"/>
                </a:solidFill>
                <a:effectLst/>
                <a:latin typeface="Arial" panose="020B0604020202020204" pitchFamily="34" charset="0"/>
              </a:rPr>
              <a:t>Employment law</a:t>
            </a:r>
            <a:r>
              <a:rPr lang="en-US" dirty="0">
                <a:solidFill>
                  <a:schemeClr val="bg1"/>
                </a:solidFill>
                <a:latin typeface="Arial" panose="020B0604020202020204" pitchFamily="34" charset="0"/>
              </a:rPr>
              <a:t>s</a:t>
            </a:r>
          </a:p>
          <a:p>
            <a:pPr marL="285750" indent="-285750" rtl="0" eaLnBrk="1" fontAlgn="t" latinLnBrk="0" hangingPunct="1">
              <a:lnSpc>
                <a:spcPct val="150000"/>
              </a:lnSpc>
              <a:spcBef>
                <a:spcPts val="0"/>
              </a:spcBef>
              <a:spcAft>
                <a:spcPts val="0"/>
              </a:spcAft>
              <a:buFont typeface="Arial" panose="020B0604020202020204" pitchFamily="34" charset="0"/>
              <a:buChar char="•"/>
            </a:pPr>
            <a:r>
              <a:rPr lang="en-US" sz="1600" b="0" i="0" u="none" strike="noStrike" dirty="0">
                <a:solidFill>
                  <a:schemeClr val="bg1"/>
                </a:solidFill>
                <a:effectLst/>
                <a:latin typeface="Arial" panose="020B0604020202020204" pitchFamily="34" charset="0"/>
              </a:rPr>
              <a:t>Discri</a:t>
            </a:r>
            <a:r>
              <a:rPr lang="en-US" dirty="0">
                <a:solidFill>
                  <a:schemeClr val="bg1"/>
                </a:solidFill>
                <a:latin typeface="Arial" panose="020B0604020202020204" pitchFamily="34" charset="0"/>
              </a:rPr>
              <a:t>mination laws </a:t>
            </a:r>
            <a:endParaRPr lang="en-GB" sz="1600" b="0" i="0" u="none" strike="noStrike" dirty="0">
              <a:solidFill>
                <a:schemeClr val="bg1"/>
              </a:solidFill>
              <a:effectLst/>
              <a:latin typeface="Arial" panose="020B0604020202020204" pitchFamily="34" charset="0"/>
            </a:endParaRPr>
          </a:p>
          <a:p>
            <a:pPr>
              <a:lnSpc>
                <a:spcPct val="150000"/>
              </a:lnSpc>
            </a:pPr>
            <a:endParaRPr lang="en-GB" dirty="0">
              <a:solidFill>
                <a:schemeClr val="bg1"/>
              </a:solidFill>
              <a:latin typeface="Arial" panose="020B0604020202020204" pitchFamily="34" charset="0"/>
            </a:endParaRPr>
          </a:p>
        </p:txBody>
      </p:sp>
      <p:sp>
        <p:nvSpPr>
          <p:cNvPr id="4" name="Slide Number Placeholder 3">
            <a:extLst>
              <a:ext uri="{FF2B5EF4-FFF2-40B4-BE49-F238E27FC236}">
                <a16:creationId xmlns:a16="http://schemas.microsoft.com/office/drawing/2014/main" id="{9503CBF4-CDD6-7CEA-5FD7-D5E08662242E}"/>
              </a:ext>
            </a:extLst>
          </p:cNvPr>
          <p:cNvSpPr>
            <a:spLocks noGrp="1"/>
          </p:cNvSpPr>
          <p:nvPr>
            <p:ph type="sldNum" sz="quarter" idx="12"/>
          </p:nvPr>
        </p:nvSpPr>
        <p:spPr/>
        <p:txBody>
          <a:bodyPr/>
          <a:lstStyle/>
          <a:p>
            <a:fld id="{C263D6C4-4840-40CC-AC84-17E24B3B7BDE}" type="slidenum">
              <a:rPr lang="en-US" noProof="0" smtClean="0"/>
              <a:pPr/>
              <a:t>12</a:t>
            </a:fld>
            <a:endParaRPr lang="en-US" noProof="0" dirty="0"/>
          </a:p>
        </p:txBody>
      </p:sp>
    </p:spTree>
    <p:extLst>
      <p:ext uri="{BB962C8B-B14F-4D97-AF65-F5344CB8AC3E}">
        <p14:creationId xmlns:p14="http://schemas.microsoft.com/office/powerpoint/2010/main" val="28887772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13</a:t>
            </a:fld>
            <a:endParaRPr lang="en-US" dirty="0"/>
          </a:p>
        </p:txBody>
      </p:sp>
      <p:sp>
        <p:nvSpPr>
          <p:cNvPr id="3" name="Title 2">
            <a:extLst>
              <a:ext uri="{FF2B5EF4-FFF2-40B4-BE49-F238E27FC236}">
                <a16:creationId xmlns:a16="http://schemas.microsoft.com/office/drawing/2014/main" id="{469BE44D-E0B6-2A25-8CF4-A5F35C3D4165}"/>
              </a:ext>
            </a:extLst>
          </p:cNvPr>
          <p:cNvSpPr>
            <a:spLocks noGrp="1"/>
          </p:cNvSpPr>
          <p:nvPr>
            <p:ph type="title"/>
          </p:nvPr>
        </p:nvSpPr>
        <p:spPr/>
        <p:txBody>
          <a:bodyPr/>
          <a:lstStyle/>
          <a:p>
            <a:r>
              <a:rPr lang="en-GB" dirty="0"/>
              <a:t>Political Factors </a:t>
            </a:r>
          </a:p>
        </p:txBody>
      </p:sp>
    </p:spTree>
    <p:extLst>
      <p:ext uri="{BB962C8B-B14F-4D97-AF65-F5344CB8AC3E}">
        <p14:creationId xmlns:p14="http://schemas.microsoft.com/office/powerpoint/2010/main" val="373348601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4DEE053-610F-280E-B4FF-84773C3B2145}"/>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Political Factors - Brexit</a:t>
            </a:r>
          </a:p>
        </p:txBody>
      </p:sp>
      <p:sp>
        <p:nvSpPr>
          <p:cNvPr id="3" name="Slide Number Placeholder 2">
            <a:extLst>
              <a:ext uri="{FF2B5EF4-FFF2-40B4-BE49-F238E27FC236}">
                <a16:creationId xmlns:a16="http://schemas.microsoft.com/office/drawing/2014/main" id="{223AC8A3-6F91-5984-4EC7-2EE8E5181CCD}"/>
              </a:ext>
            </a:extLst>
          </p:cNvPr>
          <p:cNvSpPr>
            <a:spLocks noGrp="1"/>
          </p:cNvSpPr>
          <p:nvPr>
            <p:ph type="sldNum" sz="quarter" idx="12"/>
          </p:nvPr>
        </p:nvSpPr>
        <p:spPr/>
        <p:txBody>
          <a:bodyPr/>
          <a:lstStyle/>
          <a:p>
            <a:fld id="{C263D6C4-4840-40CC-AC84-17E24B3B7BDE}" type="slidenum">
              <a:rPr lang="en-US" noProof="0" smtClean="0"/>
              <a:pPr/>
              <a:t>14</a:t>
            </a:fld>
            <a:endParaRPr lang="en-US" noProof="0" dirty="0"/>
          </a:p>
        </p:txBody>
      </p:sp>
      <p:sp>
        <p:nvSpPr>
          <p:cNvPr id="2" name="Text Placeholder 1">
            <a:extLst>
              <a:ext uri="{FF2B5EF4-FFF2-40B4-BE49-F238E27FC236}">
                <a16:creationId xmlns:a16="http://schemas.microsoft.com/office/drawing/2014/main" id="{B70C3920-4248-8DDC-65E9-8DC1A457D458}"/>
              </a:ext>
            </a:extLst>
          </p:cNvPr>
          <p:cNvSpPr>
            <a:spLocks noGrp="1"/>
          </p:cNvSpPr>
          <p:nvPr>
            <p:ph type="body" sz="quarter" idx="13"/>
          </p:nvPr>
        </p:nvSpPr>
        <p:spPr/>
        <p:txBody>
          <a:bodyPr/>
          <a:lstStyle/>
          <a:p>
            <a:pPr marL="0" indent="0" algn="just">
              <a:lnSpc>
                <a:spcPct val="150000"/>
              </a:lnSpc>
              <a:buNone/>
            </a:pPr>
            <a:r>
              <a:rPr lang="en-GB" dirty="0">
                <a:latin typeface="Arial" panose="020B0604020202020204" pitchFamily="34" charset="0"/>
              </a:rPr>
              <a:t>Brexit legislation and restriction, as well known has impact on the global trade and people joining the UK’s workforce. In the survey that Nursing and Midwifery Council conducted with total of 6,458 people participated posted the results showing that the fifth most common reason for leaving their roles in the NHS’s workforce is ‘I am leaving or have left the UK.’ with 778 people (Nursing and Midwifery Council, 2022). </a:t>
            </a:r>
          </a:p>
        </p:txBody>
      </p:sp>
    </p:spTree>
    <p:extLst>
      <p:ext uri="{BB962C8B-B14F-4D97-AF65-F5344CB8AC3E}">
        <p14:creationId xmlns:p14="http://schemas.microsoft.com/office/powerpoint/2010/main" val="14679111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63E4D1D-560F-7B70-41C9-B7F9AF8D0DB4}"/>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Political Factors – Education and Training</a:t>
            </a:r>
          </a:p>
        </p:txBody>
      </p:sp>
      <p:sp>
        <p:nvSpPr>
          <p:cNvPr id="3" name="Slide Number Placeholder 2">
            <a:extLst>
              <a:ext uri="{FF2B5EF4-FFF2-40B4-BE49-F238E27FC236}">
                <a16:creationId xmlns:a16="http://schemas.microsoft.com/office/drawing/2014/main" id="{870A1947-BF22-2ED5-ECF4-C84A356938ED}"/>
              </a:ext>
            </a:extLst>
          </p:cNvPr>
          <p:cNvSpPr>
            <a:spLocks noGrp="1"/>
          </p:cNvSpPr>
          <p:nvPr>
            <p:ph type="sldNum" sz="quarter" idx="12"/>
          </p:nvPr>
        </p:nvSpPr>
        <p:spPr/>
        <p:txBody>
          <a:bodyPr/>
          <a:lstStyle/>
          <a:p>
            <a:fld id="{C263D6C4-4840-40CC-AC84-17E24B3B7BDE}" type="slidenum">
              <a:rPr lang="en-US" noProof="0" smtClean="0"/>
              <a:pPr/>
              <a:t>15</a:t>
            </a:fld>
            <a:endParaRPr lang="en-US" noProof="0" dirty="0"/>
          </a:p>
        </p:txBody>
      </p:sp>
      <p:sp>
        <p:nvSpPr>
          <p:cNvPr id="2" name="Text Placeholder 1">
            <a:extLst>
              <a:ext uri="{FF2B5EF4-FFF2-40B4-BE49-F238E27FC236}">
                <a16:creationId xmlns:a16="http://schemas.microsoft.com/office/drawing/2014/main" id="{E7056166-17A1-BDE1-B9D5-583351075AD3}"/>
              </a:ext>
            </a:extLst>
          </p:cNvPr>
          <p:cNvSpPr>
            <a:spLocks noGrp="1"/>
          </p:cNvSpPr>
          <p:nvPr>
            <p:ph type="body" sz="quarter" idx="13"/>
          </p:nvPr>
        </p:nvSpPr>
        <p:spPr/>
        <p:txBody>
          <a:bodyPr/>
          <a:lstStyle/>
          <a:p>
            <a:pPr marL="0" indent="0" algn="just">
              <a:lnSpc>
                <a:spcPct val="150000"/>
              </a:lnSpc>
              <a:buNone/>
            </a:pPr>
            <a:r>
              <a:rPr lang="en-GB" dirty="0">
                <a:latin typeface="Arial" panose="020B0604020202020204" pitchFamily="34" charset="0"/>
              </a:rPr>
              <a:t>It was reported that the education and the training of new students is poorly funded and that fail the plan to attract more people to join the profession. As they know that is reportedly stressful profession they tend to be more awarded for the job they doing. Reported in recent survey 4.3% of the participants cited poor pay and benefit as a reason to leave the Nursing and Midwifery Council (NMC) register (Nursing and Midwifery Council, 2022).</a:t>
            </a:r>
          </a:p>
        </p:txBody>
      </p:sp>
    </p:spTree>
    <p:extLst>
      <p:ext uri="{BB962C8B-B14F-4D97-AF65-F5344CB8AC3E}">
        <p14:creationId xmlns:p14="http://schemas.microsoft.com/office/powerpoint/2010/main" val="14677381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63E4D1D-560F-7B70-41C9-B7F9AF8D0DB4}"/>
              </a:ext>
            </a:extLst>
          </p:cNvPr>
          <p:cNvSpPr>
            <a:spLocks noGrp="1"/>
          </p:cNvSpPr>
          <p:nvPr>
            <p:ph type="title"/>
          </p:nvPr>
        </p:nvSpPr>
        <p:spPr>
          <a:xfrm>
            <a:off x="444500" y="542925"/>
            <a:ext cx="11214100" cy="535531"/>
          </a:xfrm>
        </p:spPr>
        <p:txBody>
          <a:bodyPr wrap="square" anchor="t">
            <a:normAutofit/>
          </a:bodyPr>
          <a:lstStyle/>
          <a:p>
            <a:r>
              <a:rPr lang="en-GB" dirty="0"/>
              <a:t>Political Factors – Education and Training</a:t>
            </a:r>
          </a:p>
        </p:txBody>
      </p:sp>
      <p:sp>
        <p:nvSpPr>
          <p:cNvPr id="3" name="Slide Number Placeholder 2">
            <a:extLst>
              <a:ext uri="{FF2B5EF4-FFF2-40B4-BE49-F238E27FC236}">
                <a16:creationId xmlns:a16="http://schemas.microsoft.com/office/drawing/2014/main" id="{870A1947-BF22-2ED5-ECF4-C84A356938ED}"/>
              </a:ext>
            </a:extLst>
          </p:cNvPr>
          <p:cNvSpPr>
            <a:spLocks noGrp="1"/>
          </p:cNvSpPr>
          <p:nvPr>
            <p:ph type="sldNum" sz="quarter" idx="12"/>
          </p:nvPr>
        </p:nvSpPr>
        <p:spPr>
          <a:xfrm>
            <a:off x="11252200" y="6315075"/>
            <a:ext cx="406400" cy="365125"/>
          </a:xfrm>
        </p:spPr>
        <p:txBody>
          <a:bodyPr anchor="ctr">
            <a:normAutofit/>
          </a:bodyPr>
          <a:lstStyle/>
          <a:p>
            <a:pPr>
              <a:spcAft>
                <a:spcPts val="600"/>
              </a:spcAft>
            </a:pPr>
            <a:fld id="{C263D6C4-4840-40CC-AC84-17E24B3B7BDE}" type="slidenum">
              <a:rPr lang="en-US" noProof="0" smtClean="0"/>
              <a:pPr>
                <a:spcAft>
                  <a:spcPts val="600"/>
                </a:spcAft>
              </a:pPr>
              <a:t>16</a:t>
            </a:fld>
            <a:endParaRPr lang="en-US" noProof="0"/>
          </a:p>
        </p:txBody>
      </p:sp>
      <p:sp>
        <p:nvSpPr>
          <p:cNvPr id="2" name="Text Placeholder 1">
            <a:extLst>
              <a:ext uri="{FF2B5EF4-FFF2-40B4-BE49-F238E27FC236}">
                <a16:creationId xmlns:a16="http://schemas.microsoft.com/office/drawing/2014/main" id="{E7056166-17A1-BDE1-B9D5-583351075AD3}"/>
              </a:ext>
            </a:extLst>
          </p:cNvPr>
          <p:cNvSpPr>
            <a:spLocks noGrp="1"/>
          </p:cNvSpPr>
          <p:nvPr>
            <p:ph type="body" sz="half" idx="2"/>
          </p:nvPr>
        </p:nvSpPr>
        <p:spPr>
          <a:xfrm>
            <a:off x="443366" y="1444649"/>
            <a:ext cx="3365063" cy="4579079"/>
          </a:xfrm>
        </p:spPr>
        <p:txBody>
          <a:bodyPr>
            <a:normAutofit/>
          </a:bodyPr>
          <a:lstStyle/>
          <a:p>
            <a:pPr algn="just">
              <a:lnSpc>
                <a:spcPct val="150000"/>
              </a:lnSpc>
            </a:pPr>
            <a:r>
              <a:rPr lang="en-GB" dirty="0">
                <a:latin typeface="Arial" panose="020B0604020202020204" pitchFamily="34" charset="0"/>
                <a:cs typeface="Arial" panose="020B0604020202020204" pitchFamily="34" charset="0"/>
              </a:rPr>
              <a:t>High expectations from the undergraduate applicants joining the training. A lot were not excepted and other fail during the training, which means less people qualified and joining the NHS’s workforce. Figure 2 presents the total number of applicant and the calculations presented as a pipeline going forward to those who are actually qualified and then joined the NHS’s workforce.</a:t>
            </a:r>
          </a:p>
        </p:txBody>
      </p:sp>
      <p:grpSp>
        <p:nvGrpSpPr>
          <p:cNvPr id="10" name="Group 9">
            <a:extLst>
              <a:ext uri="{FF2B5EF4-FFF2-40B4-BE49-F238E27FC236}">
                <a16:creationId xmlns:a16="http://schemas.microsoft.com/office/drawing/2014/main" id="{FA997A2E-EAA2-EB77-DE15-55B337D8692A}"/>
              </a:ext>
            </a:extLst>
          </p:cNvPr>
          <p:cNvGrpSpPr/>
          <p:nvPr/>
        </p:nvGrpSpPr>
        <p:grpSpPr>
          <a:xfrm>
            <a:off x="4289077" y="1444649"/>
            <a:ext cx="7044736" cy="4579079"/>
            <a:chOff x="4289077" y="1444649"/>
            <a:chExt cx="7044736" cy="4579079"/>
          </a:xfrm>
        </p:grpSpPr>
        <p:pic>
          <p:nvPicPr>
            <p:cNvPr id="8" name="Picture 7">
              <a:extLst>
                <a:ext uri="{FF2B5EF4-FFF2-40B4-BE49-F238E27FC236}">
                  <a16:creationId xmlns:a16="http://schemas.microsoft.com/office/drawing/2014/main" id="{F19596B3-3304-11D3-15F2-F4508C17BF5C}"/>
                </a:ext>
              </a:extLst>
            </p:cNvPr>
            <p:cNvPicPr>
              <a:picLocks noChangeAspect="1"/>
            </p:cNvPicPr>
            <p:nvPr/>
          </p:nvPicPr>
          <p:blipFill rotWithShape="1">
            <a:blip r:embed="rId2"/>
            <a:srcRect b="7158"/>
            <a:stretch/>
          </p:blipFill>
          <p:spPr>
            <a:xfrm>
              <a:off x="4289077" y="1444649"/>
              <a:ext cx="7044736" cy="4251301"/>
            </a:xfrm>
            <a:prstGeom prst="rect">
              <a:avLst/>
            </a:prstGeom>
            <a:noFill/>
          </p:spPr>
        </p:pic>
        <p:sp>
          <p:nvSpPr>
            <p:cNvPr id="9" name="TextBox 8">
              <a:extLst>
                <a:ext uri="{FF2B5EF4-FFF2-40B4-BE49-F238E27FC236}">
                  <a16:creationId xmlns:a16="http://schemas.microsoft.com/office/drawing/2014/main" id="{2C52C4EC-04FD-743E-E21E-00FDF3F65E4A}"/>
                </a:ext>
              </a:extLst>
            </p:cNvPr>
            <p:cNvSpPr txBox="1"/>
            <p:nvPr/>
          </p:nvSpPr>
          <p:spPr>
            <a:xfrm>
              <a:off x="4289077" y="5762118"/>
              <a:ext cx="6946900"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Figure 2: (The Health Foundation, 2019)</a:t>
              </a:r>
            </a:p>
          </p:txBody>
        </p:sp>
      </p:grpSp>
    </p:spTree>
    <p:extLst>
      <p:ext uri="{BB962C8B-B14F-4D97-AF65-F5344CB8AC3E}">
        <p14:creationId xmlns:p14="http://schemas.microsoft.com/office/powerpoint/2010/main" val="4620779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2126203-F4A7-1A0C-D60C-006977EAD372}"/>
              </a:ext>
            </a:extLst>
          </p:cNvPr>
          <p:cNvSpPr>
            <a:spLocks noGrp="1"/>
          </p:cNvSpPr>
          <p:nvPr>
            <p:ph type="sldNum" sz="quarter" idx="12"/>
          </p:nvPr>
        </p:nvSpPr>
        <p:spPr/>
        <p:txBody>
          <a:bodyPr/>
          <a:lstStyle/>
          <a:p>
            <a:fld id="{C263D6C4-4840-40CC-AC84-17E24B3B7BDE}" type="slidenum">
              <a:rPr lang="en-US" noProof="0" smtClean="0"/>
              <a:pPr/>
              <a:t>17</a:t>
            </a:fld>
            <a:endParaRPr lang="en-US" noProof="0" dirty="0"/>
          </a:p>
        </p:txBody>
      </p:sp>
      <p:sp>
        <p:nvSpPr>
          <p:cNvPr id="4" name="Title 3">
            <a:extLst>
              <a:ext uri="{FF2B5EF4-FFF2-40B4-BE49-F238E27FC236}">
                <a16:creationId xmlns:a16="http://schemas.microsoft.com/office/drawing/2014/main" id="{F17AEDE6-92CC-A7F6-A596-7E164C35FA91}"/>
              </a:ext>
            </a:extLst>
          </p:cNvPr>
          <p:cNvSpPr>
            <a:spLocks noGrp="1"/>
          </p:cNvSpPr>
          <p:nvPr>
            <p:ph type="title"/>
          </p:nvPr>
        </p:nvSpPr>
        <p:spPr/>
        <p:txBody>
          <a:bodyPr/>
          <a:lstStyle/>
          <a:p>
            <a:r>
              <a:rPr lang="en-GB" dirty="0"/>
              <a:t>Economical Factors</a:t>
            </a:r>
          </a:p>
        </p:txBody>
      </p:sp>
    </p:spTree>
    <p:extLst>
      <p:ext uri="{BB962C8B-B14F-4D97-AF65-F5344CB8AC3E}">
        <p14:creationId xmlns:p14="http://schemas.microsoft.com/office/powerpoint/2010/main" val="32707659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4D02F37-C9AA-CDDD-069B-90644A8634DD}"/>
              </a:ext>
            </a:extLst>
          </p:cNvPr>
          <p:cNvSpPr>
            <a:spLocks noGrp="1"/>
          </p:cNvSpPr>
          <p:nvPr>
            <p:ph type="title"/>
          </p:nvPr>
        </p:nvSpPr>
        <p:spPr>
          <a:xfrm>
            <a:off x="444500" y="542925"/>
            <a:ext cx="11214100" cy="535531"/>
          </a:xfrm>
        </p:spPr>
        <p:txBody>
          <a:bodyPr wrap="square" anchor="t">
            <a:normAutofit/>
          </a:bodyPr>
          <a:lstStyle/>
          <a:p>
            <a:r>
              <a:rPr lang="en-GB" dirty="0"/>
              <a:t>Economical Factors – Pay and Benefits</a:t>
            </a:r>
          </a:p>
        </p:txBody>
      </p:sp>
      <p:sp>
        <p:nvSpPr>
          <p:cNvPr id="3" name="Slide Number Placeholder 2">
            <a:extLst>
              <a:ext uri="{FF2B5EF4-FFF2-40B4-BE49-F238E27FC236}">
                <a16:creationId xmlns:a16="http://schemas.microsoft.com/office/drawing/2014/main" id="{F0FBC92D-3944-8963-F8FC-16CDDCF6ACFF}"/>
              </a:ext>
            </a:extLst>
          </p:cNvPr>
          <p:cNvSpPr>
            <a:spLocks noGrp="1"/>
          </p:cNvSpPr>
          <p:nvPr>
            <p:ph type="sldNum" sz="quarter" idx="12"/>
          </p:nvPr>
        </p:nvSpPr>
        <p:spPr>
          <a:xfrm>
            <a:off x="11252200" y="6315075"/>
            <a:ext cx="406400" cy="365125"/>
          </a:xfrm>
        </p:spPr>
        <p:txBody>
          <a:bodyPr anchor="ctr">
            <a:normAutofit/>
          </a:bodyPr>
          <a:lstStyle/>
          <a:p>
            <a:pPr>
              <a:spcAft>
                <a:spcPts val="600"/>
              </a:spcAft>
            </a:pPr>
            <a:fld id="{C263D6C4-4840-40CC-AC84-17E24B3B7BDE}" type="slidenum">
              <a:rPr lang="en-US" noProof="0" smtClean="0"/>
              <a:pPr>
                <a:spcAft>
                  <a:spcPts val="600"/>
                </a:spcAft>
              </a:pPr>
              <a:t>18</a:t>
            </a:fld>
            <a:endParaRPr lang="en-US" noProof="0"/>
          </a:p>
        </p:txBody>
      </p:sp>
      <p:sp>
        <p:nvSpPr>
          <p:cNvPr id="6" name="Text Placeholder 5">
            <a:extLst>
              <a:ext uri="{FF2B5EF4-FFF2-40B4-BE49-F238E27FC236}">
                <a16:creationId xmlns:a16="http://schemas.microsoft.com/office/drawing/2014/main" id="{95082B36-915A-EDAB-A7C6-45F1F20617FD}"/>
              </a:ext>
            </a:extLst>
          </p:cNvPr>
          <p:cNvSpPr>
            <a:spLocks noGrp="1"/>
          </p:cNvSpPr>
          <p:nvPr>
            <p:ph type="body" sz="half" idx="2"/>
          </p:nvPr>
        </p:nvSpPr>
        <p:spPr>
          <a:xfrm>
            <a:off x="443366" y="1444649"/>
            <a:ext cx="3423784" cy="4579079"/>
          </a:xfrm>
        </p:spPr>
        <p:txBody>
          <a:bodyPr>
            <a:normAutofit/>
          </a:bodyPr>
          <a:lstStyle/>
          <a:p>
            <a:pPr marL="0" indent="0" algn="just">
              <a:lnSpc>
                <a:spcPct val="150000"/>
              </a:lnSpc>
              <a:buNone/>
            </a:pPr>
            <a:r>
              <a:rPr lang="en-GB" dirty="0">
                <a:latin typeface="Arial" panose="020B0604020202020204" pitchFamily="34" charset="0"/>
                <a:cs typeface="Arial" panose="020B0604020202020204" pitchFamily="34" charset="0"/>
              </a:rPr>
              <a:t>As reported and discussed previously, people feel that they are under valuated for the important and difficult job they do. Reported from 4.3% of the leavers toked part of the Nursing and Midwifery Council (NMC) survey in 2022 (Nursing and Midwifery Council, 2022).  Also there is a down in the revenue spend on staff through the years shown in Figure 3. </a:t>
            </a:r>
          </a:p>
        </p:txBody>
      </p:sp>
      <p:grpSp>
        <p:nvGrpSpPr>
          <p:cNvPr id="9" name="Group 8">
            <a:extLst>
              <a:ext uri="{FF2B5EF4-FFF2-40B4-BE49-F238E27FC236}">
                <a16:creationId xmlns:a16="http://schemas.microsoft.com/office/drawing/2014/main" id="{CE1F8144-E001-4355-E582-D37DC8D7F4FD}"/>
              </a:ext>
            </a:extLst>
          </p:cNvPr>
          <p:cNvGrpSpPr/>
          <p:nvPr/>
        </p:nvGrpSpPr>
        <p:grpSpPr>
          <a:xfrm>
            <a:off x="3964290" y="1444649"/>
            <a:ext cx="7694310" cy="4840689"/>
            <a:chOff x="3964290" y="1444649"/>
            <a:chExt cx="7694310" cy="4840689"/>
          </a:xfrm>
        </p:grpSpPr>
        <p:graphicFrame>
          <p:nvGraphicFramePr>
            <p:cNvPr id="7" name="ChartObject">
              <a:extLst>
                <a:ext uri="{FF2B5EF4-FFF2-40B4-BE49-F238E27FC236}">
                  <a16:creationId xmlns:a16="http://schemas.microsoft.com/office/drawing/2014/main" id="{F10145F6-C654-91C2-1DBD-BB16294BBBE4}"/>
                </a:ext>
              </a:extLst>
            </p:cNvPr>
            <p:cNvGraphicFramePr/>
            <p:nvPr>
              <p:extLst>
                <p:ext uri="{D42A27DB-BD31-4B8C-83A1-F6EECF244321}">
                  <p14:modId xmlns:p14="http://schemas.microsoft.com/office/powerpoint/2010/main" val="1851981303"/>
                </p:ext>
              </p:extLst>
            </p:nvPr>
          </p:nvGraphicFramePr>
          <p:xfrm>
            <a:off x="3964290" y="1444649"/>
            <a:ext cx="7694310" cy="4579079"/>
          </p:xfrm>
          <a:graphic>
            <a:graphicData uri="http://schemas.openxmlformats.org/drawingml/2006/chart">
              <c:chart xmlns:c="http://schemas.openxmlformats.org/drawingml/2006/chart" xmlns:r="http://schemas.openxmlformats.org/officeDocument/2006/relationships" r:id="rId2"/>
            </a:graphicData>
          </a:graphic>
        </p:graphicFrame>
        <p:sp>
          <p:nvSpPr>
            <p:cNvPr id="8" name="TextBox 7">
              <a:extLst>
                <a:ext uri="{FF2B5EF4-FFF2-40B4-BE49-F238E27FC236}">
                  <a16:creationId xmlns:a16="http://schemas.microsoft.com/office/drawing/2014/main" id="{F0FDF392-5BFD-F1F1-ED1E-8A59D0AB81C9}"/>
                </a:ext>
              </a:extLst>
            </p:cNvPr>
            <p:cNvSpPr txBox="1"/>
            <p:nvPr/>
          </p:nvSpPr>
          <p:spPr>
            <a:xfrm>
              <a:off x="4352926" y="6023728"/>
              <a:ext cx="7058024" cy="261610"/>
            </a:xfrm>
            <a:prstGeom prst="rect">
              <a:avLst/>
            </a:prstGeom>
            <a:noFill/>
          </p:spPr>
          <p:txBody>
            <a:bodyPr wrap="square" rtlCol="0">
              <a:spAutoFit/>
            </a:bodyPr>
            <a:lstStyle/>
            <a:p>
              <a:r>
                <a:rPr lang="en-GB" sz="1100" dirty="0">
                  <a:solidFill>
                    <a:schemeClr val="bg1">
                      <a:lumMod val="50000"/>
                    </a:schemeClr>
                  </a:solidFill>
                  <a:latin typeface="Arial" panose="020B0604020202020204" pitchFamily="34" charset="0"/>
                  <a:cs typeface="Arial" panose="020B0604020202020204" pitchFamily="34" charset="0"/>
                </a:rPr>
                <a:t>Figure 3: (</a:t>
              </a:r>
              <a:r>
                <a:rPr lang="en-GB" sz="1100" dirty="0" err="1">
                  <a:solidFill>
                    <a:schemeClr val="bg1">
                      <a:lumMod val="50000"/>
                    </a:schemeClr>
                  </a:solidFill>
                  <a:latin typeface="Arial" panose="020B0604020202020204" pitchFamily="34" charset="0"/>
                  <a:cs typeface="Arial" panose="020B0604020202020204" pitchFamily="34" charset="0"/>
                </a:rPr>
                <a:t>Michas</a:t>
              </a:r>
              <a:r>
                <a:rPr lang="en-GB" sz="1100" dirty="0">
                  <a:solidFill>
                    <a:schemeClr val="bg1">
                      <a:lumMod val="50000"/>
                    </a:schemeClr>
                  </a:solidFill>
                  <a:latin typeface="Arial" panose="020B0604020202020204" pitchFamily="34" charset="0"/>
                  <a:cs typeface="Arial" panose="020B0604020202020204" pitchFamily="34" charset="0"/>
                </a:rPr>
                <a:t>, 2022)</a:t>
              </a:r>
            </a:p>
          </p:txBody>
        </p:sp>
      </p:grpSp>
    </p:spTree>
    <p:extLst>
      <p:ext uri="{BB962C8B-B14F-4D97-AF65-F5344CB8AC3E}">
        <p14:creationId xmlns:p14="http://schemas.microsoft.com/office/powerpoint/2010/main" val="29800718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CA1CCCAF-95A6-F48E-D823-8D4FB54C57FE}"/>
              </a:ext>
            </a:extLst>
          </p:cNvPr>
          <p:cNvSpPr>
            <a:spLocks noGrp="1"/>
          </p:cNvSpPr>
          <p:nvPr>
            <p:ph type="sldNum" sz="quarter" idx="12"/>
          </p:nvPr>
        </p:nvSpPr>
        <p:spPr/>
        <p:txBody>
          <a:bodyPr/>
          <a:lstStyle/>
          <a:p>
            <a:fld id="{C263D6C4-4840-40CC-AC84-17E24B3B7BDE}" type="slidenum">
              <a:rPr lang="en-US" noProof="0" smtClean="0"/>
              <a:pPr/>
              <a:t>19</a:t>
            </a:fld>
            <a:endParaRPr lang="en-US" noProof="0" dirty="0"/>
          </a:p>
        </p:txBody>
      </p:sp>
      <p:sp>
        <p:nvSpPr>
          <p:cNvPr id="4" name="Title 3">
            <a:extLst>
              <a:ext uri="{FF2B5EF4-FFF2-40B4-BE49-F238E27FC236}">
                <a16:creationId xmlns:a16="http://schemas.microsoft.com/office/drawing/2014/main" id="{21731BFD-3F50-DACD-D512-1B7E8F1BF1B0}"/>
              </a:ext>
            </a:extLst>
          </p:cNvPr>
          <p:cNvSpPr>
            <a:spLocks noGrp="1"/>
          </p:cNvSpPr>
          <p:nvPr>
            <p:ph type="title"/>
          </p:nvPr>
        </p:nvSpPr>
        <p:spPr/>
        <p:txBody>
          <a:bodyPr/>
          <a:lstStyle/>
          <a:p>
            <a:r>
              <a:rPr lang="en-GB" dirty="0"/>
              <a:t>Social Factors</a:t>
            </a:r>
          </a:p>
        </p:txBody>
      </p:sp>
    </p:spTree>
    <p:extLst>
      <p:ext uri="{BB962C8B-B14F-4D97-AF65-F5344CB8AC3E}">
        <p14:creationId xmlns:p14="http://schemas.microsoft.com/office/powerpoint/2010/main" val="1823326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07F0B7E-6F90-73FF-A7A6-FE5ECF1644A2}"/>
              </a:ext>
            </a:extLst>
          </p:cNvPr>
          <p:cNvSpPr>
            <a:spLocks noGrp="1"/>
          </p:cNvSpPr>
          <p:nvPr>
            <p:ph type="title"/>
          </p:nvPr>
        </p:nvSpPr>
        <p:spPr/>
        <p:txBody>
          <a:bodyPr/>
          <a:lstStyle/>
          <a:p>
            <a:r>
              <a:rPr lang="en-GB" dirty="0"/>
              <a:t>Social Factors – Satisfaction at work</a:t>
            </a:r>
          </a:p>
        </p:txBody>
      </p:sp>
      <p:sp>
        <p:nvSpPr>
          <p:cNvPr id="3" name="Slide Number Placeholder 2">
            <a:extLst>
              <a:ext uri="{FF2B5EF4-FFF2-40B4-BE49-F238E27FC236}">
                <a16:creationId xmlns:a16="http://schemas.microsoft.com/office/drawing/2014/main" id="{6E6C66FD-ADF8-B82D-F2E7-5CB11F3DE437}"/>
              </a:ext>
            </a:extLst>
          </p:cNvPr>
          <p:cNvSpPr>
            <a:spLocks noGrp="1"/>
          </p:cNvSpPr>
          <p:nvPr>
            <p:ph type="sldNum" sz="quarter" idx="12"/>
          </p:nvPr>
        </p:nvSpPr>
        <p:spPr/>
        <p:txBody>
          <a:bodyPr/>
          <a:lstStyle/>
          <a:p>
            <a:fld id="{C263D6C4-4840-40CC-AC84-17E24B3B7BDE}" type="slidenum">
              <a:rPr lang="en-US" noProof="0" smtClean="0"/>
              <a:pPr/>
              <a:t>20</a:t>
            </a:fld>
            <a:endParaRPr lang="en-US" noProof="0" dirty="0"/>
          </a:p>
        </p:txBody>
      </p:sp>
      <p:sp>
        <p:nvSpPr>
          <p:cNvPr id="6" name="TextBox 5">
            <a:extLst>
              <a:ext uri="{FF2B5EF4-FFF2-40B4-BE49-F238E27FC236}">
                <a16:creationId xmlns:a16="http://schemas.microsoft.com/office/drawing/2014/main" id="{41CB8298-EAEA-9385-149B-F9DA818804E3}"/>
              </a:ext>
            </a:extLst>
          </p:cNvPr>
          <p:cNvSpPr txBox="1"/>
          <p:nvPr/>
        </p:nvSpPr>
        <p:spPr>
          <a:xfrm>
            <a:off x="561974" y="1619250"/>
            <a:ext cx="4025325" cy="1524007"/>
          </a:xfrm>
          <a:prstGeom prst="rect">
            <a:avLst/>
          </a:prstGeom>
          <a:noFill/>
        </p:spPr>
        <p:txBody>
          <a:bodyPr wrap="square" rtlCol="0">
            <a:spAutoFit/>
          </a:bodyPr>
          <a:lstStyle/>
          <a:p>
            <a:pPr algn="just">
              <a:lnSpc>
                <a:spcPct val="150000"/>
              </a:lnSpc>
            </a:pPr>
            <a:r>
              <a:rPr lang="en-GB" sz="1600" dirty="0">
                <a:solidFill>
                  <a:schemeClr val="bg1"/>
                </a:solidFill>
                <a:latin typeface="Arial" panose="020B0604020202020204" pitchFamily="34" charset="0"/>
                <a:cs typeface="Arial" panose="020B0604020202020204" pitchFamily="34" charset="0"/>
              </a:rPr>
              <a:t>The NHS staff do not feel enthusiastic. Through the years the satisfaction of working in NHS is fading away. Many people report that as is shown in Figure 4.</a:t>
            </a:r>
          </a:p>
        </p:txBody>
      </p:sp>
      <p:graphicFrame>
        <p:nvGraphicFramePr>
          <p:cNvPr id="7" name="ChartObject">
            <a:extLst>
              <a:ext uri="{FF2B5EF4-FFF2-40B4-BE49-F238E27FC236}">
                <a16:creationId xmlns:a16="http://schemas.microsoft.com/office/drawing/2014/main" id="{0131F6C1-6673-2381-B252-8B4591274D17}"/>
              </a:ext>
            </a:extLst>
          </p:cNvPr>
          <p:cNvGraphicFramePr/>
          <p:nvPr>
            <p:extLst>
              <p:ext uri="{D42A27DB-BD31-4B8C-83A1-F6EECF244321}">
                <p14:modId xmlns:p14="http://schemas.microsoft.com/office/powerpoint/2010/main" val="1636516962"/>
              </p:ext>
            </p:extLst>
          </p:nvPr>
        </p:nvGraphicFramePr>
        <p:xfrm>
          <a:off x="4587300" y="1619250"/>
          <a:ext cx="7263150" cy="4148550"/>
        </p:xfrm>
        <a:graphic>
          <a:graphicData uri="http://schemas.openxmlformats.org/drawingml/2006/chart">
            <c:chart xmlns:c="http://schemas.openxmlformats.org/drawingml/2006/chart" xmlns:r="http://schemas.openxmlformats.org/officeDocument/2006/relationships" r:id="rId2"/>
          </a:graphicData>
        </a:graphic>
      </p:graphicFrame>
      <p:sp>
        <p:nvSpPr>
          <p:cNvPr id="8" name="TextBox 7">
            <a:extLst>
              <a:ext uri="{FF2B5EF4-FFF2-40B4-BE49-F238E27FC236}">
                <a16:creationId xmlns:a16="http://schemas.microsoft.com/office/drawing/2014/main" id="{99262552-4675-E0BE-D3A8-3F10F7E943D2}"/>
              </a:ext>
            </a:extLst>
          </p:cNvPr>
          <p:cNvSpPr txBox="1"/>
          <p:nvPr/>
        </p:nvSpPr>
        <p:spPr>
          <a:xfrm>
            <a:off x="4689863" y="5779827"/>
            <a:ext cx="7058024" cy="261610"/>
          </a:xfrm>
          <a:prstGeom prst="rect">
            <a:avLst/>
          </a:prstGeom>
          <a:noFill/>
        </p:spPr>
        <p:txBody>
          <a:bodyPr wrap="square" rtlCol="0">
            <a:spAutoFit/>
          </a:bodyPr>
          <a:lstStyle/>
          <a:p>
            <a:r>
              <a:rPr lang="en-GB" sz="1100" dirty="0">
                <a:solidFill>
                  <a:schemeClr val="bg1">
                    <a:lumMod val="50000"/>
                  </a:schemeClr>
                </a:solidFill>
                <a:latin typeface="Arial" panose="020B0604020202020204" pitchFamily="34" charset="0"/>
                <a:cs typeface="Arial" panose="020B0604020202020204" pitchFamily="34" charset="0"/>
              </a:rPr>
              <a:t>Figure 4: (</a:t>
            </a:r>
            <a:r>
              <a:rPr lang="en-GB" sz="1100" dirty="0" err="1">
                <a:solidFill>
                  <a:schemeClr val="bg1">
                    <a:lumMod val="50000"/>
                  </a:schemeClr>
                </a:solidFill>
                <a:latin typeface="Arial" panose="020B0604020202020204" pitchFamily="34" charset="0"/>
                <a:cs typeface="Arial" panose="020B0604020202020204" pitchFamily="34" charset="0"/>
              </a:rPr>
              <a:t>Michas</a:t>
            </a:r>
            <a:r>
              <a:rPr lang="en-GB" sz="1100" dirty="0">
                <a:solidFill>
                  <a:schemeClr val="bg1">
                    <a:lumMod val="50000"/>
                  </a:schemeClr>
                </a:solidFill>
                <a:latin typeface="Arial" panose="020B0604020202020204" pitchFamily="34" charset="0"/>
                <a:cs typeface="Arial" panose="020B0604020202020204" pitchFamily="34" charset="0"/>
              </a:rPr>
              <a:t>, 2022)</a:t>
            </a:r>
          </a:p>
        </p:txBody>
      </p:sp>
    </p:spTree>
    <p:extLst>
      <p:ext uri="{BB962C8B-B14F-4D97-AF65-F5344CB8AC3E}">
        <p14:creationId xmlns:p14="http://schemas.microsoft.com/office/powerpoint/2010/main" val="22754975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7BDB7-7A10-F079-1FEC-BF0FCE76ADB6}"/>
              </a:ext>
            </a:extLst>
          </p:cNvPr>
          <p:cNvSpPr>
            <a:spLocks noGrp="1"/>
          </p:cNvSpPr>
          <p:nvPr>
            <p:ph type="title"/>
          </p:nvPr>
        </p:nvSpPr>
        <p:spPr/>
        <p:txBody>
          <a:bodyPr/>
          <a:lstStyle/>
          <a:p>
            <a:r>
              <a:rPr lang="en-GB" dirty="0"/>
              <a:t>Social Factors – Level of appreciation and support</a:t>
            </a:r>
          </a:p>
        </p:txBody>
      </p:sp>
      <p:sp>
        <p:nvSpPr>
          <p:cNvPr id="3" name="Slide Number Placeholder 2">
            <a:extLst>
              <a:ext uri="{FF2B5EF4-FFF2-40B4-BE49-F238E27FC236}">
                <a16:creationId xmlns:a16="http://schemas.microsoft.com/office/drawing/2014/main" id="{7D435D9F-AE3A-054F-1F8F-4E4C91B1F90B}"/>
              </a:ext>
            </a:extLst>
          </p:cNvPr>
          <p:cNvSpPr>
            <a:spLocks noGrp="1"/>
          </p:cNvSpPr>
          <p:nvPr>
            <p:ph type="sldNum" sz="quarter" idx="12"/>
          </p:nvPr>
        </p:nvSpPr>
        <p:spPr/>
        <p:txBody>
          <a:bodyPr/>
          <a:lstStyle/>
          <a:p>
            <a:fld id="{C263D6C4-4840-40CC-AC84-17E24B3B7BDE}" type="slidenum">
              <a:rPr lang="en-US" noProof="0" smtClean="0"/>
              <a:pPr/>
              <a:t>21</a:t>
            </a:fld>
            <a:endParaRPr lang="en-US" noProof="0" dirty="0"/>
          </a:p>
        </p:txBody>
      </p:sp>
      <p:sp>
        <p:nvSpPr>
          <p:cNvPr id="4" name="TextBox 3">
            <a:extLst>
              <a:ext uri="{FF2B5EF4-FFF2-40B4-BE49-F238E27FC236}">
                <a16:creationId xmlns:a16="http://schemas.microsoft.com/office/drawing/2014/main" id="{1D0BC11D-55E5-A63F-8596-2AED6E23173C}"/>
              </a:ext>
            </a:extLst>
          </p:cNvPr>
          <p:cNvSpPr txBox="1"/>
          <p:nvPr/>
        </p:nvSpPr>
        <p:spPr>
          <a:xfrm>
            <a:off x="444500" y="1609725"/>
            <a:ext cx="4003675" cy="3001334"/>
          </a:xfrm>
          <a:prstGeom prst="rect">
            <a:avLst/>
          </a:prstGeom>
          <a:noFill/>
        </p:spPr>
        <p:txBody>
          <a:bodyPr wrap="square" rtlCol="0">
            <a:spAutoFit/>
          </a:bodyPr>
          <a:lstStyle/>
          <a:p>
            <a:pPr algn="just">
              <a:lnSpc>
                <a:spcPct val="150000"/>
              </a:lnSpc>
            </a:pPr>
            <a:r>
              <a:rPr lang="en-GB" sz="1600" dirty="0">
                <a:solidFill>
                  <a:schemeClr val="bg1"/>
                </a:solidFill>
                <a:latin typeface="Arial" panose="020B0604020202020204" pitchFamily="34" charset="0"/>
                <a:cs typeface="Arial" panose="020B0604020202020204" pitchFamily="34" charset="0"/>
              </a:rPr>
              <a:t>The support and appreciation that the NHS staff needed was not present. It actually the bulling and discrimination were experiencing from the staff. There are 4.8% of the people worked in some of the NHS departments and shared that they were facing bullying from their co-workers and leading team. </a:t>
            </a:r>
          </a:p>
        </p:txBody>
      </p:sp>
      <p:sp>
        <p:nvSpPr>
          <p:cNvPr id="5" name="TextBox 4">
            <a:extLst>
              <a:ext uri="{FF2B5EF4-FFF2-40B4-BE49-F238E27FC236}">
                <a16:creationId xmlns:a16="http://schemas.microsoft.com/office/drawing/2014/main" id="{54687263-40FD-8F16-31B8-AE6A5333FAAE}"/>
              </a:ext>
            </a:extLst>
          </p:cNvPr>
          <p:cNvSpPr txBox="1"/>
          <p:nvPr/>
        </p:nvSpPr>
        <p:spPr>
          <a:xfrm>
            <a:off x="5505450" y="2409825"/>
            <a:ext cx="6242050" cy="2632003"/>
          </a:xfrm>
          <a:prstGeom prst="rect">
            <a:avLst/>
          </a:prstGeom>
          <a:noFill/>
        </p:spPr>
        <p:txBody>
          <a:bodyPr wrap="square" rtlCol="0">
            <a:spAutoFit/>
          </a:bodyPr>
          <a:lstStyle/>
          <a:p>
            <a:pPr algn="ctr">
              <a:lnSpc>
                <a:spcPct val="150000"/>
              </a:lnSpc>
            </a:pPr>
            <a:r>
              <a:rPr lang="en-GB" sz="1600" i="1" dirty="0">
                <a:solidFill>
                  <a:schemeClr val="bg1"/>
                </a:solidFill>
                <a:latin typeface="Arial" panose="020B0604020202020204" pitchFamily="34" charset="0"/>
                <a:cs typeface="Arial" panose="020B0604020202020204" pitchFamily="34" charset="0"/>
              </a:rPr>
              <a:t>‘I was working within a Community Mental Health Team. A Social Worker joined the team as the ‘Integrated Team Manager’ and within 18 months the entire team of nurses and social workers had left due to her bullying and lack of compassion for patients. I was the last to leave but had to after the stress resulted in me collapsing in work.’ </a:t>
            </a:r>
          </a:p>
          <a:p>
            <a:pPr algn="ctr">
              <a:lnSpc>
                <a:spcPct val="150000"/>
              </a:lnSpc>
            </a:pPr>
            <a:r>
              <a:rPr lang="en-GB" sz="1600" i="1" dirty="0">
                <a:solidFill>
                  <a:schemeClr val="bg1"/>
                </a:solidFill>
                <a:latin typeface="Arial" panose="020B0604020202020204" pitchFamily="34" charset="0"/>
                <a:cs typeface="Arial" panose="020B0604020202020204" pitchFamily="34" charset="0"/>
              </a:rPr>
              <a:t>(Nursing and Midwifery Council, 2022 p. 14)</a:t>
            </a:r>
          </a:p>
        </p:txBody>
      </p:sp>
    </p:spTree>
    <p:extLst>
      <p:ext uri="{BB962C8B-B14F-4D97-AF65-F5344CB8AC3E}">
        <p14:creationId xmlns:p14="http://schemas.microsoft.com/office/powerpoint/2010/main" val="22212512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7C68161-B102-5A07-F7E7-8FF18ADC6F7B}"/>
              </a:ext>
            </a:extLst>
          </p:cNvPr>
          <p:cNvSpPr>
            <a:spLocks noGrp="1"/>
          </p:cNvSpPr>
          <p:nvPr>
            <p:ph type="sldNum" sz="quarter" idx="12"/>
          </p:nvPr>
        </p:nvSpPr>
        <p:spPr/>
        <p:txBody>
          <a:bodyPr/>
          <a:lstStyle/>
          <a:p>
            <a:fld id="{C263D6C4-4840-40CC-AC84-17E24B3B7BDE}" type="slidenum">
              <a:rPr lang="en-US" noProof="0" smtClean="0"/>
              <a:pPr/>
              <a:t>22</a:t>
            </a:fld>
            <a:endParaRPr lang="en-US" noProof="0" dirty="0"/>
          </a:p>
        </p:txBody>
      </p:sp>
      <p:sp>
        <p:nvSpPr>
          <p:cNvPr id="4" name="Title 3">
            <a:extLst>
              <a:ext uri="{FF2B5EF4-FFF2-40B4-BE49-F238E27FC236}">
                <a16:creationId xmlns:a16="http://schemas.microsoft.com/office/drawing/2014/main" id="{EF672F43-E040-EDBB-D73A-0379E8B283D6}"/>
              </a:ext>
            </a:extLst>
          </p:cNvPr>
          <p:cNvSpPr>
            <a:spLocks noGrp="1"/>
          </p:cNvSpPr>
          <p:nvPr>
            <p:ph type="title"/>
          </p:nvPr>
        </p:nvSpPr>
        <p:spPr/>
        <p:txBody>
          <a:bodyPr>
            <a:normAutofit/>
          </a:bodyPr>
          <a:lstStyle/>
          <a:p>
            <a:r>
              <a:rPr lang="en-GB" dirty="0"/>
              <a:t>Technological Factors </a:t>
            </a:r>
          </a:p>
        </p:txBody>
      </p:sp>
    </p:spTree>
    <p:extLst>
      <p:ext uri="{BB962C8B-B14F-4D97-AF65-F5344CB8AC3E}">
        <p14:creationId xmlns:p14="http://schemas.microsoft.com/office/powerpoint/2010/main" val="310957101"/>
      </p:ext>
    </p:extLst>
  </p:cSld>
  <p:clrMapOvr>
    <a:masterClrMapping/>
  </p:clrMapOvr>
  <p:extLst>
    <p:ext uri="{6950BFC3-D8DA-4A85-94F7-54DA5524770B}">
      <p188:commentRel xmlns:p188="http://schemas.microsoft.com/office/powerpoint/2018/8/main" r:id="rId2"/>
    </p:ext>
  </p:extLs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8EF9AA6-C123-C119-524A-AFCFB5A8973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Technological Factors – Equipment </a:t>
            </a:r>
          </a:p>
        </p:txBody>
      </p:sp>
      <p:sp>
        <p:nvSpPr>
          <p:cNvPr id="3" name="Slide Number Placeholder 2">
            <a:extLst>
              <a:ext uri="{FF2B5EF4-FFF2-40B4-BE49-F238E27FC236}">
                <a16:creationId xmlns:a16="http://schemas.microsoft.com/office/drawing/2014/main" id="{EAA4AE32-87C6-D487-2540-B363C159C032}"/>
              </a:ext>
            </a:extLst>
          </p:cNvPr>
          <p:cNvSpPr>
            <a:spLocks noGrp="1"/>
          </p:cNvSpPr>
          <p:nvPr>
            <p:ph type="sldNum" sz="quarter" idx="12"/>
          </p:nvPr>
        </p:nvSpPr>
        <p:spPr/>
        <p:txBody>
          <a:bodyPr/>
          <a:lstStyle/>
          <a:p>
            <a:fld id="{C263D6C4-4840-40CC-AC84-17E24B3B7BDE}" type="slidenum">
              <a:rPr lang="en-US" noProof="0" smtClean="0"/>
              <a:pPr/>
              <a:t>23</a:t>
            </a:fld>
            <a:endParaRPr lang="en-US" noProof="0" dirty="0"/>
          </a:p>
        </p:txBody>
      </p:sp>
      <p:sp>
        <p:nvSpPr>
          <p:cNvPr id="6" name="TextBox 5">
            <a:extLst>
              <a:ext uri="{FF2B5EF4-FFF2-40B4-BE49-F238E27FC236}">
                <a16:creationId xmlns:a16="http://schemas.microsoft.com/office/drawing/2014/main" id="{269087C4-BD44-87A6-2894-BF585B05DB9E}"/>
              </a:ext>
            </a:extLst>
          </p:cNvPr>
          <p:cNvSpPr txBox="1"/>
          <p:nvPr/>
        </p:nvSpPr>
        <p:spPr>
          <a:xfrm>
            <a:off x="444500" y="1724025"/>
            <a:ext cx="7202440" cy="1524007"/>
          </a:xfrm>
          <a:prstGeom prst="rect">
            <a:avLst/>
          </a:prstGeom>
          <a:noFill/>
        </p:spPr>
        <p:txBody>
          <a:bodyPr wrap="square" rtlCol="0">
            <a:spAutoFit/>
          </a:bodyPr>
          <a:lstStyle/>
          <a:p>
            <a:pPr algn="just">
              <a:lnSpc>
                <a:spcPct val="150000"/>
              </a:lnSpc>
            </a:pPr>
            <a:r>
              <a:rPr lang="en-GB" sz="1600" dirty="0">
                <a:solidFill>
                  <a:schemeClr val="bg1"/>
                </a:solidFill>
                <a:latin typeface="Arial" panose="020B0604020202020204" pitchFamily="34" charset="0"/>
                <a:cs typeface="Arial" panose="020B0604020202020204" pitchFamily="34" charset="0"/>
              </a:rPr>
              <a:t>NHS staff report is not well trained to the innovation of equipment. As well known the technological innovation in hospitals not only can improve work, education and training but the advanced technology can also help saving lives (Bush, 2019).   </a:t>
            </a:r>
          </a:p>
        </p:txBody>
      </p:sp>
    </p:spTree>
    <p:extLst>
      <p:ext uri="{BB962C8B-B14F-4D97-AF65-F5344CB8AC3E}">
        <p14:creationId xmlns:p14="http://schemas.microsoft.com/office/powerpoint/2010/main" val="19117518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4C3906B-0946-7E78-3C42-FB24DECADFA6}"/>
              </a:ext>
            </a:extLst>
          </p:cNvPr>
          <p:cNvSpPr>
            <a:spLocks noGrp="1"/>
          </p:cNvSpPr>
          <p:nvPr>
            <p:ph type="sldNum" sz="quarter" idx="12"/>
          </p:nvPr>
        </p:nvSpPr>
        <p:spPr/>
        <p:txBody>
          <a:bodyPr/>
          <a:lstStyle/>
          <a:p>
            <a:fld id="{C263D6C4-4840-40CC-AC84-17E24B3B7BDE}" type="slidenum">
              <a:rPr lang="en-US" noProof="0" smtClean="0"/>
              <a:pPr/>
              <a:t>24</a:t>
            </a:fld>
            <a:endParaRPr lang="en-US" noProof="0" dirty="0"/>
          </a:p>
        </p:txBody>
      </p:sp>
      <p:sp>
        <p:nvSpPr>
          <p:cNvPr id="4" name="Title 3">
            <a:extLst>
              <a:ext uri="{FF2B5EF4-FFF2-40B4-BE49-F238E27FC236}">
                <a16:creationId xmlns:a16="http://schemas.microsoft.com/office/drawing/2014/main" id="{7FA3F6C9-D69C-A89A-ECFC-5F2C837D9FC1}"/>
              </a:ext>
            </a:extLst>
          </p:cNvPr>
          <p:cNvSpPr>
            <a:spLocks noGrp="1"/>
          </p:cNvSpPr>
          <p:nvPr>
            <p:ph type="title"/>
          </p:nvPr>
        </p:nvSpPr>
        <p:spPr/>
        <p:txBody>
          <a:bodyPr/>
          <a:lstStyle/>
          <a:p>
            <a:r>
              <a:rPr lang="en-GB" dirty="0"/>
              <a:t>Environmental Factors </a:t>
            </a:r>
          </a:p>
        </p:txBody>
      </p:sp>
    </p:spTree>
    <p:extLst>
      <p:ext uri="{BB962C8B-B14F-4D97-AF65-F5344CB8AC3E}">
        <p14:creationId xmlns:p14="http://schemas.microsoft.com/office/powerpoint/2010/main" val="30488811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31654CD-B449-5993-B928-06CDE47C95A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Environmental Factors – Covid 19</a:t>
            </a:r>
          </a:p>
        </p:txBody>
      </p:sp>
      <p:sp>
        <p:nvSpPr>
          <p:cNvPr id="3" name="Slide Number Placeholder 2">
            <a:extLst>
              <a:ext uri="{FF2B5EF4-FFF2-40B4-BE49-F238E27FC236}">
                <a16:creationId xmlns:a16="http://schemas.microsoft.com/office/drawing/2014/main" id="{D3708E50-39A7-DBCA-8946-43C659D25348}"/>
              </a:ext>
            </a:extLst>
          </p:cNvPr>
          <p:cNvSpPr>
            <a:spLocks noGrp="1"/>
          </p:cNvSpPr>
          <p:nvPr>
            <p:ph type="sldNum" sz="quarter" idx="12"/>
          </p:nvPr>
        </p:nvSpPr>
        <p:spPr/>
        <p:txBody>
          <a:bodyPr/>
          <a:lstStyle/>
          <a:p>
            <a:fld id="{C263D6C4-4840-40CC-AC84-17E24B3B7BDE}" type="slidenum">
              <a:rPr lang="en-US" noProof="0" smtClean="0"/>
              <a:pPr/>
              <a:t>25</a:t>
            </a:fld>
            <a:endParaRPr lang="en-US" noProof="0" dirty="0"/>
          </a:p>
        </p:txBody>
      </p:sp>
      <p:sp>
        <p:nvSpPr>
          <p:cNvPr id="6" name="TextBox 5">
            <a:extLst>
              <a:ext uri="{FF2B5EF4-FFF2-40B4-BE49-F238E27FC236}">
                <a16:creationId xmlns:a16="http://schemas.microsoft.com/office/drawing/2014/main" id="{A776CAFB-CB31-B6DD-E3B5-F2455AE81F2B}"/>
              </a:ext>
            </a:extLst>
          </p:cNvPr>
          <p:cNvSpPr txBox="1"/>
          <p:nvPr/>
        </p:nvSpPr>
        <p:spPr>
          <a:xfrm>
            <a:off x="444500" y="1600200"/>
            <a:ext cx="6442075" cy="2632003"/>
          </a:xfrm>
          <a:prstGeom prst="rect">
            <a:avLst/>
          </a:prstGeom>
          <a:noFill/>
        </p:spPr>
        <p:txBody>
          <a:bodyPr wrap="square" rtlCol="0">
            <a:spAutoFit/>
          </a:bodyPr>
          <a:lstStyle/>
          <a:p>
            <a:pPr algn="just">
              <a:lnSpc>
                <a:spcPct val="150000"/>
              </a:lnSpc>
            </a:pPr>
            <a:r>
              <a:rPr lang="en-GB" sz="1600" dirty="0">
                <a:solidFill>
                  <a:schemeClr val="bg1"/>
                </a:solidFill>
                <a:latin typeface="Arial" panose="020B0604020202020204" pitchFamily="34" charset="0"/>
                <a:cs typeface="Arial" panose="020B0604020202020204" pitchFamily="34" charset="0"/>
              </a:rPr>
              <a:t>The pandemic has encouraged a lot of people to leave the NHS’s workforce. Many of abroad employees left during that time because of their relatives who were living abroad. Others share that they left, it was not safety for them to work with patients during that time. The staff was considering that the PPE is well below the safety standards. The NHS staff felt more pressured and exhausted than ever. During that time the lack of staff was feeling more as threat. </a:t>
            </a:r>
          </a:p>
        </p:txBody>
      </p:sp>
    </p:spTree>
    <p:extLst>
      <p:ext uri="{BB962C8B-B14F-4D97-AF65-F5344CB8AC3E}">
        <p14:creationId xmlns:p14="http://schemas.microsoft.com/office/powerpoint/2010/main" val="41998749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70F0915-E669-C30F-5A38-932AF23B6D25}"/>
              </a:ext>
            </a:extLst>
          </p:cNvPr>
          <p:cNvSpPr>
            <a:spLocks noGrp="1"/>
          </p:cNvSpPr>
          <p:nvPr>
            <p:ph type="sldNum" sz="quarter" idx="12"/>
          </p:nvPr>
        </p:nvSpPr>
        <p:spPr/>
        <p:txBody>
          <a:bodyPr/>
          <a:lstStyle/>
          <a:p>
            <a:fld id="{C263D6C4-4840-40CC-AC84-17E24B3B7BDE}" type="slidenum">
              <a:rPr lang="en-US" noProof="0" smtClean="0"/>
              <a:pPr/>
              <a:t>26</a:t>
            </a:fld>
            <a:endParaRPr lang="en-US" noProof="0" dirty="0"/>
          </a:p>
        </p:txBody>
      </p:sp>
      <p:sp>
        <p:nvSpPr>
          <p:cNvPr id="4" name="Title 3">
            <a:extLst>
              <a:ext uri="{FF2B5EF4-FFF2-40B4-BE49-F238E27FC236}">
                <a16:creationId xmlns:a16="http://schemas.microsoft.com/office/drawing/2014/main" id="{E64C7494-157F-93EB-5594-ADCA9908D415}"/>
              </a:ext>
            </a:extLst>
          </p:cNvPr>
          <p:cNvSpPr>
            <a:spLocks noGrp="1"/>
          </p:cNvSpPr>
          <p:nvPr>
            <p:ph type="title"/>
          </p:nvPr>
        </p:nvSpPr>
        <p:spPr/>
        <p:txBody>
          <a:bodyPr/>
          <a:lstStyle/>
          <a:p>
            <a:r>
              <a:rPr lang="en-GB" dirty="0"/>
              <a:t>Legal Factors </a:t>
            </a:r>
          </a:p>
        </p:txBody>
      </p:sp>
    </p:spTree>
    <p:extLst>
      <p:ext uri="{BB962C8B-B14F-4D97-AF65-F5344CB8AC3E}">
        <p14:creationId xmlns:p14="http://schemas.microsoft.com/office/powerpoint/2010/main" val="28355308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9B9D5-D040-C20D-610F-CF634D14F9A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Legal Factors - Safety</a:t>
            </a:r>
          </a:p>
        </p:txBody>
      </p:sp>
      <p:sp>
        <p:nvSpPr>
          <p:cNvPr id="3" name="Slide Number Placeholder 2">
            <a:extLst>
              <a:ext uri="{FF2B5EF4-FFF2-40B4-BE49-F238E27FC236}">
                <a16:creationId xmlns:a16="http://schemas.microsoft.com/office/drawing/2014/main" id="{BC2FBC9E-3ED7-ED08-E7BC-BC64AF514260}"/>
              </a:ext>
            </a:extLst>
          </p:cNvPr>
          <p:cNvSpPr>
            <a:spLocks noGrp="1"/>
          </p:cNvSpPr>
          <p:nvPr>
            <p:ph type="sldNum" sz="quarter" idx="12"/>
          </p:nvPr>
        </p:nvSpPr>
        <p:spPr/>
        <p:txBody>
          <a:bodyPr/>
          <a:lstStyle/>
          <a:p>
            <a:fld id="{C263D6C4-4840-40CC-AC84-17E24B3B7BDE}" type="slidenum">
              <a:rPr lang="en-US" noProof="0" smtClean="0"/>
              <a:pPr/>
              <a:t>27</a:t>
            </a:fld>
            <a:endParaRPr lang="en-US" noProof="0" dirty="0"/>
          </a:p>
        </p:txBody>
      </p:sp>
      <p:sp>
        <p:nvSpPr>
          <p:cNvPr id="4" name="Text Placeholder 3">
            <a:extLst>
              <a:ext uri="{FF2B5EF4-FFF2-40B4-BE49-F238E27FC236}">
                <a16:creationId xmlns:a16="http://schemas.microsoft.com/office/drawing/2014/main" id="{E95BFDA8-041F-7822-8663-C8C6D10072A2}"/>
              </a:ext>
            </a:extLst>
          </p:cNvPr>
          <p:cNvSpPr>
            <a:spLocks noGrp="1"/>
          </p:cNvSpPr>
          <p:nvPr>
            <p:ph type="body" sz="quarter" idx="13"/>
          </p:nvPr>
        </p:nvSpPr>
        <p:spPr>
          <a:xfrm>
            <a:off x="444500" y="1825770"/>
            <a:ext cx="3565525" cy="3358860"/>
          </a:xfrm>
        </p:spPr>
        <p:txBody>
          <a:bodyPr anchor="t">
            <a:normAutofit/>
          </a:bodyPr>
          <a:lstStyle/>
          <a:p>
            <a:pPr algn="just">
              <a:lnSpc>
                <a:spcPct val="150000"/>
              </a:lnSpc>
            </a:pPr>
            <a:r>
              <a:rPr lang="en-GB" sz="1600" dirty="0">
                <a:latin typeface="Arial" panose="020B0604020202020204" pitchFamily="34" charset="0"/>
              </a:rPr>
              <a:t>Most common reasons for sickness absence among NHS staff in England in January 2022 are shown in Figure 5. As shown the level of mental health cause from the stressful environment at work result more sickness absences.</a:t>
            </a:r>
            <a:endParaRPr lang="en-GB" sz="1600" dirty="0">
              <a:latin typeface="Arial" panose="020B0604020202020204" pitchFamily="34" charset="0"/>
              <a:cs typeface="Arial" panose="020B0604020202020204" pitchFamily="34" charset="0"/>
            </a:endParaRPr>
          </a:p>
        </p:txBody>
      </p:sp>
      <p:grpSp>
        <p:nvGrpSpPr>
          <p:cNvPr id="5" name="Group 4">
            <a:extLst>
              <a:ext uri="{FF2B5EF4-FFF2-40B4-BE49-F238E27FC236}">
                <a16:creationId xmlns:a16="http://schemas.microsoft.com/office/drawing/2014/main" id="{C952EDFF-BAE8-8BF9-BFBE-B232BA42EFA4}"/>
              </a:ext>
            </a:extLst>
          </p:cNvPr>
          <p:cNvGrpSpPr/>
          <p:nvPr/>
        </p:nvGrpSpPr>
        <p:grpSpPr>
          <a:xfrm>
            <a:off x="4010025" y="1368391"/>
            <a:ext cx="7839075" cy="4685813"/>
            <a:chOff x="525600" y="1499216"/>
            <a:chExt cx="11016000" cy="4424184"/>
          </a:xfrm>
        </p:grpSpPr>
        <p:graphicFrame>
          <p:nvGraphicFramePr>
            <p:cNvPr id="6" name="ChartObject">
              <a:extLst>
                <a:ext uri="{FF2B5EF4-FFF2-40B4-BE49-F238E27FC236}">
                  <a16:creationId xmlns:a16="http://schemas.microsoft.com/office/drawing/2014/main" id="{A4115E75-3B08-8E7F-AA7E-1AE603F974CD}"/>
                </a:ext>
              </a:extLst>
            </p:cNvPr>
            <p:cNvGraphicFramePr/>
            <p:nvPr>
              <p:extLst>
                <p:ext uri="{D42A27DB-BD31-4B8C-83A1-F6EECF244321}">
                  <p14:modId xmlns:p14="http://schemas.microsoft.com/office/powerpoint/2010/main" val="1548485858"/>
                </p:ext>
              </p:extLst>
            </p:nvPr>
          </p:nvGraphicFramePr>
          <p:xfrm>
            <a:off x="525600" y="1990750"/>
            <a:ext cx="11016000" cy="3932650"/>
          </p:xfrm>
          <a:graphic>
            <a:graphicData uri="http://schemas.openxmlformats.org/drawingml/2006/chart">
              <c:chart xmlns:c="http://schemas.openxmlformats.org/drawingml/2006/chart" xmlns:r="http://schemas.openxmlformats.org/officeDocument/2006/relationships" r:id="rId2"/>
            </a:graphicData>
          </a:graphic>
        </p:graphicFrame>
        <p:sp>
          <p:nvSpPr>
            <p:cNvPr id="7" name="New shape">
              <a:extLst>
                <a:ext uri="{FF2B5EF4-FFF2-40B4-BE49-F238E27FC236}">
                  <a16:creationId xmlns:a16="http://schemas.microsoft.com/office/drawing/2014/main" id="{655D4D1E-F93F-E2DF-9B5D-F104B578476E}"/>
                </a:ext>
              </a:extLst>
            </p:cNvPr>
            <p:cNvSpPr/>
            <p:nvPr/>
          </p:nvSpPr>
          <p:spPr>
            <a:xfrm>
              <a:off x="4681049" y="1499216"/>
              <a:ext cx="2705100" cy="2159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0170" tIns="46990" rIns="90170" bIns="46990" rtlCol="0" anchor="t"/>
            <a:lstStyle/>
            <a:p>
              <a:pPr algn="ctr">
                <a:spcAft>
                  <a:spcPct val="20000"/>
                </a:spcAft>
              </a:pPr>
              <a:r>
                <a:rPr sz="1100" dirty="0">
                  <a:solidFill>
                    <a:schemeClr val="bg1">
                      <a:lumMod val="50000"/>
                    </a:schemeClr>
                  </a:solidFill>
                  <a:latin typeface="Open Sans"/>
                </a:rPr>
                <a:t>Share of sickness absences</a:t>
              </a:r>
            </a:p>
          </p:txBody>
        </p:sp>
      </p:grpSp>
      <p:sp>
        <p:nvSpPr>
          <p:cNvPr id="8" name="TextBox 7">
            <a:extLst>
              <a:ext uri="{FF2B5EF4-FFF2-40B4-BE49-F238E27FC236}">
                <a16:creationId xmlns:a16="http://schemas.microsoft.com/office/drawing/2014/main" id="{56AD6AC6-AEC6-6B50-E4B9-3629E73EA7AE}"/>
              </a:ext>
            </a:extLst>
          </p:cNvPr>
          <p:cNvSpPr txBox="1"/>
          <p:nvPr/>
        </p:nvSpPr>
        <p:spPr>
          <a:xfrm>
            <a:off x="4676775" y="5923399"/>
            <a:ext cx="7172325" cy="261610"/>
          </a:xfrm>
          <a:prstGeom prst="rect">
            <a:avLst/>
          </a:prstGeom>
          <a:noFill/>
        </p:spPr>
        <p:txBody>
          <a:bodyPr wrap="square" rtlCol="0">
            <a:spAutoFit/>
          </a:bodyPr>
          <a:lstStyle/>
          <a:p>
            <a:r>
              <a:rPr lang="en-GB" sz="1100" dirty="0"/>
              <a:t>Figure  5: (</a:t>
            </a:r>
            <a:r>
              <a:rPr lang="en-GB" sz="1100" dirty="0" err="1"/>
              <a:t>Michas</a:t>
            </a:r>
            <a:r>
              <a:rPr lang="en-GB" sz="1100" dirty="0"/>
              <a:t>, 2022)</a:t>
            </a:r>
          </a:p>
        </p:txBody>
      </p:sp>
    </p:spTree>
    <p:extLst>
      <p:ext uri="{BB962C8B-B14F-4D97-AF65-F5344CB8AC3E}">
        <p14:creationId xmlns:p14="http://schemas.microsoft.com/office/powerpoint/2010/main" val="3608584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EEDA4B1-E7B5-BE70-E592-1F30BFE2E610}"/>
              </a:ext>
            </a:extLst>
          </p:cNvPr>
          <p:cNvSpPr>
            <a:spLocks noGrp="1"/>
          </p:cNvSpPr>
          <p:nvPr>
            <p:ph type="title"/>
          </p:nvPr>
        </p:nvSpPr>
        <p:spPr/>
        <p:txBody>
          <a:bodyPr/>
          <a:lstStyle/>
          <a:p>
            <a:r>
              <a:rPr lang="en-GB" dirty="0">
                <a:latin typeface="+mn-lt"/>
              </a:rPr>
              <a:t>Legal Factors - Safety</a:t>
            </a:r>
          </a:p>
        </p:txBody>
      </p:sp>
      <p:sp>
        <p:nvSpPr>
          <p:cNvPr id="3" name="Slide Number Placeholder 2">
            <a:extLst>
              <a:ext uri="{FF2B5EF4-FFF2-40B4-BE49-F238E27FC236}">
                <a16:creationId xmlns:a16="http://schemas.microsoft.com/office/drawing/2014/main" id="{BFD1402B-ACCA-EF04-38C4-B49F5BB25A62}"/>
              </a:ext>
            </a:extLst>
          </p:cNvPr>
          <p:cNvSpPr>
            <a:spLocks noGrp="1"/>
          </p:cNvSpPr>
          <p:nvPr>
            <p:ph type="sldNum" sz="quarter" idx="12"/>
          </p:nvPr>
        </p:nvSpPr>
        <p:spPr/>
        <p:txBody>
          <a:bodyPr/>
          <a:lstStyle/>
          <a:p>
            <a:fld id="{C263D6C4-4840-40CC-AC84-17E24B3B7BDE}" type="slidenum">
              <a:rPr lang="en-US" noProof="0" smtClean="0"/>
              <a:pPr/>
              <a:t>28</a:t>
            </a:fld>
            <a:endParaRPr lang="en-US" noProof="0" dirty="0"/>
          </a:p>
        </p:txBody>
      </p:sp>
      <p:sp>
        <p:nvSpPr>
          <p:cNvPr id="6" name="Text Placeholder 5">
            <a:extLst>
              <a:ext uri="{FF2B5EF4-FFF2-40B4-BE49-F238E27FC236}">
                <a16:creationId xmlns:a16="http://schemas.microsoft.com/office/drawing/2014/main" id="{2CF6F546-3B42-04A1-2C4E-4721910FF926}"/>
              </a:ext>
            </a:extLst>
          </p:cNvPr>
          <p:cNvSpPr>
            <a:spLocks noGrp="1"/>
          </p:cNvSpPr>
          <p:nvPr>
            <p:ph type="body" sz="quarter" idx="13"/>
          </p:nvPr>
        </p:nvSpPr>
        <p:spPr>
          <a:xfrm>
            <a:off x="209550" y="1750751"/>
            <a:ext cx="3362325" cy="4434258"/>
          </a:xfrm>
        </p:spPr>
        <p:txBody>
          <a:bodyPr anchor="t">
            <a:noAutofit/>
          </a:bodyPr>
          <a:lstStyle/>
          <a:p>
            <a:pPr algn="just">
              <a:lnSpc>
                <a:spcPct val="150000"/>
              </a:lnSpc>
            </a:pPr>
            <a:r>
              <a:rPr lang="en-GB" sz="1600" dirty="0">
                <a:latin typeface="Arial" panose="020B0604020202020204" pitchFamily="34" charset="0"/>
              </a:rPr>
              <a:t>The importance of safety environment is recently questionable. People reporting non-safety work conditions. Worried about their own health. For some that is the reason for leaving their roles. For others is the reason for their sickness absences. </a:t>
            </a:r>
            <a:r>
              <a:rPr lang="en-GB" sz="1600" dirty="0">
                <a:latin typeface="Arial" panose="020B0604020202020204" pitchFamily="34" charset="0"/>
                <a:cs typeface="Arial" panose="020B0604020202020204" pitchFamily="34" charset="0"/>
              </a:rPr>
              <a:t>Days lost to sickness absences among NHS staff in England from 2009 to 2021 shown in Figure 6.</a:t>
            </a:r>
          </a:p>
          <a:p>
            <a:pPr marL="0" indent="0" algn="just">
              <a:lnSpc>
                <a:spcPct val="150000"/>
              </a:lnSpc>
              <a:buNone/>
            </a:pPr>
            <a:endParaRPr lang="en-GB" sz="1600" dirty="0">
              <a:latin typeface="Arial" panose="020B0604020202020204" pitchFamily="34" charset="0"/>
            </a:endParaRPr>
          </a:p>
        </p:txBody>
      </p:sp>
      <p:sp>
        <p:nvSpPr>
          <p:cNvPr id="10" name="TextBox 9">
            <a:extLst>
              <a:ext uri="{FF2B5EF4-FFF2-40B4-BE49-F238E27FC236}">
                <a16:creationId xmlns:a16="http://schemas.microsoft.com/office/drawing/2014/main" id="{E328F9A9-157D-D4E6-59EC-67E7C4E8AB23}"/>
              </a:ext>
            </a:extLst>
          </p:cNvPr>
          <p:cNvSpPr txBox="1"/>
          <p:nvPr/>
        </p:nvSpPr>
        <p:spPr>
          <a:xfrm>
            <a:off x="4486275" y="5857627"/>
            <a:ext cx="7172325"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Figure 6: (</a:t>
            </a:r>
            <a:r>
              <a:rPr lang="en-GB" sz="1100" dirty="0" err="1">
                <a:latin typeface="Arial" panose="020B0604020202020204" pitchFamily="34" charset="0"/>
                <a:cs typeface="Arial" panose="020B0604020202020204" pitchFamily="34" charset="0"/>
              </a:rPr>
              <a:t>Michas</a:t>
            </a:r>
            <a:r>
              <a:rPr lang="en-GB" sz="1100" dirty="0">
                <a:latin typeface="Arial" panose="020B0604020202020204" pitchFamily="34" charset="0"/>
                <a:cs typeface="Arial" panose="020B0604020202020204" pitchFamily="34" charset="0"/>
              </a:rPr>
              <a:t>, 2022)</a:t>
            </a:r>
          </a:p>
        </p:txBody>
      </p:sp>
      <p:graphicFrame>
        <p:nvGraphicFramePr>
          <p:cNvPr id="11" name="ChartObject">
            <a:extLst>
              <a:ext uri="{FF2B5EF4-FFF2-40B4-BE49-F238E27FC236}">
                <a16:creationId xmlns:a16="http://schemas.microsoft.com/office/drawing/2014/main" id="{ACF171C2-1B20-16B3-8806-3DA4BF7872AA}"/>
              </a:ext>
            </a:extLst>
          </p:cNvPr>
          <p:cNvGraphicFramePr/>
          <p:nvPr>
            <p:extLst>
              <p:ext uri="{D42A27DB-BD31-4B8C-83A1-F6EECF244321}">
                <p14:modId xmlns:p14="http://schemas.microsoft.com/office/powerpoint/2010/main" val="3620404016"/>
              </p:ext>
            </p:extLst>
          </p:nvPr>
        </p:nvGraphicFramePr>
        <p:xfrm>
          <a:off x="3818175" y="1774849"/>
          <a:ext cx="8030925" cy="414855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0626907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0012893-703E-7450-CE20-6733D8392D3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Legal Factors - Discrimination</a:t>
            </a:r>
          </a:p>
        </p:txBody>
      </p:sp>
      <p:sp>
        <p:nvSpPr>
          <p:cNvPr id="3" name="Slide Number Placeholder 2">
            <a:extLst>
              <a:ext uri="{FF2B5EF4-FFF2-40B4-BE49-F238E27FC236}">
                <a16:creationId xmlns:a16="http://schemas.microsoft.com/office/drawing/2014/main" id="{FEE39889-9F07-3850-C44A-FEFE316DF2F3}"/>
              </a:ext>
            </a:extLst>
          </p:cNvPr>
          <p:cNvSpPr>
            <a:spLocks noGrp="1"/>
          </p:cNvSpPr>
          <p:nvPr>
            <p:ph type="sldNum" sz="quarter" idx="12"/>
          </p:nvPr>
        </p:nvSpPr>
        <p:spPr/>
        <p:txBody>
          <a:bodyPr/>
          <a:lstStyle/>
          <a:p>
            <a:fld id="{C263D6C4-4840-40CC-AC84-17E24B3B7BDE}" type="slidenum">
              <a:rPr lang="en-US" noProof="0" smtClean="0"/>
              <a:pPr/>
              <a:t>29</a:t>
            </a:fld>
            <a:endParaRPr lang="en-US" noProof="0" dirty="0"/>
          </a:p>
        </p:txBody>
      </p:sp>
      <p:sp>
        <p:nvSpPr>
          <p:cNvPr id="6" name="TextBox 5">
            <a:extLst>
              <a:ext uri="{FF2B5EF4-FFF2-40B4-BE49-F238E27FC236}">
                <a16:creationId xmlns:a16="http://schemas.microsoft.com/office/drawing/2014/main" id="{3A789453-6410-4511-6AD8-CD4C479CF159}"/>
              </a:ext>
            </a:extLst>
          </p:cNvPr>
          <p:cNvSpPr txBox="1"/>
          <p:nvPr/>
        </p:nvSpPr>
        <p:spPr>
          <a:xfrm>
            <a:off x="444500" y="1600200"/>
            <a:ext cx="5505450" cy="1154675"/>
          </a:xfrm>
          <a:prstGeom prst="rect">
            <a:avLst/>
          </a:prstGeom>
          <a:noFill/>
        </p:spPr>
        <p:txBody>
          <a:bodyPr wrap="square" rtlCol="0">
            <a:spAutoFit/>
          </a:bodyPr>
          <a:lstStyle/>
          <a:p>
            <a:pPr algn="just">
              <a:lnSpc>
                <a:spcPct val="150000"/>
              </a:lnSpc>
            </a:pPr>
            <a:r>
              <a:rPr lang="en-GB" sz="1600" dirty="0">
                <a:solidFill>
                  <a:schemeClr val="bg1"/>
                </a:solidFill>
                <a:latin typeface="Arial" panose="020B0604020202020204" pitchFamily="34" charset="0"/>
                <a:cs typeface="Arial" panose="020B0604020202020204" pitchFamily="34" charset="0"/>
              </a:rPr>
              <a:t>As well know and discussed earlier, the discrimination among the NHS staff is showing up and expressed by bullying . </a:t>
            </a:r>
          </a:p>
        </p:txBody>
      </p:sp>
    </p:spTree>
    <p:extLst>
      <p:ext uri="{BB962C8B-B14F-4D97-AF65-F5344CB8AC3E}">
        <p14:creationId xmlns:p14="http://schemas.microsoft.com/office/powerpoint/2010/main" val="33980473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20FC4EE-F318-4344-9E3C-B950ADB63865}"/>
              </a:ext>
            </a:extLst>
          </p:cNvPr>
          <p:cNvSpPr>
            <a:spLocks noGrp="1"/>
          </p:cNvSpPr>
          <p:nvPr>
            <p:ph type="sldNum" sz="quarter" idx="12"/>
          </p:nvPr>
        </p:nvSpPr>
        <p:spPr/>
        <p:txBody>
          <a:bodyPr/>
          <a:lstStyle/>
          <a:p>
            <a:fld id="{C263D6C4-4840-40CC-AC84-17E24B3B7BDE}" type="slidenum">
              <a:rPr lang="en-US" smtClean="0"/>
              <a:pPr/>
              <a:t>30</a:t>
            </a:fld>
            <a:endParaRPr lang="en-US"/>
          </a:p>
        </p:txBody>
      </p:sp>
      <p:sp>
        <p:nvSpPr>
          <p:cNvPr id="11" name="Arrow: Right 10">
            <a:extLst>
              <a:ext uri="{FF2B5EF4-FFF2-40B4-BE49-F238E27FC236}">
                <a16:creationId xmlns:a16="http://schemas.microsoft.com/office/drawing/2014/main" id="{734FA4F5-E427-C766-9B5F-B5F37F649DA5}"/>
              </a:ext>
            </a:extLst>
          </p:cNvPr>
          <p:cNvSpPr/>
          <p:nvPr/>
        </p:nvSpPr>
        <p:spPr>
          <a:xfrm>
            <a:off x="619125" y="2905125"/>
            <a:ext cx="10633075" cy="990600"/>
          </a:xfrm>
          <a:prstGeom prst="rightArrow">
            <a:avLst/>
          </a:prstGeom>
        </p:spPr>
        <p:style>
          <a:lnRef idx="1">
            <a:schemeClr val="accent3"/>
          </a:lnRef>
          <a:fillRef idx="3">
            <a:schemeClr val="accent3"/>
          </a:fillRef>
          <a:effectRef idx="2">
            <a:schemeClr val="accent3"/>
          </a:effectRef>
          <a:fontRef idx="minor">
            <a:schemeClr val="lt1"/>
          </a:fontRef>
        </p:style>
        <p:txBody>
          <a:bodyPr rtlCol="0" anchor="ctr"/>
          <a:lstStyle/>
          <a:p>
            <a:pPr algn="r"/>
            <a:r>
              <a:rPr lang="en-GB" dirty="0"/>
              <a:t>Staff Shortage</a:t>
            </a:r>
          </a:p>
        </p:txBody>
      </p:sp>
      <p:cxnSp>
        <p:nvCxnSpPr>
          <p:cNvPr id="15" name="Straight Arrow Connector 14">
            <a:extLst>
              <a:ext uri="{FF2B5EF4-FFF2-40B4-BE49-F238E27FC236}">
                <a16:creationId xmlns:a16="http://schemas.microsoft.com/office/drawing/2014/main" id="{60A4BEB6-503A-2C84-20CD-850DA916E6AC}"/>
              </a:ext>
            </a:extLst>
          </p:cNvPr>
          <p:cNvCxnSpPr/>
          <p:nvPr/>
        </p:nvCxnSpPr>
        <p:spPr>
          <a:xfrm>
            <a:off x="7972425" y="1504950"/>
            <a:ext cx="1000125" cy="160972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61" name="Straight Arrow Connector 60">
            <a:extLst>
              <a:ext uri="{FF2B5EF4-FFF2-40B4-BE49-F238E27FC236}">
                <a16:creationId xmlns:a16="http://schemas.microsoft.com/office/drawing/2014/main" id="{42E9EF6A-B56E-F7F3-3F64-69684E0BD1A2}"/>
              </a:ext>
            </a:extLst>
          </p:cNvPr>
          <p:cNvCxnSpPr/>
          <p:nvPr/>
        </p:nvCxnSpPr>
        <p:spPr>
          <a:xfrm>
            <a:off x="5345112" y="1514475"/>
            <a:ext cx="1000125" cy="160972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63" name="Straight Arrow Connector 62">
            <a:extLst>
              <a:ext uri="{FF2B5EF4-FFF2-40B4-BE49-F238E27FC236}">
                <a16:creationId xmlns:a16="http://schemas.microsoft.com/office/drawing/2014/main" id="{6187C12C-61BB-FE6F-E90B-CAEE25070D63}"/>
              </a:ext>
            </a:extLst>
          </p:cNvPr>
          <p:cNvCxnSpPr>
            <a:cxnSpLocks/>
          </p:cNvCxnSpPr>
          <p:nvPr/>
        </p:nvCxnSpPr>
        <p:spPr>
          <a:xfrm flipV="1">
            <a:off x="7759699" y="3743326"/>
            <a:ext cx="1212851" cy="162877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65" name="Straight Arrow Connector 64">
            <a:extLst>
              <a:ext uri="{FF2B5EF4-FFF2-40B4-BE49-F238E27FC236}">
                <a16:creationId xmlns:a16="http://schemas.microsoft.com/office/drawing/2014/main" id="{230EF178-09D4-67F9-982D-EDE811A34742}"/>
              </a:ext>
            </a:extLst>
          </p:cNvPr>
          <p:cNvCxnSpPr>
            <a:cxnSpLocks/>
          </p:cNvCxnSpPr>
          <p:nvPr/>
        </p:nvCxnSpPr>
        <p:spPr>
          <a:xfrm flipV="1">
            <a:off x="5181600" y="3743326"/>
            <a:ext cx="1163637" cy="162877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5" name="Rectangle 24">
            <a:extLst>
              <a:ext uri="{FF2B5EF4-FFF2-40B4-BE49-F238E27FC236}">
                <a16:creationId xmlns:a16="http://schemas.microsoft.com/office/drawing/2014/main" id="{1C369F0C-A6E4-C254-C31C-9FCE2E5906E5}"/>
              </a:ext>
            </a:extLst>
          </p:cNvPr>
          <p:cNvSpPr/>
          <p:nvPr/>
        </p:nvSpPr>
        <p:spPr>
          <a:xfrm>
            <a:off x="3808411" y="809626"/>
            <a:ext cx="2181225" cy="704849"/>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a:solidFill>
                  <a:schemeClr val="bg1"/>
                </a:solidFill>
              </a:rPr>
              <a:t>Government</a:t>
            </a:r>
          </a:p>
        </p:txBody>
      </p:sp>
      <p:sp>
        <p:nvSpPr>
          <p:cNvPr id="69" name="Rectangle 68">
            <a:extLst>
              <a:ext uri="{FF2B5EF4-FFF2-40B4-BE49-F238E27FC236}">
                <a16:creationId xmlns:a16="http://schemas.microsoft.com/office/drawing/2014/main" id="{390E3587-AC2C-6328-77F0-C33C4A6A590C}"/>
              </a:ext>
            </a:extLst>
          </p:cNvPr>
          <p:cNvSpPr/>
          <p:nvPr/>
        </p:nvSpPr>
        <p:spPr>
          <a:xfrm>
            <a:off x="6345237" y="800101"/>
            <a:ext cx="2181225" cy="704849"/>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a:solidFill>
                  <a:schemeClr val="bg1"/>
                </a:solidFill>
              </a:rPr>
              <a:t>People</a:t>
            </a:r>
          </a:p>
        </p:txBody>
      </p:sp>
      <p:sp>
        <p:nvSpPr>
          <p:cNvPr id="71" name="Rectangle 70">
            <a:extLst>
              <a:ext uri="{FF2B5EF4-FFF2-40B4-BE49-F238E27FC236}">
                <a16:creationId xmlns:a16="http://schemas.microsoft.com/office/drawing/2014/main" id="{90A61BAF-0A6C-A7AE-B5F0-DA00EE9441D1}"/>
              </a:ext>
            </a:extLst>
          </p:cNvPr>
          <p:cNvSpPr/>
          <p:nvPr/>
        </p:nvSpPr>
        <p:spPr>
          <a:xfrm>
            <a:off x="3754437" y="5372101"/>
            <a:ext cx="2181225" cy="704849"/>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solidFill>
                  <a:schemeClr val="bg1"/>
                </a:solidFill>
              </a:rPr>
              <a:t>Environment</a:t>
            </a:r>
          </a:p>
        </p:txBody>
      </p:sp>
      <p:sp>
        <p:nvSpPr>
          <p:cNvPr id="73" name="Rectangle 72">
            <a:extLst>
              <a:ext uri="{FF2B5EF4-FFF2-40B4-BE49-F238E27FC236}">
                <a16:creationId xmlns:a16="http://schemas.microsoft.com/office/drawing/2014/main" id="{A86BE699-EB8A-3799-9FFB-72ED5F6AA1AA}"/>
              </a:ext>
            </a:extLst>
          </p:cNvPr>
          <p:cNvSpPr/>
          <p:nvPr/>
        </p:nvSpPr>
        <p:spPr>
          <a:xfrm>
            <a:off x="6291262" y="5372101"/>
            <a:ext cx="2181225" cy="704849"/>
          </a:xfrm>
          <a:prstGeom prst="rect">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GB" dirty="0">
                <a:solidFill>
                  <a:schemeClr val="bg1"/>
                </a:solidFill>
              </a:rPr>
              <a:t>Methods</a:t>
            </a:r>
          </a:p>
        </p:txBody>
      </p:sp>
      <p:sp>
        <p:nvSpPr>
          <p:cNvPr id="29" name="TextBox 28">
            <a:extLst>
              <a:ext uri="{FF2B5EF4-FFF2-40B4-BE49-F238E27FC236}">
                <a16:creationId xmlns:a16="http://schemas.microsoft.com/office/drawing/2014/main" id="{DBEF6C87-A56B-E8EA-FEB5-54BC94BD24B7}"/>
              </a:ext>
            </a:extLst>
          </p:cNvPr>
          <p:cNvSpPr txBox="1"/>
          <p:nvPr/>
        </p:nvSpPr>
        <p:spPr>
          <a:xfrm>
            <a:off x="6150767" y="4039196"/>
            <a:ext cx="2570163" cy="461665"/>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Poor training methods on the new staff</a:t>
            </a:r>
          </a:p>
        </p:txBody>
      </p:sp>
      <p:sp>
        <p:nvSpPr>
          <p:cNvPr id="33" name="TextBox 32">
            <a:extLst>
              <a:ext uri="{FF2B5EF4-FFF2-40B4-BE49-F238E27FC236}">
                <a16:creationId xmlns:a16="http://schemas.microsoft.com/office/drawing/2014/main" id="{A081E02A-5E0E-20FC-7405-3AF491E29CAE}"/>
              </a:ext>
            </a:extLst>
          </p:cNvPr>
          <p:cNvSpPr txBox="1"/>
          <p:nvPr/>
        </p:nvSpPr>
        <p:spPr>
          <a:xfrm>
            <a:off x="6451601" y="4752977"/>
            <a:ext cx="1520824" cy="461665"/>
          </a:xfrm>
          <a:prstGeom prst="rect">
            <a:avLst/>
          </a:prstGeom>
          <a:noFill/>
        </p:spPr>
        <p:txBody>
          <a:bodyPr wrap="square" rtlCol="0">
            <a:spAutoFit/>
          </a:bodyPr>
          <a:lstStyle/>
          <a:p>
            <a:r>
              <a:rPr lang="en-GB" sz="1200" dirty="0">
                <a:solidFill>
                  <a:schemeClr val="bg1"/>
                </a:solidFill>
              </a:rPr>
              <a:t>Poor strategies and models for leading </a:t>
            </a:r>
          </a:p>
        </p:txBody>
      </p:sp>
      <p:sp>
        <p:nvSpPr>
          <p:cNvPr id="35" name="TextBox 34">
            <a:extLst>
              <a:ext uri="{FF2B5EF4-FFF2-40B4-BE49-F238E27FC236}">
                <a16:creationId xmlns:a16="http://schemas.microsoft.com/office/drawing/2014/main" id="{BA2BB548-60B7-73B9-C762-7CD4BE5CF261}"/>
              </a:ext>
            </a:extLst>
          </p:cNvPr>
          <p:cNvSpPr txBox="1"/>
          <p:nvPr/>
        </p:nvSpPr>
        <p:spPr>
          <a:xfrm>
            <a:off x="3721099" y="1605259"/>
            <a:ext cx="2268537" cy="461665"/>
          </a:xfrm>
          <a:prstGeom prst="rect">
            <a:avLst/>
          </a:prstGeom>
          <a:noFill/>
        </p:spPr>
        <p:txBody>
          <a:bodyPr wrap="square" rtlCol="0">
            <a:spAutoFit/>
          </a:bodyPr>
          <a:lstStyle/>
          <a:p>
            <a:r>
              <a:rPr lang="en-GB" sz="1200" dirty="0">
                <a:solidFill>
                  <a:schemeClr val="bg1"/>
                </a:solidFill>
              </a:rPr>
              <a:t>Poor pay to the NHS workforce</a:t>
            </a:r>
          </a:p>
        </p:txBody>
      </p:sp>
      <p:sp>
        <p:nvSpPr>
          <p:cNvPr id="37" name="TextBox 36">
            <a:extLst>
              <a:ext uri="{FF2B5EF4-FFF2-40B4-BE49-F238E27FC236}">
                <a16:creationId xmlns:a16="http://schemas.microsoft.com/office/drawing/2014/main" id="{FD8BA038-AED1-1746-D088-CC818BC83BE9}"/>
              </a:ext>
            </a:extLst>
          </p:cNvPr>
          <p:cNvSpPr txBox="1"/>
          <p:nvPr/>
        </p:nvSpPr>
        <p:spPr>
          <a:xfrm>
            <a:off x="3597273" y="2055166"/>
            <a:ext cx="2495551" cy="461665"/>
          </a:xfrm>
          <a:prstGeom prst="rect">
            <a:avLst/>
          </a:prstGeom>
          <a:noFill/>
        </p:spPr>
        <p:txBody>
          <a:bodyPr wrap="square" rtlCol="0">
            <a:spAutoFit/>
          </a:bodyPr>
          <a:lstStyle/>
          <a:p>
            <a:r>
              <a:rPr lang="en-GB" sz="1200" dirty="0">
                <a:solidFill>
                  <a:schemeClr val="bg1"/>
                </a:solidFill>
              </a:rPr>
              <a:t>Low education and training funding</a:t>
            </a:r>
          </a:p>
        </p:txBody>
      </p:sp>
      <p:sp>
        <p:nvSpPr>
          <p:cNvPr id="39" name="TextBox 38">
            <a:extLst>
              <a:ext uri="{FF2B5EF4-FFF2-40B4-BE49-F238E27FC236}">
                <a16:creationId xmlns:a16="http://schemas.microsoft.com/office/drawing/2014/main" id="{144A3E5B-1500-15CA-BFA7-B8BA6D7787F1}"/>
              </a:ext>
            </a:extLst>
          </p:cNvPr>
          <p:cNvSpPr txBox="1"/>
          <p:nvPr/>
        </p:nvSpPr>
        <p:spPr>
          <a:xfrm>
            <a:off x="3721099" y="4895850"/>
            <a:ext cx="1760536" cy="276999"/>
          </a:xfrm>
          <a:prstGeom prst="rect">
            <a:avLst/>
          </a:prstGeom>
          <a:noFill/>
        </p:spPr>
        <p:txBody>
          <a:bodyPr wrap="square" rtlCol="0">
            <a:spAutoFit/>
          </a:bodyPr>
          <a:lstStyle/>
          <a:p>
            <a:r>
              <a:rPr lang="en-GB" sz="1200" dirty="0">
                <a:solidFill>
                  <a:schemeClr val="bg1"/>
                </a:solidFill>
              </a:rPr>
              <a:t>Toxic and stressful </a:t>
            </a:r>
          </a:p>
        </p:txBody>
      </p:sp>
      <p:sp>
        <p:nvSpPr>
          <p:cNvPr id="41" name="TextBox 40">
            <a:extLst>
              <a:ext uri="{FF2B5EF4-FFF2-40B4-BE49-F238E27FC236}">
                <a16:creationId xmlns:a16="http://schemas.microsoft.com/office/drawing/2014/main" id="{3054E995-AD14-043F-5D40-8BFEE9A3CC76}"/>
              </a:ext>
            </a:extLst>
          </p:cNvPr>
          <p:cNvSpPr txBox="1"/>
          <p:nvPr/>
        </p:nvSpPr>
        <p:spPr>
          <a:xfrm>
            <a:off x="6719886" y="1649876"/>
            <a:ext cx="1530351" cy="461665"/>
          </a:xfrm>
          <a:prstGeom prst="rect">
            <a:avLst/>
          </a:prstGeom>
          <a:noFill/>
        </p:spPr>
        <p:txBody>
          <a:bodyPr wrap="square" rtlCol="0">
            <a:spAutoFit/>
          </a:bodyPr>
          <a:lstStyle/>
          <a:p>
            <a:r>
              <a:rPr lang="en-GB" sz="1200" dirty="0">
                <a:solidFill>
                  <a:schemeClr val="bg1"/>
                </a:solidFill>
              </a:rPr>
              <a:t>Unsupportive to each other</a:t>
            </a:r>
          </a:p>
        </p:txBody>
      </p:sp>
      <p:sp>
        <p:nvSpPr>
          <p:cNvPr id="43" name="TextBox 42">
            <a:extLst>
              <a:ext uri="{FF2B5EF4-FFF2-40B4-BE49-F238E27FC236}">
                <a16:creationId xmlns:a16="http://schemas.microsoft.com/office/drawing/2014/main" id="{E75920CC-79FA-A07E-C830-EFF6EC92E537}"/>
              </a:ext>
            </a:extLst>
          </p:cNvPr>
          <p:cNvSpPr txBox="1"/>
          <p:nvPr/>
        </p:nvSpPr>
        <p:spPr>
          <a:xfrm>
            <a:off x="8366124" y="1605259"/>
            <a:ext cx="2452687" cy="461665"/>
          </a:xfrm>
          <a:prstGeom prst="rect">
            <a:avLst/>
          </a:prstGeom>
          <a:noFill/>
        </p:spPr>
        <p:txBody>
          <a:bodyPr wrap="square" rtlCol="0">
            <a:spAutoFit/>
          </a:bodyPr>
          <a:lstStyle/>
          <a:p>
            <a:r>
              <a:rPr lang="en-GB" sz="1200" dirty="0">
                <a:solidFill>
                  <a:schemeClr val="bg1"/>
                </a:solidFill>
              </a:rPr>
              <a:t>Bulling and high level of discrimination among the staff</a:t>
            </a:r>
          </a:p>
        </p:txBody>
      </p:sp>
      <p:sp>
        <p:nvSpPr>
          <p:cNvPr id="45" name="TextBox 44">
            <a:extLst>
              <a:ext uri="{FF2B5EF4-FFF2-40B4-BE49-F238E27FC236}">
                <a16:creationId xmlns:a16="http://schemas.microsoft.com/office/drawing/2014/main" id="{B125EE5D-6122-DFEF-8D39-7F807E253FA9}"/>
              </a:ext>
            </a:extLst>
          </p:cNvPr>
          <p:cNvSpPr txBox="1"/>
          <p:nvPr/>
        </p:nvSpPr>
        <p:spPr>
          <a:xfrm>
            <a:off x="1866900" y="1631600"/>
            <a:ext cx="1730373" cy="276999"/>
          </a:xfrm>
          <a:prstGeom prst="rect">
            <a:avLst/>
          </a:prstGeom>
          <a:noFill/>
        </p:spPr>
        <p:txBody>
          <a:bodyPr wrap="square" rtlCol="0">
            <a:spAutoFit/>
          </a:bodyPr>
          <a:lstStyle/>
          <a:p>
            <a:r>
              <a:rPr lang="en-GB" sz="1200" dirty="0">
                <a:solidFill>
                  <a:schemeClr val="bg1"/>
                </a:solidFill>
              </a:rPr>
              <a:t>Brexit legislation</a:t>
            </a:r>
          </a:p>
        </p:txBody>
      </p:sp>
      <p:sp>
        <p:nvSpPr>
          <p:cNvPr id="47" name="TextBox 46">
            <a:extLst>
              <a:ext uri="{FF2B5EF4-FFF2-40B4-BE49-F238E27FC236}">
                <a16:creationId xmlns:a16="http://schemas.microsoft.com/office/drawing/2014/main" id="{93D0E00F-A1F7-C46C-4843-F4FCBB5367DD}"/>
              </a:ext>
            </a:extLst>
          </p:cNvPr>
          <p:cNvSpPr txBox="1"/>
          <p:nvPr/>
        </p:nvSpPr>
        <p:spPr>
          <a:xfrm>
            <a:off x="4048125" y="2676525"/>
            <a:ext cx="1524000" cy="461665"/>
          </a:xfrm>
          <a:prstGeom prst="rect">
            <a:avLst/>
          </a:prstGeom>
          <a:noFill/>
        </p:spPr>
        <p:txBody>
          <a:bodyPr wrap="square" rtlCol="0">
            <a:spAutoFit/>
          </a:bodyPr>
          <a:lstStyle/>
          <a:p>
            <a:r>
              <a:rPr lang="en-GB" sz="1200" dirty="0">
                <a:solidFill>
                  <a:schemeClr val="bg1"/>
                </a:solidFill>
              </a:rPr>
              <a:t>Recruitment and retention policies</a:t>
            </a:r>
          </a:p>
        </p:txBody>
      </p:sp>
      <p:sp>
        <p:nvSpPr>
          <p:cNvPr id="49" name="TextBox 48">
            <a:extLst>
              <a:ext uri="{FF2B5EF4-FFF2-40B4-BE49-F238E27FC236}">
                <a16:creationId xmlns:a16="http://schemas.microsoft.com/office/drawing/2014/main" id="{9DFCF105-2C01-DE86-EF9B-427EAE4379C0}"/>
              </a:ext>
            </a:extLst>
          </p:cNvPr>
          <p:cNvSpPr txBox="1"/>
          <p:nvPr/>
        </p:nvSpPr>
        <p:spPr>
          <a:xfrm>
            <a:off x="7041356" y="2313800"/>
            <a:ext cx="1757362" cy="276999"/>
          </a:xfrm>
          <a:prstGeom prst="rect">
            <a:avLst/>
          </a:prstGeom>
          <a:noFill/>
        </p:spPr>
        <p:txBody>
          <a:bodyPr wrap="square" rtlCol="0">
            <a:spAutoFit/>
          </a:bodyPr>
          <a:lstStyle/>
          <a:p>
            <a:r>
              <a:rPr lang="en-GB" sz="1200" dirty="0">
                <a:solidFill>
                  <a:schemeClr val="bg1"/>
                </a:solidFill>
              </a:rPr>
              <a:t>Unskilled staff</a:t>
            </a:r>
          </a:p>
        </p:txBody>
      </p:sp>
      <p:sp>
        <p:nvSpPr>
          <p:cNvPr id="51" name="TextBox 50">
            <a:extLst>
              <a:ext uri="{FF2B5EF4-FFF2-40B4-BE49-F238E27FC236}">
                <a16:creationId xmlns:a16="http://schemas.microsoft.com/office/drawing/2014/main" id="{79B25922-E288-E0B6-A5F6-6F2DD217AD42}"/>
              </a:ext>
            </a:extLst>
          </p:cNvPr>
          <p:cNvSpPr txBox="1"/>
          <p:nvPr/>
        </p:nvSpPr>
        <p:spPr>
          <a:xfrm>
            <a:off x="3209925" y="4533900"/>
            <a:ext cx="2241551" cy="276999"/>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Unsafety for patients and staff</a:t>
            </a:r>
          </a:p>
        </p:txBody>
      </p:sp>
      <p:sp>
        <p:nvSpPr>
          <p:cNvPr id="53" name="TextBox 52">
            <a:extLst>
              <a:ext uri="{FF2B5EF4-FFF2-40B4-BE49-F238E27FC236}">
                <a16:creationId xmlns:a16="http://schemas.microsoft.com/office/drawing/2014/main" id="{7AFE4BA9-9A98-8182-AEF7-05C2D6A1C237}"/>
              </a:ext>
            </a:extLst>
          </p:cNvPr>
          <p:cNvSpPr txBox="1"/>
          <p:nvPr/>
        </p:nvSpPr>
        <p:spPr>
          <a:xfrm>
            <a:off x="3978272" y="4118788"/>
            <a:ext cx="1882776" cy="276999"/>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Poor equipment</a:t>
            </a:r>
          </a:p>
        </p:txBody>
      </p:sp>
    </p:spTree>
    <p:extLst>
      <p:ext uri="{BB962C8B-B14F-4D97-AF65-F5344CB8AC3E}">
        <p14:creationId xmlns:p14="http://schemas.microsoft.com/office/powerpoint/2010/main" val="360727049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3D3A8-8A8C-8F30-0A27-34BB9C2C35DF}"/>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Recommendation</a:t>
            </a:r>
          </a:p>
        </p:txBody>
      </p:sp>
      <p:sp>
        <p:nvSpPr>
          <p:cNvPr id="3" name="Slide Number Placeholder 2">
            <a:extLst>
              <a:ext uri="{FF2B5EF4-FFF2-40B4-BE49-F238E27FC236}">
                <a16:creationId xmlns:a16="http://schemas.microsoft.com/office/drawing/2014/main" id="{8556EE9A-4597-4598-4549-7D17EE6D908C}"/>
              </a:ext>
            </a:extLst>
          </p:cNvPr>
          <p:cNvSpPr>
            <a:spLocks noGrp="1"/>
          </p:cNvSpPr>
          <p:nvPr>
            <p:ph type="sldNum" sz="quarter" idx="12"/>
          </p:nvPr>
        </p:nvSpPr>
        <p:spPr/>
        <p:txBody>
          <a:bodyPr/>
          <a:lstStyle/>
          <a:p>
            <a:fld id="{C263D6C4-4840-40CC-AC84-17E24B3B7BDE}" type="slidenum">
              <a:rPr lang="en-US" noProof="0" smtClean="0"/>
              <a:pPr/>
              <a:t>31</a:t>
            </a:fld>
            <a:endParaRPr lang="en-US" noProof="0" dirty="0"/>
          </a:p>
        </p:txBody>
      </p:sp>
      <p:sp>
        <p:nvSpPr>
          <p:cNvPr id="4" name="Text Placeholder 3">
            <a:extLst>
              <a:ext uri="{FF2B5EF4-FFF2-40B4-BE49-F238E27FC236}">
                <a16:creationId xmlns:a16="http://schemas.microsoft.com/office/drawing/2014/main" id="{C4681DAE-7332-3D31-76B1-C6F1A2CD6CEC}"/>
              </a:ext>
            </a:extLst>
          </p:cNvPr>
          <p:cNvSpPr>
            <a:spLocks noGrp="1"/>
          </p:cNvSpPr>
          <p:nvPr>
            <p:ph type="body" sz="quarter" idx="13"/>
          </p:nvPr>
        </p:nvSpPr>
        <p:spPr>
          <a:xfrm>
            <a:off x="444500" y="1625385"/>
            <a:ext cx="7404100" cy="4093243"/>
          </a:xfrm>
        </p:spPr>
        <p:txBody>
          <a:bodyPr/>
          <a:lstStyle/>
          <a:p>
            <a:r>
              <a:rPr lang="en-GB" dirty="0">
                <a:latin typeface="Arial" panose="020B0604020202020204" pitchFamily="34" charset="0"/>
              </a:rPr>
              <a:t>Well funded education and training courses to attract new people</a:t>
            </a:r>
          </a:p>
          <a:p>
            <a:r>
              <a:rPr lang="en-GB" dirty="0">
                <a:latin typeface="Arial" panose="020B0604020202020204" pitchFamily="34" charset="0"/>
              </a:rPr>
              <a:t>Opportunities for career development for attraction of new people and prevent leaving posts from remain workforce</a:t>
            </a:r>
          </a:p>
          <a:p>
            <a:r>
              <a:rPr lang="en-GB" dirty="0">
                <a:latin typeface="Arial" panose="020B0604020202020204" pitchFamily="34" charset="0"/>
              </a:rPr>
              <a:t>Rises in salaries </a:t>
            </a:r>
          </a:p>
          <a:p>
            <a:r>
              <a:rPr lang="en-GB" dirty="0">
                <a:latin typeface="Arial" panose="020B0604020202020204" pitchFamily="34" charset="0"/>
              </a:rPr>
              <a:t>Strategies and action curses in case facing futures pandemics</a:t>
            </a:r>
          </a:p>
          <a:p>
            <a:r>
              <a:rPr lang="en-GB" dirty="0">
                <a:latin typeface="Arial" panose="020B0604020202020204" pitchFamily="34" charset="0"/>
              </a:rPr>
              <a:t>Lowering the discrimination level among the NHS staff</a:t>
            </a:r>
          </a:p>
          <a:p>
            <a:r>
              <a:rPr lang="en-GB" dirty="0">
                <a:latin typeface="Arial" panose="020B0604020202020204" pitchFamily="34" charset="0"/>
              </a:rPr>
              <a:t>Considering and taking the safety standards to the highest level possible for staff and patients </a:t>
            </a:r>
          </a:p>
          <a:p>
            <a:r>
              <a:rPr lang="en-GB" dirty="0">
                <a:latin typeface="Arial" panose="020B0604020202020204" pitchFamily="34" charset="0"/>
              </a:rPr>
              <a:t>Considering the short and medium term policies as the abroad employees identify them as risky </a:t>
            </a:r>
          </a:p>
          <a:p>
            <a:r>
              <a:rPr lang="en-GB" dirty="0">
                <a:latin typeface="Arial" panose="020B0604020202020204" pitchFamily="34" charset="0"/>
              </a:rPr>
              <a:t> Providing every automation in the equipment, that will relies the staff from doing unskilled work</a:t>
            </a:r>
          </a:p>
          <a:p>
            <a:endParaRPr lang="en-GB" dirty="0">
              <a:latin typeface="Arial" panose="020B0604020202020204" pitchFamily="34" charset="0"/>
            </a:endParaRPr>
          </a:p>
          <a:p>
            <a:endParaRPr lang="en-GB" dirty="0">
              <a:latin typeface="Arial" panose="020B0604020202020204" pitchFamily="34" charset="0"/>
            </a:endParaRPr>
          </a:p>
          <a:p>
            <a:endParaRPr lang="en-GB" dirty="0">
              <a:latin typeface="Arial" panose="020B0604020202020204" pitchFamily="34" charset="0"/>
            </a:endParaRPr>
          </a:p>
        </p:txBody>
      </p:sp>
    </p:spTree>
    <p:extLst>
      <p:ext uri="{BB962C8B-B14F-4D97-AF65-F5344CB8AC3E}">
        <p14:creationId xmlns:p14="http://schemas.microsoft.com/office/powerpoint/2010/main" val="31829304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p:txBody>
          <a:bodyPr/>
          <a:lstStyle/>
          <a:p>
            <a:r>
              <a:rPr lang="en-US"/>
              <a:t>REFERENCE </a:t>
            </a:r>
            <a:endParaRPr lang="en-US" dirty="0"/>
          </a:p>
        </p:txBody>
      </p:sp>
      <p:sp>
        <p:nvSpPr>
          <p:cNvPr id="2" name="Slide Number Placeholder 1">
            <a:extLst>
              <a:ext uri="{FF2B5EF4-FFF2-40B4-BE49-F238E27FC236}">
                <a16:creationId xmlns:a16="http://schemas.microsoft.com/office/drawing/2014/main" id="{6D90B5C6-1CB0-445E-99D1-8E2FE8C59B50}"/>
              </a:ext>
            </a:extLst>
          </p:cNvPr>
          <p:cNvSpPr>
            <a:spLocks noGrp="1"/>
          </p:cNvSpPr>
          <p:nvPr>
            <p:ph type="sldNum" sz="quarter" idx="12"/>
          </p:nvPr>
        </p:nvSpPr>
        <p:spPr/>
        <p:txBody>
          <a:bodyPr/>
          <a:lstStyle/>
          <a:p>
            <a:fld id="{C263D6C4-4840-40CC-AC84-17E24B3B7BDE}" type="slidenum">
              <a:rPr lang="en-US" smtClean="0"/>
              <a:pPr/>
              <a:t>32</a:t>
            </a:fld>
            <a:endParaRPr lang="en-US" dirty="0"/>
          </a:p>
        </p:txBody>
      </p:sp>
      <p:sp>
        <p:nvSpPr>
          <p:cNvPr id="3" name="Text Placeholder 2">
            <a:extLst>
              <a:ext uri="{FF2B5EF4-FFF2-40B4-BE49-F238E27FC236}">
                <a16:creationId xmlns:a16="http://schemas.microsoft.com/office/drawing/2014/main" id="{06554A61-D199-469B-AB0C-B68F82B5059F}"/>
              </a:ext>
            </a:extLst>
          </p:cNvPr>
          <p:cNvSpPr>
            <a:spLocks noGrp="1"/>
          </p:cNvSpPr>
          <p:nvPr>
            <p:ph type="body" sz="quarter" idx="13"/>
          </p:nvPr>
        </p:nvSpPr>
        <p:spPr>
          <a:xfrm>
            <a:off x="253999" y="1384444"/>
            <a:ext cx="11214099" cy="4768706"/>
          </a:xfrm>
        </p:spPr>
        <p:txBody>
          <a:bodyPr anchor="t">
            <a:normAutofit/>
          </a:bodyPr>
          <a:lstStyle/>
          <a:p>
            <a:pPr algn="just">
              <a:lnSpc>
                <a:spcPct val="150000"/>
              </a:lnSpc>
            </a:pPr>
            <a:r>
              <a:rPr lang="en-GB" sz="1400" dirty="0">
                <a:latin typeface="Arial" panose="020B0604020202020204" pitchFamily="34" charset="0"/>
                <a:cs typeface="Arial" panose="020B0604020202020204" pitchFamily="34" charset="0"/>
              </a:rPr>
              <a:t>Bush, T., 2019. PESTLE Analysis of the NHS. [online] PESTLE Analysis. Available at: &lt;https://pestleanalysis.com/nhs-pestle-analysis/&gt; [Accessed 17 July 2022].</a:t>
            </a:r>
          </a:p>
          <a:p>
            <a:pPr algn="just">
              <a:lnSpc>
                <a:spcPct val="150000"/>
              </a:lnSpc>
            </a:pPr>
            <a:r>
              <a:rPr lang="en-US" sz="1400" dirty="0" err="1">
                <a:latin typeface="Arial" panose="020B0604020202020204" pitchFamily="34" charset="0"/>
                <a:ea typeface="+mn-lt"/>
                <a:cs typeface="Arial" panose="020B0604020202020204" pitchFamily="34" charset="0"/>
              </a:rPr>
              <a:t>Michas</a:t>
            </a:r>
            <a:r>
              <a:rPr lang="en-US" sz="1400" dirty="0">
                <a:latin typeface="Arial" panose="020B0604020202020204" pitchFamily="34" charset="0"/>
                <a:ea typeface="+mn-lt"/>
                <a:cs typeface="Arial" panose="020B0604020202020204" pitchFamily="34" charset="0"/>
              </a:rPr>
              <a:t>, F., 2022. </a:t>
            </a:r>
            <a:r>
              <a:rPr lang="en-US" sz="1400" i="1" dirty="0">
                <a:latin typeface="Arial" panose="020B0604020202020204" pitchFamily="34" charset="0"/>
                <a:ea typeface="+mn-lt"/>
                <a:cs typeface="Arial" panose="020B0604020202020204" pitchFamily="34" charset="0"/>
              </a:rPr>
              <a:t>Topic: NHS staff shortage. [online] Statista. </a:t>
            </a:r>
          </a:p>
          <a:p>
            <a:pPr algn="just">
              <a:lnSpc>
                <a:spcPct val="150000"/>
              </a:lnSpc>
            </a:pPr>
            <a:r>
              <a:rPr lang="en-GB" sz="1400" i="1" dirty="0" err="1">
                <a:latin typeface="Arial" panose="020B0604020202020204" pitchFamily="34" charset="0"/>
                <a:ea typeface="+mn-lt"/>
                <a:cs typeface="Arial" panose="020B0604020202020204" pitchFamily="34" charset="0"/>
              </a:rPr>
              <a:t>Michas</a:t>
            </a:r>
            <a:r>
              <a:rPr lang="en-GB" sz="1400" i="1" dirty="0">
                <a:latin typeface="Arial" panose="020B0604020202020204" pitchFamily="34" charset="0"/>
                <a:ea typeface="+mn-lt"/>
                <a:cs typeface="Arial" panose="020B0604020202020204" pitchFamily="34" charset="0"/>
              </a:rPr>
              <a:t>, F., 2022. NHS England workforce vacancies by staff group 2022 | Statista. [online] Statista. Available at: &lt;https://www.statista.com/statistics/1269306/nhs-england-workforce-vacancies-by-staff-group/&gt; [Accessed 17 July 2022].</a:t>
            </a:r>
            <a:endParaRPr lang="en-US" sz="1400" i="1" dirty="0">
              <a:latin typeface="Arial" panose="020B0604020202020204" pitchFamily="34" charset="0"/>
              <a:ea typeface="+mn-lt"/>
              <a:cs typeface="Arial" panose="020B0604020202020204" pitchFamily="34" charset="0"/>
            </a:endParaRPr>
          </a:p>
          <a:p>
            <a:pPr algn="just">
              <a:lnSpc>
                <a:spcPct val="150000"/>
              </a:lnSpc>
            </a:pPr>
            <a:r>
              <a:rPr lang="en-GB" sz="1400" i="1" dirty="0" err="1">
                <a:latin typeface="Arial" panose="020B0604020202020204" pitchFamily="34" charset="0"/>
                <a:ea typeface="+mn-lt"/>
                <a:cs typeface="Arial" panose="020B0604020202020204" pitchFamily="34" charset="0"/>
              </a:rPr>
              <a:t>Michas</a:t>
            </a:r>
            <a:r>
              <a:rPr lang="en-GB" sz="1400" i="1" dirty="0">
                <a:latin typeface="Arial" panose="020B0604020202020204" pitchFamily="34" charset="0"/>
                <a:ea typeface="+mn-lt"/>
                <a:cs typeface="Arial" panose="020B0604020202020204" pitchFamily="34" charset="0"/>
              </a:rPr>
              <a:t>, F., 2022. NHS sickness absence days lost in England | Statista. [online] Statista. Available at: &lt;https://www.statista.com/statistics/1314146/days-lost-to-sickness-absences-within-the-nhs-workforce-in-england/&gt; [Accessed 17 July 2022].</a:t>
            </a:r>
          </a:p>
          <a:p>
            <a:pPr algn="just">
              <a:lnSpc>
                <a:spcPct val="150000"/>
              </a:lnSpc>
            </a:pPr>
            <a:r>
              <a:rPr lang="en-GB" sz="1400" i="1" dirty="0" err="1">
                <a:latin typeface="Arial" panose="020B0604020202020204" pitchFamily="34" charset="0"/>
                <a:ea typeface="+mn-lt"/>
                <a:cs typeface="Arial" panose="020B0604020202020204" pitchFamily="34" charset="0"/>
              </a:rPr>
              <a:t>Michas</a:t>
            </a:r>
            <a:r>
              <a:rPr lang="en-GB" sz="1400" i="1" dirty="0">
                <a:latin typeface="Arial" panose="020B0604020202020204" pitchFamily="34" charset="0"/>
                <a:ea typeface="+mn-lt"/>
                <a:cs typeface="Arial" panose="020B0604020202020204" pitchFamily="34" charset="0"/>
              </a:rPr>
              <a:t>, F., 2022. NHS sickness absence by reason in England 2022 | Statista. [online] Statista. Available at: &lt;https://www.statista.com/statistics/1314050/most-common-reasons-for-sickness-absences-within-the-nhs-workforce-in-england/&gt; [</a:t>
            </a:r>
            <a:r>
              <a:rPr lang="en-GB" sz="1400" i="1" dirty="0" err="1">
                <a:latin typeface="Arial" panose="020B0604020202020204" pitchFamily="34" charset="0"/>
                <a:ea typeface="+mn-lt"/>
                <a:cs typeface="Arial" panose="020B0604020202020204" pitchFamily="34" charset="0"/>
              </a:rPr>
              <a:t>Accesssed</a:t>
            </a:r>
            <a:r>
              <a:rPr lang="en-GB" sz="1400" i="1" dirty="0">
                <a:latin typeface="Arial" panose="020B0604020202020204" pitchFamily="34" charset="0"/>
                <a:ea typeface="+mn-lt"/>
                <a:cs typeface="Arial" panose="020B0604020202020204" pitchFamily="34" charset="0"/>
              </a:rPr>
              <a:t> 17 July 2022].</a:t>
            </a:r>
          </a:p>
          <a:p>
            <a:pPr algn="just">
              <a:lnSpc>
                <a:spcPct val="150000"/>
              </a:lnSpc>
            </a:pPr>
            <a:endParaRPr lang="en-US" sz="1400" i="1" dirty="0">
              <a:latin typeface="Arial" panose="020B0604020202020204" pitchFamily="34" charset="0"/>
              <a:ea typeface="+mn-lt"/>
              <a:cs typeface="Arial" panose="020B0604020202020204" pitchFamily="34" charset="0"/>
            </a:endParaRPr>
          </a:p>
        </p:txBody>
      </p:sp>
    </p:spTree>
    <p:extLst>
      <p:ext uri="{BB962C8B-B14F-4D97-AF65-F5344CB8AC3E}">
        <p14:creationId xmlns:p14="http://schemas.microsoft.com/office/powerpoint/2010/main" val="595823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6D2A0-16CA-841F-078F-2377C75A07D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a:t>
            </a:r>
          </a:p>
        </p:txBody>
      </p:sp>
      <p:sp>
        <p:nvSpPr>
          <p:cNvPr id="3" name="Slide Number Placeholder 2">
            <a:extLst>
              <a:ext uri="{FF2B5EF4-FFF2-40B4-BE49-F238E27FC236}">
                <a16:creationId xmlns:a16="http://schemas.microsoft.com/office/drawing/2014/main" id="{CF7698BA-F165-EA7E-4C3B-C15413CD7D2C}"/>
              </a:ext>
            </a:extLst>
          </p:cNvPr>
          <p:cNvSpPr>
            <a:spLocks noGrp="1"/>
          </p:cNvSpPr>
          <p:nvPr>
            <p:ph type="sldNum" sz="quarter" idx="12"/>
          </p:nvPr>
        </p:nvSpPr>
        <p:spPr/>
        <p:txBody>
          <a:bodyPr/>
          <a:lstStyle/>
          <a:p>
            <a:fld id="{C263D6C4-4840-40CC-AC84-17E24B3B7BDE}" type="slidenum">
              <a:rPr lang="en-US" noProof="0" smtClean="0"/>
              <a:pPr/>
              <a:t>33</a:t>
            </a:fld>
            <a:endParaRPr lang="en-US" noProof="0" dirty="0"/>
          </a:p>
        </p:txBody>
      </p:sp>
      <p:sp>
        <p:nvSpPr>
          <p:cNvPr id="4" name="Text Placeholder 3">
            <a:extLst>
              <a:ext uri="{FF2B5EF4-FFF2-40B4-BE49-F238E27FC236}">
                <a16:creationId xmlns:a16="http://schemas.microsoft.com/office/drawing/2014/main" id="{CEA34834-69E8-292C-0219-C0F80A797637}"/>
              </a:ext>
            </a:extLst>
          </p:cNvPr>
          <p:cNvSpPr>
            <a:spLocks noGrp="1"/>
          </p:cNvSpPr>
          <p:nvPr>
            <p:ph type="body" sz="quarter" idx="13"/>
          </p:nvPr>
        </p:nvSpPr>
        <p:spPr>
          <a:xfrm>
            <a:off x="190500" y="1454294"/>
            <a:ext cx="11061700" cy="4584555"/>
          </a:xfrm>
        </p:spPr>
        <p:txBody>
          <a:bodyPr anchor="t">
            <a:normAutofit/>
          </a:bodyPr>
          <a:lstStyle/>
          <a:p>
            <a:pPr algn="just">
              <a:lnSpc>
                <a:spcPct val="150000"/>
              </a:lnSpc>
            </a:pPr>
            <a:r>
              <a:rPr lang="en-GB" sz="1400" dirty="0">
                <a:latin typeface="Arial" panose="020B0604020202020204" pitchFamily="34" charset="0"/>
                <a:ea typeface="+mn-lt"/>
                <a:cs typeface="Arial" panose="020B0604020202020204" pitchFamily="34" charset="0"/>
              </a:rPr>
              <a:t>Nursing and Midwifery Council, 2022. Leavers' survey 2022. [online] Available at: &lt;https://www.nmc.org.uk/globalassets/sitedocuments/data-reports/march-2022/leavers-survey-2022.pdf&gt; [Accessed 16 July 2022].</a:t>
            </a:r>
          </a:p>
          <a:p>
            <a:pPr algn="just">
              <a:lnSpc>
                <a:spcPct val="150000"/>
              </a:lnSpc>
            </a:pPr>
            <a:r>
              <a:rPr lang="en-GB" sz="1400" dirty="0" err="1">
                <a:latin typeface="Arial" panose="020B0604020202020204" pitchFamily="34" charset="0"/>
                <a:ea typeface="+mn-lt"/>
                <a:cs typeface="Arial" panose="020B0604020202020204" pitchFamily="34" charset="0"/>
              </a:rPr>
              <a:t>Peterdy</a:t>
            </a:r>
            <a:r>
              <a:rPr lang="en-GB" sz="1400" dirty="0">
                <a:latin typeface="Arial" panose="020B0604020202020204" pitchFamily="34" charset="0"/>
                <a:ea typeface="+mn-lt"/>
                <a:cs typeface="Arial" panose="020B0604020202020204" pitchFamily="34" charset="0"/>
              </a:rPr>
              <a:t>, K., 2022. PESTEL Analysis. [online] Corporate Finance Institute. Available at: &lt;https://corporatefinanceinstitute.com/resources/knowledge/strategy/pestel-analysis/&gt; [Accessed 15 July 2022].</a:t>
            </a:r>
            <a:endParaRPr lang="en-US" sz="1400" dirty="0">
              <a:latin typeface="Arial" panose="020B0604020202020204" pitchFamily="34" charset="0"/>
              <a:ea typeface="+mn-lt"/>
              <a:cs typeface="Arial" panose="020B0604020202020204" pitchFamily="34" charset="0"/>
            </a:endParaRPr>
          </a:p>
          <a:p>
            <a:pPr algn="just">
              <a:lnSpc>
                <a:spcPct val="150000"/>
              </a:lnSpc>
            </a:pPr>
            <a:r>
              <a:rPr lang="en-GB" sz="1400" b="0" i="0" dirty="0">
                <a:effectLst/>
                <a:latin typeface="Arial" panose="020B0604020202020204" pitchFamily="34" charset="0"/>
              </a:rPr>
              <a:t>Shields, L. and Watson, R., 2008. Where have all the nurses gone?. </a:t>
            </a:r>
            <a:r>
              <a:rPr lang="en-GB" sz="1400" b="0" i="1" dirty="0">
                <a:effectLst/>
                <a:latin typeface="Arial" panose="020B0604020202020204" pitchFamily="34" charset="0"/>
              </a:rPr>
              <a:t>Australian Journal of Advanced Nursing, The</a:t>
            </a:r>
            <a:r>
              <a:rPr lang="en-GB" sz="1400" b="0" i="0" dirty="0">
                <a:effectLst/>
                <a:latin typeface="Arial" panose="020B0604020202020204" pitchFamily="34" charset="0"/>
              </a:rPr>
              <a:t>, </a:t>
            </a:r>
            <a:r>
              <a:rPr lang="en-GB" sz="1400" b="0" i="1" dirty="0">
                <a:effectLst/>
                <a:latin typeface="Arial" panose="020B0604020202020204" pitchFamily="34" charset="0"/>
              </a:rPr>
              <a:t>26</a:t>
            </a:r>
            <a:r>
              <a:rPr lang="en-GB" sz="1400" b="0" i="0" dirty="0">
                <a:effectLst/>
                <a:latin typeface="Arial" panose="020B0604020202020204" pitchFamily="34" charset="0"/>
              </a:rPr>
              <a:t>(1), pp.95-101.</a:t>
            </a:r>
            <a:endParaRPr lang="en-US" sz="1400" dirty="0">
              <a:latin typeface="Arial" panose="020B0604020202020204" pitchFamily="34" charset="0"/>
              <a:cs typeface="Arial" panose="020B0604020202020204" pitchFamily="34" charset="0"/>
            </a:endParaRPr>
          </a:p>
          <a:p>
            <a:pPr algn="just">
              <a:lnSpc>
                <a:spcPct val="150000"/>
              </a:lnSpc>
            </a:pPr>
            <a:r>
              <a:rPr lang="en-US" sz="1400" dirty="0">
                <a:latin typeface="Arial" panose="020B0604020202020204" pitchFamily="34" charset="0"/>
                <a:ea typeface="+mn-lt"/>
                <a:cs typeface="Arial" panose="020B0604020202020204" pitchFamily="34" charset="0"/>
              </a:rPr>
              <a:t>The Health Foundation, 2019. </a:t>
            </a:r>
            <a:r>
              <a:rPr lang="en-US" sz="1400" i="1" dirty="0">
                <a:latin typeface="Arial" panose="020B0604020202020204" pitchFamily="34" charset="0"/>
                <a:ea typeface="+mn-lt"/>
                <a:cs typeface="Arial" panose="020B0604020202020204" pitchFamily="34" charset="0"/>
              </a:rPr>
              <a:t>Closing the gap: Key areas for action on the health and care workforce.</a:t>
            </a:r>
            <a:endParaRPr lang="en-US" sz="1400" dirty="0">
              <a:latin typeface="Arial" panose="020B0604020202020204" pitchFamily="34" charset="0"/>
              <a:ea typeface="+mn-lt"/>
              <a:cs typeface="Arial" panose="020B0604020202020204" pitchFamily="34" charset="0"/>
            </a:endParaRPr>
          </a:p>
          <a:p>
            <a:pPr algn="just">
              <a:lnSpc>
                <a:spcPct val="150000"/>
              </a:lnSpc>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0313639"/>
      </p:ext>
    </p:extLst>
  </p:cSld>
  <p:clrMapOvr>
    <a:masterClrMapping/>
  </p:clrMapOvr>
</p:sld>
</file>

<file path=ppt/theme/theme1.xml><?xml version="1.0" encoding="utf-8"?>
<a:theme xmlns:a="http://schemas.openxmlformats.org/drawingml/2006/main" name="Office Theme">
  <a:themeElements>
    <a:clrScheme name="Custom 12">
      <a:dk1>
        <a:srgbClr val="000000"/>
      </a:dk1>
      <a:lt1>
        <a:srgbClr val="FFFFFF"/>
      </a:lt1>
      <a:dk2>
        <a:srgbClr val="6D6E71"/>
      </a:dk2>
      <a:lt2>
        <a:srgbClr val="58595B"/>
      </a:lt2>
      <a:accent1>
        <a:srgbClr val="0065A4"/>
      </a:accent1>
      <a:accent2>
        <a:srgbClr val="47C3D3"/>
      </a:accent2>
      <a:accent3>
        <a:srgbClr val="8F2D63"/>
      </a:accent3>
      <a:accent4>
        <a:srgbClr val="1A6871"/>
      </a:accent4>
      <a:accent5>
        <a:srgbClr val="0C4360"/>
      </a:accent5>
      <a:accent6>
        <a:srgbClr val="F47735"/>
      </a:accent6>
      <a:hlink>
        <a:srgbClr val="00559A"/>
      </a:hlink>
      <a:folHlink>
        <a:srgbClr val="595851"/>
      </a:folHlink>
    </a:clrScheme>
    <a:fontScheme name="Custom 3">
      <a:majorFont>
        <a:latin typeface="Trebuchet MS"/>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66687569_Modern blue presentation_AAS_v5" id="{C7B59113-CD15-4341-96CA-86E715D5BE98}" vid="{5A8FDAEB-3DF3-4B3C-A708-49813F8D6F8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5B26E0C9-B2AA-42E6-97B6-E1B7D9EAF129}">
  <ds:schemaRefs>
    <ds:schemaRef ds:uri="http://schemas.microsoft.com/sharepoint/v3/contenttype/forms"/>
  </ds:schemaRefs>
</ds:datastoreItem>
</file>

<file path=customXml/itemProps2.xml><?xml version="1.0" encoding="utf-8"?>
<ds:datastoreItem xmlns:ds="http://schemas.openxmlformats.org/officeDocument/2006/customXml" ds:itemID="{4C103400-4A22-4E35-B588-4C4D42638959}">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F5757914-1161-4661-9696-421FD6935CDD}">
  <ds:schemaRefs>
    <ds:schemaRef ds:uri="71af3243-3dd4-4a8d-8c0d-dd76da1f02a5"/>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Modern blue presentation</Template>
  <TotalTime>0</TotalTime>
  <Words>1972</Words>
  <Application>Microsoft Office PowerPoint</Application>
  <PresentationFormat>Widescreen</PresentationFormat>
  <Paragraphs>239</Paragraphs>
  <Slides>33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Arial</vt:lpstr>
      <vt:lpstr>Calibri</vt:lpstr>
      <vt:lpstr>Open Sans</vt:lpstr>
      <vt:lpstr>Trade Gothic LT Pro</vt:lpstr>
      <vt:lpstr>Trebuchet MS</vt:lpstr>
      <vt:lpstr>Office Theme</vt:lpstr>
      <vt:lpstr>Addressing the problem of staff shortage in Proper Care, UK</vt:lpstr>
      <vt:lpstr>Introduction</vt:lpstr>
      <vt:lpstr>Number of open vacancies in the NHS workforce in England from 2018/19 to 2021/22, by staff group</vt:lpstr>
      <vt:lpstr>PowerPoint Presentation</vt:lpstr>
      <vt:lpstr>Tool used to identify the factors</vt:lpstr>
      <vt:lpstr>PowerPoint Presentation</vt:lpstr>
      <vt:lpstr>Political Factors  </vt:lpstr>
      <vt:lpstr>Economical Factors </vt:lpstr>
      <vt:lpstr>Sosial Factors </vt:lpstr>
      <vt:lpstr>Technological Factors </vt:lpstr>
      <vt:lpstr>Environmental Factors </vt:lpstr>
      <vt:lpstr>Legal Factors </vt:lpstr>
      <vt:lpstr>Political Factors </vt:lpstr>
      <vt:lpstr>Political Factors - Brexit</vt:lpstr>
      <vt:lpstr>Political Factors – Education and Training</vt:lpstr>
      <vt:lpstr>Political Factors – Education and Training</vt:lpstr>
      <vt:lpstr>Economical Factors</vt:lpstr>
      <vt:lpstr>Economical Factors – Pay and Benefits</vt:lpstr>
      <vt:lpstr>Social Factors</vt:lpstr>
      <vt:lpstr>Social Factors – Satisfaction at work</vt:lpstr>
      <vt:lpstr>Social Factors – Level of appreciation and support</vt:lpstr>
      <vt:lpstr>Technological Factors </vt:lpstr>
      <vt:lpstr>Technological Factors – Equipment </vt:lpstr>
      <vt:lpstr>Environmental Factors </vt:lpstr>
      <vt:lpstr>Environmental Factors – Covid 19</vt:lpstr>
      <vt:lpstr>Legal Factors </vt:lpstr>
      <vt:lpstr>Legal Factors - Safety</vt:lpstr>
      <vt:lpstr>Legal Factors - Safety</vt:lpstr>
      <vt:lpstr>Legal Factors - Discrimination</vt:lpstr>
      <vt:lpstr>PowerPoint Presentation</vt:lpstr>
      <vt:lpstr>Recommendation</vt:lpstr>
      <vt:lpstr>REFERENCE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Addressing the problem of staff shortage in Proper Care, UK</dc:title>
  <dc:creator>Ilinko Ignatov</dc:creator>
  <cp:lastModifiedBy>Ilinko Ignatov</cp:lastModifiedBy>
  <cp:revision>3</cp:revision>
  <dcterms:created xsi:type="dcterms:W3CDTF">2022-06-14T11:18:37Z</dcterms:created>
  <dcterms:modified xsi:type="dcterms:W3CDTF">2022-07-17T23:17:45Z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