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drawings/drawing2.xml" ContentType="application/vnd.openxmlformats-officedocument.drawingml.chartshapes+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7"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5EE0CB31-DBBE-9658-BD2F-ECD3BBA40AD8}" name="Simon Williams" initials="SW" userId="Simon Williams" providerId="Non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E5BB0D-AB09-2C40-AF2A-87F8720E839C}" v="380" dt="2022-04-28T16:21:11.2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70"/>
    <p:restoredTop sz="95708"/>
  </p:normalViewPr>
  <p:slideViewPr>
    <p:cSldViewPr snapToGrid="0" snapToObjects="1">
      <p:cViewPr>
        <p:scale>
          <a:sx n="113" d="100"/>
          <a:sy n="113" d="100"/>
        </p:scale>
        <p:origin x="280" y="1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8/10/relationships/authors" Target="authors.xml"/></Relationships>
</file>

<file path=ppt/charts/_rels/chart1.xml.rels><?xml version="1.0" encoding="UTF-8" standalone="yes"?>
<Relationships xmlns="http://schemas.openxmlformats.org/package/2006/relationships"><Relationship Id="rId3" Type="http://schemas.openxmlformats.org/officeDocument/2006/relationships/oleObject" Target="file:////Users/jamessudale/Library/Mobile%20Documents/com~apple~CloudDocs/Documents/Level%206/Experimental%20research%20in%20health%20and%20exercise/Participants%20data.xlsx" TargetMode="Externa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ppt/charts/_rels/chart2.xml.rels><?xml version="1.0" encoding="UTF-8" standalone="yes"?>
<Relationships xmlns="http://schemas.openxmlformats.org/package/2006/relationships"><Relationship Id="rId3" Type="http://schemas.openxmlformats.org/officeDocument/2006/relationships/oleObject" Target="file:////Users\jamessudale\Library\Mobile%20Documents\com~apple~CloudDocs\Documents\Level%206\Experimental%20research%20in%20health%20and%20exercise\ACL%20AVERAGE%20RESULTS%20DATA.xlsx" TargetMode="Externa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chartUserShapes" Target="../drawings/drawing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900" b="0" i="0" u="none" strike="noStrike" kern="1200" spc="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US" sz="900" b="1" dirty="0">
                <a:latin typeface="Arial" panose="020B0604020202020204" pitchFamily="34" charset="0"/>
                <a:cs typeface="Arial" panose="020B0604020202020204" pitchFamily="34" charset="0"/>
              </a:rPr>
              <a:t>Figure</a:t>
            </a:r>
            <a:r>
              <a:rPr lang="en-US" sz="900" b="1" baseline="0" dirty="0">
                <a:latin typeface="Arial" panose="020B0604020202020204" pitchFamily="34" charset="0"/>
                <a:cs typeface="Arial" panose="020B0604020202020204" pitchFamily="34" charset="0"/>
              </a:rPr>
              <a:t> 2. Scatter plot association between Confidence and Rehabilitation</a:t>
            </a:r>
            <a:endParaRPr lang="en-US" sz="900" b="1" dirty="0">
              <a:latin typeface="Arial" panose="020B0604020202020204" pitchFamily="34" charset="0"/>
              <a:cs typeface="Arial" panose="020B0604020202020204" pitchFamily="34" charset="0"/>
            </a:endParaRPr>
          </a:p>
        </c:rich>
      </c:tx>
      <c:overlay val="0"/>
      <c:spPr>
        <a:noFill/>
        <a:ln>
          <a:noFill/>
        </a:ln>
        <a:effectLst/>
      </c:spPr>
      <c:txPr>
        <a:bodyPr rot="0" spcFirstLastPara="1" vertOverflow="ellipsis" vert="horz" wrap="square" anchor="ctr" anchorCtr="1"/>
        <a:lstStyle/>
        <a:p>
          <a:pPr>
            <a:defRPr sz="900" b="0" i="0" u="none" strike="noStrike" kern="1200" spc="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autoTitleDeleted val="0"/>
    <c:plotArea>
      <c:layout/>
      <c:scatterChart>
        <c:scatterStyle val="lineMarker"/>
        <c:varyColors val="0"/>
        <c:ser>
          <c:idx val="0"/>
          <c:order val="0"/>
          <c:tx>
            <c:strRef>
              <c:f>Sheet1!$I$1</c:f>
              <c:strCache>
                <c:ptCount val="1"/>
                <c:pt idx="0">
                  <c:v>Rehab</c:v>
                </c:pt>
              </c:strCache>
            </c:strRef>
          </c:tx>
          <c:spPr>
            <a:ln w="19050" cap="rnd">
              <a:noFill/>
              <a:round/>
            </a:ln>
            <a:effectLst/>
          </c:spPr>
          <c:marker>
            <c:symbol val="circle"/>
            <c:size val="5"/>
            <c:spPr>
              <a:solidFill>
                <a:schemeClr val="accent1"/>
              </a:solidFill>
              <a:ln w="9525">
                <a:solidFill>
                  <a:schemeClr val="accent1"/>
                </a:solidFill>
              </a:ln>
              <a:effectLst/>
            </c:spPr>
          </c:marker>
          <c:xVal>
            <c:numRef>
              <c:f>Sheet1!$H$2:$H$20</c:f>
              <c:numCache>
                <c:formatCode>General</c:formatCode>
                <c:ptCount val="19"/>
                <c:pt idx="0">
                  <c:v>9</c:v>
                </c:pt>
                <c:pt idx="1">
                  <c:v>4.5999999999999996</c:v>
                </c:pt>
                <c:pt idx="2">
                  <c:v>4.3</c:v>
                </c:pt>
                <c:pt idx="3">
                  <c:v>8.8000000000000007</c:v>
                </c:pt>
                <c:pt idx="4">
                  <c:v>10</c:v>
                </c:pt>
                <c:pt idx="5">
                  <c:v>8.8000000000000007</c:v>
                </c:pt>
                <c:pt idx="6">
                  <c:v>3.8</c:v>
                </c:pt>
                <c:pt idx="7">
                  <c:v>9.6999999999999993</c:v>
                </c:pt>
                <c:pt idx="8">
                  <c:v>6.7</c:v>
                </c:pt>
                <c:pt idx="9">
                  <c:v>3.3</c:v>
                </c:pt>
                <c:pt idx="10">
                  <c:v>7.5</c:v>
                </c:pt>
                <c:pt idx="11">
                  <c:v>3.2</c:v>
                </c:pt>
                <c:pt idx="12">
                  <c:v>3.2</c:v>
                </c:pt>
                <c:pt idx="13">
                  <c:v>8.5</c:v>
                </c:pt>
                <c:pt idx="14">
                  <c:v>6</c:v>
                </c:pt>
                <c:pt idx="15">
                  <c:v>4.7</c:v>
                </c:pt>
                <c:pt idx="16">
                  <c:v>4.8</c:v>
                </c:pt>
                <c:pt idx="17">
                  <c:v>3.8</c:v>
                </c:pt>
                <c:pt idx="18">
                  <c:v>8.1999999999999993</c:v>
                </c:pt>
              </c:numCache>
            </c:numRef>
          </c:xVal>
          <c:yVal>
            <c:numRef>
              <c:f>Sheet1!$I$2:$I$20</c:f>
              <c:numCache>
                <c:formatCode>General</c:formatCode>
                <c:ptCount val="19"/>
                <c:pt idx="0">
                  <c:v>7.5</c:v>
                </c:pt>
                <c:pt idx="1">
                  <c:v>2.5</c:v>
                </c:pt>
                <c:pt idx="2">
                  <c:v>1.5</c:v>
                </c:pt>
                <c:pt idx="3">
                  <c:v>8.5</c:v>
                </c:pt>
                <c:pt idx="4">
                  <c:v>4.5</c:v>
                </c:pt>
                <c:pt idx="5">
                  <c:v>8</c:v>
                </c:pt>
                <c:pt idx="6">
                  <c:v>2.5</c:v>
                </c:pt>
                <c:pt idx="7">
                  <c:v>6</c:v>
                </c:pt>
                <c:pt idx="8">
                  <c:v>1</c:v>
                </c:pt>
                <c:pt idx="9">
                  <c:v>2</c:v>
                </c:pt>
                <c:pt idx="10">
                  <c:v>6</c:v>
                </c:pt>
                <c:pt idx="11">
                  <c:v>5.5</c:v>
                </c:pt>
                <c:pt idx="12">
                  <c:v>1.5</c:v>
                </c:pt>
                <c:pt idx="13">
                  <c:v>9</c:v>
                </c:pt>
                <c:pt idx="14">
                  <c:v>6.5</c:v>
                </c:pt>
                <c:pt idx="15">
                  <c:v>2.5</c:v>
                </c:pt>
                <c:pt idx="16">
                  <c:v>1.5</c:v>
                </c:pt>
                <c:pt idx="17">
                  <c:v>1.5</c:v>
                </c:pt>
                <c:pt idx="18">
                  <c:v>6</c:v>
                </c:pt>
              </c:numCache>
            </c:numRef>
          </c:yVal>
          <c:smooth val="0"/>
          <c:extLst>
            <c:ext xmlns:c16="http://schemas.microsoft.com/office/drawing/2014/chart" uri="{C3380CC4-5D6E-409C-BE32-E72D297353CC}">
              <c16:uniqueId val="{00000000-A0E2-B34C-BA8F-01B6E231BC6F}"/>
            </c:ext>
          </c:extLst>
        </c:ser>
        <c:dLbls>
          <c:showLegendKey val="0"/>
          <c:showVal val="0"/>
          <c:showCatName val="0"/>
          <c:showSerName val="0"/>
          <c:showPercent val="0"/>
          <c:showBubbleSize val="0"/>
        </c:dLbls>
        <c:axId val="1266494431"/>
        <c:axId val="1297643727"/>
      </c:scatterChart>
      <c:valAx>
        <c:axId val="1266494431"/>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Rehabilitation</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97643727"/>
        <c:crosses val="autoZero"/>
        <c:crossBetween val="midCat"/>
      </c:valAx>
      <c:valAx>
        <c:axId val="1297643727"/>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Confidence</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66494431"/>
        <c:crosses val="autoZero"/>
        <c:crossBetween val="midCat"/>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solidFill>
      <a:round/>
    </a:ln>
    <a:effectLst/>
  </c:spPr>
  <c:txPr>
    <a:bodyPr/>
    <a:lstStyle/>
    <a:p>
      <a:pPr>
        <a:defRPr/>
      </a:pPr>
      <a:endParaRPr lang="en-US"/>
    </a:p>
  </c:txPr>
  <c:externalData r:id="rId3">
    <c:autoUpdate val="0"/>
  </c:externalData>
  <c:userShapes r:id="rId4"/>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r>
              <a:rPr lang="en-US" sz="900" b="1" dirty="0">
                <a:latin typeface="Arial" panose="020B0604020202020204" pitchFamily="34" charset="0"/>
                <a:cs typeface="Arial" panose="020B0604020202020204" pitchFamily="34" charset="0"/>
              </a:rPr>
              <a:t>Figure 1. Mean values of</a:t>
            </a:r>
            <a:r>
              <a:rPr lang="en-US" sz="900" b="1" baseline="0" dirty="0">
                <a:latin typeface="Arial" panose="020B0604020202020204" pitchFamily="34" charset="0"/>
                <a:cs typeface="Arial" panose="020B0604020202020204" pitchFamily="34" charset="0"/>
              </a:rPr>
              <a:t> measures from the questionnaire</a:t>
            </a:r>
            <a:r>
              <a:rPr lang="en-US" sz="900" b="1" dirty="0">
                <a:latin typeface="Arial" panose="020B0604020202020204" pitchFamily="34" charset="0"/>
                <a:cs typeface="Arial" panose="020B0604020202020204" pitchFamily="34" charset="0"/>
              </a:rPr>
              <a:t>  </a:t>
            </a:r>
          </a:p>
        </c:rich>
      </c:tx>
      <c:layout>
        <c:manualLayout>
          <c:xMode val="edge"/>
          <c:yMode val="edge"/>
          <c:x val="0.14894868979756867"/>
          <c:y val="2.4999104155149859E-3"/>
        </c:manualLayout>
      </c:layout>
      <c:overlay val="0"/>
      <c:spPr>
        <a:noFill/>
        <a:ln>
          <a:noFill/>
        </a:ln>
        <a:effectLst/>
      </c:spPr>
      <c:txPr>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8.1382878780567186E-2"/>
          <c:y val="0.11209567802838807"/>
          <c:w val="0.88601827999273075"/>
          <c:h val="0.79578167247135778"/>
        </c:manualLayout>
      </c:layout>
      <c:barChart>
        <c:barDir val="col"/>
        <c:grouping val="clustered"/>
        <c:varyColors val="0"/>
        <c:ser>
          <c:idx val="0"/>
          <c:order val="0"/>
          <c:tx>
            <c:strRef>
              <c:f>Sheet1!$A$24</c:f>
              <c:strCache>
                <c:ptCount val="1"/>
                <c:pt idx="0">
                  <c:v>Mean values </c:v>
                </c:pt>
              </c:strCache>
            </c:strRef>
          </c:tx>
          <c:spPr>
            <a:solidFill>
              <a:schemeClr val="accent1"/>
            </a:solidFill>
            <a:ln>
              <a:noFill/>
            </a:ln>
            <a:effectLst/>
          </c:spPr>
          <c:invertIfNegative val="0"/>
          <c:cat>
            <c:strRef>
              <c:f>Sheet1!$B$23:$D$23</c:f>
              <c:strCache>
                <c:ptCount val="3"/>
                <c:pt idx="0">
                  <c:v>No Fear</c:v>
                </c:pt>
                <c:pt idx="1">
                  <c:v>Confidence</c:v>
                </c:pt>
                <c:pt idx="2">
                  <c:v>Rehab </c:v>
                </c:pt>
              </c:strCache>
            </c:strRef>
          </c:cat>
          <c:val>
            <c:numRef>
              <c:f>Sheet1!$B$24:$D$24</c:f>
              <c:numCache>
                <c:formatCode>General</c:formatCode>
                <c:ptCount val="3"/>
                <c:pt idx="0">
                  <c:v>6.4</c:v>
                </c:pt>
                <c:pt idx="1">
                  <c:v>5.4</c:v>
                </c:pt>
                <c:pt idx="2">
                  <c:v>3.9</c:v>
                </c:pt>
              </c:numCache>
            </c:numRef>
          </c:val>
          <c:extLst>
            <c:ext xmlns:c16="http://schemas.microsoft.com/office/drawing/2014/chart" uri="{C3380CC4-5D6E-409C-BE32-E72D297353CC}">
              <c16:uniqueId val="{00000000-D1D8-914E-89AF-0278832B5A4D}"/>
            </c:ext>
          </c:extLst>
        </c:ser>
        <c:dLbls>
          <c:showLegendKey val="0"/>
          <c:showVal val="0"/>
          <c:showCatName val="0"/>
          <c:showSerName val="0"/>
          <c:showPercent val="0"/>
          <c:showBubbleSize val="0"/>
        </c:dLbls>
        <c:gapWidth val="219"/>
        <c:overlap val="-27"/>
        <c:axId val="1568741360"/>
        <c:axId val="1568743008"/>
      </c:barChart>
      <c:catAx>
        <c:axId val="156874136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68743008"/>
        <c:crosses val="autoZero"/>
        <c:auto val="1"/>
        <c:lblAlgn val="ctr"/>
        <c:lblOffset val="100"/>
        <c:noMultiLvlLbl val="0"/>
      </c:catAx>
      <c:valAx>
        <c:axId val="1568743008"/>
        <c:scaling>
          <c:orientation val="minMax"/>
          <c:max val="1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68741360"/>
        <c:crosses val="autoZero"/>
        <c:crossBetween val="between"/>
      </c:valAx>
      <c:spPr>
        <a:noFill/>
        <a:ln>
          <a:noFill/>
        </a:ln>
        <a:effectLst/>
      </c:spPr>
    </c:plotArea>
    <c:plotVisOnly val="1"/>
    <c:dispBlanksAs val="gap"/>
    <c:showDLblsOverMax val="0"/>
  </c:chart>
  <c:spPr>
    <a:noFill/>
    <a:ln>
      <a:solidFill>
        <a:schemeClr val="tx1"/>
      </a:solidFill>
    </a:ln>
    <a:effectLst/>
  </c:spPr>
  <c:txPr>
    <a:bodyPr/>
    <a:lstStyle/>
    <a:p>
      <a:pPr>
        <a:defRPr/>
      </a:pPr>
      <a:endParaRPr lang="en-US"/>
    </a:p>
  </c:txPr>
  <c:externalData r:id="rId3">
    <c:autoUpdate val="0"/>
  </c:externalData>
  <c:userShapes r:id="rId4"/>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rawings/drawing1.xml><?xml version="1.0" encoding="utf-8"?>
<c:userShapes xmlns:c="http://schemas.openxmlformats.org/drawingml/2006/chart">
  <cdr:relSizeAnchor xmlns:cdr="http://schemas.openxmlformats.org/drawingml/2006/chartDrawing">
    <cdr:from>
      <cdr:x>0.58555</cdr:x>
      <cdr:y>0.24506</cdr:y>
    </cdr:from>
    <cdr:to>
      <cdr:x>0.78465</cdr:x>
      <cdr:y>0.46596</cdr:y>
    </cdr:to>
    <cdr:sp macro="" textlink="">
      <cdr:nvSpPr>
        <cdr:cNvPr id="2" name="Oval 1">
          <a:extLst xmlns:a="http://schemas.openxmlformats.org/drawingml/2006/main">
            <a:ext uri="{FF2B5EF4-FFF2-40B4-BE49-F238E27FC236}">
              <a16:creationId xmlns:a16="http://schemas.microsoft.com/office/drawing/2014/main" id="{13C44189-3237-B4EA-7BBB-713318AF288B}"/>
            </a:ext>
          </a:extLst>
        </cdr:cNvPr>
        <cdr:cNvSpPr/>
      </cdr:nvSpPr>
      <cdr:spPr>
        <a:xfrm xmlns:a="http://schemas.openxmlformats.org/drawingml/2006/main">
          <a:off x="1832014" y="608661"/>
          <a:ext cx="622933" cy="548640"/>
        </a:xfrm>
        <a:prstGeom xmlns:a="http://schemas.openxmlformats.org/drawingml/2006/main" prst="ellipse">
          <a:avLst/>
        </a:prstGeom>
        <a:solidFill xmlns:a="http://schemas.openxmlformats.org/drawingml/2006/main">
          <a:schemeClr val="bg1">
            <a:alpha val="0"/>
          </a:schemeClr>
        </a:solidFill>
        <a:ln xmlns:a="http://schemas.openxmlformats.org/drawingml/2006/main">
          <a:solidFill>
            <a:srgbClr val="FF0000"/>
          </a:solid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rtlCol="0" anchor="ctr"/>
        <a:lstStyle xmlns:a="http://schemas.openxmlformats.org/drawingml/2006/main">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xmlns:a="http://schemas.openxmlformats.org/drawingml/2006/main">
          <a:pPr algn="ctr"/>
          <a:endParaRPr lang="en-GB"/>
        </a:p>
      </cdr:txBody>
    </cdr:sp>
  </cdr:relSizeAnchor>
  <cdr:relSizeAnchor xmlns:cdr="http://schemas.openxmlformats.org/drawingml/2006/chartDrawing">
    <cdr:from>
      <cdr:x>0.23217</cdr:x>
      <cdr:y>0.712</cdr:y>
    </cdr:from>
    <cdr:to>
      <cdr:x>0.36439</cdr:x>
      <cdr:y>0.85883</cdr:y>
    </cdr:to>
    <cdr:cxnSp macro="">
      <cdr:nvCxnSpPr>
        <cdr:cNvPr id="4" name="Straight Arrow Connector 3">
          <a:extLst xmlns:a="http://schemas.openxmlformats.org/drawingml/2006/main">
            <a:ext uri="{FF2B5EF4-FFF2-40B4-BE49-F238E27FC236}">
              <a16:creationId xmlns:a16="http://schemas.microsoft.com/office/drawing/2014/main" id="{CA4365DA-2858-6FC1-7C1E-AFBA412D5A34}"/>
            </a:ext>
          </a:extLst>
        </cdr:cNvPr>
        <cdr:cNvCxnSpPr/>
      </cdr:nvCxnSpPr>
      <cdr:spPr>
        <a:xfrm xmlns:a="http://schemas.openxmlformats.org/drawingml/2006/main" flipV="1">
          <a:off x="726406" y="1768377"/>
          <a:ext cx="413657" cy="364681"/>
        </a:xfrm>
        <a:prstGeom xmlns:a="http://schemas.openxmlformats.org/drawingml/2006/main" prst="straightConnector1">
          <a:avLst/>
        </a:prstGeom>
        <a:ln xmlns:a="http://schemas.openxmlformats.org/drawingml/2006/main">
          <a:solidFill>
            <a:srgbClr val="FF0000"/>
          </a:solidFill>
          <a:tailEnd type="triangle"/>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cxnSp>
  </cdr:relSizeAnchor>
</c:userShapes>
</file>

<file path=ppt/drawings/drawing2.xml><?xml version="1.0" encoding="utf-8"?>
<c:userShapes xmlns:c="http://schemas.openxmlformats.org/drawingml/2006/chart">
  <cdr:relSizeAnchor xmlns:cdr="http://schemas.openxmlformats.org/drawingml/2006/chartDrawing">
    <cdr:from>
      <cdr:x>0.0808</cdr:x>
      <cdr:y>0.58983</cdr:y>
    </cdr:from>
    <cdr:to>
      <cdr:x>0.96487</cdr:x>
      <cdr:y>0.58983</cdr:y>
    </cdr:to>
    <cdr:cxnSp macro="">
      <cdr:nvCxnSpPr>
        <cdr:cNvPr id="3" name="Straight Connector 2">
          <a:extLst xmlns:a="http://schemas.openxmlformats.org/drawingml/2006/main">
            <a:ext uri="{FF2B5EF4-FFF2-40B4-BE49-F238E27FC236}">
              <a16:creationId xmlns:a16="http://schemas.microsoft.com/office/drawing/2014/main" id="{00E2D5BF-64A8-8E49-BEB1-87E5EF43DBA1}"/>
            </a:ext>
          </a:extLst>
        </cdr:cNvPr>
        <cdr:cNvCxnSpPr/>
      </cdr:nvCxnSpPr>
      <cdr:spPr>
        <a:xfrm xmlns:a="http://schemas.openxmlformats.org/drawingml/2006/main">
          <a:off x="314786" y="2210917"/>
          <a:ext cx="3444185" cy="0"/>
        </a:xfrm>
        <a:prstGeom xmlns:a="http://schemas.openxmlformats.org/drawingml/2006/main" prst="line">
          <a:avLst/>
        </a:prstGeom>
      </cdr:spPr>
      <cdr:style>
        <a:lnRef xmlns:a="http://schemas.openxmlformats.org/drawingml/2006/main" idx="1">
          <a:schemeClr val="accent2"/>
        </a:lnRef>
        <a:fillRef xmlns:a="http://schemas.openxmlformats.org/drawingml/2006/main" idx="0">
          <a:schemeClr val="accent2"/>
        </a:fillRef>
        <a:effectRef xmlns:a="http://schemas.openxmlformats.org/drawingml/2006/main" idx="0">
          <a:schemeClr val="accent2"/>
        </a:effectRef>
        <a:fontRef xmlns:a="http://schemas.openxmlformats.org/drawingml/2006/main" idx="minor">
          <a:schemeClr val="tx1"/>
        </a:fontRef>
      </cdr:style>
    </cdr:cxnSp>
  </cdr:relSizeAnchor>
  <cdr:relSizeAnchor xmlns:cdr="http://schemas.openxmlformats.org/drawingml/2006/chartDrawing">
    <cdr:from>
      <cdr:x>0.0808</cdr:x>
      <cdr:y>0.35045</cdr:y>
    </cdr:from>
    <cdr:to>
      <cdr:x>0.95778</cdr:x>
      <cdr:y>0.35045</cdr:y>
    </cdr:to>
    <cdr:cxnSp macro="">
      <cdr:nvCxnSpPr>
        <cdr:cNvPr id="5" name="Straight Connector 4">
          <a:extLst xmlns:a="http://schemas.openxmlformats.org/drawingml/2006/main">
            <a:ext uri="{FF2B5EF4-FFF2-40B4-BE49-F238E27FC236}">
              <a16:creationId xmlns:a16="http://schemas.microsoft.com/office/drawing/2014/main" id="{51749AA5-BEE1-E14F-9D6D-1FCDD0434E13}"/>
            </a:ext>
          </a:extLst>
        </cdr:cNvPr>
        <cdr:cNvCxnSpPr/>
      </cdr:nvCxnSpPr>
      <cdr:spPr>
        <a:xfrm xmlns:a="http://schemas.openxmlformats.org/drawingml/2006/main">
          <a:off x="314786" y="1313634"/>
          <a:ext cx="3416576" cy="0"/>
        </a:xfrm>
        <a:prstGeom xmlns:a="http://schemas.openxmlformats.org/drawingml/2006/main" prst="line">
          <a:avLst/>
        </a:prstGeom>
      </cdr:spPr>
      <cdr:style>
        <a:lnRef xmlns:a="http://schemas.openxmlformats.org/drawingml/2006/main" idx="1">
          <a:schemeClr val="accent2"/>
        </a:lnRef>
        <a:fillRef xmlns:a="http://schemas.openxmlformats.org/drawingml/2006/main" idx="0">
          <a:schemeClr val="accent2"/>
        </a:fillRef>
        <a:effectRef xmlns:a="http://schemas.openxmlformats.org/drawingml/2006/main" idx="0">
          <a:schemeClr val="accent2"/>
        </a:effectRef>
        <a:fontRef xmlns:a="http://schemas.openxmlformats.org/drawingml/2006/main" idx="minor">
          <a:schemeClr val="tx1"/>
        </a:fontRef>
      </cdr:style>
    </cdr:cxnSp>
  </cdr:relSizeAnchor>
  <cdr:relSizeAnchor xmlns:cdr="http://schemas.openxmlformats.org/drawingml/2006/chartDrawing">
    <cdr:from>
      <cdr:x>0.08257</cdr:x>
      <cdr:y>0.11292</cdr:y>
    </cdr:from>
    <cdr:to>
      <cdr:x>0.96841</cdr:x>
      <cdr:y>0.11476</cdr:y>
    </cdr:to>
    <cdr:cxnSp macro="">
      <cdr:nvCxnSpPr>
        <cdr:cNvPr id="7" name="Straight Connector 6">
          <a:extLst xmlns:a="http://schemas.openxmlformats.org/drawingml/2006/main">
            <a:ext uri="{FF2B5EF4-FFF2-40B4-BE49-F238E27FC236}">
              <a16:creationId xmlns:a16="http://schemas.microsoft.com/office/drawing/2014/main" id="{2676D120-6D77-A748-81D2-F35660172A44}"/>
            </a:ext>
          </a:extLst>
        </cdr:cNvPr>
        <cdr:cNvCxnSpPr/>
      </cdr:nvCxnSpPr>
      <cdr:spPr>
        <a:xfrm xmlns:a="http://schemas.openxmlformats.org/drawingml/2006/main" flipV="1">
          <a:off x="321688" y="423254"/>
          <a:ext cx="3451087" cy="6902"/>
        </a:xfrm>
        <a:prstGeom xmlns:a="http://schemas.openxmlformats.org/drawingml/2006/main" prst="line">
          <a:avLst/>
        </a:prstGeom>
      </cdr:spPr>
      <cdr:style>
        <a:lnRef xmlns:a="http://schemas.openxmlformats.org/drawingml/2006/main" idx="1">
          <a:schemeClr val="accent2"/>
        </a:lnRef>
        <a:fillRef xmlns:a="http://schemas.openxmlformats.org/drawingml/2006/main" idx="0">
          <a:schemeClr val="accent2"/>
        </a:fillRef>
        <a:effectRef xmlns:a="http://schemas.openxmlformats.org/drawingml/2006/main" idx="0">
          <a:schemeClr val="accent2"/>
        </a:effectRef>
        <a:fontRef xmlns:a="http://schemas.openxmlformats.org/drawingml/2006/main" idx="minor">
          <a:schemeClr val="tx1"/>
        </a:fontRef>
      </cdr:style>
    </cdr:cxnSp>
  </cdr:relSizeAnchor>
  <cdr:relSizeAnchor xmlns:cdr="http://schemas.openxmlformats.org/drawingml/2006/chartDrawing">
    <cdr:from>
      <cdr:x>0.83701</cdr:x>
      <cdr:y>0.10555</cdr:y>
    </cdr:from>
    <cdr:to>
      <cdr:x>0.9876</cdr:x>
      <cdr:y>0.17368</cdr:y>
    </cdr:to>
    <cdr:sp macro="" textlink="">
      <cdr:nvSpPr>
        <cdr:cNvPr id="8" name="TextBox 7">
          <a:extLst xmlns:a="http://schemas.openxmlformats.org/drawingml/2006/main">
            <a:ext uri="{FF2B5EF4-FFF2-40B4-BE49-F238E27FC236}">
              <a16:creationId xmlns:a16="http://schemas.microsoft.com/office/drawing/2014/main" id="{164DBE58-F962-A940-A3EF-C6477E01E2E9}"/>
            </a:ext>
          </a:extLst>
        </cdr:cNvPr>
        <cdr:cNvSpPr txBox="1"/>
      </cdr:nvSpPr>
      <cdr:spPr>
        <a:xfrm xmlns:a="http://schemas.openxmlformats.org/drawingml/2006/main">
          <a:off x="3260844" y="395645"/>
          <a:ext cx="586684" cy="25538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r"/>
          <a:r>
            <a:rPr lang="en-GB" sz="1050"/>
            <a:t>HIGH</a:t>
          </a:r>
        </a:p>
      </cdr:txBody>
    </cdr:sp>
  </cdr:relSizeAnchor>
  <cdr:relSizeAnchor xmlns:cdr="http://schemas.openxmlformats.org/drawingml/2006/chartDrawing">
    <cdr:from>
      <cdr:x>0.73986</cdr:x>
      <cdr:y>0.35782</cdr:y>
    </cdr:from>
    <cdr:to>
      <cdr:x>0.97018</cdr:x>
      <cdr:y>0.41674</cdr:y>
    </cdr:to>
    <cdr:sp macro="" textlink="">
      <cdr:nvSpPr>
        <cdr:cNvPr id="9" name="TextBox 8">
          <a:extLst xmlns:a="http://schemas.openxmlformats.org/drawingml/2006/main">
            <a:ext uri="{FF2B5EF4-FFF2-40B4-BE49-F238E27FC236}">
              <a16:creationId xmlns:a16="http://schemas.microsoft.com/office/drawing/2014/main" id="{491C906E-968F-2747-A670-9C2A07FD1F24}"/>
            </a:ext>
          </a:extLst>
        </cdr:cNvPr>
        <cdr:cNvSpPr txBox="1"/>
      </cdr:nvSpPr>
      <cdr:spPr>
        <a:xfrm xmlns:a="http://schemas.openxmlformats.org/drawingml/2006/main">
          <a:off x="2882394" y="1341244"/>
          <a:ext cx="897283" cy="22087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GB" sz="1100"/>
        </a:p>
      </cdr:txBody>
    </cdr:sp>
  </cdr:relSizeAnchor>
  <cdr:relSizeAnchor xmlns:cdr="http://schemas.openxmlformats.org/drawingml/2006/chartDrawing">
    <cdr:from>
      <cdr:x>0.70411</cdr:x>
      <cdr:y>0.3284</cdr:y>
    </cdr:from>
    <cdr:to>
      <cdr:x>0.99815</cdr:x>
      <cdr:y>0.40322</cdr:y>
    </cdr:to>
    <cdr:sp macro="" textlink="">
      <cdr:nvSpPr>
        <cdr:cNvPr id="10" name="TextBox 9">
          <a:extLst xmlns:a="http://schemas.openxmlformats.org/drawingml/2006/main">
            <a:ext uri="{FF2B5EF4-FFF2-40B4-BE49-F238E27FC236}">
              <a16:creationId xmlns:a16="http://schemas.microsoft.com/office/drawing/2014/main" id="{18E840A1-9269-774B-AD9C-FBEA68A8F8E0}"/>
            </a:ext>
          </a:extLst>
        </cdr:cNvPr>
        <cdr:cNvSpPr txBox="1"/>
      </cdr:nvSpPr>
      <cdr:spPr>
        <a:xfrm xmlns:a="http://schemas.openxmlformats.org/drawingml/2006/main">
          <a:off x="2230724" y="938854"/>
          <a:ext cx="931560" cy="213894"/>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r"/>
          <a:r>
            <a:rPr lang="en-GB" sz="1050" dirty="0"/>
            <a:t>MODERATE</a:t>
          </a:r>
        </a:p>
      </cdr:txBody>
    </cdr:sp>
  </cdr:relSizeAnchor>
  <cdr:relSizeAnchor xmlns:cdr="http://schemas.openxmlformats.org/drawingml/2006/chartDrawing">
    <cdr:from>
      <cdr:x>0.83661</cdr:x>
      <cdr:y>0.57951</cdr:y>
    </cdr:from>
    <cdr:to>
      <cdr:x>0.99815</cdr:x>
      <cdr:y>0.6567</cdr:y>
    </cdr:to>
    <cdr:sp macro="" textlink="">
      <cdr:nvSpPr>
        <cdr:cNvPr id="11" name="TextBox 10">
          <a:extLst xmlns:a="http://schemas.openxmlformats.org/drawingml/2006/main">
            <a:ext uri="{FF2B5EF4-FFF2-40B4-BE49-F238E27FC236}">
              <a16:creationId xmlns:a16="http://schemas.microsoft.com/office/drawing/2014/main" id="{8D2DDDC6-C19B-E443-BC24-877D5DB576C8}"/>
            </a:ext>
          </a:extLst>
        </cdr:cNvPr>
        <cdr:cNvSpPr txBox="1"/>
      </cdr:nvSpPr>
      <cdr:spPr>
        <a:xfrm xmlns:a="http://schemas.openxmlformats.org/drawingml/2006/main">
          <a:off x="2650492" y="1656766"/>
          <a:ext cx="511792" cy="220671"/>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r"/>
          <a:r>
            <a:rPr lang="en-GB" sz="1050" dirty="0"/>
            <a:t>LOW</a:t>
          </a:r>
        </a:p>
      </cdr:txBody>
    </cdr: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3AE59E-4741-6541-9930-C3CA30DE52A6}" type="datetimeFigureOut">
              <a:rPr lang="en-GB" smtClean="0"/>
              <a:t>27/04/2022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F22A58-8F72-9743-833D-38C4A0C9E1A7}" type="slidenum">
              <a:rPr lang="en-GB" smtClean="0"/>
              <a:t>‹#›</a:t>
            </a:fld>
            <a:endParaRPr lang="en-GB"/>
          </a:p>
        </p:txBody>
      </p:sp>
    </p:spTree>
    <p:extLst>
      <p:ext uri="{BB962C8B-B14F-4D97-AF65-F5344CB8AC3E}">
        <p14:creationId xmlns:p14="http://schemas.microsoft.com/office/powerpoint/2010/main" val="23177428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1C1C3-10BF-5B42-9FC1-F148CF59AF8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736C3C0-8B56-9C45-9C89-46057BFF145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A215643-B20D-404E-A6FD-0C283C9BBE3A}"/>
              </a:ext>
            </a:extLst>
          </p:cNvPr>
          <p:cNvSpPr>
            <a:spLocks noGrp="1"/>
          </p:cNvSpPr>
          <p:nvPr>
            <p:ph type="dt" sz="half" idx="10"/>
          </p:nvPr>
        </p:nvSpPr>
        <p:spPr/>
        <p:txBody>
          <a:bodyPr/>
          <a:lstStyle/>
          <a:p>
            <a:fld id="{1BFD1636-BEF6-FF45-BEA9-1422FD80CE5C}" type="datetimeFigureOut">
              <a:rPr lang="en-GB" smtClean="0"/>
              <a:t>27/04/2022</a:t>
            </a:fld>
            <a:endParaRPr lang="en-GB"/>
          </a:p>
        </p:txBody>
      </p:sp>
      <p:sp>
        <p:nvSpPr>
          <p:cNvPr id="5" name="Footer Placeholder 4">
            <a:extLst>
              <a:ext uri="{FF2B5EF4-FFF2-40B4-BE49-F238E27FC236}">
                <a16:creationId xmlns:a16="http://schemas.microsoft.com/office/drawing/2014/main" id="{1371070E-09B4-A34E-8C94-D8B6F34976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AA8ED0-4177-1B4B-A6D1-DF51CC98FB4E}"/>
              </a:ext>
            </a:extLst>
          </p:cNvPr>
          <p:cNvSpPr>
            <a:spLocks noGrp="1"/>
          </p:cNvSpPr>
          <p:nvPr>
            <p:ph type="sldNum" sz="quarter" idx="12"/>
          </p:nvPr>
        </p:nvSpPr>
        <p:spPr/>
        <p:txBody>
          <a:bodyPr/>
          <a:lstStyle/>
          <a:p>
            <a:fld id="{32329581-DC04-5A4A-9EFC-2674A9BDE5C9}" type="slidenum">
              <a:rPr lang="en-GB" smtClean="0"/>
              <a:t>‹#›</a:t>
            </a:fld>
            <a:endParaRPr lang="en-GB"/>
          </a:p>
        </p:txBody>
      </p:sp>
    </p:spTree>
    <p:extLst>
      <p:ext uri="{BB962C8B-B14F-4D97-AF65-F5344CB8AC3E}">
        <p14:creationId xmlns:p14="http://schemas.microsoft.com/office/powerpoint/2010/main" val="7323193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87E5F-C2F6-3D4C-AF18-CC79EAA3A87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6E684F3-25F2-8247-ADC8-A8F677493F4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B9EF4C1-DBF6-544D-974B-0AE0A181B1D5}"/>
              </a:ext>
            </a:extLst>
          </p:cNvPr>
          <p:cNvSpPr>
            <a:spLocks noGrp="1"/>
          </p:cNvSpPr>
          <p:nvPr>
            <p:ph type="dt" sz="half" idx="10"/>
          </p:nvPr>
        </p:nvSpPr>
        <p:spPr/>
        <p:txBody>
          <a:bodyPr/>
          <a:lstStyle/>
          <a:p>
            <a:fld id="{1BFD1636-BEF6-FF45-BEA9-1422FD80CE5C}" type="datetimeFigureOut">
              <a:rPr lang="en-GB" smtClean="0"/>
              <a:t>27/04/2022</a:t>
            </a:fld>
            <a:endParaRPr lang="en-GB"/>
          </a:p>
        </p:txBody>
      </p:sp>
      <p:sp>
        <p:nvSpPr>
          <p:cNvPr id="5" name="Footer Placeholder 4">
            <a:extLst>
              <a:ext uri="{FF2B5EF4-FFF2-40B4-BE49-F238E27FC236}">
                <a16:creationId xmlns:a16="http://schemas.microsoft.com/office/drawing/2014/main" id="{3F587043-8CC9-A142-B069-DF611E27B0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6C4A10-BFC5-C442-94DE-095987D0691D}"/>
              </a:ext>
            </a:extLst>
          </p:cNvPr>
          <p:cNvSpPr>
            <a:spLocks noGrp="1"/>
          </p:cNvSpPr>
          <p:nvPr>
            <p:ph type="sldNum" sz="quarter" idx="12"/>
          </p:nvPr>
        </p:nvSpPr>
        <p:spPr/>
        <p:txBody>
          <a:bodyPr/>
          <a:lstStyle/>
          <a:p>
            <a:fld id="{32329581-DC04-5A4A-9EFC-2674A9BDE5C9}" type="slidenum">
              <a:rPr lang="en-GB" smtClean="0"/>
              <a:t>‹#›</a:t>
            </a:fld>
            <a:endParaRPr lang="en-GB"/>
          </a:p>
        </p:txBody>
      </p:sp>
    </p:spTree>
    <p:extLst>
      <p:ext uri="{BB962C8B-B14F-4D97-AF65-F5344CB8AC3E}">
        <p14:creationId xmlns:p14="http://schemas.microsoft.com/office/powerpoint/2010/main" val="22399145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441ED-9D9A-6543-8DD6-FA68085831B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E6BEB77-2A11-AF4D-BE57-381D2800D8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8DCFFF1-A79F-564B-A7E3-06EAA71C7D34}"/>
              </a:ext>
            </a:extLst>
          </p:cNvPr>
          <p:cNvSpPr>
            <a:spLocks noGrp="1"/>
          </p:cNvSpPr>
          <p:nvPr>
            <p:ph type="dt" sz="half" idx="10"/>
          </p:nvPr>
        </p:nvSpPr>
        <p:spPr/>
        <p:txBody>
          <a:bodyPr/>
          <a:lstStyle/>
          <a:p>
            <a:fld id="{1BFD1636-BEF6-FF45-BEA9-1422FD80CE5C}" type="datetimeFigureOut">
              <a:rPr lang="en-GB" smtClean="0"/>
              <a:t>27/04/2022</a:t>
            </a:fld>
            <a:endParaRPr lang="en-GB"/>
          </a:p>
        </p:txBody>
      </p:sp>
      <p:sp>
        <p:nvSpPr>
          <p:cNvPr id="5" name="Footer Placeholder 4">
            <a:extLst>
              <a:ext uri="{FF2B5EF4-FFF2-40B4-BE49-F238E27FC236}">
                <a16:creationId xmlns:a16="http://schemas.microsoft.com/office/drawing/2014/main" id="{85F35A71-7747-894B-85AA-8BFFDBC10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F81A0F-780F-E041-B867-65F97AE19768}"/>
              </a:ext>
            </a:extLst>
          </p:cNvPr>
          <p:cNvSpPr>
            <a:spLocks noGrp="1"/>
          </p:cNvSpPr>
          <p:nvPr>
            <p:ph type="sldNum" sz="quarter" idx="12"/>
          </p:nvPr>
        </p:nvSpPr>
        <p:spPr/>
        <p:txBody>
          <a:bodyPr/>
          <a:lstStyle/>
          <a:p>
            <a:fld id="{32329581-DC04-5A4A-9EFC-2674A9BDE5C9}" type="slidenum">
              <a:rPr lang="en-GB" smtClean="0"/>
              <a:t>‹#›</a:t>
            </a:fld>
            <a:endParaRPr lang="en-GB"/>
          </a:p>
        </p:txBody>
      </p:sp>
    </p:spTree>
    <p:extLst>
      <p:ext uri="{BB962C8B-B14F-4D97-AF65-F5344CB8AC3E}">
        <p14:creationId xmlns:p14="http://schemas.microsoft.com/office/powerpoint/2010/main" val="3500077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65567-F398-6347-99B0-E1B5E40440C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919D78A-B625-7D48-A8FC-CEA89167E5B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9ADC986-BBFD-5D4C-B154-186088FAE29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DD95EE5-99D1-8E4F-A37E-4E3D38ED410E}"/>
              </a:ext>
            </a:extLst>
          </p:cNvPr>
          <p:cNvSpPr>
            <a:spLocks noGrp="1"/>
          </p:cNvSpPr>
          <p:nvPr>
            <p:ph type="dt" sz="half" idx="10"/>
          </p:nvPr>
        </p:nvSpPr>
        <p:spPr/>
        <p:txBody>
          <a:bodyPr/>
          <a:lstStyle/>
          <a:p>
            <a:fld id="{1BFD1636-BEF6-FF45-BEA9-1422FD80CE5C}" type="datetimeFigureOut">
              <a:rPr lang="en-GB" smtClean="0"/>
              <a:t>27/04/2022</a:t>
            </a:fld>
            <a:endParaRPr lang="en-GB"/>
          </a:p>
        </p:txBody>
      </p:sp>
      <p:sp>
        <p:nvSpPr>
          <p:cNvPr id="6" name="Footer Placeholder 5">
            <a:extLst>
              <a:ext uri="{FF2B5EF4-FFF2-40B4-BE49-F238E27FC236}">
                <a16:creationId xmlns:a16="http://schemas.microsoft.com/office/drawing/2014/main" id="{E612A7A6-7619-BC4F-8C8B-8BD97CE1BE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7E12C3-A56C-2743-953C-CF207386A1D1}"/>
              </a:ext>
            </a:extLst>
          </p:cNvPr>
          <p:cNvSpPr>
            <a:spLocks noGrp="1"/>
          </p:cNvSpPr>
          <p:nvPr>
            <p:ph type="sldNum" sz="quarter" idx="12"/>
          </p:nvPr>
        </p:nvSpPr>
        <p:spPr/>
        <p:txBody>
          <a:bodyPr/>
          <a:lstStyle/>
          <a:p>
            <a:fld id="{32329581-DC04-5A4A-9EFC-2674A9BDE5C9}" type="slidenum">
              <a:rPr lang="en-GB" smtClean="0"/>
              <a:t>‹#›</a:t>
            </a:fld>
            <a:endParaRPr lang="en-GB"/>
          </a:p>
        </p:txBody>
      </p:sp>
    </p:spTree>
    <p:extLst>
      <p:ext uri="{BB962C8B-B14F-4D97-AF65-F5344CB8AC3E}">
        <p14:creationId xmlns:p14="http://schemas.microsoft.com/office/powerpoint/2010/main" val="18143279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F1395-BC1F-714A-BF26-C19984D208D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89A2AD0-5453-BA4C-8F15-D04D7FD7BF2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4BFD10F-FD74-8D47-B7BC-2E6F76B5199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557E2B2-4D7A-D348-B5AE-7F597184A8E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CE99E2E-3C53-C941-92DB-EF30EFDA451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E6E377E-ADE5-E543-BD42-C9C4DB84CB02}"/>
              </a:ext>
            </a:extLst>
          </p:cNvPr>
          <p:cNvSpPr>
            <a:spLocks noGrp="1"/>
          </p:cNvSpPr>
          <p:nvPr>
            <p:ph type="dt" sz="half" idx="10"/>
          </p:nvPr>
        </p:nvSpPr>
        <p:spPr/>
        <p:txBody>
          <a:bodyPr/>
          <a:lstStyle/>
          <a:p>
            <a:fld id="{1BFD1636-BEF6-FF45-BEA9-1422FD80CE5C}" type="datetimeFigureOut">
              <a:rPr lang="en-GB" smtClean="0"/>
              <a:t>27/04/2022</a:t>
            </a:fld>
            <a:endParaRPr lang="en-GB"/>
          </a:p>
        </p:txBody>
      </p:sp>
      <p:sp>
        <p:nvSpPr>
          <p:cNvPr id="8" name="Footer Placeholder 7">
            <a:extLst>
              <a:ext uri="{FF2B5EF4-FFF2-40B4-BE49-F238E27FC236}">
                <a16:creationId xmlns:a16="http://schemas.microsoft.com/office/drawing/2014/main" id="{25B14CB0-0F30-F249-9B0A-26EC6101B83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3C5D5AE-F2D6-4B4A-B37C-8A5C70EBDE3C}"/>
              </a:ext>
            </a:extLst>
          </p:cNvPr>
          <p:cNvSpPr>
            <a:spLocks noGrp="1"/>
          </p:cNvSpPr>
          <p:nvPr>
            <p:ph type="sldNum" sz="quarter" idx="12"/>
          </p:nvPr>
        </p:nvSpPr>
        <p:spPr/>
        <p:txBody>
          <a:bodyPr/>
          <a:lstStyle/>
          <a:p>
            <a:fld id="{32329581-DC04-5A4A-9EFC-2674A9BDE5C9}" type="slidenum">
              <a:rPr lang="en-GB" smtClean="0"/>
              <a:t>‹#›</a:t>
            </a:fld>
            <a:endParaRPr lang="en-GB"/>
          </a:p>
        </p:txBody>
      </p:sp>
    </p:spTree>
    <p:extLst>
      <p:ext uri="{BB962C8B-B14F-4D97-AF65-F5344CB8AC3E}">
        <p14:creationId xmlns:p14="http://schemas.microsoft.com/office/powerpoint/2010/main" val="32766026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DB571-39B4-8143-B813-B30FE0CD47F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BA333E4-2858-C642-8407-07D5E9D81546}"/>
              </a:ext>
            </a:extLst>
          </p:cNvPr>
          <p:cNvSpPr>
            <a:spLocks noGrp="1"/>
          </p:cNvSpPr>
          <p:nvPr>
            <p:ph type="dt" sz="half" idx="10"/>
          </p:nvPr>
        </p:nvSpPr>
        <p:spPr/>
        <p:txBody>
          <a:bodyPr/>
          <a:lstStyle/>
          <a:p>
            <a:fld id="{1BFD1636-BEF6-FF45-BEA9-1422FD80CE5C}" type="datetimeFigureOut">
              <a:rPr lang="en-GB" smtClean="0"/>
              <a:t>27/04/2022</a:t>
            </a:fld>
            <a:endParaRPr lang="en-GB"/>
          </a:p>
        </p:txBody>
      </p:sp>
      <p:sp>
        <p:nvSpPr>
          <p:cNvPr id="4" name="Footer Placeholder 3">
            <a:extLst>
              <a:ext uri="{FF2B5EF4-FFF2-40B4-BE49-F238E27FC236}">
                <a16:creationId xmlns:a16="http://schemas.microsoft.com/office/drawing/2014/main" id="{12D2BA2D-E354-6E4B-A945-3D096457323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48C1181-1A75-B041-9EA6-5030F239E34E}"/>
              </a:ext>
            </a:extLst>
          </p:cNvPr>
          <p:cNvSpPr>
            <a:spLocks noGrp="1"/>
          </p:cNvSpPr>
          <p:nvPr>
            <p:ph type="sldNum" sz="quarter" idx="12"/>
          </p:nvPr>
        </p:nvSpPr>
        <p:spPr/>
        <p:txBody>
          <a:bodyPr/>
          <a:lstStyle/>
          <a:p>
            <a:fld id="{32329581-DC04-5A4A-9EFC-2674A9BDE5C9}" type="slidenum">
              <a:rPr lang="en-GB" smtClean="0"/>
              <a:t>‹#›</a:t>
            </a:fld>
            <a:endParaRPr lang="en-GB"/>
          </a:p>
        </p:txBody>
      </p:sp>
    </p:spTree>
    <p:extLst>
      <p:ext uri="{BB962C8B-B14F-4D97-AF65-F5344CB8AC3E}">
        <p14:creationId xmlns:p14="http://schemas.microsoft.com/office/powerpoint/2010/main" val="1573873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E2084F6-B242-624D-A117-8FA3328C15D4}"/>
              </a:ext>
            </a:extLst>
          </p:cNvPr>
          <p:cNvSpPr>
            <a:spLocks noGrp="1"/>
          </p:cNvSpPr>
          <p:nvPr>
            <p:ph type="dt" sz="half" idx="10"/>
          </p:nvPr>
        </p:nvSpPr>
        <p:spPr/>
        <p:txBody>
          <a:bodyPr/>
          <a:lstStyle/>
          <a:p>
            <a:fld id="{1BFD1636-BEF6-FF45-BEA9-1422FD80CE5C}" type="datetimeFigureOut">
              <a:rPr lang="en-GB" smtClean="0"/>
              <a:t>27/04/2022</a:t>
            </a:fld>
            <a:endParaRPr lang="en-GB"/>
          </a:p>
        </p:txBody>
      </p:sp>
      <p:sp>
        <p:nvSpPr>
          <p:cNvPr id="3" name="Footer Placeholder 2">
            <a:extLst>
              <a:ext uri="{FF2B5EF4-FFF2-40B4-BE49-F238E27FC236}">
                <a16:creationId xmlns:a16="http://schemas.microsoft.com/office/drawing/2014/main" id="{B0FD8C3C-AB13-B142-A12C-35AC28F4462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B3B8D4C-A673-D740-88CA-C5390CA19CBF}"/>
              </a:ext>
            </a:extLst>
          </p:cNvPr>
          <p:cNvSpPr>
            <a:spLocks noGrp="1"/>
          </p:cNvSpPr>
          <p:nvPr>
            <p:ph type="sldNum" sz="quarter" idx="12"/>
          </p:nvPr>
        </p:nvSpPr>
        <p:spPr/>
        <p:txBody>
          <a:bodyPr/>
          <a:lstStyle/>
          <a:p>
            <a:fld id="{32329581-DC04-5A4A-9EFC-2674A9BDE5C9}" type="slidenum">
              <a:rPr lang="en-GB" smtClean="0"/>
              <a:t>‹#›</a:t>
            </a:fld>
            <a:endParaRPr lang="en-GB"/>
          </a:p>
        </p:txBody>
      </p:sp>
    </p:spTree>
    <p:extLst>
      <p:ext uri="{BB962C8B-B14F-4D97-AF65-F5344CB8AC3E}">
        <p14:creationId xmlns:p14="http://schemas.microsoft.com/office/powerpoint/2010/main" val="21925487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BE999-2D9E-404B-9CAB-41ECBFF04D6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058A144-BF76-F44A-B14B-ACC5FD61F0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B6D11DC-36FF-B043-A412-FE35A2B699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1E5ADAE-A3AA-0A47-A109-9261ACB9E004}"/>
              </a:ext>
            </a:extLst>
          </p:cNvPr>
          <p:cNvSpPr>
            <a:spLocks noGrp="1"/>
          </p:cNvSpPr>
          <p:nvPr>
            <p:ph type="dt" sz="half" idx="10"/>
          </p:nvPr>
        </p:nvSpPr>
        <p:spPr/>
        <p:txBody>
          <a:bodyPr/>
          <a:lstStyle/>
          <a:p>
            <a:fld id="{1BFD1636-BEF6-FF45-BEA9-1422FD80CE5C}" type="datetimeFigureOut">
              <a:rPr lang="en-GB" smtClean="0"/>
              <a:t>27/04/2022</a:t>
            </a:fld>
            <a:endParaRPr lang="en-GB"/>
          </a:p>
        </p:txBody>
      </p:sp>
      <p:sp>
        <p:nvSpPr>
          <p:cNvPr id="6" name="Footer Placeholder 5">
            <a:extLst>
              <a:ext uri="{FF2B5EF4-FFF2-40B4-BE49-F238E27FC236}">
                <a16:creationId xmlns:a16="http://schemas.microsoft.com/office/drawing/2014/main" id="{356B1E17-2CE3-BC43-BF74-6DD44CE279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5CCA19-1C29-AE45-A817-311BC060E74B}"/>
              </a:ext>
            </a:extLst>
          </p:cNvPr>
          <p:cNvSpPr>
            <a:spLocks noGrp="1"/>
          </p:cNvSpPr>
          <p:nvPr>
            <p:ph type="sldNum" sz="quarter" idx="12"/>
          </p:nvPr>
        </p:nvSpPr>
        <p:spPr/>
        <p:txBody>
          <a:bodyPr/>
          <a:lstStyle/>
          <a:p>
            <a:fld id="{32329581-DC04-5A4A-9EFC-2674A9BDE5C9}" type="slidenum">
              <a:rPr lang="en-GB" smtClean="0"/>
              <a:t>‹#›</a:t>
            </a:fld>
            <a:endParaRPr lang="en-GB"/>
          </a:p>
        </p:txBody>
      </p:sp>
    </p:spTree>
    <p:extLst>
      <p:ext uri="{BB962C8B-B14F-4D97-AF65-F5344CB8AC3E}">
        <p14:creationId xmlns:p14="http://schemas.microsoft.com/office/powerpoint/2010/main" val="3483424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C062D-35C5-1F43-AB24-CB76EB7AE41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DF540AE-148B-8A4D-B535-F22DCC80363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ED6994E-8373-C240-9840-C9C675B5B8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2A3DEC4-50E6-024A-BF98-AFC7F0FC9F81}"/>
              </a:ext>
            </a:extLst>
          </p:cNvPr>
          <p:cNvSpPr>
            <a:spLocks noGrp="1"/>
          </p:cNvSpPr>
          <p:nvPr>
            <p:ph type="dt" sz="half" idx="10"/>
          </p:nvPr>
        </p:nvSpPr>
        <p:spPr/>
        <p:txBody>
          <a:bodyPr/>
          <a:lstStyle/>
          <a:p>
            <a:fld id="{1BFD1636-BEF6-FF45-BEA9-1422FD80CE5C}" type="datetimeFigureOut">
              <a:rPr lang="en-GB" smtClean="0"/>
              <a:t>27/04/2022</a:t>
            </a:fld>
            <a:endParaRPr lang="en-GB"/>
          </a:p>
        </p:txBody>
      </p:sp>
      <p:sp>
        <p:nvSpPr>
          <p:cNvPr id="6" name="Footer Placeholder 5">
            <a:extLst>
              <a:ext uri="{FF2B5EF4-FFF2-40B4-BE49-F238E27FC236}">
                <a16:creationId xmlns:a16="http://schemas.microsoft.com/office/drawing/2014/main" id="{04C7BE57-AA88-6D4C-809B-D1EB190A49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0118E1-0865-F14D-9F9C-740E7ED49905}"/>
              </a:ext>
            </a:extLst>
          </p:cNvPr>
          <p:cNvSpPr>
            <a:spLocks noGrp="1"/>
          </p:cNvSpPr>
          <p:nvPr>
            <p:ph type="sldNum" sz="quarter" idx="12"/>
          </p:nvPr>
        </p:nvSpPr>
        <p:spPr/>
        <p:txBody>
          <a:bodyPr/>
          <a:lstStyle/>
          <a:p>
            <a:fld id="{32329581-DC04-5A4A-9EFC-2674A9BDE5C9}" type="slidenum">
              <a:rPr lang="en-GB" smtClean="0"/>
              <a:t>‹#›</a:t>
            </a:fld>
            <a:endParaRPr lang="en-GB"/>
          </a:p>
        </p:txBody>
      </p:sp>
    </p:spTree>
    <p:extLst>
      <p:ext uri="{BB962C8B-B14F-4D97-AF65-F5344CB8AC3E}">
        <p14:creationId xmlns:p14="http://schemas.microsoft.com/office/powerpoint/2010/main" val="39441832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10504-D8FA-CC46-8D37-A37C1C72E0C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1DAA781-C523-9144-BF2A-391ED958481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D02D427-14BC-F045-9398-9D89A4502936}"/>
              </a:ext>
            </a:extLst>
          </p:cNvPr>
          <p:cNvSpPr>
            <a:spLocks noGrp="1"/>
          </p:cNvSpPr>
          <p:nvPr>
            <p:ph type="dt" sz="half" idx="10"/>
          </p:nvPr>
        </p:nvSpPr>
        <p:spPr/>
        <p:txBody>
          <a:bodyPr/>
          <a:lstStyle/>
          <a:p>
            <a:fld id="{1BFD1636-BEF6-FF45-BEA9-1422FD80CE5C}" type="datetimeFigureOut">
              <a:rPr lang="en-GB" smtClean="0"/>
              <a:t>27/04/2022</a:t>
            </a:fld>
            <a:endParaRPr lang="en-GB"/>
          </a:p>
        </p:txBody>
      </p:sp>
      <p:sp>
        <p:nvSpPr>
          <p:cNvPr id="5" name="Footer Placeholder 4">
            <a:extLst>
              <a:ext uri="{FF2B5EF4-FFF2-40B4-BE49-F238E27FC236}">
                <a16:creationId xmlns:a16="http://schemas.microsoft.com/office/drawing/2014/main" id="{9E1894D1-8775-B540-B9DD-8F595E80DE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CFB916-A1EB-4E4A-85ED-8247739F2DDD}"/>
              </a:ext>
            </a:extLst>
          </p:cNvPr>
          <p:cNvSpPr>
            <a:spLocks noGrp="1"/>
          </p:cNvSpPr>
          <p:nvPr>
            <p:ph type="sldNum" sz="quarter" idx="12"/>
          </p:nvPr>
        </p:nvSpPr>
        <p:spPr/>
        <p:txBody>
          <a:bodyPr/>
          <a:lstStyle/>
          <a:p>
            <a:fld id="{32329581-DC04-5A4A-9EFC-2674A9BDE5C9}" type="slidenum">
              <a:rPr lang="en-GB" smtClean="0"/>
              <a:t>‹#›</a:t>
            </a:fld>
            <a:endParaRPr lang="en-GB"/>
          </a:p>
        </p:txBody>
      </p:sp>
    </p:spTree>
    <p:extLst>
      <p:ext uri="{BB962C8B-B14F-4D97-AF65-F5344CB8AC3E}">
        <p14:creationId xmlns:p14="http://schemas.microsoft.com/office/powerpoint/2010/main" val="23090646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295773D-C7D2-F547-B68F-1B8637151206}"/>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EDA7487-C5FA-3546-8B25-B4994BA9739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6E70FD8-F55C-5A49-A81C-EE54A1A30876}"/>
              </a:ext>
            </a:extLst>
          </p:cNvPr>
          <p:cNvSpPr>
            <a:spLocks noGrp="1"/>
          </p:cNvSpPr>
          <p:nvPr>
            <p:ph type="dt" sz="half" idx="10"/>
          </p:nvPr>
        </p:nvSpPr>
        <p:spPr/>
        <p:txBody>
          <a:bodyPr/>
          <a:lstStyle/>
          <a:p>
            <a:fld id="{1BFD1636-BEF6-FF45-BEA9-1422FD80CE5C}" type="datetimeFigureOut">
              <a:rPr lang="en-GB" smtClean="0"/>
              <a:t>27/04/2022</a:t>
            </a:fld>
            <a:endParaRPr lang="en-GB"/>
          </a:p>
        </p:txBody>
      </p:sp>
      <p:sp>
        <p:nvSpPr>
          <p:cNvPr id="5" name="Footer Placeholder 4">
            <a:extLst>
              <a:ext uri="{FF2B5EF4-FFF2-40B4-BE49-F238E27FC236}">
                <a16:creationId xmlns:a16="http://schemas.microsoft.com/office/drawing/2014/main" id="{DA6FD7F1-67F9-DE4D-A75C-A83ABEF647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8EA6F3-A8FD-6645-B8F8-925C2ABFFF53}"/>
              </a:ext>
            </a:extLst>
          </p:cNvPr>
          <p:cNvSpPr>
            <a:spLocks noGrp="1"/>
          </p:cNvSpPr>
          <p:nvPr>
            <p:ph type="sldNum" sz="quarter" idx="12"/>
          </p:nvPr>
        </p:nvSpPr>
        <p:spPr/>
        <p:txBody>
          <a:bodyPr/>
          <a:lstStyle/>
          <a:p>
            <a:fld id="{32329581-DC04-5A4A-9EFC-2674A9BDE5C9}" type="slidenum">
              <a:rPr lang="en-GB" smtClean="0"/>
              <a:t>‹#›</a:t>
            </a:fld>
            <a:endParaRPr lang="en-GB"/>
          </a:p>
        </p:txBody>
      </p:sp>
    </p:spTree>
    <p:extLst>
      <p:ext uri="{BB962C8B-B14F-4D97-AF65-F5344CB8AC3E}">
        <p14:creationId xmlns:p14="http://schemas.microsoft.com/office/powerpoint/2010/main" val="33860286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80A82E-9135-184B-8848-0F7491FD58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F865E83-769D-3B43-999E-F9263B8367C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1A3D54A-B8A8-0B4C-984A-C0ADF2B52CD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BFD1636-BEF6-FF45-BEA9-1422FD80CE5C}" type="datetimeFigureOut">
              <a:rPr lang="en-GB" smtClean="0"/>
              <a:t>27/04/2022</a:t>
            </a:fld>
            <a:endParaRPr lang="en-GB"/>
          </a:p>
        </p:txBody>
      </p:sp>
      <p:sp>
        <p:nvSpPr>
          <p:cNvPr id="5" name="Footer Placeholder 4">
            <a:extLst>
              <a:ext uri="{FF2B5EF4-FFF2-40B4-BE49-F238E27FC236}">
                <a16:creationId xmlns:a16="http://schemas.microsoft.com/office/drawing/2014/main" id="{8ABB62EB-2E29-ED40-99E0-ADF290E0C92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7757B7E-3D6E-B14C-8A16-0CB313464D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2329581-DC04-5A4A-9EFC-2674A9BDE5C9}" type="slidenum">
              <a:rPr lang="en-GB" smtClean="0"/>
              <a:t>‹#›</a:t>
            </a:fld>
            <a:endParaRPr lang="en-GB"/>
          </a:p>
        </p:txBody>
      </p:sp>
    </p:spTree>
    <p:extLst>
      <p:ext uri="{BB962C8B-B14F-4D97-AF65-F5344CB8AC3E}">
        <p14:creationId xmlns:p14="http://schemas.microsoft.com/office/powerpoint/2010/main" val="19326592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dx.doi.org/10.1111/sms.12010" TargetMode="External"/><Relationship Id="rId3" Type="http://schemas.openxmlformats.org/officeDocument/2006/relationships/chart" Target="../charts/chart2.xml"/><Relationship Id="rId7" Type="http://schemas.openxmlformats.org/officeDocument/2006/relationships/hyperlink" Target="http://dx.doi.org/10.1016/j.jsams.2018.10.003" TargetMode="External"/><Relationship Id="rId2" Type="http://schemas.openxmlformats.org/officeDocument/2006/relationships/chart" Target="../charts/chart1.xml"/><Relationship Id="rId1" Type="http://schemas.openxmlformats.org/officeDocument/2006/relationships/slideLayout" Target="../slideLayouts/slideLayout2.xml"/><Relationship Id="rId6" Type="http://schemas.openxmlformats.org/officeDocument/2006/relationships/hyperlink" Target="http://dx.doi.org/10.1371/journal.pone.0266029" TargetMode="External"/><Relationship Id="rId5" Type="http://schemas.openxmlformats.org/officeDocument/2006/relationships/hyperlink" Target="http://dx.doi.org/10.1136/bjsports-2014-093842%20(Accessed" TargetMode="External"/><Relationship Id="rId4" Type="http://schemas.openxmlformats.org/officeDocument/2006/relationships/hyperlink" Target="http://dx.doi.org/10.1136/bjsports-2018-100195%20(Accessed" TargetMode="External"/><Relationship Id="rId9"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bg1">
            <a:alpha val="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2B457-05B8-124E-2490-524D9966C206}"/>
              </a:ext>
            </a:extLst>
          </p:cNvPr>
          <p:cNvSpPr>
            <a:spLocks noGrp="1"/>
          </p:cNvSpPr>
          <p:nvPr>
            <p:ph type="title"/>
          </p:nvPr>
        </p:nvSpPr>
        <p:spPr>
          <a:xfrm>
            <a:off x="1110204" y="72802"/>
            <a:ext cx="9971592" cy="515432"/>
          </a:xfrm>
          <a:ln>
            <a:solidFill>
              <a:schemeClr val="accent1"/>
            </a:solidFill>
          </a:ln>
        </p:spPr>
        <p:txBody>
          <a:bodyPr>
            <a:normAutofit/>
          </a:bodyPr>
          <a:lstStyle/>
          <a:p>
            <a:r>
              <a:rPr lang="en-US" sz="180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Post Anterior Cruciate Ligament (ACL) injury – </a:t>
            </a:r>
            <a:r>
              <a:rPr lang="en-GB" sz="180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which measures are associated to return to play?</a:t>
            </a:r>
            <a:endParaRPr lang="en-GB" sz="1800" dirty="0">
              <a:ln w="0"/>
              <a:solidFill>
                <a:schemeClr val="accent1"/>
              </a:solidFill>
              <a:effectLst>
                <a:outerShdw blurRad="38100" dist="25400" dir="5400000" algn="ctr" rotWithShape="0">
                  <a:srgbClr val="6E747A">
                    <a:alpha val="43000"/>
                  </a:srgbClr>
                </a:outerShdw>
              </a:effectLst>
            </a:endParaRPr>
          </a:p>
        </p:txBody>
      </p:sp>
      <p:sp>
        <p:nvSpPr>
          <p:cNvPr id="4" name="TextBox 3">
            <a:extLst>
              <a:ext uri="{FF2B5EF4-FFF2-40B4-BE49-F238E27FC236}">
                <a16:creationId xmlns:a16="http://schemas.microsoft.com/office/drawing/2014/main" id="{89B3A184-5C16-E29D-F512-0BE72B790F83}"/>
              </a:ext>
            </a:extLst>
          </p:cNvPr>
          <p:cNvSpPr txBox="1"/>
          <p:nvPr/>
        </p:nvSpPr>
        <p:spPr>
          <a:xfrm>
            <a:off x="149901" y="2784623"/>
            <a:ext cx="3357973" cy="4108817"/>
          </a:xfrm>
          <a:prstGeom prst="rect">
            <a:avLst/>
          </a:prstGeom>
          <a:noFill/>
          <a:ln>
            <a:noFill/>
          </a:ln>
        </p:spPr>
        <p:txBody>
          <a:bodyPr wrap="square" lIns="91440" tIns="45720" rIns="91440" bIns="45720" rtlCol="0" anchor="t">
            <a:spAutoFit/>
          </a:bodyPr>
          <a:lstStyle/>
          <a:p>
            <a:r>
              <a:rPr lang="en-GB" sz="1000" b="1" u="sng" dirty="0">
                <a:ln w="0"/>
                <a:solidFill>
                  <a:schemeClr val="accent1"/>
                </a:solidFill>
                <a:effectLst>
                  <a:outerShdw blurRad="38100" dist="25400" dir="5400000" algn="ctr" rotWithShape="0">
                    <a:srgbClr val="6E747A">
                      <a:alpha val="43000"/>
                    </a:srgbClr>
                  </a:outerShdw>
                </a:effectLst>
                <a:latin typeface="Arial"/>
                <a:cs typeface="Arial"/>
              </a:rPr>
              <a:t>Methods</a:t>
            </a:r>
          </a:p>
          <a:p>
            <a:r>
              <a:rPr lang="en-US" sz="900" b="1" dirty="0">
                <a:ln w="0"/>
                <a:solidFill>
                  <a:schemeClr val="accent1"/>
                </a:solidFill>
                <a:effectLst>
                  <a:outerShdw blurRad="38100" dist="25400" dir="5400000" algn="ctr" rotWithShape="0">
                    <a:srgbClr val="6E747A">
                      <a:alpha val="43000"/>
                    </a:srgbClr>
                  </a:outerShdw>
                </a:effectLst>
                <a:latin typeface="Arial"/>
                <a:cs typeface="Arial"/>
              </a:rPr>
              <a:t>Study Design </a:t>
            </a:r>
            <a:r>
              <a:rPr lang="en-US" sz="900" dirty="0">
                <a:ln w="0"/>
                <a:effectLst>
                  <a:outerShdw blurRad="38100" dist="25400" dir="5400000" algn="ctr" rotWithShape="0">
                    <a:srgbClr val="6E747A">
                      <a:alpha val="43000"/>
                    </a:srgbClr>
                  </a:outerShdw>
                </a:effectLst>
                <a:latin typeface="Arial"/>
                <a:cs typeface="Arial"/>
              </a:rPr>
              <a:t>- </a:t>
            </a:r>
            <a:r>
              <a:rPr lang="en-US" sz="900" dirty="0">
                <a:latin typeface="Arial"/>
                <a:cs typeface="Arial"/>
              </a:rPr>
              <a:t>A Cross sectional survey </a:t>
            </a:r>
            <a:r>
              <a:rPr lang="en-GB" sz="900" dirty="0">
                <a:latin typeface="Arial"/>
                <a:cs typeface="Arial"/>
              </a:rPr>
              <a:t>utilising</a:t>
            </a:r>
            <a:r>
              <a:rPr lang="en-US" sz="900" dirty="0">
                <a:latin typeface="Arial"/>
                <a:cs typeface="Arial"/>
              </a:rPr>
              <a:t> a self-reported questionnaire on fear of movement and re-injury, confidence in performance levels, and the perception of the rehabilitation program they completed after ACL injury. There was 6 questions based on fear, 6 on confidence and 2 on rehab with 14 in total. The questionnaire was scored from 1-10, 10 being highest score. A high score for fear indicates they had no fear of movement and re-injury. </a:t>
            </a:r>
            <a:r>
              <a:rPr lang="en-GB" sz="900" dirty="0">
                <a:latin typeface="Arial"/>
                <a:cs typeface="Arial"/>
              </a:rPr>
              <a:t>All measures were ranked into low, moderate and high. Low scores indicate a measures mean value from 0-4 (</a:t>
            </a:r>
            <a:r>
              <a:rPr lang="en-GB" sz="900" dirty="0" err="1">
                <a:latin typeface="Arial"/>
                <a:cs typeface="Arial"/>
              </a:rPr>
              <a:t>e.g</a:t>
            </a:r>
            <a:r>
              <a:rPr lang="en-GB" sz="900" dirty="0">
                <a:latin typeface="Arial"/>
                <a:cs typeface="Arial"/>
              </a:rPr>
              <a:t> rehab mean score was 3.9 therefore low score category). Moderate scores were ranked 4-7, high scores were ranked 7-10. </a:t>
            </a:r>
            <a:r>
              <a:rPr lang="en-US" sz="900" dirty="0">
                <a:latin typeface="Arial"/>
                <a:cs typeface="Arial"/>
              </a:rPr>
              <a:t>Signed informed consent forms were required by all.</a:t>
            </a:r>
            <a:endParaRPr lang="en-GB" sz="900" b="1" u="sng" dirty="0">
              <a:latin typeface="Arial"/>
              <a:cs typeface="Arial"/>
            </a:endParaRPr>
          </a:p>
          <a:p>
            <a:r>
              <a:rPr lang="en-US" sz="900" b="1" dirty="0">
                <a:ln w="0"/>
                <a:solidFill>
                  <a:schemeClr val="accent1"/>
                </a:solidFill>
                <a:effectLst>
                  <a:outerShdw blurRad="38100" dist="25400" dir="5400000" algn="ctr" rotWithShape="0">
                    <a:srgbClr val="6E747A">
                      <a:alpha val="43000"/>
                    </a:srgbClr>
                  </a:outerShdw>
                </a:effectLst>
                <a:latin typeface="Arial"/>
                <a:cs typeface="Arial"/>
              </a:rPr>
              <a:t>Participants &amp; Inclusion Criteria </a:t>
            </a:r>
            <a:r>
              <a:rPr lang="en-US" sz="900" dirty="0">
                <a:ln w="0"/>
                <a:effectLst>
                  <a:outerShdw blurRad="38100" dist="25400" dir="5400000" algn="ctr" rotWithShape="0">
                    <a:srgbClr val="6E747A">
                      <a:alpha val="43000"/>
                    </a:srgbClr>
                  </a:outerShdw>
                </a:effectLst>
                <a:latin typeface="Arial"/>
                <a:cs typeface="Arial"/>
              </a:rPr>
              <a:t>- </a:t>
            </a:r>
            <a:r>
              <a:rPr lang="en-US" sz="900" dirty="0">
                <a:latin typeface="Arial"/>
                <a:cs typeface="Arial"/>
              </a:rPr>
              <a:t>19 participants were approached to complete the questionnaire. Males and females over the age of 18+ years old were included. Participants recruited through local sports clubs, gyms, on social media platforms such as WhatsApp, Facebook, and personal recommendations. Participants included had to have the ACL injury within a 6-36 months’ timeframe, not previously suffered from an ACL injury and have RTP. Participants that participated in different types of sports were included such as rugby, football, boxing, MMA and netball.</a:t>
            </a:r>
          </a:p>
          <a:p>
            <a:r>
              <a:rPr lang="en-US" sz="900" b="1"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Statistical Analysis </a:t>
            </a:r>
            <a:r>
              <a:rPr lang="en-US" sz="9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 </a:t>
            </a:r>
            <a:r>
              <a:rPr lang="en-US" sz="900" dirty="0">
                <a:latin typeface="Arial" panose="020B0604020202020204" pitchFamily="34" charset="0"/>
                <a:cs typeface="Arial" panose="020B0604020202020204" pitchFamily="34" charset="0"/>
              </a:rPr>
              <a:t>The data was </a:t>
            </a:r>
            <a:r>
              <a:rPr lang="en-GB" sz="900" dirty="0">
                <a:latin typeface="Arial" panose="020B0604020202020204" pitchFamily="34" charset="0"/>
                <a:cs typeface="Arial" panose="020B0604020202020204" pitchFamily="34" charset="0"/>
              </a:rPr>
              <a:t>analysed</a:t>
            </a:r>
            <a:r>
              <a:rPr lang="en-US" sz="900" dirty="0">
                <a:latin typeface="Arial" panose="020B0604020202020204" pitchFamily="34" charset="0"/>
                <a:cs typeface="Arial" panose="020B0604020202020204" pitchFamily="34" charset="0"/>
              </a:rPr>
              <a:t> using descriptive statistics using Excel. A Pearson correlation test was undertaken on SPSS to establish if there was an association between measures used in this study.</a:t>
            </a:r>
          </a:p>
        </p:txBody>
      </p:sp>
      <p:sp>
        <p:nvSpPr>
          <p:cNvPr id="5" name="TextBox 4">
            <a:extLst>
              <a:ext uri="{FF2B5EF4-FFF2-40B4-BE49-F238E27FC236}">
                <a16:creationId xmlns:a16="http://schemas.microsoft.com/office/drawing/2014/main" id="{26B66053-0910-005E-1391-0A498C2193AB}"/>
              </a:ext>
            </a:extLst>
          </p:cNvPr>
          <p:cNvSpPr txBox="1"/>
          <p:nvPr/>
        </p:nvSpPr>
        <p:spPr>
          <a:xfrm>
            <a:off x="3521263" y="3223206"/>
            <a:ext cx="8520838" cy="1615827"/>
          </a:xfrm>
          <a:prstGeom prst="rect">
            <a:avLst/>
          </a:prstGeom>
          <a:noFill/>
        </p:spPr>
        <p:txBody>
          <a:bodyPr wrap="square" lIns="91440" tIns="45720" rIns="91440" bIns="45720" rtlCol="0" anchor="t">
            <a:spAutoFit/>
          </a:bodyPr>
          <a:lstStyle/>
          <a:p>
            <a:r>
              <a:rPr lang="en-GB" sz="1000" b="1" u="sng"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Results </a:t>
            </a:r>
          </a:p>
          <a:p>
            <a:r>
              <a:rPr lang="en-GB" sz="900" dirty="0">
                <a:latin typeface="Arial" panose="020B0604020202020204" pitchFamily="34" charset="0"/>
                <a:cs typeface="Arial" panose="020B0604020202020204" pitchFamily="34" charset="0"/>
              </a:rPr>
              <a:t>19 responses were obtained in the questionnaire, of which all subjects have RTP. 37% returned to play in under 12 months’ time, 31.5% RTP in 12 months, and 31.5% RTP in over 12 months’ time. There was 10 football players, 5 rugby players, 3 netball players, and 1 person in MMA. Amongst the group ranking for fear there was 9 subjects ranked in the high category, 6 as moderate and 4 ranked in the low category (Figure 1). For confidence 8 subjects were ranked in the high group, 6 subjects were ranked in the moderate group and 5 were ranked low. For Rehabilitation 4 subjects were ranked in the high group, 6 subjects were ranked as moderate and 9 subjects were ranked in the low group. Rehabilitation was the least associated measure. The range for Fear was 7.3 (Mean = 6.4, S.D = 2.6), Rehabilitation was 8, Confidence was 6.8. There was a statistically significant difference (</a:t>
            </a:r>
            <a:r>
              <a:rPr lang="en-GB" sz="900" i="1" dirty="0">
                <a:latin typeface="Arial" panose="020B0604020202020204" pitchFamily="34" charset="0"/>
                <a:cs typeface="Arial" panose="020B0604020202020204" pitchFamily="34" charset="0"/>
              </a:rPr>
              <a:t>p</a:t>
            </a:r>
            <a:r>
              <a:rPr lang="en-GB" sz="900" dirty="0">
                <a:latin typeface="Arial" panose="020B0604020202020204" pitchFamily="34" charset="0"/>
                <a:cs typeface="Arial" panose="020B0604020202020204" pitchFamily="34" charset="0"/>
              </a:rPr>
              <a:t> &lt; 0.001) between Rehabilitation (Mean = 3.9, S.D = 2.7) and Confidence (Mean = 5.4, S.D = 2.4) measures in relation to the ACL post injury questionnaire evaluation. But no statistically significant difference (p &lt; 0.959) between Rehabilitation and Fear. There was a positive relationship in the scattered plot graph between Confidence and Rehabilitation.​ Figure 2 shows the relationship between Confidence and Rehabilitation. It demonstrates that a low score experience during Confidence displays a low score in Rehabilitation perception for RTP post ACL injury in this study.</a:t>
            </a:r>
          </a:p>
        </p:txBody>
      </p:sp>
      <p:graphicFrame>
        <p:nvGraphicFramePr>
          <p:cNvPr id="6" name="Chart 5">
            <a:extLst>
              <a:ext uri="{FF2B5EF4-FFF2-40B4-BE49-F238E27FC236}">
                <a16:creationId xmlns:a16="http://schemas.microsoft.com/office/drawing/2014/main" id="{FD8A3BAA-8149-FF45-BC2E-F9516D92EBF2}"/>
              </a:ext>
            </a:extLst>
          </p:cNvPr>
          <p:cNvGraphicFramePr>
            <a:graphicFrameLocks/>
          </p:cNvGraphicFramePr>
          <p:nvPr>
            <p:extLst>
              <p:ext uri="{D42A27DB-BD31-4B8C-83A1-F6EECF244321}">
                <p14:modId xmlns:p14="http://schemas.microsoft.com/office/powerpoint/2010/main" val="1107957156"/>
              </p:ext>
            </p:extLst>
          </p:nvPr>
        </p:nvGraphicFramePr>
        <p:xfrm>
          <a:off x="8722394" y="735337"/>
          <a:ext cx="3128715" cy="2483689"/>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7" name="Chart 6">
            <a:extLst>
              <a:ext uri="{FF2B5EF4-FFF2-40B4-BE49-F238E27FC236}">
                <a16:creationId xmlns:a16="http://schemas.microsoft.com/office/drawing/2014/main" id="{CEAA2905-CA33-0164-2C56-A495A49F3AEF}"/>
              </a:ext>
            </a:extLst>
          </p:cNvPr>
          <p:cNvGraphicFramePr>
            <a:graphicFrameLocks/>
          </p:cNvGraphicFramePr>
          <p:nvPr>
            <p:extLst>
              <p:ext uri="{D42A27DB-BD31-4B8C-83A1-F6EECF244321}">
                <p14:modId xmlns:p14="http://schemas.microsoft.com/office/powerpoint/2010/main" val="3444578529"/>
              </p:ext>
            </p:extLst>
          </p:nvPr>
        </p:nvGraphicFramePr>
        <p:xfrm>
          <a:off x="5359870" y="735337"/>
          <a:ext cx="3128715" cy="2483689"/>
        </p:xfrm>
        <a:graphic>
          <a:graphicData uri="http://schemas.openxmlformats.org/drawingml/2006/chart">
            <c:chart xmlns:c="http://schemas.openxmlformats.org/drawingml/2006/chart" xmlns:r="http://schemas.openxmlformats.org/officeDocument/2006/relationships" r:id="rId3"/>
          </a:graphicData>
        </a:graphic>
      </p:graphicFrame>
      <p:sp>
        <p:nvSpPr>
          <p:cNvPr id="9" name="TextBox 8">
            <a:extLst>
              <a:ext uri="{FF2B5EF4-FFF2-40B4-BE49-F238E27FC236}">
                <a16:creationId xmlns:a16="http://schemas.microsoft.com/office/drawing/2014/main" id="{7554FD35-38C9-2BCA-55F5-AAEC6FDBF857}"/>
              </a:ext>
            </a:extLst>
          </p:cNvPr>
          <p:cNvSpPr txBox="1"/>
          <p:nvPr/>
        </p:nvSpPr>
        <p:spPr>
          <a:xfrm>
            <a:off x="3521262" y="4839032"/>
            <a:ext cx="8520837" cy="1215717"/>
          </a:xfrm>
          <a:prstGeom prst="rect">
            <a:avLst/>
          </a:prstGeom>
          <a:noFill/>
        </p:spPr>
        <p:txBody>
          <a:bodyPr wrap="square">
            <a:spAutoFit/>
          </a:bodyPr>
          <a:lstStyle/>
          <a:p>
            <a:r>
              <a:rPr lang="en-GB" sz="1000" b="1" u="sng" dirty="0">
                <a:ln w="0"/>
                <a:solidFill>
                  <a:schemeClr val="accent1"/>
                </a:solidFill>
                <a:effectLst>
                  <a:outerShdw blurRad="38100" dist="25400" dir="5400000" algn="ctr" rotWithShape="0">
                    <a:srgbClr val="6E747A">
                      <a:alpha val="43000"/>
                    </a:srgbClr>
                  </a:outerShdw>
                </a:effectLst>
                <a:latin typeface="Arial"/>
                <a:cs typeface="Arial"/>
              </a:rPr>
              <a:t>Discussion &amp; Conclusion</a:t>
            </a:r>
          </a:p>
          <a:p>
            <a:r>
              <a:rPr lang="en-GB" sz="900" dirty="0">
                <a:latin typeface="Arial"/>
                <a:cs typeface="Arial"/>
              </a:rPr>
              <a:t>The purpose of this study was to determine the perception of rehabilitation programmes, and if fear and confidence are measures that have an association with RTP following ACL injury. Generally, the subjects in this study that were satisfied with their rehabilitation process felt confident in performance levels and had less fear of re-injury and movement after ACL injury which may have an association on RTP. The data in this study suggests that good quality rehabilitation may lead to improved confidence and less fear of re-injury once RTP. To summarise, data in this study suggests there is an association between the </a:t>
            </a:r>
            <a:r>
              <a:rPr lang="en-GB" sz="900" dirty="0">
                <a:latin typeface="Arial" panose="020B0604020202020204" pitchFamily="34" charset="0"/>
                <a:cs typeface="Arial" panose="020B0604020202020204" pitchFamily="34" charset="0"/>
              </a:rPr>
              <a:t>prevalence</a:t>
            </a:r>
            <a:r>
              <a:rPr lang="en-GB" sz="900" dirty="0">
                <a:latin typeface="Arial"/>
                <a:cs typeface="Arial"/>
              </a:rPr>
              <a:t> of rehabilitation and confidence. Study limitations include small sample size, small geographical area, not much time to recruit participants, different types of sports involved, it is a cross sectional survey therefore it is a moment in time analysis which is hard to find any effectiveness. There was only 2 rehabilitation questions compared to 6 for both fear and confidence. Furthermore, everyone had a different rehabilitation program to complete.  </a:t>
            </a:r>
            <a:endParaRPr lang="en-GB" sz="900" dirty="0">
              <a:latin typeface="Arial" panose="020B0604020202020204" pitchFamily="34" charset="0"/>
              <a:cs typeface="Arial" panose="020B0604020202020204" pitchFamily="34" charset="0"/>
            </a:endParaRPr>
          </a:p>
        </p:txBody>
      </p:sp>
      <p:sp>
        <p:nvSpPr>
          <p:cNvPr id="11" name="Oval 10">
            <a:extLst>
              <a:ext uri="{FF2B5EF4-FFF2-40B4-BE49-F238E27FC236}">
                <a16:creationId xmlns:a16="http://schemas.microsoft.com/office/drawing/2014/main" id="{13C44189-3237-B4EA-7BBB-713318AF288B}"/>
              </a:ext>
            </a:extLst>
          </p:cNvPr>
          <p:cNvSpPr/>
          <p:nvPr/>
        </p:nvSpPr>
        <p:spPr>
          <a:xfrm>
            <a:off x="9785600" y="2120895"/>
            <a:ext cx="622933" cy="548640"/>
          </a:xfrm>
          <a:prstGeom prst="ellipse">
            <a:avLst/>
          </a:prstGeom>
          <a:solidFill>
            <a:srgbClr val="FF0000">
              <a:alpha val="0"/>
            </a:srgb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FFF51D8D-191F-3ADA-588A-C33888A4C2A8}"/>
              </a:ext>
            </a:extLst>
          </p:cNvPr>
          <p:cNvSpPr txBox="1"/>
          <p:nvPr/>
        </p:nvSpPr>
        <p:spPr>
          <a:xfrm>
            <a:off x="3507874" y="5964151"/>
            <a:ext cx="8520838" cy="1031051"/>
          </a:xfrm>
          <a:prstGeom prst="rect">
            <a:avLst/>
          </a:prstGeom>
          <a:noFill/>
        </p:spPr>
        <p:txBody>
          <a:bodyPr wrap="square" rtlCol="0">
            <a:spAutoFit/>
          </a:bodyPr>
          <a:lstStyle/>
          <a:p>
            <a:r>
              <a:rPr lang="en-GB" sz="500" u="sng"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References</a:t>
            </a:r>
          </a:p>
          <a:p>
            <a:r>
              <a:rPr lang="en-GB" sz="500" dirty="0">
                <a:latin typeface="Arial" panose="020B0604020202020204" pitchFamily="34" charset="0"/>
                <a:cs typeface="Arial" panose="020B0604020202020204" pitchFamily="34" charset="0"/>
              </a:rPr>
              <a:t>Abram, S.G., Price, A.J., Judge, A. and Beard, D.J. (2020) Anterior cruciate ligament (ACL) reconstruction and meniscal repair rates have both increased in the past 20 years in England: hospital statistics from 1997 to 2017. </a:t>
            </a:r>
            <a:r>
              <a:rPr lang="en-GB" sz="500" i="1" dirty="0">
                <a:latin typeface="Arial" panose="020B0604020202020204" pitchFamily="34" charset="0"/>
                <a:cs typeface="Arial" panose="020B0604020202020204" pitchFamily="34" charset="0"/>
              </a:rPr>
              <a:t>British Journal of Sports Medicine.</a:t>
            </a:r>
            <a:r>
              <a:rPr lang="en-GB" sz="500" dirty="0">
                <a:latin typeface="Arial" panose="020B0604020202020204" pitchFamily="34" charset="0"/>
                <a:cs typeface="Arial" panose="020B0604020202020204" pitchFamily="34" charset="0"/>
              </a:rPr>
              <a:t> </a:t>
            </a:r>
            <a:r>
              <a:rPr lang="en-GB" sz="500" i="1" dirty="0">
                <a:latin typeface="Arial" panose="020B0604020202020204" pitchFamily="34" charset="0"/>
                <a:cs typeface="Arial" panose="020B0604020202020204" pitchFamily="34" charset="0"/>
              </a:rPr>
              <a:t>54</a:t>
            </a:r>
            <a:r>
              <a:rPr lang="en-GB" sz="500" dirty="0">
                <a:latin typeface="Arial" panose="020B0604020202020204" pitchFamily="34" charset="0"/>
                <a:cs typeface="Arial" panose="020B0604020202020204" pitchFamily="34" charset="0"/>
              </a:rPr>
              <a:t>(5). pp.286-291. Available at: </a:t>
            </a:r>
            <a:r>
              <a:rPr lang="en-GB" sz="500" dirty="0">
                <a:latin typeface="Arial" panose="020B0604020202020204" pitchFamily="34" charset="0"/>
                <a:cs typeface="Arial" panose="020B0604020202020204" pitchFamily="34" charset="0"/>
                <a:hlinkClick r:id="rId4"/>
              </a:rPr>
              <a:t>http://dx.doi.org/10.1136/bjsports-2018-100195 (Accessed</a:t>
            </a:r>
            <a:r>
              <a:rPr lang="en-GB" sz="500" dirty="0">
                <a:latin typeface="Arial" panose="020B0604020202020204" pitchFamily="34" charset="0"/>
                <a:cs typeface="Arial" panose="020B0604020202020204" pitchFamily="34" charset="0"/>
              </a:rPr>
              <a:t> 17 February 2020)</a:t>
            </a:r>
          </a:p>
          <a:p>
            <a:r>
              <a:rPr lang="en-GB" sz="500" dirty="0">
                <a:latin typeface="Arial" panose="020B0604020202020204" pitchFamily="34" charset="0"/>
                <a:cs typeface="Arial" panose="020B0604020202020204" pitchFamily="34" charset="0"/>
              </a:rPr>
              <a:t>Ardern, C.L., </a:t>
            </a:r>
            <a:r>
              <a:rPr lang="en-GB" sz="500" dirty="0" err="1">
                <a:latin typeface="Arial" panose="020B0604020202020204" pitchFamily="34" charset="0"/>
                <a:cs typeface="Arial" panose="020B0604020202020204" pitchFamily="34" charset="0"/>
              </a:rPr>
              <a:t>Österberg</a:t>
            </a:r>
            <a:r>
              <a:rPr lang="en-GB" sz="500" dirty="0">
                <a:latin typeface="Arial" panose="020B0604020202020204" pitchFamily="34" charset="0"/>
                <a:cs typeface="Arial" panose="020B0604020202020204" pitchFamily="34" charset="0"/>
              </a:rPr>
              <a:t>, A., </a:t>
            </a:r>
            <a:r>
              <a:rPr lang="en-GB" sz="500" dirty="0" err="1">
                <a:latin typeface="Arial" panose="020B0604020202020204" pitchFamily="34" charset="0"/>
                <a:cs typeface="Arial" panose="020B0604020202020204" pitchFamily="34" charset="0"/>
              </a:rPr>
              <a:t>Tagesson</a:t>
            </a:r>
            <a:r>
              <a:rPr lang="en-GB" sz="500" dirty="0">
                <a:latin typeface="Arial" panose="020B0604020202020204" pitchFamily="34" charset="0"/>
                <a:cs typeface="Arial" panose="020B0604020202020204" pitchFamily="34" charset="0"/>
              </a:rPr>
              <a:t>, S., </a:t>
            </a:r>
            <a:r>
              <a:rPr lang="en-GB" sz="500" dirty="0" err="1">
                <a:latin typeface="Arial" panose="020B0604020202020204" pitchFamily="34" charset="0"/>
                <a:cs typeface="Arial" panose="020B0604020202020204" pitchFamily="34" charset="0"/>
              </a:rPr>
              <a:t>Gauffin</a:t>
            </a:r>
            <a:r>
              <a:rPr lang="en-GB" sz="500" dirty="0">
                <a:latin typeface="Arial" panose="020B0604020202020204" pitchFamily="34" charset="0"/>
                <a:cs typeface="Arial" panose="020B0604020202020204" pitchFamily="34" charset="0"/>
              </a:rPr>
              <a:t>, H., Webster, K.E. and </a:t>
            </a:r>
            <a:r>
              <a:rPr lang="en-GB" sz="500" dirty="0" err="1">
                <a:latin typeface="Arial" panose="020B0604020202020204" pitchFamily="34" charset="0"/>
                <a:cs typeface="Arial" panose="020B0604020202020204" pitchFamily="34" charset="0"/>
              </a:rPr>
              <a:t>Kvist</a:t>
            </a:r>
            <a:r>
              <a:rPr lang="en-GB" sz="500" dirty="0">
                <a:latin typeface="Arial" panose="020B0604020202020204" pitchFamily="34" charset="0"/>
                <a:cs typeface="Arial" panose="020B0604020202020204" pitchFamily="34" charset="0"/>
              </a:rPr>
              <a:t>, J. (2014) The impact of psychological readiness to return to sport and recreational activities after anterior cruciate ligament reconstruction. British Journal of Sports Medicine. 48(22). pp.1613-1619. Available at: </a:t>
            </a:r>
            <a:r>
              <a:rPr lang="en-GB" sz="500" dirty="0">
                <a:latin typeface="Arial" panose="020B0604020202020204" pitchFamily="34" charset="0"/>
                <a:cs typeface="Arial" panose="020B0604020202020204" pitchFamily="34" charset="0"/>
                <a:hlinkClick r:id="rId5"/>
              </a:rPr>
              <a:t>http://dx.doi.org/10.1136/bjsports-2014-093842 (Accessed</a:t>
            </a:r>
            <a:r>
              <a:rPr lang="en-GB" sz="500" dirty="0">
                <a:latin typeface="Arial" panose="020B0604020202020204" pitchFamily="34" charset="0"/>
                <a:cs typeface="Arial" panose="020B0604020202020204" pitchFamily="34" charset="0"/>
              </a:rPr>
              <a:t> December 2014)</a:t>
            </a:r>
          </a:p>
          <a:p>
            <a:r>
              <a:rPr lang="en-GB" sz="500" dirty="0">
                <a:latin typeface="Arial" panose="020B0604020202020204" pitchFamily="34" charset="0"/>
                <a:cs typeface="Arial" panose="020B0604020202020204" pitchFamily="34" charset="0"/>
              </a:rPr>
              <a:t>Liew, B.X., Feller, J.A. and Webster, K.E. (2022) Understanding the psychological mechanisms of return to sports readiness after anterior cruciate ligament reconstruction. </a:t>
            </a:r>
            <a:r>
              <a:rPr lang="en-GB" sz="500" i="1" dirty="0" err="1">
                <a:latin typeface="Arial" panose="020B0604020202020204" pitchFamily="34" charset="0"/>
                <a:cs typeface="Arial" panose="020B0604020202020204" pitchFamily="34" charset="0"/>
              </a:rPr>
              <a:t>Plos</a:t>
            </a:r>
            <a:r>
              <a:rPr lang="en-GB" sz="500" i="1" dirty="0">
                <a:latin typeface="Arial" panose="020B0604020202020204" pitchFamily="34" charset="0"/>
                <a:cs typeface="Arial" panose="020B0604020202020204" pitchFamily="34" charset="0"/>
              </a:rPr>
              <a:t> One</a:t>
            </a:r>
            <a:r>
              <a:rPr lang="en-GB" sz="500" dirty="0">
                <a:latin typeface="Arial" panose="020B0604020202020204" pitchFamily="34" charset="0"/>
                <a:cs typeface="Arial" panose="020B0604020202020204" pitchFamily="34" charset="0"/>
              </a:rPr>
              <a:t>. </a:t>
            </a:r>
            <a:r>
              <a:rPr lang="en-GB" sz="500" i="1" dirty="0">
                <a:latin typeface="Arial" panose="020B0604020202020204" pitchFamily="34" charset="0"/>
                <a:cs typeface="Arial" panose="020B0604020202020204" pitchFamily="34" charset="0"/>
              </a:rPr>
              <a:t>17</a:t>
            </a:r>
            <a:r>
              <a:rPr lang="en-GB" sz="500" dirty="0">
                <a:latin typeface="Arial" panose="020B0604020202020204" pitchFamily="34" charset="0"/>
                <a:cs typeface="Arial" panose="020B0604020202020204" pitchFamily="34" charset="0"/>
              </a:rPr>
              <a:t>(3. pp.1-12. Available at: </a:t>
            </a:r>
            <a:r>
              <a:rPr lang="en-GB" sz="500" dirty="0">
                <a:latin typeface="Arial" panose="020B0604020202020204" pitchFamily="34" charset="0"/>
                <a:cs typeface="Arial" panose="020B0604020202020204" pitchFamily="34" charset="0"/>
                <a:hlinkClick r:id="rId6"/>
              </a:rPr>
              <a:t>ttp://dx.doi.org/10.1371/journal.pone.0266029</a:t>
            </a:r>
            <a:r>
              <a:rPr lang="en-GB" sz="500" dirty="0">
                <a:latin typeface="Arial" panose="020B0604020202020204" pitchFamily="34" charset="0"/>
                <a:cs typeface="Arial" panose="020B0604020202020204" pitchFamily="34" charset="0"/>
              </a:rPr>
              <a:t> (Accessed March 2022)</a:t>
            </a:r>
          </a:p>
          <a:p>
            <a:r>
              <a:rPr lang="en-GB" sz="500" dirty="0" err="1">
                <a:latin typeface="Arial" panose="020B0604020202020204" pitchFamily="34" charset="0"/>
                <a:cs typeface="Arial" panose="020B0604020202020204" pitchFamily="34" charset="0"/>
              </a:rPr>
              <a:t>Lulińska-Kuklik</a:t>
            </a:r>
            <a:r>
              <a:rPr lang="en-GB" sz="500" dirty="0">
                <a:latin typeface="Arial" panose="020B0604020202020204" pitchFamily="34" charset="0"/>
                <a:cs typeface="Arial" panose="020B0604020202020204" pitchFamily="34" charset="0"/>
              </a:rPr>
              <a:t>, E., </a:t>
            </a:r>
            <a:r>
              <a:rPr lang="en-GB" sz="500" dirty="0" err="1">
                <a:latin typeface="Arial" panose="020B0604020202020204" pitchFamily="34" charset="0"/>
                <a:cs typeface="Arial" panose="020B0604020202020204" pitchFamily="34" charset="0"/>
              </a:rPr>
              <a:t>Laguette</a:t>
            </a:r>
            <a:r>
              <a:rPr lang="en-GB" sz="500" dirty="0">
                <a:latin typeface="Arial" panose="020B0604020202020204" pitchFamily="34" charset="0"/>
                <a:cs typeface="Arial" panose="020B0604020202020204" pitchFamily="34" charset="0"/>
              </a:rPr>
              <a:t>, M.J.N., </a:t>
            </a:r>
            <a:r>
              <a:rPr lang="en-GB" sz="500" dirty="0" err="1">
                <a:latin typeface="Arial" panose="020B0604020202020204" pitchFamily="34" charset="0"/>
                <a:cs typeface="Arial" panose="020B0604020202020204" pitchFamily="34" charset="0"/>
              </a:rPr>
              <a:t>Moska</a:t>
            </a:r>
            <a:r>
              <a:rPr lang="en-GB" sz="500" dirty="0">
                <a:latin typeface="Arial" panose="020B0604020202020204" pitchFamily="34" charset="0"/>
                <a:cs typeface="Arial" panose="020B0604020202020204" pitchFamily="34" charset="0"/>
              </a:rPr>
              <a:t>, W., Weber-</a:t>
            </a:r>
            <a:r>
              <a:rPr lang="en-GB" sz="500" dirty="0" err="1">
                <a:latin typeface="Arial" panose="020B0604020202020204" pitchFamily="34" charset="0"/>
                <a:cs typeface="Arial" panose="020B0604020202020204" pitchFamily="34" charset="0"/>
              </a:rPr>
              <a:t>Rajek</a:t>
            </a:r>
            <a:r>
              <a:rPr lang="en-GB" sz="500" dirty="0">
                <a:latin typeface="Arial" panose="020B0604020202020204" pitchFamily="34" charset="0"/>
                <a:cs typeface="Arial" panose="020B0604020202020204" pitchFamily="34" charset="0"/>
              </a:rPr>
              <a:t>, M., </a:t>
            </a:r>
            <a:r>
              <a:rPr lang="en-GB" sz="500" dirty="0" err="1">
                <a:latin typeface="Arial" panose="020B0604020202020204" pitchFamily="34" charset="0"/>
                <a:cs typeface="Arial" panose="020B0604020202020204" pitchFamily="34" charset="0"/>
              </a:rPr>
              <a:t>Ficek</a:t>
            </a:r>
            <a:r>
              <a:rPr lang="en-GB" sz="500" dirty="0">
                <a:latin typeface="Arial" panose="020B0604020202020204" pitchFamily="34" charset="0"/>
                <a:cs typeface="Arial" panose="020B0604020202020204" pitchFamily="34" charset="0"/>
              </a:rPr>
              <a:t>, K., </a:t>
            </a:r>
            <a:r>
              <a:rPr lang="en-GB" sz="500" dirty="0" err="1">
                <a:latin typeface="Arial" panose="020B0604020202020204" pitchFamily="34" charset="0"/>
                <a:cs typeface="Arial" panose="020B0604020202020204" pitchFamily="34" charset="0"/>
              </a:rPr>
              <a:t>Puchala</a:t>
            </a:r>
            <a:r>
              <a:rPr lang="en-GB" sz="500" dirty="0">
                <a:latin typeface="Arial" panose="020B0604020202020204" pitchFamily="34" charset="0"/>
                <a:cs typeface="Arial" panose="020B0604020202020204" pitchFamily="34" charset="0"/>
              </a:rPr>
              <a:t>, R., </a:t>
            </a:r>
            <a:r>
              <a:rPr lang="en-GB" sz="500" dirty="0" err="1">
                <a:latin typeface="Arial" panose="020B0604020202020204" pitchFamily="34" charset="0"/>
                <a:cs typeface="Arial" panose="020B0604020202020204" pitchFamily="34" charset="0"/>
              </a:rPr>
              <a:t>Cięszczyk</a:t>
            </a:r>
            <a:r>
              <a:rPr lang="en-GB" sz="500" dirty="0">
                <a:latin typeface="Arial" panose="020B0604020202020204" pitchFamily="34" charset="0"/>
                <a:cs typeface="Arial" panose="020B0604020202020204" pitchFamily="34" charset="0"/>
              </a:rPr>
              <a:t>, P., </a:t>
            </a:r>
            <a:r>
              <a:rPr lang="en-GB" sz="500" dirty="0" err="1">
                <a:latin typeface="Arial" panose="020B0604020202020204" pitchFamily="34" charset="0"/>
                <a:cs typeface="Arial" panose="020B0604020202020204" pitchFamily="34" charset="0"/>
              </a:rPr>
              <a:t>Sawczuk</a:t>
            </a:r>
            <a:r>
              <a:rPr lang="en-GB" sz="500" dirty="0">
                <a:latin typeface="Arial" panose="020B0604020202020204" pitchFamily="34" charset="0"/>
                <a:cs typeface="Arial" panose="020B0604020202020204" pitchFamily="34" charset="0"/>
              </a:rPr>
              <a:t>, M., September, A.V. and </a:t>
            </a:r>
            <a:r>
              <a:rPr lang="en-GB" sz="500" dirty="0" err="1">
                <a:latin typeface="Arial" panose="020B0604020202020204" pitchFamily="34" charset="0"/>
                <a:cs typeface="Arial" panose="020B0604020202020204" pitchFamily="34" charset="0"/>
              </a:rPr>
              <a:t>Maciejewska-Skrendo</a:t>
            </a:r>
            <a:r>
              <a:rPr lang="en-GB" sz="500" dirty="0">
                <a:latin typeface="Arial" panose="020B0604020202020204" pitchFamily="34" charset="0"/>
                <a:cs typeface="Arial" panose="020B0604020202020204" pitchFamily="34" charset="0"/>
              </a:rPr>
              <a:t>, A. (2019) Are TNC gene variants associated with anterior cruciate ligament rupture susceptibility? </a:t>
            </a:r>
            <a:r>
              <a:rPr lang="en-GB" sz="500" i="1" dirty="0">
                <a:latin typeface="Arial" panose="020B0604020202020204" pitchFamily="34" charset="0"/>
                <a:cs typeface="Arial" panose="020B0604020202020204" pitchFamily="34" charset="0"/>
              </a:rPr>
              <a:t>Journal of Science and Medicine in Sport</a:t>
            </a:r>
            <a:r>
              <a:rPr lang="en-GB" sz="500" dirty="0">
                <a:latin typeface="Arial" panose="020B0604020202020204" pitchFamily="34" charset="0"/>
                <a:cs typeface="Arial" panose="020B0604020202020204" pitchFamily="34" charset="0"/>
              </a:rPr>
              <a:t>, </a:t>
            </a:r>
            <a:r>
              <a:rPr lang="en-GB" sz="500" i="1" dirty="0">
                <a:latin typeface="Arial" panose="020B0604020202020204" pitchFamily="34" charset="0"/>
                <a:cs typeface="Arial" panose="020B0604020202020204" pitchFamily="34" charset="0"/>
              </a:rPr>
              <a:t>22</a:t>
            </a:r>
            <a:r>
              <a:rPr lang="en-GB" sz="500" dirty="0">
                <a:latin typeface="Arial" panose="020B0604020202020204" pitchFamily="34" charset="0"/>
                <a:cs typeface="Arial" panose="020B0604020202020204" pitchFamily="34" charset="0"/>
              </a:rPr>
              <a:t>(4). pp.408-412. Available at: </a:t>
            </a:r>
            <a:r>
              <a:rPr lang="en-GB" sz="500" dirty="0">
                <a:latin typeface="Arial" panose="020B0604020202020204" pitchFamily="34" charset="0"/>
                <a:cs typeface="Arial" panose="020B0604020202020204" pitchFamily="34" charset="0"/>
                <a:hlinkClick r:id="rId7"/>
              </a:rPr>
              <a:t>http://dx.doi.org/10.1016/j.jsams.2018.10.003</a:t>
            </a:r>
            <a:r>
              <a:rPr lang="en-GB" sz="500" dirty="0">
                <a:latin typeface="Arial" panose="020B0604020202020204" pitchFamily="34" charset="0"/>
                <a:cs typeface="Arial" panose="020B0604020202020204" pitchFamily="34" charset="0"/>
              </a:rPr>
              <a:t> (Accessed April 2019)</a:t>
            </a:r>
          </a:p>
          <a:p>
            <a:r>
              <a:rPr lang="en-GB" sz="500" dirty="0" err="1">
                <a:latin typeface="Arial" panose="020B0604020202020204" pitchFamily="34" charset="0"/>
                <a:cs typeface="Arial" panose="020B0604020202020204" pitchFamily="34" charset="0"/>
              </a:rPr>
              <a:t>Te</a:t>
            </a:r>
            <a:r>
              <a:rPr lang="en-GB" sz="500" dirty="0">
                <a:latin typeface="Arial" panose="020B0604020202020204" pitchFamily="34" charset="0"/>
                <a:cs typeface="Arial" panose="020B0604020202020204" pitchFamily="34" charset="0"/>
              </a:rPr>
              <a:t> </a:t>
            </a:r>
            <a:r>
              <a:rPr lang="en-GB" sz="500" dirty="0" err="1">
                <a:latin typeface="Arial" panose="020B0604020202020204" pitchFamily="34" charset="0"/>
                <a:cs typeface="Arial" panose="020B0604020202020204" pitchFamily="34" charset="0"/>
              </a:rPr>
              <a:t>Wierike</a:t>
            </a:r>
            <a:r>
              <a:rPr lang="en-GB" sz="500" dirty="0">
                <a:latin typeface="Arial" panose="020B0604020202020204" pitchFamily="34" charset="0"/>
                <a:cs typeface="Arial" panose="020B0604020202020204" pitchFamily="34" charset="0"/>
              </a:rPr>
              <a:t>, S.C.M., van der </a:t>
            </a:r>
            <a:r>
              <a:rPr lang="en-GB" sz="500" dirty="0" err="1">
                <a:latin typeface="Arial" panose="020B0604020202020204" pitchFamily="34" charset="0"/>
                <a:cs typeface="Arial" panose="020B0604020202020204" pitchFamily="34" charset="0"/>
              </a:rPr>
              <a:t>Sluis</a:t>
            </a:r>
            <a:r>
              <a:rPr lang="en-GB" sz="500" dirty="0">
                <a:latin typeface="Arial" panose="020B0604020202020204" pitchFamily="34" charset="0"/>
                <a:cs typeface="Arial" panose="020B0604020202020204" pitchFamily="34" charset="0"/>
              </a:rPr>
              <a:t>, V.D.A., van den Akker‐</a:t>
            </a:r>
            <a:r>
              <a:rPr lang="en-GB" sz="500" dirty="0" err="1">
                <a:latin typeface="Arial" panose="020B0604020202020204" pitchFamily="34" charset="0"/>
                <a:cs typeface="Arial" panose="020B0604020202020204" pitchFamily="34" charset="0"/>
              </a:rPr>
              <a:t>Scheek</a:t>
            </a:r>
            <a:r>
              <a:rPr lang="en-GB" sz="500" dirty="0">
                <a:latin typeface="Arial" panose="020B0604020202020204" pitchFamily="34" charset="0"/>
                <a:cs typeface="Arial" panose="020B0604020202020204" pitchFamily="34" charset="0"/>
              </a:rPr>
              <a:t>, I., </a:t>
            </a:r>
            <a:r>
              <a:rPr lang="en-GB" sz="500" dirty="0" err="1">
                <a:latin typeface="Arial" panose="020B0604020202020204" pitchFamily="34" charset="0"/>
                <a:cs typeface="Arial" panose="020B0604020202020204" pitchFamily="34" charset="0"/>
              </a:rPr>
              <a:t>Elferink‐Gemser</a:t>
            </a:r>
            <a:r>
              <a:rPr lang="en-GB" sz="500" dirty="0">
                <a:latin typeface="Arial" panose="020B0604020202020204" pitchFamily="34" charset="0"/>
                <a:cs typeface="Arial" panose="020B0604020202020204" pitchFamily="34" charset="0"/>
              </a:rPr>
              <a:t>, M.T. and Visscher, C. (2013) Psychosocial factors influencing the recovery of athletes with anterior cruciate ligament injury: a systematic review. </a:t>
            </a:r>
            <a:r>
              <a:rPr lang="en-GB" sz="500" i="1" dirty="0">
                <a:latin typeface="Arial" panose="020B0604020202020204" pitchFamily="34" charset="0"/>
                <a:cs typeface="Arial" panose="020B0604020202020204" pitchFamily="34" charset="0"/>
              </a:rPr>
              <a:t>Scandinavian Journal of Medicine &amp; Science in Sports.</a:t>
            </a:r>
            <a:r>
              <a:rPr lang="en-GB" sz="500" dirty="0">
                <a:latin typeface="Arial" panose="020B0604020202020204" pitchFamily="34" charset="0"/>
                <a:cs typeface="Arial" panose="020B0604020202020204" pitchFamily="34" charset="0"/>
              </a:rPr>
              <a:t> </a:t>
            </a:r>
            <a:r>
              <a:rPr lang="en-GB" sz="500" i="1" dirty="0">
                <a:latin typeface="Arial" panose="020B0604020202020204" pitchFamily="34" charset="0"/>
                <a:cs typeface="Arial" panose="020B0604020202020204" pitchFamily="34" charset="0"/>
              </a:rPr>
              <a:t>23</a:t>
            </a:r>
            <a:r>
              <a:rPr lang="en-GB" sz="500" dirty="0">
                <a:latin typeface="Arial" panose="020B0604020202020204" pitchFamily="34" charset="0"/>
                <a:cs typeface="Arial" panose="020B0604020202020204" pitchFamily="34" charset="0"/>
              </a:rPr>
              <a:t>(5). pp.527-540. Available at: </a:t>
            </a:r>
            <a:r>
              <a:rPr lang="en-GB" sz="500" dirty="0">
                <a:latin typeface="Arial" panose="020B0604020202020204" pitchFamily="34" charset="0"/>
                <a:cs typeface="Arial" panose="020B0604020202020204" pitchFamily="34" charset="0"/>
                <a:hlinkClick r:id="rId8"/>
              </a:rPr>
              <a:t>http://dx.doi.org/10.1111/sms.12010</a:t>
            </a:r>
            <a:r>
              <a:rPr lang="en-GB" sz="500" dirty="0">
                <a:latin typeface="Arial" panose="020B0604020202020204" pitchFamily="34" charset="0"/>
                <a:cs typeface="Arial" panose="020B0604020202020204" pitchFamily="34" charset="0"/>
              </a:rPr>
              <a:t> (Accessed October 2013)</a:t>
            </a:r>
          </a:p>
          <a:p>
            <a:endParaRPr lang="en-GB" sz="1100" u="sng"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7C4785A0-78B0-83DC-6263-16FB0E3BEEFF}"/>
              </a:ext>
            </a:extLst>
          </p:cNvPr>
          <p:cNvSpPr txBox="1"/>
          <p:nvPr/>
        </p:nvSpPr>
        <p:spPr>
          <a:xfrm>
            <a:off x="149899" y="516822"/>
            <a:ext cx="5082495" cy="30008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b="1" u="sng"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Introduction</a:t>
            </a:r>
            <a:r>
              <a:rPr lang="en-GB" sz="900" b="1" u="sng" dirty="0">
                <a:latin typeface="Arial" panose="020B0604020202020204" pitchFamily="34" charset="0"/>
                <a:cs typeface="Arial" panose="020B0604020202020204" pitchFamily="34" charset="0"/>
              </a:rPr>
              <a:t> </a:t>
            </a:r>
          </a:p>
          <a:p>
            <a:r>
              <a:rPr lang="en-GB" sz="900" dirty="0">
                <a:latin typeface="Arial" panose="020B0604020202020204" pitchFamily="34" charset="0"/>
                <a:cs typeface="Arial" panose="020B0604020202020204" pitchFamily="34" charset="0"/>
              </a:rPr>
              <a:t>The anterior cruciate ligament (ACL) rupture is one of the most severe and prevalent injuries in sports (</a:t>
            </a:r>
            <a:r>
              <a:rPr lang="en-GB" sz="900" dirty="0" err="1">
                <a:latin typeface="Arial" panose="020B0604020202020204" pitchFamily="34" charset="0"/>
                <a:cs typeface="Arial" panose="020B0604020202020204" pitchFamily="34" charset="0"/>
              </a:rPr>
              <a:t>Lulińska-Kuklik</a:t>
            </a:r>
            <a:r>
              <a:rPr lang="en-GB" sz="900" dirty="0">
                <a:latin typeface="Arial" panose="020B0604020202020204" pitchFamily="34" charset="0"/>
                <a:cs typeface="Arial" panose="020B0604020202020204" pitchFamily="34" charset="0"/>
              </a:rPr>
              <a:t> </a:t>
            </a:r>
            <a:r>
              <a:rPr lang="en-GB" sz="900" i="1" dirty="0">
                <a:latin typeface="Arial" panose="020B0604020202020204" pitchFamily="34" charset="0"/>
                <a:cs typeface="Arial" panose="020B0604020202020204" pitchFamily="34" charset="0"/>
              </a:rPr>
              <a:t>et al</a:t>
            </a:r>
            <a:r>
              <a:rPr lang="en-GB" sz="900" dirty="0">
                <a:latin typeface="Arial" panose="020B0604020202020204" pitchFamily="34" charset="0"/>
                <a:cs typeface="Arial" panose="020B0604020202020204" pitchFamily="34" charset="0"/>
              </a:rPr>
              <a:t>., 2019), occurring mostly in noncontact situations. Moreover, ACL rupture appears to be one of the most complex injuries to treat, with only 44% of </a:t>
            </a:r>
            <a:r>
              <a:rPr lang="en-US" sz="900" dirty="0">
                <a:latin typeface="Arial" panose="020B0604020202020204" pitchFamily="34" charset="0"/>
                <a:cs typeface="Arial" panose="020B0604020202020204" pitchFamily="34" charset="0"/>
              </a:rPr>
              <a:t>competitive </a:t>
            </a:r>
            <a:r>
              <a:rPr lang="en-GB" sz="900" dirty="0">
                <a:latin typeface="Arial" panose="020B0604020202020204" pitchFamily="34" charset="0"/>
                <a:cs typeface="Arial" panose="020B0604020202020204" pitchFamily="34" charset="0"/>
              </a:rPr>
              <a:t>players returning to sport at pre-injury level </a:t>
            </a:r>
            <a:r>
              <a:rPr lang="en-US" sz="900" dirty="0">
                <a:latin typeface="Arial" panose="020B0604020202020204" pitchFamily="34" charset="0"/>
                <a:cs typeface="Arial" panose="020B0604020202020204" pitchFamily="34" charset="0"/>
              </a:rPr>
              <a:t>(Ardern </a:t>
            </a:r>
            <a:r>
              <a:rPr lang="en-US" sz="900" i="1" dirty="0">
                <a:latin typeface="Arial" panose="020B0604020202020204" pitchFamily="34" charset="0"/>
                <a:cs typeface="Arial" panose="020B0604020202020204" pitchFamily="34" charset="0"/>
              </a:rPr>
              <a:t>et al</a:t>
            </a:r>
            <a:r>
              <a:rPr lang="en-US" sz="900" dirty="0">
                <a:latin typeface="Arial" panose="020B0604020202020204" pitchFamily="34" charset="0"/>
                <a:cs typeface="Arial" panose="020B0604020202020204" pitchFamily="34" charset="0"/>
              </a:rPr>
              <a:t>., 2011)</a:t>
            </a:r>
            <a:r>
              <a:rPr lang="en-GB" sz="900" dirty="0">
                <a:latin typeface="Arial" panose="020B0604020202020204" pitchFamily="34" charset="0"/>
                <a:cs typeface="Arial" panose="020B0604020202020204" pitchFamily="34" charset="0"/>
              </a:rPr>
              <a:t>. </a:t>
            </a:r>
            <a:r>
              <a:rPr lang="en-US" sz="900" dirty="0">
                <a:latin typeface="Arial" panose="020B0604020202020204" pitchFamily="34" charset="0"/>
                <a:cs typeface="Arial" panose="020B0604020202020204" pitchFamily="34" charset="0"/>
              </a:rPr>
              <a:t>The annual incidence of ACL rupture in sport has been reported to have increased x12 from 1993 up to 2017 (</a:t>
            </a:r>
            <a:r>
              <a:rPr lang="en-GB" sz="900" dirty="0">
                <a:latin typeface="Arial" panose="020B0604020202020204" pitchFamily="34" charset="0"/>
                <a:cs typeface="Arial" panose="020B0604020202020204" pitchFamily="34" charset="0"/>
              </a:rPr>
              <a:t>Abram </a:t>
            </a:r>
            <a:r>
              <a:rPr lang="en-GB" sz="900" i="1" dirty="0">
                <a:latin typeface="Arial" panose="020B0604020202020204" pitchFamily="34" charset="0"/>
                <a:cs typeface="Arial" panose="020B0604020202020204" pitchFamily="34" charset="0"/>
              </a:rPr>
              <a:t>et al</a:t>
            </a:r>
            <a:r>
              <a:rPr lang="en-GB" sz="900" dirty="0">
                <a:latin typeface="Arial" panose="020B0604020202020204" pitchFamily="34" charset="0"/>
                <a:cs typeface="Arial" panose="020B0604020202020204" pitchFamily="34" charset="0"/>
              </a:rPr>
              <a:t>., 2020)</a:t>
            </a:r>
            <a:r>
              <a:rPr lang="en-US" sz="900" dirty="0">
                <a:latin typeface="Arial" panose="020B0604020202020204" pitchFamily="34" charset="0"/>
                <a:cs typeface="Arial" panose="020B0604020202020204" pitchFamily="34" charset="0"/>
              </a:rPr>
              <a:t>, with </a:t>
            </a:r>
            <a:r>
              <a:rPr lang="en-GB" sz="900" dirty="0">
                <a:latin typeface="Arial" panose="020B0604020202020204" pitchFamily="34" charset="0"/>
                <a:cs typeface="Arial" panose="020B0604020202020204" pitchFamily="34" charset="0"/>
              </a:rPr>
              <a:t>an increased risk for re-injury </a:t>
            </a:r>
            <a:r>
              <a:rPr lang="en-US" sz="900" dirty="0">
                <a:latin typeface="Arial" panose="020B0604020202020204" pitchFamily="34" charset="0"/>
                <a:cs typeface="Arial" panose="020B0604020202020204" pitchFamily="34" charset="0"/>
              </a:rPr>
              <a:t>(Webster and Feller, 2017). Reasons athletes don’t return to play (RTP) includes fear of re-injury, pain, the lack of confidence in performance levels, </a:t>
            </a:r>
            <a:r>
              <a:rPr lang="en-US" sz="900" dirty="0" err="1">
                <a:latin typeface="Arial" panose="020B0604020202020204" pitchFamily="34" charset="0"/>
                <a:cs typeface="Arial" panose="020B0604020202020204" pitchFamily="34" charset="0"/>
              </a:rPr>
              <a:t>kinesiophobia</a:t>
            </a:r>
            <a:r>
              <a:rPr lang="en-US" sz="900" dirty="0">
                <a:latin typeface="Arial" panose="020B0604020202020204" pitchFamily="34" charset="0"/>
                <a:cs typeface="Arial" panose="020B0604020202020204" pitchFamily="34" charset="0"/>
              </a:rPr>
              <a:t> (</a:t>
            </a:r>
            <a:r>
              <a:rPr lang="en-GB" sz="900" dirty="0">
                <a:latin typeface="Arial" panose="020B0604020202020204" pitchFamily="34" charset="0"/>
                <a:cs typeface="Arial" panose="020B0604020202020204" pitchFamily="34" charset="0"/>
              </a:rPr>
              <a:t>fear of physical movement) and lack of guidance during rehabilitation </a:t>
            </a:r>
            <a:r>
              <a:rPr lang="en-US" sz="900" dirty="0">
                <a:latin typeface="Arial" panose="020B0604020202020204" pitchFamily="34" charset="0"/>
                <a:cs typeface="Arial" panose="020B0604020202020204" pitchFamily="34" charset="0"/>
              </a:rPr>
              <a:t>(Ardern </a:t>
            </a:r>
            <a:r>
              <a:rPr lang="en-US" sz="900" i="1" dirty="0">
                <a:latin typeface="Arial" panose="020B0604020202020204" pitchFamily="34" charset="0"/>
                <a:cs typeface="Arial" panose="020B0604020202020204" pitchFamily="34" charset="0"/>
              </a:rPr>
              <a:t>et al</a:t>
            </a:r>
            <a:r>
              <a:rPr lang="en-US" sz="900" dirty="0">
                <a:latin typeface="Arial" panose="020B0604020202020204" pitchFamily="34" charset="0"/>
                <a:cs typeface="Arial" panose="020B0604020202020204" pitchFamily="34" charset="0"/>
              </a:rPr>
              <a:t>., 2014)</a:t>
            </a:r>
            <a:r>
              <a:rPr lang="en-GB" sz="900" dirty="0">
                <a:latin typeface="Arial" panose="020B0604020202020204" pitchFamily="34" charset="0"/>
                <a:cs typeface="Arial" panose="020B0604020202020204" pitchFamily="34" charset="0"/>
              </a:rPr>
              <a:t>. </a:t>
            </a:r>
            <a:r>
              <a:rPr lang="en-US" sz="900" dirty="0">
                <a:latin typeface="Arial" panose="020B0604020202020204" pitchFamily="34" charset="0"/>
                <a:cs typeface="Arial" panose="020B0604020202020204" pitchFamily="34" charset="0"/>
              </a:rPr>
              <a:t>Psychological measures such as fear and confidence are major aspects that can potentially determine a greater return to play after ACL injury (</a:t>
            </a:r>
            <a:r>
              <a:rPr lang="en-GB" sz="900" dirty="0">
                <a:latin typeface="Arial" panose="020B0604020202020204" pitchFamily="34" charset="0"/>
                <a:cs typeface="Arial" panose="020B0604020202020204" pitchFamily="34" charset="0"/>
              </a:rPr>
              <a:t>Liew </a:t>
            </a:r>
            <a:r>
              <a:rPr lang="en-GB" sz="900" i="1" dirty="0">
                <a:latin typeface="Arial" panose="020B0604020202020204" pitchFamily="34" charset="0"/>
                <a:cs typeface="Arial" panose="020B0604020202020204" pitchFamily="34" charset="0"/>
              </a:rPr>
              <a:t>et al</a:t>
            </a:r>
            <a:r>
              <a:rPr lang="en-GB" sz="900" dirty="0">
                <a:latin typeface="Arial" panose="020B0604020202020204" pitchFamily="34" charset="0"/>
                <a:cs typeface="Arial" panose="020B0604020202020204" pitchFamily="34" charset="0"/>
              </a:rPr>
              <a:t>., 2022)</a:t>
            </a:r>
            <a:r>
              <a:rPr lang="en-US" sz="900" dirty="0">
                <a:latin typeface="Arial" panose="020B0604020202020204" pitchFamily="34" charset="0"/>
                <a:cs typeface="Arial" panose="020B0604020202020204" pitchFamily="34" charset="0"/>
              </a:rPr>
              <a:t>. It is reported that athletes who achieve a return to pre-injury level have a high self-efficacy and a low fear of re-injury (</a:t>
            </a:r>
            <a:r>
              <a:rPr lang="en-US" sz="900" dirty="0" err="1">
                <a:latin typeface="Arial" panose="020B0604020202020204" pitchFamily="34" charset="0"/>
                <a:cs typeface="Arial" panose="020B0604020202020204" pitchFamily="34" charset="0"/>
              </a:rPr>
              <a:t>Te</a:t>
            </a:r>
            <a:r>
              <a:rPr lang="en-US" sz="900" dirty="0">
                <a:latin typeface="Arial" panose="020B0604020202020204" pitchFamily="34" charset="0"/>
                <a:cs typeface="Arial" panose="020B0604020202020204" pitchFamily="34" charset="0"/>
              </a:rPr>
              <a:t> </a:t>
            </a:r>
            <a:r>
              <a:rPr lang="en-US" sz="900" dirty="0" err="1">
                <a:latin typeface="Arial" panose="020B0604020202020204" pitchFamily="34" charset="0"/>
                <a:cs typeface="Arial" panose="020B0604020202020204" pitchFamily="34" charset="0"/>
              </a:rPr>
              <a:t>Wierike</a:t>
            </a:r>
            <a:r>
              <a:rPr lang="en-US" sz="900" dirty="0">
                <a:latin typeface="Arial" panose="020B0604020202020204" pitchFamily="34" charset="0"/>
                <a:cs typeface="Arial" panose="020B0604020202020204" pitchFamily="34" charset="0"/>
              </a:rPr>
              <a:t> </a:t>
            </a:r>
            <a:r>
              <a:rPr lang="en-US" sz="900" i="1" dirty="0">
                <a:latin typeface="Arial" panose="020B0604020202020204" pitchFamily="34" charset="0"/>
                <a:cs typeface="Arial" panose="020B0604020202020204" pitchFamily="34" charset="0"/>
              </a:rPr>
              <a:t>et al</a:t>
            </a:r>
            <a:r>
              <a:rPr lang="en-US" sz="900" dirty="0">
                <a:latin typeface="Arial" panose="020B0604020202020204" pitchFamily="34" charset="0"/>
                <a:cs typeface="Arial" panose="020B0604020202020204" pitchFamily="34" charset="0"/>
              </a:rPr>
              <a:t>., 2013).</a:t>
            </a:r>
            <a:r>
              <a:rPr lang="en-GB" sz="900" dirty="0">
                <a:latin typeface="Arial" panose="020B0604020202020204" pitchFamily="34" charset="0"/>
                <a:cs typeface="Arial" panose="020B0604020202020204" pitchFamily="34" charset="0"/>
              </a:rPr>
              <a:t> Therefore, the objective</a:t>
            </a:r>
            <a:r>
              <a:rPr lang="en-GB" sz="900" dirty="0">
                <a:latin typeface="Arial" panose="020B0604020202020204" pitchFamily="34" charset="0"/>
                <a:ea typeface="+mn-lt"/>
                <a:cs typeface="Arial" panose="020B0604020202020204" pitchFamily="34" charset="0"/>
              </a:rPr>
              <a:t> was to determine which measures are associated with RTP after ACL surgery, fear of movement and re-injury, confidence in performance levels and the perception of the rehabilitation program they completed.</a:t>
            </a:r>
            <a:br>
              <a:rPr lang="en-GB" sz="900" dirty="0">
                <a:latin typeface="Arial" panose="020B0604020202020204" pitchFamily="34" charset="0"/>
                <a:ea typeface="+mn-lt"/>
                <a:cs typeface="Arial" panose="020B0604020202020204" pitchFamily="34" charset="0"/>
              </a:rPr>
            </a:br>
            <a:br>
              <a:rPr lang="en-GB" sz="900" dirty="0">
                <a:latin typeface="Arial" panose="020B0604020202020204" pitchFamily="34" charset="0"/>
                <a:ea typeface="+mn-lt"/>
                <a:cs typeface="Arial" panose="020B0604020202020204" pitchFamily="34" charset="0"/>
              </a:rPr>
            </a:br>
            <a:br>
              <a:rPr lang="en-GB" sz="900" dirty="0">
                <a:latin typeface="Arial" panose="020B0604020202020204" pitchFamily="34" charset="0"/>
                <a:ea typeface="+mn-lt"/>
                <a:cs typeface="Arial" panose="020B0604020202020204" pitchFamily="34" charset="0"/>
              </a:rPr>
            </a:br>
            <a:endParaRPr lang="en-GB" sz="900" dirty="0">
              <a:latin typeface="Arial" panose="020B0604020202020204" pitchFamily="34" charset="0"/>
              <a:ea typeface="+mn-lt"/>
              <a:cs typeface="Arial" panose="020B0604020202020204" pitchFamily="34" charset="0"/>
            </a:endParaRPr>
          </a:p>
          <a:p>
            <a:pPr algn="l"/>
            <a:endParaRPr lang="en-GB" dirty="0">
              <a:cs typeface="Calibri"/>
            </a:endParaRPr>
          </a:p>
        </p:txBody>
      </p:sp>
      <p:pic>
        <p:nvPicPr>
          <p:cNvPr id="15" name="Picture 2" descr="No photo description available.">
            <a:extLst>
              <a:ext uri="{FF2B5EF4-FFF2-40B4-BE49-F238E27FC236}">
                <a16:creationId xmlns:a16="http://schemas.microsoft.com/office/drawing/2014/main" id="{3A401625-8894-8791-589F-9DAE5D7B056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49900" y="69445"/>
            <a:ext cx="471921" cy="461953"/>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2" descr="No photo description available.">
            <a:extLst>
              <a:ext uri="{FF2B5EF4-FFF2-40B4-BE49-F238E27FC236}">
                <a16:creationId xmlns:a16="http://schemas.microsoft.com/office/drawing/2014/main" id="{0862B6D8-AD57-12BD-C1D9-9788ACABC52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1548849" y="69445"/>
            <a:ext cx="471921" cy="461953"/>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3C5F6A87-3139-8D89-6783-5B8CE352CE81}"/>
              </a:ext>
            </a:extLst>
          </p:cNvPr>
          <p:cNvSpPr txBox="1"/>
          <p:nvPr/>
        </p:nvSpPr>
        <p:spPr>
          <a:xfrm>
            <a:off x="8784603" y="2868395"/>
            <a:ext cx="924629" cy="246221"/>
          </a:xfrm>
          <a:prstGeom prst="rect">
            <a:avLst/>
          </a:prstGeom>
          <a:noFill/>
          <a:ln>
            <a:solidFill>
              <a:srgbClr val="FF0000"/>
            </a:solidFill>
          </a:ln>
        </p:spPr>
        <p:txBody>
          <a:bodyPr wrap="square" rtlCol="0">
            <a:spAutoFit/>
          </a:bodyPr>
          <a:lstStyle/>
          <a:p>
            <a:r>
              <a:rPr lang="en-GB" sz="1000" dirty="0"/>
              <a:t>R value = 0.7</a:t>
            </a:r>
          </a:p>
        </p:txBody>
      </p:sp>
    </p:spTree>
    <p:extLst>
      <p:ext uri="{BB962C8B-B14F-4D97-AF65-F5344CB8AC3E}">
        <p14:creationId xmlns:p14="http://schemas.microsoft.com/office/powerpoint/2010/main" val="1365074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19759</TotalTime>
  <Words>1489</Words>
  <Application>Microsoft Macintosh PowerPoint</Application>
  <PresentationFormat>Widescreen</PresentationFormat>
  <Paragraphs>25</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Post Anterior Cruciate Ligament (ACL) injury – which measures are associated to return to play?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The anterior cruciate ligament (ACL) is one of four main ligaments stabilising the knee, with as much as 90% stability through anterior translation. The mechanism of injury involves a cutting or sidestep manoeuvres which sees an increase in varus-valgus and internal rotation movements. The knee is vulnerable when it is externally rotated and in 10-30° of flexion with the upper body in internal rotation. The annual incidence of anterior cruciate ligament rupture (ACLR) in sport has been reported to have increased x12 from 1993 up to 2017. It generally takes 6-12months to return to play. There is a high rate of re-injury after return to sports, in particular younger athletes which counts for up 30% of the total. Reasons athletes don’t return to sport (RTS) includes fear of re-injury, pain, the lack of confidence in knee function, kinesiophobia (fear of physical movement and activity resulting from a feeling of vulnerability due to painful injury), concerns of not playing well and a lack of guidance during rehabilitation. It is reported that athletes who achieve a return to pre-injury level have a high self-efficacy, low fear of re-injury. SAME FORMAT WITH SUB-HEADINGS AS SYSTEMATIC REVIEWS.  Objective - To determine the effect of a rehabilitation programme on returning to playing sport following an ACL injury. To determine if fear of re-injury, confidence and psychological factors have an effect for returning to pre-injury performance levels after an ACL injury.</dc:title>
  <dc:creator>James Sudale (1903598)</dc:creator>
  <cp:lastModifiedBy>James Sudale (1903598)</cp:lastModifiedBy>
  <cp:revision>133</cp:revision>
  <dcterms:created xsi:type="dcterms:W3CDTF">2022-03-24T16:28:05Z</dcterms:created>
  <dcterms:modified xsi:type="dcterms:W3CDTF">2022-04-28T18:17:25Z</dcterms:modified>
</cp:coreProperties>
</file>