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p:scale>
          <a:sx n="100" d="100"/>
          <a:sy n="100" d="100"/>
        </p:scale>
        <p:origin x="-29"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30AD10-8A84-433E-8405-31FDD8F39539}" type="doc">
      <dgm:prSet loTypeId="urn:microsoft.com/office/officeart/2018/2/layout/IconLabelList" loCatId="icon" qsTypeId="urn:microsoft.com/office/officeart/2005/8/quickstyle/simple4" qsCatId="simple" csTypeId="urn:microsoft.com/office/officeart/2018/5/colors/Iconchunking_neutralbg_colorful5" csCatId="colorful" phldr="1"/>
      <dgm:spPr/>
      <dgm:t>
        <a:bodyPr/>
        <a:lstStyle/>
        <a:p>
          <a:endParaRPr lang="en-US"/>
        </a:p>
      </dgm:t>
    </dgm:pt>
    <dgm:pt modelId="{872714D6-8571-4426-B0F3-DFFE5DE92656}">
      <dgm:prSet custT="1"/>
      <dgm:spPr/>
      <dgm:t>
        <a:bodyPr/>
        <a:lstStyle/>
        <a:p>
          <a:r>
            <a:rPr lang="en-GB" sz="1400" dirty="0"/>
            <a:t>The most commonly used statistic of attainment in Wales is the percentage of learners who attain level two qualifications (GCSEs).</a:t>
          </a:r>
          <a:endParaRPr lang="en-US" sz="1400" dirty="0"/>
        </a:p>
      </dgm:t>
    </dgm:pt>
    <dgm:pt modelId="{6E9EBEC2-C2E1-4BCD-A8AF-070E6C8D6228}" type="parTrans" cxnId="{A98F752F-3B85-4020-BD51-C29F28F342E0}">
      <dgm:prSet/>
      <dgm:spPr/>
      <dgm:t>
        <a:bodyPr/>
        <a:lstStyle/>
        <a:p>
          <a:endParaRPr lang="en-US"/>
        </a:p>
      </dgm:t>
    </dgm:pt>
    <dgm:pt modelId="{735C7526-DC7F-49DC-BA6A-0E586C65C15F}" type="sibTrans" cxnId="{A98F752F-3B85-4020-BD51-C29F28F342E0}">
      <dgm:prSet/>
      <dgm:spPr/>
      <dgm:t>
        <a:bodyPr/>
        <a:lstStyle/>
        <a:p>
          <a:endParaRPr lang="en-US"/>
        </a:p>
      </dgm:t>
    </dgm:pt>
    <dgm:pt modelId="{BF47411E-A3BD-4D5B-B3A7-0E2E2A777396}">
      <dgm:prSet custT="1"/>
      <dgm:spPr/>
      <dgm:t>
        <a:bodyPr/>
        <a:lstStyle/>
        <a:p>
          <a:r>
            <a:rPr lang="en-GB" sz="1400" dirty="0"/>
            <a:t>Welsh government data shows that in the 2014 school year, the difference in attainment for those students who were from a deprived background was drastic.</a:t>
          </a:r>
          <a:endParaRPr lang="en-US" sz="1400" dirty="0"/>
        </a:p>
      </dgm:t>
    </dgm:pt>
    <dgm:pt modelId="{DE1F66E6-0BAE-4144-A1EE-D8BFCD21FD24}" type="parTrans" cxnId="{6A226C70-31AA-45D4-A6AF-C8438753A6D2}">
      <dgm:prSet/>
      <dgm:spPr/>
      <dgm:t>
        <a:bodyPr/>
        <a:lstStyle/>
        <a:p>
          <a:endParaRPr lang="en-US"/>
        </a:p>
      </dgm:t>
    </dgm:pt>
    <dgm:pt modelId="{142FEEC1-A18A-43A9-BD65-24486ADA4749}" type="sibTrans" cxnId="{6A226C70-31AA-45D4-A6AF-C8438753A6D2}">
      <dgm:prSet/>
      <dgm:spPr/>
      <dgm:t>
        <a:bodyPr/>
        <a:lstStyle/>
        <a:p>
          <a:endParaRPr lang="en-US"/>
        </a:p>
      </dgm:t>
    </dgm:pt>
    <dgm:pt modelId="{0A02D98C-5C76-4093-8DD9-6267EA9AF4B2}">
      <dgm:prSet custT="1"/>
      <dgm:spPr/>
      <dgm:t>
        <a:bodyPr/>
        <a:lstStyle/>
        <a:p>
          <a:r>
            <a:rPr lang="en-GB" sz="1200" dirty="0"/>
            <a:t>This is exacerbated by that Wales is already falling behind the rest of the UK, as shown in the 2012 publication of the Programme of International Student Assessment (PISA, 2012) results, where Wales had an average of 468 points, compared to N. Ireland’s 498, England’s 500, and Scotland’s 506.</a:t>
          </a:r>
          <a:endParaRPr lang="en-US" sz="1200" dirty="0"/>
        </a:p>
      </dgm:t>
    </dgm:pt>
    <dgm:pt modelId="{4F8CA4E1-DED5-40B4-80FC-65BB781EA2E8}" type="parTrans" cxnId="{1F44E3C1-065C-4F0C-90D5-485BBF13EBFE}">
      <dgm:prSet/>
      <dgm:spPr/>
      <dgm:t>
        <a:bodyPr/>
        <a:lstStyle/>
        <a:p>
          <a:endParaRPr lang="en-US"/>
        </a:p>
      </dgm:t>
    </dgm:pt>
    <dgm:pt modelId="{F39DBA7D-68F0-479A-A83D-1F2AE40DAD13}" type="sibTrans" cxnId="{1F44E3C1-065C-4F0C-90D5-485BBF13EBFE}">
      <dgm:prSet/>
      <dgm:spPr/>
      <dgm:t>
        <a:bodyPr/>
        <a:lstStyle/>
        <a:p>
          <a:endParaRPr lang="en-US"/>
        </a:p>
      </dgm:t>
    </dgm:pt>
    <dgm:pt modelId="{E8B1BB36-AB67-4F25-A566-CD9EB1CDBA08}" type="pres">
      <dgm:prSet presAssocID="{D030AD10-8A84-433E-8405-31FDD8F39539}" presName="root" presStyleCnt="0">
        <dgm:presLayoutVars>
          <dgm:dir/>
          <dgm:resizeHandles val="exact"/>
        </dgm:presLayoutVars>
      </dgm:prSet>
      <dgm:spPr/>
    </dgm:pt>
    <dgm:pt modelId="{947096B4-3CDD-403A-8FB1-C8D6136FD511}" type="pres">
      <dgm:prSet presAssocID="{872714D6-8571-4426-B0F3-DFFE5DE92656}" presName="compNode" presStyleCnt="0"/>
      <dgm:spPr/>
    </dgm:pt>
    <dgm:pt modelId="{72042B9C-C10A-4F27-8D09-ADC62495FB47}" type="pres">
      <dgm:prSet presAssocID="{872714D6-8571-4426-B0F3-DFFE5DE9265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76556140-C587-46DC-844D-A4F7A2758E75}" type="pres">
      <dgm:prSet presAssocID="{872714D6-8571-4426-B0F3-DFFE5DE92656}" presName="spaceRect" presStyleCnt="0"/>
      <dgm:spPr/>
    </dgm:pt>
    <dgm:pt modelId="{A400E76B-91C2-4B49-85EE-8F27B94E2F2A}" type="pres">
      <dgm:prSet presAssocID="{872714D6-8571-4426-B0F3-DFFE5DE92656}" presName="textRect" presStyleLbl="revTx" presStyleIdx="0" presStyleCnt="3">
        <dgm:presLayoutVars>
          <dgm:chMax val="1"/>
          <dgm:chPref val="1"/>
        </dgm:presLayoutVars>
      </dgm:prSet>
      <dgm:spPr/>
    </dgm:pt>
    <dgm:pt modelId="{05323E6D-1DC2-49BA-89D8-0E97DF3DFE03}" type="pres">
      <dgm:prSet presAssocID="{735C7526-DC7F-49DC-BA6A-0E586C65C15F}" presName="sibTrans" presStyleCnt="0"/>
      <dgm:spPr/>
    </dgm:pt>
    <dgm:pt modelId="{44A00B74-11AD-469A-BB6E-E6EB0895DC27}" type="pres">
      <dgm:prSet presAssocID="{BF47411E-A3BD-4D5B-B3A7-0E2E2A777396}" presName="compNode" presStyleCnt="0"/>
      <dgm:spPr/>
    </dgm:pt>
    <dgm:pt modelId="{F529298D-8B09-46E4-BD1C-6E81BD8B63B7}" type="pres">
      <dgm:prSet presAssocID="{BF47411E-A3BD-4D5B-B3A7-0E2E2A77739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3EDCC5C2-C3A9-4EEC-B730-58211C0171D5}" type="pres">
      <dgm:prSet presAssocID="{BF47411E-A3BD-4D5B-B3A7-0E2E2A777396}" presName="spaceRect" presStyleCnt="0"/>
      <dgm:spPr/>
    </dgm:pt>
    <dgm:pt modelId="{63EF709F-C3AF-4450-9B21-9A67B9831B6D}" type="pres">
      <dgm:prSet presAssocID="{BF47411E-A3BD-4D5B-B3A7-0E2E2A777396}" presName="textRect" presStyleLbl="revTx" presStyleIdx="1" presStyleCnt="3">
        <dgm:presLayoutVars>
          <dgm:chMax val="1"/>
          <dgm:chPref val="1"/>
        </dgm:presLayoutVars>
      </dgm:prSet>
      <dgm:spPr/>
    </dgm:pt>
    <dgm:pt modelId="{9E30BFB1-B763-4D32-B30F-DD779B4B7B04}" type="pres">
      <dgm:prSet presAssocID="{142FEEC1-A18A-43A9-BD65-24486ADA4749}" presName="sibTrans" presStyleCnt="0"/>
      <dgm:spPr/>
    </dgm:pt>
    <dgm:pt modelId="{15E59D28-B6A4-478C-B56A-4FCF7194C1A6}" type="pres">
      <dgm:prSet presAssocID="{0A02D98C-5C76-4093-8DD9-6267EA9AF4B2}" presName="compNode" presStyleCnt="0"/>
      <dgm:spPr/>
    </dgm:pt>
    <dgm:pt modelId="{12B6DCEA-34A2-4E9E-BAB2-B8F862EDA810}" type="pres">
      <dgm:prSet presAssocID="{0A02D98C-5C76-4093-8DD9-6267EA9AF4B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Europe-Africa"/>
        </a:ext>
      </dgm:extLst>
    </dgm:pt>
    <dgm:pt modelId="{AF1C2C84-F855-476E-8B94-F9BAB90D9FE3}" type="pres">
      <dgm:prSet presAssocID="{0A02D98C-5C76-4093-8DD9-6267EA9AF4B2}" presName="spaceRect" presStyleCnt="0"/>
      <dgm:spPr/>
    </dgm:pt>
    <dgm:pt modelId="{5E5D12D3-5601-4A85-8BE8-2727BBFCFB64}" type="pres">
      <dgm:prSet presAssocID="{0A02D98C-5C76-4093-8DD9-6267EA9AF4B2}" presName="textRect" presStyleLbl="revTx" presStyleIdx="2" presStyleCnt="3">
        <dgm:presLayoutVars>
          <dgm:chMax val="1"/>
          <dgm:chPref val="1"/>
        </dgm:presLayoutVars>
      </dgm:prSet>
      <dgm:spPr/>
    </dgm:pt>
  </dgm:ptLst>
  <dgm:cxnLst>
    <dgm:cxn modelId="{A98F752F-3B85-4020-BD51-C29F28F342E0}" srcId="{D030AD10-8A84-433E-8405-31FDD8F39539}" destId="{872714D6-8571-4426-B0F3-DFFE5DE92656}" srcOrd="0" destOrd="0" parTransId="{6E9EBEC2-C2E1-4BCD-A8AF-070E6C8D6228}" sibTransId="{735C7526-DC7F-49DC-BA6A-0E586C65C15F}"/>
    <dgm:cxn modelId="{CB035D4A-27C2-42C9-8F37-E3BA6A8CB2CB}" type="presOf" srcId="{0A02D98C-5C76-4093-8DD9-6267EA9AF4B2}" destId="{5E5D12D3-5601-4A85-8BE8-2727BBFCFB64}" srcOrd="0" destOrd="0" presId="urn:microsoft.com/office/officeart/2018/2/layout/IconLabelList"/>
    <dgm:cxn modelId="{8205B16F-AB5A-4683-BA7E-6453D003868B}" type="presOf" srcId="{BF47411E-A3BD-4D5B-B3A7-0E2E2A777396}" destId="{63EF709F-C3AF-4450-9B21-9A67B9831B6D}" srcOrd="0" destOrd="0" presId="urn:microsoft.com/office/officeart/2018/2/layout/IconLabelList"/>
    <dgm:cxn modelId="{6A226C70-31AA-45D4-A6AF-C8438753A6D2}" srcId="{D030AD10-8A84-433E-8405-31FDD8F39539}" destId="{BF47411E-A3BD-4D5B-B3A7-0E2E2A777396}" srcOrd="1" destOrd="0" parTransId="{DE1F66E6-0BAE-4144-A1EE-D8BFCD21FD24}" sibTransId="{142FEEC1-A18A-43A9-BD65-24486ADA4749}"/>
    <dgm:cxn modelId="{4CF5019C-7586-4F07-8283-74322CD93D60}" type="presOf" srcId="{D030AD10-8A84-433E-8405-31FDD8F39539}" destId="{E8B1BB36-AB67-4F25-A566-CD9EB1CDBA08}" srcOrd="0" destOrd="0" presId="urn:microsoft.com/office/officeart/2018/2/layout/IconLabelList"/>
    <dgm:cxn modelId="{C92709B8-A7ED-4481-84E2-039682250D1E}" type="presOf" srcId="{872714D6-8571-4426-B0F3-DFFE5DE92656}" destId="{A400E76B-91C2-4B49-85EE-8F27B94E2F2A}" srcOrd="0" destOrd="0" presId="urn:microsoft.com/office/officeart/2018/2/layout/IconLabelList"/>
    <dgm:cxn modelId="{1F44E3C1-065C-4F0C-90D5-485BBF13EBFE}" srcId="{D030AD10-8A84-433E-8405-31FDD8F39539}" destId="{0A02D98C-5C76-4093-8DD9-6267EA9AF4B2}" srcOrd="2" destOrd="0" parTransId="{4F8CA4E1-DED5-40B4-80FC-65BB781EA2E8}" sibTransId="{F39DBA7D-68F0-479A-A83D-1F2AE40DAD13}"/>
    <dgm:cxn modelId="{A59D6528-5432-4D0A-A6E2-FCF0CF3BE189}" type="presParOf" srcId="{E8B1BB36-AB67-4F25-A566-CD9EB1CDBA08}" destId="{947096B4-3CDD-403A-8FB1-C8D6136FD511}" srcOrd="0" destOrd="0" presId="urn:microsoft.com/office/officeart/2018/2/layout/IconLabelList"/>
    <dgm:cxn modelId="{01926C08-F225-49B7-AE5A-153772A06383}" type="presParOf" srcId="{947096B4-3CDD-403A-8FB1-C8D6136FD511}" destId="{72042B9C-C10A-4F27-8D09-ADC62495FB47}" srcOrd="0" destOrd="0" presId="urn:microsoft.com/office/officeart/2018/2/layout/IconLabelList"/>
    <dgm:cxn modelId="{B6516263-F3DA-45BD-AAAC-D434F6925D96}" type="presParOf" srcId="{947096B4-3CDD-403A-8FB1-C8D6136FD511}" destId="{76556140-C587-46DC-844D-A4F7A2758E75}" srcOrd="1" destOrd="0" presId="urn:microsoft.com/office/officeart/2018/2/layout/IconLabelList"/>
    <dgm:cxn modelId="{72F9718D-D100-456F-8AA1-2F01D32D02A1}" type="presParOf" srcId="{947096B4-3CDD-403A-8FB1-C8D6136FD511}" destId="{A400E76B-91C2-4B49-85EE-8F27B94E2F2A}" srcOrd="2" destOrd="0" presId="urn:microsoft.com/office/officeart/2018/2/layout/IconLabelList"/>
    <dgm:cxn modelId="{BA7F22D7-72CA-4941-9456-72C4118168CF}" type="presParOf" srcId="{E8B1BB36-AB67-4F25-A566-CD9EB1CDBA08}" destId="{05323E6D-1DC2-49BA-89D8-0E97DF3DFE03}" srcOrd="1" destOrd="0" presId="urn:microsoft.com/office/officeart/2018/2/layout/IconLabelList"/>
    <dgm:cxn modelId="{6DEB797C-2176-4152-820A-F1ED767B07AF}" type="presParOf" srcId="{E8B1BB36-AB67-4F25-A566-CD9EB1CDBA08}" destId="{44A00B74-11AD-469A-BB6E-E6EB0895DC27}" srcOrd="2" destOrd="0" presId="urn:microsoft.com/office/officeart/2018/2/layout/IconLabelList"/>
    <dgm:cxn modelId="{4C600B23-B374-453B-AAF6-F9E7863C1BC2}" type="presParOf" srcId="{44A00B74-11AD-469A-BB6E-E6EB0895DC27}" destId="{F529298D-8B09-46E4-BD1C-6E81BD8B63B7}" srcOrd="0" destOrd="0" presId="urn:microsoft.com/office/officeart/2018/2/layout/IconLabelList"/>
    <dgm:cxn modelId="{9B508293-5C3F-4C02-8C9F-6957D7224A25}" type="presParOf" srcId="{44A00B74-11AD-469A-BB6E-E6EB0895DC27}" destId="{3EDCC5C2-C3A9-4EEC-B730-58211C0171D5}" srcOrd="1" destOrd="0" presId="urn:microsoft.com/office/officeart/2018/2/layout/IconLabelList"/>
    <dgm:cxn modelId="{618016ED-EB53-480C-B128-3B00D6014D2E}" type="presParOf" srcId="{44A00B74-11AD-469A-BB6E-E6EB0895DC27}" destId="{63EF709F-C3AF-4450-9B21-9A67B9831B6D}" srcOrd="2" destOrd="0" presId="urn:microsoft.com/office/officeart/2018/2/layout/IconLabelList"/>
    <dgm:cxn modelId="{F4C0E5FE-0983-417E-9E68-0FBF03EEABD1}" type="presParOf" srcId="{E8B1BB36-AB67-4F25-A566-CD9EB1CDBA08}" destId="{9E30BFB1-B763-4D32-B30F-DD779B4B7B04}" srcOrd="3" destOrd="0" presId="urn:microsoft.com/office/officeart/2018/2/layout/IconLabelList"/>
    <dgm:cxn modelId="{40DE32AF-AA08-4D74-9036-F046C84ACD81}" type="presParOf" srcId="{E8B1BB36-AB67-4F25-A566-CD9EB1CDBA08}" destId="{15E59D28-B6A4-478C-B56A-4FCF7194C1A6}" srcOrd="4" destOrd="0" presId="urn:microsoft.com/office/officeart/2018/2/layout/IconLabelList"/>
    <dgm:cxn modelId="{8F545743-4FBF-4BAC-B82C-B917BC776DD1}" type="presParOf" srcId="{15E59D28-B6A4-478C-B56A-4FCF7194C1A6}" destId="{12B6DCEA-34A2-4E9E-BAB2-B8F862EDA810}" srcOrd="0" destOrd="0" presId="urn:microsoft.com/office/officeart/2018/2/layout/IconLabelList"/>
    <dgm:cxn modelId="{6E73D6BB-0C9C-4037-B92F-449DBA4D0A61}" type="presParOf" srcId="{15E59D28-B6A4-478C-B56A-4FCF7194C1A6}" destId="{AF1C2C84-F855-476E-8B94-F9BAB90D9FE3}" srcOrd="1" destOrd="0" presId="urn:microsoft.com/office/officeart/2018/2/layout/IconLabelList"/>
    <dgm:cxn modelId="{06D2FEA3-E048-4CC8-BEC3-2F4170CAD633}" type="presParOf" srcId="{15E59D28-B6A4-478C-B56A-4FCF7194C1A6}" destId="{5E5D12D3-5601-4A85-8BE8-2727BBFCFB64}"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042B9C-C10A-4F27-8D09-ADC62495FB47}">
      <dsp:nvSpPr>
        <dsp:cNvPr id="0" name=""/>
        <dsp:cNvSpPr/>
      </dsp:nvSpPr>
      <dsp:spPr>
        <a:xfrm>
          <a:off x="686506" y="288330"/>
          <a:ext cx="881090" cy="8810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sp>
    <dsp:sp modelId="{A400E76B-91C2-4B49-85EE-8F27B94E2F2A}">
      <dsp:nvSpPr>
        <dsp:cNvPr id="0" name=""/>
        <dsp:cNvSpPr/>
      </dsp:nvSpPr>
      <dsp:spPr>
        <a:xfrm>
          <a:off x="148061" y="1651936"/>
          <a:ext cx="1957979" cy="1852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The most commonly used statistic of attainment in Wales is the percentage of learners who attain level two qualifications (GCSEs).</a:t>
          </a:r>
          <a:endParaRPr lang="en-US" sz="1400" kern="1200" dirty="0"/>
        </a:p>
      </dsp:txBody>
      <dsp:txXfrm>
        <a:off x="148061" y="1651936"/>
        <a:ext cx="1957979" cy="1852800"/>
      </dsp:txXfrm>
    </dsp:sp>
    <dsp:sp modelId="{F529298D-8B09-46E4-BD1C-6E81BD8B63B7}">
      <dsp:nvSpPr>
        <dsp:cNvPr id="0" name=""/>
        <dsp:cNvSpPr/>
      </dsp:nvSpPr>
      <dsp:spPr>
        <a:xfrm>
          <a:off x="2987132" y="288330"/>
          <a:ext cx="881090" cy="881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sp>
    <dsp:sp modelId="{63EF709F-C3AF-4450-9B21-9A67B9831B6D}">
      <dsp:nvSpPr>
        <dsp:cNvPr id="0" name=""/>
        <dsp:cNvSpPr/>
      </dsp:nvSpPr>
      <dsp:spPr>
        <a:xfrm>
          <a:off x="2448688" y="1651936"/>
          <a:ext cx="1957979" cy="1852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Welsh government data shows that in the 2014 school year, the difference in attainment for those students who were from a deprived background was drastic.</a:t>
          </a:r>
          <a:endParaRPr lang="en-US" sz="1400" kern="1200" dirty="0"/>
        </a:p>
      </dsp:txBody>
      <dsp:txXfrm>
        <a:off x="2448688" y="1651936"/>
        <a:ext cx="1957979" cy="1852800"/>
      </dsp:txXfrm>
    </dsp:sp>
    <dsp:sp modelId="{12B6DCEA-34A2-4E9E-BAB2-B8F862EDA810}">
      <dsp:nvSpPr>
        <dsp:cNvPr id="0" name=""/>
        <dsp:cNvSpPr/>
      </dsp:nvSpPr>
      <dsp:spPr>
        <a:xfrm>
          <a:off x="5287758" y="288330"/>
          <a:ext cx="881090" cy="881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sp>
    <dsp:sp modelId="{5E5D12D3-5601-4A85-8BE8-2727BBFCFB64}">
      <dsp:nvSpPr>
        <dsp:cNvPr id="0" name=""/>
        <dsp:cNvSpPr/>
      </dsp:nvSpPr>
      <dsp:spPr>
        <a:xfrm>
          <a:off x="4749314" y="1651936"/>
          <a:ext cx="1957979" cy="1852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This is exacerbated by that Wales is already falling behind the rest of the UK, as shown in the 2012 publication of the Programme of International Student Assessment (PISA, 2012) results, where Wales had an average of 468 points, compared to N. Ireland’s 498, England’s 500, and Scotland’s 506.</a:t>
          </a:r>
          <a:endParaRPr lang="en-US" sz="1200" kern="1200" dirty="0"/>
        </a:p>
      </dsp:txBody>
      <dsp:txXfrm>
        <a:off x="4749314" y="1651936"/>
        <a:ext cx="1957979" cy="18528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03811E-4386-4FA6-B365-3BB6A794F60A}" type="datetimeFigureOut">
              <a:rPr lang="en-GB" smtClean="0"/>
              <a:t>19/02/2019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2772385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03811E-4386-4FA6-B365-3BB6A794F60A}"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535698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03811E-4386-4FA6-B365-3BB6A794F60A}"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2799469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03811E-4386-4FA6-B365-3BB6A794F60A}" type="datetimeFigureOut">
              <a:rPr lang="en-GB" smtClean="0"/>
              <a:t>19/02/2019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2777119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03811E-4386-4FA6-B365-3BB6A794F60A}" type="datetimeFigureOut">
              <a:rPr lang="en-GB" smtClean="0"/>
              <a:t>19/02/2019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3134699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03811E-4386-4FA6-B365-3BB6A794F60A}" type="datetimeFigureOut">
              <a:rPr lang="en-GB" smtClean="0"/>
              <a:t>19/02/2019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1229131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03811E-4386-4FA6-B365-3BB6A794F60A}" type="datetimeFigureOut">
              <a:rPr lang="en-GB" smtClean="0"/>
              <a:t>19/02/2019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3568597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003811E-4386-4FA6-B365-3BB6A794F60A}" type="datetimeFigureOut">
              <a:rPr lang="en-GB" smtClean="0"/>
              <a:t>19/02/2019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1968875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003811E-4386-4FA6-B365-3BB6A794F60A}" type="datetimeFigureOut">
              <a:rPr lang="en-GB" smtClean="0"/>
              <a:t>19/02/2019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1075738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003811E-4386-4FA6-B365-3BB6A794F60A}" type="datetimeFigureOut">
              <a:rPr lang="en-GB" smtClean="0"/>
              <a:t>19/02/2019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1396193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03811E-4386-4FA6-B365-3BB6A794F60A}"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9337623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03811E-4386-4FA6-B365-3BB6A794F60A}"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24480314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03811E-4386-4FA6-B365-3BB6A794F60A}"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927752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03811E-4386-4FA6-B365-3BB6A794F60A}"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16825441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03811E-4386-4FA6-B365-3BB6A794F60A}"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37381431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03811E-4386-4FA6-B365-3BB6A794F60A}"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23853578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03811E-4386-4FA6-B365-3BB6A794F60A}"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CDDBFB-7026-45CC-808E-873FF3532999}" type="slidenum">
              <a:rPr lang="en-GB" smtClean="0"/>
              <a:t>‹#›</a:t>
            </a:fld>
            <a:endParaRPr lang="en-GB"/>
          </a:p>
        </p:txBody>
      </p:sp>
    </p:spTree>
    <p:extLst>
      <p:ext uri="{BB962C8B-B14F-4D97-AF65-F5344CB8AC3E}">
        <p14:creationId xmlns:p14="http://schemas.microsoft.com/office/powerpoint/2010/main" val="4022574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003811E-4386-4FA6-B365-3BB6A794F60A}" type="datetimeFigureOut">
              <a:rPr lang="en-GB" smtClean="0"/>
              <a:t>19/02/2019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9CDDBFB-7026-45CC-808E-873FF3532999}" type="slidenum">
              <a:rPr lang="en-GB" smtClean="0"/>
              <a:t>‹#›</a:t>
            </a:fld>
            <a:endParaRPr lang="en-GB"/>
          </a:p>
        </p:txBody>
      </p:sp>
    </p:spTree>
    <p:extLst>
      <p:ext uri="{BB962C8B-B14F-4D97-AF65-F5344CB8AC3E}">
        <p14:creationId xmlns:p14="http://schemas.microsoft.com/office/powerpoint/2010/main" val="7747726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oecd.org/pisa/keyfindings/pisa-2012-results-overview.pdf" TargetMode="External"/><Relationship Id="rId2" Type="http://schemas.openxmlformats.org/officeDocument/2006/relationships/hyperlink" Target="http://www.assembly.wales/" TargetMode="External"/><Relationship Id="rId1" Type="http://schemas.openxmlformats.org/officeDocument/2006/relationships/slideLayout" Target="../slideLayouts/slideLayout2.xml"/><Relationship Id="rId5" Type="http://schemas.openxmlformats.org/officeDocument/2006/relationships/hyperlink" Target="https://gov.wales/topics/people-and-communities/communities/communitiesfirst/?lang=en" TargetMode="External"/><Relationship Id="rId4" Type="http://schemas.openxmlformats.org/officeDocument/2006/relationships/hyperlink" Target="https://gov.wales/docs/statistics/2015/151117-communities-first-2012-baseline-revised-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9CD9ACDE-8038-488C-AB0C-5FD1A373C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1932A6-3654-4740-85C3-D6CB276D7B83}"/>
              </a:ext>
            </a:extLst>
          </p:cNvPr>
          <p:cNvSpPr>
            <a:spLocks noGrp="1"/>
          </p:cNvSpPr>
          <p:nvPr>
            <p:ph type="ctrTitle"/>
          </p:nvPr>
        </p:nvSpPr>
        <p:spPr>
          <a:xfrm>
            <a:off x="3854450" y="965200"/>
            <a:ext cx="7372350" cy="3404680"/>
          </a:xfrm>
        </p:spPr>
        <p:txBody>
          <a:bodyPr>
            <a:normAutofit/>
          </a:bodyPr>
          <a:lstStyle/>
          <a:p>
            <a:pPr algn="l"/>
            <a:r>
              <a:rPr lang="en-GB" dirty="0"/>
              <a:t>Poverty and Attainment</a:t>
            </a:r>
          </a:p>
        </p:txBody>
      </p:sp>
      <p:sp>
        <p:nvSpPr>
          <p:cNvPr id="3" name="Subtitle 2">
            <a:extLst>
              <a:ext uri="{FF2B5EF4-FFF2-40B4-BE49-F238E27FC236}">
                <a16:creationId xmlns:a16="http://schemas.microsoft.com/office/drawing/2014/main" id="{745C0132-BDA3-4A12-AC15-976BA39C7ED1}"/>
              </a:ext>
            </a:extLst>
          </p:cNvPr>
          <p:cNvSpPr>
            <a:spLocks noGrp="1"/>
          </p:cNvSpPr>
          <p:nvPr>
            <p:ph type="subTitle" idx="1"/>
          </p:nvPr>
        </p:nvSpPr>
        <p:spPr>
          <a:xfrm>
            <a:off x="3854450" y="4503906"/>
            <a:ext cx="7372350" cy="1388892"/>
          </a:xfrm>
        </p:spPr>
        <p:txBody>
          <a:bodyPr>
            <a:normAutofit/>
          </a:bodyPr>
          <a:lstStyle/>
          <a:p>
            <a:pPr algn="l"/>
            <a:r>
              <a:rPr lang="en-GB" dirty="0"/>
              <a:t>Will Le Bas</a:t>
            </a:r>
          </a:p>
        </p:txBody>
      </p:sp>
      <p:sp>
        <p:nvSpPr>
          <p:cNvPr id="21" name="Rectangle 9">
            <a:extLst>
              <a:ext uri="{FF2B5EF4-FFF2-40B4-BE49-F238E27FC236}">
                <a16:creationId xmlns:a16="http://schemas.microsoft.com/office/drawing/2014/main" id="{DA6C2449-5F66-4753-AAA3-4AD81E57A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pSp>
        <p:nvGrpSpPr>
          <p:cNvPr id="22" name="Group 11">
            <a:extLst>
              <a:ext uri="{FF2B5EF4-FFF2-40B4-BE49-F238E27FC236}">
                <a16:creationId xmlns:a16="http://schemas.microsoft.com/office/drawing/2014/main" id="{329F7DAB-18F4-436A-A0D8-61013DEB6F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1424" y="1"/>
            <a:ext cx="3258129" cy="6858000"/>
            <a:chOff x="141424" y="1"/>
            <a:chExt cx="3258129" cy="6858000"/>
          </a:xfrm>
        </p:grpSpPr>
        <p:sp>
          <p:nvSpPr>
            <p:cNvPr id="13" name="Freeform 6">
              <a:extLst>
                <a:ext uri="{FF2B5EF4-FFF2-40B4-BE49-F238E27FC236}">
                  <a16:creationId xmlns:a16="http://schemas.microsoft.com/office/drawing/2014/main" id="{AA2A446D-5444-4251-A0C1-1C33937BB1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95233" y="1"/>
              <a:ext cx="858884" cy="2780957"/>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23" name="Freeform 7">
              <a:extLst>
                <a:ext uri="{FF2B5EF4-FFF2-40B4-BE49-F238E27FC236}">
                  <a16:creationId xmlns:a16="http://schemas.microsoft.com/office/drawing/2014/main" id="{E013EF53-9F7F-40D2-9E88-917DCF6430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1424" y="1"/>
              <a:ext cx="835810" cy="2671495"/>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5" name="Freeform 12">
              <a:extLst>
                <a:ext uri="{FF2B5EF4-FFF2-40B4-BE49-F238E27FC236}">
                  <a16:creationId xmlns:a16="http://schemas.microsoft.com/office/drawing/2014/main" id="{210AE139-2815-4F3D-A56C-2608DB3D7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1424" y="2585830"/>
              <a:ext cx="2175413" cy="4272171"/>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4" name="Freeform 13">
              <a:extLst>
                <a:ext uri="{FF2B5EF4-FFF2-40B4-BE49-F238E27FC236}">
                  <a16:creationId xmlns:a16="http://schemas.microsoft.com/office/drawing/2014/main" id="{7C52B438-B53F-4BCB-A9A8-183E8815A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99078" y="2695292"/>
              <a:ext cx="2690743" cy="4162709"/>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7" name="Freeform: Shape 16">
              <a:extLst>
                <a:ext uri="{FF2B5EF4-FFF2-40B4-BE49-F238E27FC236}">
                  <a16:creationId xmlns:a16="http://schemas.microsoft.com/office/drawing/2014/main" id="{557375C8-AF41-41DF-8F04-72401D4B9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95233" y="2690532"/>
              <a:ext cx="2904320" cy="4167469"/>
            </a:xfrm>
            <a:custGeom>
              <a:avLst/>
              <a:gdLst>
                <a:gd name="connsiteX0" fmla="*/ 0 w 2904320"/>
                <a:gd name="connsiteY0" fmla="*/ 0 h 4167469"/>
                <a:gd name="connsiteX1" fmla="*/ 288431 w 2904320"/>
                <a:gd name="connsiteY1" fmla="*/ 90425 h 4167469"/>
                <a:gd name="connsiteX2" fmla="*/ 2904320 w 2904320"/>
                <a:gd name="connsiteY2" fmla="*/ 3220465 h 4167469"/>
                <a:gd name="connsiteX3" fmla="*/ 2904320 w 2904320"/>
                <a:gd name="connsiteY3" fmla="*/ 4167469 h 4167469"/>
                <a:gd name="connsiteX4" fmla="*/ 2694589 w 2904320"/>
                <a:gd name="connsiteY4" fmla="*/ 4167469 h 4167469"/>
                <a:gd name="connsiteX5" fmla="*/ 3846 w 2904320"/>
                <a:gd name="connsiteY5" fmla="*/ 4759 h 4167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320" h="4167469">
                  <a:moveTo>
                    <a:pt x="0" y="0"/>
                  </a:moveTo>
                  <a:lnTo>
                    <a:pt x="288431" y="90425"/>
                  </a:lnTo>
                  <a:lnTo>
                    <a:pt x="2904320" y="3220465"/>
                  </a:lnTo>
                  <a:lnTo>
                    <a:pt x="2904320" y="4167469"/>
                  </a:lnTo>
                  <a:lnTo>
                    <a:pt x="2694589" y="4167469"/>
                  </a:lnTo>
                  <a:lnTo>
                    <a:pt x="3846" y="4759"/>
                  </a:lnTo>
                  <a:close/>
                </a:path>
              </a:pathLst>
            </a:custGeom>
            <a:solidFill>
              <a:schemeClr val="accent1">
                <a:lumMod val="75000"/>
              </a:schemeClr>
            </a:solidFill>
            <a:ln>
              <a:noFill/>
            </a:ln>
          </p:spPr>
        </p:sp>
        <p:sp>
          <p:nvSpPr>
            <p:cNvPr id="25" name="Freeform 15">
              <a:extLst>
                <a:ext uri="{FF2B5EF4-FFF2-40B4-BE49-F238E27FC236}">
                  <a16:creationId xmlns:a16="http://schemas.microsoft.com/office/drawing/2014/main" id="{1B37C1D7-483C-4CD7-85AB-F4EEA6E573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1424" y="2581071"/>
              <a:ext cx="2894568" cy="427693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Tree>
    <p:extLst>
      <p:ext uri="{BB962C8B-B14F-4D97-AF65-F5344CB8AC3E}">
        <p14:creationId xmlns:p14="http://schemas.microsoft.com/office/powerpoint/2010/main" val="72759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F7299-DB5A-4834-9164-E3653C7458C2}"/>
              </a:ext>
            </a:extLst>
          </p:cNvPr>
          <p:cNvSpPr>
            <a:spLocks noGrp="1"/>
          </p:cNvSpPr>
          <p:nvPr>
            <p:ph type="title"/>
          </p:nvPr>
        </p:nvSpPr>
        <p:spPr>
          <a:xfrm>
            <a:off x="1484311" y="-477179"/>
            <a:ext cx="10018713" cy="1752599"/>
          </a:xfrm>
        </p:spPr>
        <p:txBody>
          <a:bodyPr/>
          <a:lstStyle/>
          <a:p>
            <a:pPr algn="l"/>
            <a:r>
              <a:rPr lang="en-GB" dirty="0"/>
              <a:t>Poverty in Wales.</a:t>
            </a:r>
          </a:p>
        </p:txBody>
      </p:sp>
      <p:sp>
        <p:nvSpPr>
          <p:cNvPr id="3" name="Content Placeholder 2">
            <a:extLst>
              <a:ext uri="{FF2B5EF4-FFF2-40B4-BE49-F238E27FC236}">
                <a16:creationId xmlns:a16="http://schemas.microsoft.com/office/drawing/2014/main" id="{25160079-7E88-4DF0-9DCB-DE1FC13D15F1}"/>
              </a:ext>
            </a:extLst>
          </p:cNvPr>
          <p:cNvSpPr>
            <a:spLocks noGrp="1"/>
          </p:cNvSpPr>
          <p:nvPr>
            <p:ph idx="1"/>
          </p:nvPr>
        </p:nvSpPr>
        <p:spPr>
          <a:xfrm>
            <a:off x="1484310" y="776055"/>
            <a:ext cx="10018713" cy="3440838"/>
          </a:xfrm>
        </p:spPr>
        <p:txBody>
          <a:bodyPr>
            <a:normAutofit fontScale="92500" lnSpcReduction="20000"/>
          </a:bodyPr>
          <a:lstStyle/>
          <a:p>
            <a:r>
              <a:rPr lang="en-GB" dirty="0"/>
              <a:t>The Welsh government uses the same statistical definition of poverty as the rest of the EU and UK.</a:t>
            </a:r>
          </a:p>
          <a:p>
            <a:r>
              <a:rPr lang="en-GB" dirty="0"/>
              <a:t>This is when “a household income is below 60% of the national median” (National Assembly for Wales, June 2015, P.6). This being a relative, as opposed to a fixed measure.</a:t>
            </a:r>
          </a:p>
          <a:p>
            <a:r>
              <a:rPr lang="en-GB" dirty="0"/>
              <a:t>Another, less formal definition used is that of the Joseph Rowntree Foundation “</a:t>
            </a:r>
            <a:r>
              <a:rPr lang="en-US" dirty="0"/>
              <a:t>When a person’s resources (mainly their material resources) are not sufficient to meet their minimum needs (including social participation)”.</a:t>
            </a:r>
          </a:p>
          <a:p>
            <a:r>
              <a:rPr lang="en-US" dirty="0"/>
              <a:t>Within education, a pupil qualifying for free school meals is often used as a proxy measure to identify those from ‘income deprived households’</a:t>
            </a:r>
            <a:endParaRPr lang="en-GB" dirty="0"/>
          </a:p>
        </p:txBody>
      </p:sp>
      <p:pic>
        <p:nvPicPr>
          <p:cNvPr id="4" name="Picture 3">
            <a:extLst>
              <a:ext uri="{FF2B5EF4-FFF2-40B4-BE49-F238E27FC236}">
                <a16:creationId xmlns:a16="http://schemas.microsoft.com/office/drawing/2014/main" id="{D63085FB-2E84-4480-BE51-AA97965F8EF0}"/>
              </a:ext>
            </a:extLst>
          </p:cNvPr>
          <p:cNvPicPr>
            <a:picLocks noChangeAspect="1"/>
          </p:cNvPicPr>
          <p:nvPr/>
        </p:nvPicPr>
        <p:blipFill rotWithShape="1">
          <a:blip r:embed="rId2"/>
          <a:srcRect l="29297" t="31250" r="31562" b="24854"/>
          <a:stretch/>
        </p:blipFill>
        <p:spPr>
          <a:xfrm>
            <a:off x="4002661" y="4216893"/>
            <a:ext cx="4186677" cy="2641107"/>
          </a:xfrm>
          <a:prstGeom prst="rect">
            <a:avLst/>
          </a:prstGeom>
        </p:spPr>
      </p:pic>
    </p:spTree>
    <p:extLst>
      <p:ext uri="{BB962C8B-B14F-4D97-AF65-F5344CB8AC3E}">
        <p14:creationId xmlns:p14="http://schemas.microsoft.com/office/powerpoint/2010/main" val="418967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F7299-DB5A-4834-9164-E3653C7458C2}"/>
              </a:ext>
            </a:extLst>
          </p:cNvPr>
          <p:cNvSpPr>
            <a:spLocks noGrp="1"/>
          </p:cNvSpPr>
          <p:nvPr>
            <p:ph type="title"/>
          </p:nvPr>
        </p:nvSpPr>
        <p:spPr>
          <a:xfrm>
            <a:off x="1484311" y="685800"/>
            <a:ext cx="10018713" cy="1185333"/>
          </a:xfrm>
        </p:spPr>
        <p:txBody>
          <a:bodyPr>
            <a:normAutofit/>
          </a:bodyPr>
          <a:lstStyle/>
          <a:p>
            <a:r>
              <a:rPr lang="en-GB" dirty="0"/>
              <a:t>Attainment in Wales.</a:t>
            </a:r>
            <a:endParaRPr lang="en-GB"/>
          </a:p>
        </p:txBody>
      </p:sp>
      <p:pic>
        <p:nvPicPr>
          <p:cNvPr id="5" name="Picture 4">
            <a:extLst>
              <a:ext uri="{FF2B5EF4-FFF2-40B4-BE49-F238E27FC236}">
                <a16:creationId xmlns:a16="http://schemas.microsoft.com/office/drawing/2014/main" id="{8953E4B9-184C-4F40-9CEF-C3C8EC14E3D6}"/>
              </a:ext>
            </a:extLst>
          </p:cNvPr>
          <p:cNvPicPr>
            <a:picLocks noChangeAspect="1"/>
          </p:cNvPicPr>
          <p:nvPr/>
        </p:nvPicPr>
        <p:blipFill rotWithShape="1">
          <a:blip r:embed="rId3"/>
          <a:srcRect l="48984" t="42500" r="18125" b="41111"/>
          <a:stretch/>
        </p:blipFill>
        <p:spPr>
          <a:xfrm>
            <a:off x="8509682" y="2939490"/>
            <a:ext cx="3492972" cy="97902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graphicFrame>
        <p:nvGraphicFramePr>
          <p:cNvPr id="7" name="Content Placeholder 2">
            <a:extLst>
              <a:ext uri="{FF2B5EF4-FFF2-40B4-BE49-F238E27FC236}">
                <a16:creationId xmlns:a16="http://schemas.microsoft.com/office/drawing/2014/main" id="{FEBC20BB-55C2-4EBF-ACFB-688A03ABDA5D}"/>
              </a:ext>
            </a:extLst>
          </p:cNvPr>
          <p:cNvGraphicFramePr>
            <a:graphicFrameLocks noGrp="1"/>
          </p:cNvGraphicFramePr>
          <p:nvPr>
            <p:ph idx="1"/>
            <p:extLst>
              <p:ext uri="{D42A27DB-BD31-4B8C-83A1-F6EECF244321}">
                <p14:modId xmlns:p14="http://schemas.microsoft.com/office/powerpoint/2010/main" val="2413076724"/>
              </p:ext>
            </p:extLst>
          </p:nvPr>
        </p:nvGraphicFramePr>
        <p:xfrm>
          <a:off x="1484311" y="1998133"/>
          <a:ext cx="6855356" cy="37930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03510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DF8D5C46-63E5-40C5-A208-4B2189FA10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72" name="Freeform 6">
              <a:extLst>
                <a:ext uri="{FF2B5EF4-FFF2-40B4-BE49-F238E27FC236}">
                  <a16:creationId xmlns:a16="http://schemas.microsoft.com/office/drawing/2014/main" id="{4A42B4ED-376E-46C3-8BB2-EAFC660D1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3" name="Freeform 7">
              <a:extLst>
                <a:ext uri="{FF2B5EF4-FFF2-40B4-BE49-F238E27FC236}">
                  <a16:creationId xmlns:a16="http://schemas.microsoft.com/office/drawing/2014/main" id="{94E0795D-42C3-4DFD-AEB0-286A1CF14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4" name="Freeform 8">
              <a:extLst>
                <a:ext uri="{FF2B5EF4-FFF2-40B4-BE49-F238E27FC236}">
                  <a16:creationId xmlns:a16="http://schemas.microsoft.com/office/drawing/2014/main" id="{A2ACED1B-99D0-4C14-B63B-963889DCD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5" name="Freeform 9">
              <a:extLst>
                <a:ext uri="{FF2B5EF4-FFF2-40B4-BE49-F238E27FC236}">
                  <a16:creationId xmlns:a16="http://schemas.microsoft.com/office/drawing/2014/main" id="{5C5D324F-33A3-4C66-BFE5-1742CA4E5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6" name="Freeform 10">
              <a:extLst>
                <a:ext uri="{FF2B5EF4-FFF2-40B4-BE49-F238E27FC236}">
                  <a16:creationId xmlns:a16="http://schemas.microsoft.com/office/drawing/2014/main" id="{EC572FC8-A465-4BA3-BA4D-2EC538C04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7" name="Freeform 11">
              <a:extLst>
                <a:ext uri="{FF2B5EF4-FFF2-40B4-BE49-F238E27FC236}">
                  <a16:creationId xmlns:a16="http://schemas.microsoft.com/office/drawing/2014/main" id="{66CC2B15-8E3B-4CFF-99E4-5B4E4D8CF9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2EF7299-DB5A-4834-9164-E3653C7458C2}"/>
              </a:ext>
            </a:extLst>
          </p:cNvPr>
          <p:cNvSpPr>
            <a:spLocks noGrp="1"/>
          </p:cNvSpPr>
          <p:nvPr>
            <p:ph type="title"/>
          </p:nvPr>
        </p:nvSpPr>
        <p:spPr>
          <a:xfrm>
            <a:off x="1484312" y="685800"/>
            <a:ext cx="4278928" cy="1752599"/>
          </a:xfrm>
        </p:spPr>
        <p:txBody>
          <a:bodyPr>
            <a:normAutofit/>
          </a:bodyPr>
          <a:lstStyle/>
          <a:p>
            <a:pPr>
              <a:lnSpc>
                <a:spcPct val="90000"/>
              </a:lnSpc>
            </a:pPr>
            <a:r>
              <a:rPr lang="en-GB"/>
              <a:t>The Government’s response – Communities first.</a:t>
            </a:r>
          </a:p>
        </p:txBody>
      </p:sp>
      <p:sp>
        <p:nvSpPr>
          <p:cNvPr id="1030" name="Content Placeholder 2">
            <a:extLst>
              <a:ext uri="{FF2B5EF4-FFF2-40B4-BE49-F238E27FC236}">
                <a16:creationId xmlns:a16="http://schemas.microsoft.com/office/drawing/2014/main" id="{25160079-7E88-4DF0-9DCB-DE1FC13D15F1}"/>
              </a:ext>
            </a:extLst>
          </p:cNvPr>
          <p:cNvSpPr>
            <a:spLocks noGrp="1"/>
          </p:cNvSpPr>
          <p:nvPr>
            <p:ph idx="1"/>
          </p:nvPr>
        </p:nvSpPr>
        <p:spPr>
          <a:xfrm>
            <a:off x="1484310" y="2666999"/>
            <a:ext cx="4278929" cy="3124201"/>
          </a:xfrm>
        </p:spPr>
        <p:txBody>
          <a:bodyPr>
            <a:normAutofit/>
          </a:bodyPr>
          <a:lstStyle/>
          <a:p>
            <a:pPr>
              <a:lnSpc>
                <a:spcPct val="90000"/>
              </a:lnSpc>
            </a:pPr>
            <a:r>
              <a:rPr lang="en-GB" sz="2000"/>
              <a:t>Communities first was a Welsh Government initiative started in 2001, and revised in 2012.  With the intention of helping to minimise the occurrence of long-term poverty.</a:t>
            </a:r>
          </a:p>
          <a:p>
            <a:pPr>
              <a:lnSpc>
                <a:spcPct val="90000"/>
              </a:lnSpc>
            </a:pPr>
            <a:r>
              <a:rPr lang="en-GB" sz="2000"/>
              <a:t>It intended to do this by reducing the difference in areas such as education and health between the more and less well off areas of Wales. </a:t>
            </a:r>
          </a:p>
          <a:p>
            <a:pPr>
              <a:lnSpc>
                <a:spcPct val="90000"/>
              </a:lnSpc>
            </a:pPr>
            <a:endParaRPr lang="en-GB" sz="2000"/>
          </a:p>
        </p:txBody>
      </p:sp>
      <p:sp>
        <p:nvSpPr>
          <p:cNvPr id="79" name="Rounded Rectangle 16">
            <a:extLst>
              <a:ext uri="{FF2B5EF4-FFF2-40B4-BE49-F238E27FC236}">
                <a16:creationId xmlns:a16="http://schemas.microsoft.com/office/drawing/2014/main" id="{63A60C88-7443-4827-9241-5019758CB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communities first wales">
            <a:extLst>
              <a:ext uri="{FF2B5EF4-FFF2-40B4-BE49-F238E27FC236}">
                <a16:creationId xmlns:a16="http://schemas.microsoft.com/office/drawing/2014/main" id="{C0BC2A88-D412-42F8-ADBC-A6521F25B5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4407" y="1654316"/>
            <a:ext cx="4744154" cy="32616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7522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F7299-DB5A-4834-9164-E3653C7458C2}"/>
              </a:ext>
            </a:extLst>
          </p:cNvPr>
          <p:cNvSpPr>
            <a:spLocks noGrp="1"/>
          </p:cNvSpPr>
          <p:nvPr>
            <p:ph type="title"/>
          </p:nvPr>
        </p:nvSpPr>
        <p:spPr>
          <a:xfrm>
            <a:off x="1484311" y="1081548"/>
            <a:ext cx="3333495" cy="1504335"/>
          </a:xfrm>
        </p:spPr>
        <p:txBody>
          <a:bodyPr>
            <a:normAutofit/>
          </a:bodyPr>
          <a:lstStyle/>
          <a:p>
            <a:r>
              <a:rPr lang="en-GB" sz="2400"/>
              <a:t>The statistics.</a:t>
            </a:r>
          </a:p>
        </p:txBody>
      </p:sp>
      <p:sp>
        <p:nvSpPr>
          <p:cNvPr id="3" name="Content Placeholder 2">
            <a:extLst>
              <a:ext uri="{FF2B5EF4-FFF2-40B4-BE49-F238E27FC236}">
                <a16:creationId xmlns:a16="http://schemas.microsoft.com/office/drawing/2014/main" id="{25160079-7E88-4DF0-9DCB-DE1FC13D15F1}"/>
              </a:ext>
            </a:extLst>
          </p:cNvPr>
          <p:cNvSpPr>
            <a:spLocks noGrp="1"/>
          </p:cNvSpPr>
          <p:nvPr>
            <p:ph idx="1"/>
          </p:nvPr>
        </p:nvSpPr>
        <p:spPr>
          <a:xfrm>
            <a:off x="1484311" y="2666999"/>
            <a:ext cx="3333496" cy="3124201"/>
          </a:xfrm>
        </p:spPr>
        <p:txBody>
          <a:bodyPr anchor="t">
            <a:normAutofit fontScale="92500" lnSpcReduction="10000"/>
          </a:bodyPr>
          <a:lstStyle/>
          <a:p>
            <a:r>
              <a:rPr lang="en-GB" sz="1600" dirty="0"/>
              <a:t>Aimed at so called ‘clusters’.</a:t>
            </a:r>
          </a:p>
          <a:p>
            <a:r>
              <a:rPr lang="en-GB" sz="1600" dirty="0"/>
              <a:t>Areas of highest poverty divided by regions of similar population.</a:t>
            </a:r>
          </a:p>
          <a:p>
            <a:r>
              <a:rPr lang="en-GB" sz="1600" dirty="0"/>
              <a:t>Of the 52 areas, all have a percentage population receiving income benefits of  25-45%.</a:t>
            </a:r>
          </a:p>
          <a:p>
            <a:r>
              <a:rPr lang="en-GB" sz="1600" dirty="0"/>
              <a:t>Some areas you may not expect: </a:t>
            </a:r>
          </a:p>
          <a:p>
            <a:pPr lvl="1"/>
            <a:r>
              <a:rPr lang="en-GB" sz="1600" dirty="0"/>
              <a:t>Vale: 33%</a:t>
            </a:r>
          </a:p>
          <a:p>
            <a:pPr lvl="1"/>
            <a:r>
              <a:rPr lang="en-GB" sz="1600" dirty="0"/>
              <a:t>Pembroke: 34%</a:t>
            </a:r>
          </a:p>
          <a:p>
            <a:r>
              <a:rPr lang="en-GB" sz="1500" dirty="0"/>
              <a:t>Intended to involve the community more in how the area was run.</a:t>
            </a:r>
          </a:p>
        </p:txBody>
      </p:sp>
      <p:pic>
        <p:nvPicPr>
          <p:cNvPr id="6" name="Picture 5">
            <a:extLst>
              <a:ext uri="{FF2B5EF4-FFF2-40B4-BE49-F238E27FC236}">
                <a16:creationId xmlns:a16="http://schemas.microsoft.com/office/drawing/2014/main" id="{A46D10A3-CB22-4BF4-AF35-BD3B2606D3ED}"/>
              </a:ext>
            </a:extLst>
          </p:cNvPr>
          <p:cNvPicPr>
            <a:picLocks noChangeAspect="1"/>
          </p:cNvPicPr>
          <p:nvPr/>
        </p:nvPicPr>
        <p:blipFill rotWithShape="1">
          <a:blip r:embed="rId3"/>
          <a:srcRect l="28046" t="17983" r="28359" b="8545"/>
          <a:stretch/>
        </p:blipFill>
        <p:spPr>
          <a:xfrm>
            <a:off x="5262033" y="1457045"/>
            <a:ext cx="6240990" cy="426748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919291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F7299-DB5A-4834-9164-E3653C7458C2}"/>
              </a:ext>
            </a:extLst>
          </p:cNvPr>
          <p:cNvSpPr>
            <a:spLocks noGrp="1"/>
          </p:cNvSpPr>
          <p:nvPr>
            <p:ph type="title"/>
          </p:nvPr>
        </p:nvSpPr>
        <p:spPr>
          <a:xfrm>
            <a:off x="1484309" y="-194567"/>
            <a:ext cx="10018713" cy="1752599"/>
          </a:xfrm>
        </p:spPr>
        <p:txBody>
          <a:bodyPr/>
          <a:lstStyle/>
          <a:p>
            <a:pPr algn="l"/>
            <a:r>
              <a:rPr lang="en-GB" dirty="0"/>
              <a:t>The outcomes.</a:t>
            </a:r>
          </a:p>
        </p:txBody>
      </p:sp>
      <p:sp>
        <p:nvSpPr>
          <p:cNvPr id="3" name="Content Placeholder 2">
            <a:extLst>
              <a:ext uri="{FF2B5EF4-FFF2-40B4-BE49-F238E27FC236}">
                <a16:creationId xmlns:a16="http://schemas.microsoft.com/office/drawing/2014/main" id="{25160079-7E88-4DF0-9DCB-DE1FC13D15F1}"/>
              </a:ext>
            </a:extLst>
          </p:cNvPr>
          <p:cNvSpPr>
            <a:spLocks noGrp="1"/>
          </p:cNvSpPr>
          <p:nvPr>
            <p:ph idx="1"/>
          </p:nvPr>
        </p:nvSpPr>
        <p:spPr>
          <a:xfrm>
            <a:off x="1484310" y="1859130"/>
            <a:ext cx="10018713" cy="3440838"/>
          </a:xfrm>
        </p:spPr>
        <p:txBody>
          <a:bodyPr>
            <a:normAutofit lnSpcReduction="10000"/>
          </a:bodyPr>
          <a:lstStyle/>
          <a:p>
            <a:r>
              <a:rPr lang="en-GB" dirty="0"/>
              <a:t>The decision was made in 2017 that the Communities First programme would be phased out by mid 2018.</a:t>
            </a:r>
          </a:p>
          <a:p>
            <a:r>
              <a:rPr lang="en-GB" dirty="0"/>
              <a:t>Met with mixed reviews even after a cumulative 17 year run.</a:t>
            </a:r>
          </a:p>
          <a:p>
            <a:r>
              <a:rPr lang="en-GB" dirty="0"/>
              <a:t>“</a:t>
            </a:r>
            <a:r>
              <a:rPr lang="en-US" dirty="0"/>
              <a:t>Communities First has been successful in its impact on many individuals in poverty, but it has not had an impact on overall poverty levels in Wales, which remain stubbornly high.” (Welsh Government, 2017).</a:t>
            </a:r>
          </a:p>
          <a:p>
            <a:r>
              <a:rPr lang="en-US" dirty="0"/>
              <a:t>Responses from an online survey used to develop the takeover scheme.</a:t>
            </a:r>
            <a:endParaRPr lang="en-GB" dirty="0"/>
          </a:p>
          <a:p>
            <a:pPr lvl="1"/>
            <a:r>
              <a:rPr lang="en-US" dirty="0"/>
              <a:t>Re-focused on employment, early years, and empowerment.	</a:t>
            </a:r>
          </a:p>
        </p:txBody>
      </p:sp>
    </p:spTree>
    <p:extLst>
      <p:ext uri="{BB962C8B-B14F-4D97-AF65-F5344CB8AC3E}">
        <p14:creationId xmlns:p14="http://schemas.microsoft.com/office/powerpoint/2010/main" val="1861705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F7299-DB5A-4834-9164-E3653C7458C2}"/>
              </a:ext>
            </a:extLst>
          </p:cNvPr>
          <p:cNvSpPr>
            <a:spLocks noGrp="1"/>
          </p:cNvSpPr>
          <p:nvPr>
            <p:ph type="title"/>
          </p:nvPr>
        </p:nvSpPr>
        <p:spPr>
          <a:xfrm>
            <a:off x="1484311" y="-477179"/>
            <a:ext cx="10018713" cy="1752599"/>
          </a:xfrm>
        </p:spPr>
        <p:txBody>
          <a:bodyPr/>
          <a:lstStyle/>
          <a:p>
            <a:pPr algn="l"/>
            <a:r>
              <a:rPr lang="en-GB" dirty="0"/>
              <a:t>References:</a:t>
            </a:r>
          </a:p>
        </p:txBody>
      </p:sp>
      <p:sp>
        <p:nvSpPr>
          <p:cNvPr id="3" name="Content Placeholder 2">
            <a:extLst>
              <a:ext uri="{FF2B5EF4-FFF2-40B4-BE49-F238E27FC236}">
                <a16:creationId xmlns:a16="http://schemas.microsoft.com/office/drawing/2014/main" id="{25160079-7E88-4DF0-9DCB-DE1FC13D15F1}"/>
              </a:ext>
            </a:extLst>
          </p:cNvPr>
          <p:cNvSpPr>
            <a:spLocks noGrp="1"/>
          </p:cNvSpPr>
          <p:nvPr>
            <p:ph idx="1"/>
          </p:nvPr>
        </p:nvSpPr>
        <p:spPr>
          <a:xfrm>
            <a:off x="1484310" y="776054"/>
            <a:ext cx="10018713" cy="4565566"/>
          </a:xfrm>
        </p:spPr>
        <p:txBody>
          <a:bodyPr>
            <a:normAutofit fontScale="92500" lnSpcReduction="10000"/>
          </a:bodyPr>
          <a:lstStyle/>
          <a:p>
            <a:r>
              <a:rPr lang="en-GB" dirty="0"/>
              <a:t>National Assembly for Wales. (2015) </a:t>
            </a:r>
            <a:r>
              <a:rPr lang="en-US" i="1" dirty="0"/>
              <a:t>Inquiry into Poverty in Wales: Poverty and Inequality. </a:t>
            </a:r>
            <a:r>
              <a:rPr lang="en-US" dirty="0"/>
              <a:t>[pdf]. Available from: </a:t>
            </a:r>
            <a:r>
              <a:rPr lang="en-US" dirty="0">
                <a:hlinkClick r:id="rId2"/>
              </a:rPr>
              <a:t>www.assembly.wales</a:t>
            </a:r>
            <a:r>
              <a:rPr lang="en-US" dirty="0"/>
              <a:t>, accessed: 15.02.19</a:t>
            </a:r>
          </a:p>
          <a:p>
            <a:r>
              <a:rPr lang="en-GB" dirty="0"/>
              <a:t>National Assembly for Wales. (2015) </a:t>
            </a:r>
            <a:r>
              <a:rPr lang="en-GB" i="1" dirty="0"/>
              <a:t>Rewriting the future: 2015, a year on</a:t>
            </a:r>
            <a:r>
              <a:rPr lang="en-US" i="1" dirty="0"/>
              <a:t>. </a:t>
            </a:r>
            <a:r>
              <a:rPr lang="en-US" dirty="0"/>
              <a:t>[pdf]. Available from: </a:t>
            </a:r>
            <a:r>
              <a:rPr lang="en-US" dirty="0">
                <a:hlinkClick r:id="rId2"/>
              </a:rPr>
              <a:t>www.assembly.wales</a:t>
            </a:r>
            <a:r>
              <a:rPr lang="en-US" dirty="0"/>
              <a:t>, accessed: 15.02.19</a:t>
            </a:r>
          </a:p>
          <a:p>
            <a:r>
              <a:rPr lang="en-GB" dirty="0"/>
              <a:t>OECD. (2012) </a:t>
            </a:r>
            <a:r>
              <a:rPr lang="en-GB" i="1"/>
              <a:t>PISA 2012: </a:t>
            </a:r>
            <a:r>
              <a:rPr lang="en-GB" i="1" dirty="0"/>
              <a:t>Results in Focus</a:t>
            </a:r>
            <a:r>
              <a:rPr lang="en-US" i="1" dirty="0"/>
              <a:t>. </a:t>
            </a:r>
            <a:r>
              <a:rPr lang="en-US" dirty="0"/>
              <a:t>[pdf]. Available from: </a:t>
            </a:r>
            <a:r>
              <a:rPr lang="en-US" dirty="0">
                <a:hlinkClick r:id="rId3"/>
              </a:rPr>
              <a:t>www.oecd.org/pisa/keyfindings/pisa-2012-results-overview.pdf</a:t>
            </a:r>
            <a:r>
              <a:rPr lang="en-US" dirty="0"/>
              <a:t>,  accessed: 15.02.19</a:t>
            </a:r>
          </a:p>
          <a:p>
            <a:r>
              <a:rPr lang="en-GB" dirty="0"/>
              <a:t>Statistics for Wales. (2012) </a:t>
            </a:r>
            <a:r>
              <a:rPr lang="en-GB" i="1" dirty="0"/>
              <a:t>Communities first: 2012 Baseline.</a:t>
            </a:r>
            <a:r>
              <a:rPr lang="en-US" i="1" dirty="0"/>
              <a:t> </a:t>
            </a:r>
            <a:r>
              <a:rPr lang="en-US" dirty="0"/>
              <a:t>[pdf]. Available from: </a:t>
            </a:r>
            <a:r>
              <a:rPr lang="en-US" dirty="0">
                <a:hlinkClick r:id="rId4"/>
              </a:rPr>
              <a:t>https://gov.wales/docs/statistics/2015/151117-communities-first-2012-baseline-revised-en.pdf</a:t>
            </a:r>
            <a:r>
              <a:rPr lang="en-US" dirty="0"/>
              <a:t>, accessed: 15.02.19</a:t>
            </a:r>
          </a:p>
          <a:p>
            <a:r>
              <a:rPr lang="en-GB" dirty="0"/>
              <a:t>Welsh Government. (2017) </a:t>
            </a:r>
            <a:r>
              <a:rPr lang="en-GB" i="1" dirty="0"/>
              <a:t>Communities first</a:t>
            </a:r>
            <a:r>
              <a:rPr lang="en-US" dirty="0"/>
              <a:t>. Available from: </a:t>
            </a:r>
            <a:r>
              <a:rPr lang="en-US" dirty="0">
                <a:hlinkClick r:id="rId5"/>
              </a:rPr>
              <a:t>https://gov.wales/topics/people-and-communities/communities/communitiesfirst/?lang=en</a:t>
            </a:r>
            <a:r>
              <a:rPr lang="en-US" dirty="0"/>
              <a:t>, accessed: 15.02.19</a:t>
            </a:r>
          </a:p>
          <a:p>
            <a:endParaRPr lang="en-US" dirty="0"/>
          </a:p>
        </p:txBody>
      </p:sp>
    </p:spTree>
    <p:extLst>
      <p:ext uri="{BB962C8B-B14F-4D97-AF65-F5344CB8AC3E}">
        <p14:creationId xmlns:p14="http://schemas.microsoft.com/office/powerpoint/2010/main" val="24414715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otalTime>98</TotalTime>
  <Words>641</Words>
  <Application>Microsoft Office PowerPoint</Application>
  <PresentationFormat>Widescreen</PresentationFormat>
  <Paragraphs>34</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Corbel</vt:lpstr>
      <vt:lpstr>Parallax</vt:lpstr>
      <vt:lpstr>Poverty and Attainment</vt:lpstr>
      <vt:lpstr>Poverty in Wales.</vt:lpstr>
      <vt:lpstr>Attainment in Wales.</vt:lpstr>
      <vt:lpstr>The Government’s response – Communities first.</vt:lpstr>
      <vt:lpstr>The statistics.</vt:lpstr>
      <vt:lpstr>The outcomes.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 and Attainment</dc:title>
  <dc:creator>Will Le Bas</dc:creator>
  <cp:lastModifiedBy>Will Le Bas</cp:lastModifiedBy>
  <cp:revision>9</cp:revision>
  <dcterms:created xsi:type="dcterms:W3CDTF">2019-02-18T15:13:12Z</dcterms:created>
  <dcterms:modified xsi:type="dcterms:W3CDTF">2019-02-19T20:33:55Z</dcterms:modified>
</cp:coreProperties>
</file>