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1" r:id="rId5"/>
    <p:sldId id="265" r:id="rId6"/>
    <p:sldId id="266" r:id="rId7"/>
    <p:sldId id="258" r:id="rId8"/>
    <p:sldId id="259" r:id="rId9"/>
    <p:sldId id="262" r:id="rId10"/>
    <p:sldId id="260" r:id="rId11"/>
    <p:sldId id="263" r:id="rId12"/>
    <p:sldId id="267" r:id="rId13"/>
    <p:sldId id="269" r:id="rId14"/>
    <p:sldId id="270" r:id="rId15"/>
    <p:sldId id="271" r:id="rId16"/>
    <p:sldId id="272" r:id="rId17"/>
    <p:sldId id="273" r:id="rId18"/>
    <p:sldId id="274" r:id="rId19"/>
    <p:sldId id="275" r:id="rId20"/>
    <p:sldId id="27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1989794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1095523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27966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127800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t>27/11/2018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2490392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t>27/11/2018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1301328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t>27/11/2018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4210020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148803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1987514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3048506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0D68EB-A38E-47D6-9243-77103242C0EB}" type="slidenum">
              <a:rPr lang="en-GB" smtClean="0"/>
              <a:t>‹#›</a:t>
            </a:fld>
            <a:endParaRPr lang="en-GB"/>
          </a:p>
        </p:txBody>
      </p:sp>
    </p:spTree>
    <p:extLst>
      <p:ext uri="{BB962C8B-B14F-4D97-AF65-F5344CB8AC3E}">
        <p14:creationId xmlns:p14="http://schemas.microsoft.com/office/powerpoint/2010/main" val="2102273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t>27/11/2018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t>‹#›</a:t>
            </a:fld>
            <a:endParaRPr lang="en-GB"/>
          </a:p>
        </p:txBody>
      </p:sp>
    </p:spTree>
    <p:extLst>
      <p:ext uri="{BB962C8B-B14F-4D97-AF65-F5344CB8AC3E}">
        <p14:creationId xmlns:p14="http://schemas.microsoft.com/office/powerpoint/2010/main" val="20391348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indefenceofyouthwork.org.uk/" TargetMode="External"/><Relationship Id="rId7" Type="http://schemas.openxmlformats.org/officeDocument/2006/relationships/hyperlink" Target="http://unstats.un.org/unsd/methods/m9/m49regin.htm" TargetMode="External"/><Relationship Id="rId2" Type="http://schemas.openxmlformats.org/officeDocument/2006/relationships/hyperlink" Target="http://www.ncbi.nlm.nih.gov/pubmed/20496383" TargetMode="External"/><Relationship Id="rId1" Type="http://schemas.openxmlformats.org/officeDocument/2006/relationships/slideLayout" Target="../slideLayouts/slideLayout2.xml"/><Relationship Id="rId6" Type="http://schemas.openxmlformats.org/officeDocument/2006/relationships/hyperlink" Target="http://unesdoc.unesco.org/images/0014/001460/146092E.pdf" TargetMode="External"/><Relationship Id="rId5" Type="http://schemas.openxmlformats.org/officeDocument/2006/relationships/hyperlink" Target="http://www2.ohchr.org/english/law/crc.htm" TargetMode="External"/><Relationship Id="rId4" Type="http://schemas.openxmlformats.org/officeDocument/2006/relationships/hyperlink" Target="http://www.oecd.org/dataoecd/21/6/4359025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A critical exploration of the extent to which Youth Work can contribute to the wellbeing of young people in Wales.</a:t>
            </a:r>
            <a:r>
              <a:rPr lang="en-GB" dirty="0"/>
              <a:t/>
            </a:r>
            <a:br>
              <a:rPr lang="en-GB" dirty="0"/>
            </a:br>
            <a:endParaRPr lang="en-GB" dirty="0"/>
          </a:p>
        </p:txBody>
      </p:sp>
      <p:sp>
        <p:nvSpPr>
          <p:cNvPr id="3" name="Subtitle 2"/>
          <p:cNvSpPr>
            <a:spLocks noGrp="1"/>
          </p:cNvSpPr>
          <p:nvPr>
            <p:ph type="subTitle" idx="1"/>
          </p:nvPr>
        </p:nvSpPr>
        <p:spPr>
          <a:xfrm>
            <a:off x="1403648" y="4293096"/>
            <a:ext cx="6400800" cy="1752600"/>
          </a:xfrm>
        </p:spPr>
        <p:txBody>
          <a:bodyPr/>
          <a:lstStyle/>
          <a:p>
            <a:r>
              <a:rPr lang="en-GB" dirty="0" smtClean="0"/>
              <a:t>Darrel Williams</a:t>
            </a:r>
          </a:p>
          <a:p>
            <a:r>
              <a:rPr lang="en-GB" dirty="0" smtClean="0"/>
              <a:t>School of Social Justice and Inclusion</a:t>
            </a:r>
            <a:endParaRPr lang="en-GB" dirty="0"/>
          </a:p>
        </p:txBody>
      </p:sp>
    </p:spTree>
    <p:extLst>
      <p:ext uri="{BB962C8B-B14F-4D97-AF65-F5344CB8AC3E}">
        <p14:creationId xmlns:p14="http://schemas.microsoft.com/office/powerpoint/2010/main" val="3835550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lstStyle/>
          <a:p>
            <a:r>
              <a:rPr lang="en-GB" dirty="0" smtClean="0"/>
              <a:t>Structure</a:t>
            </a:r>
            <a:endParaRPr lang="en-GB" dirty="0"/>
          </a:p>
        </p:txBody>
      </p:sp>
      <p:sp>
        <p:nvSpPr>
          <p:cNvPr id="3" name="Content Placeholder 2"/>
          <p:cNvSpPr>
            <a:spLocks noGrp="1"/>
          </p:cNvSpPr>
          <p:nvPr>
            <p:ph idx="1"/>
          </p:nvPr>
        </p:nvSpPr>
        <p:spPr>
          <a:xfrm>
            <a:off x="457200" y="1268760"/>
            <a:ext cx="8229600" cy="4857403"/>
          </a:xfrm>
        </p:spPr>
        <p:txBody>
          <a:bodyPr>
            <a:normAutofit fontScale="70000" lnSpcReduction="20000"/>
          </a:bodyPr>
          <a:lstStyle/>
          <a:p>
            <a:r>
              <a:rPr lang="en-GB" dirty="0" smtClean="0"/>
              <a:t>Introduction</a:t>
            </a:r>
          </a:p>
          <a:p>
            <a:pPr lvl="1"/>
            <a:r>
              <a:rPr lang="en-GB" dirty="0" smtClean="0"/>
              <a:t>Key terms</a:t>
            </a:r>
          </a:p>
          <a:p>
            <a:pPr lvl="1"/>
            <a:r>
              <a:rPr lang="en-GB" dirty="0" smtClean="0"/>
              <a:t>Providing some context</a:t>
            </a:r>
          </a:p>
          <a:p>
            <a:pPr lvl="1"/>
            <a:r>
              <a:rPr lang="en-GB" dirty="0" smtClean="0"/>
              <a:t>Acknowledge my perspective</a:t>
            </a:r>
          </a:p>
          <a:p>
            <a:endParaRPr lang="en-GB" dirty="0"/>
          </a:p>
          <a:p>
            <a:r>
              <a:rPr lang="en-GB" dirty="0" smtClean="0"/>
              <a:t>Main Body</a:t>
            </a:r>
          </a:p>
          <a:p>
            <a:pPr lvl="1"/>
            <a:r>
              <a:rPr lang="en-GB" dirty="0" smtClean="0"/>
              <a:t>Building an argument</a:t>
            </a:r>
          </a:p>
          <a:p>
            <a:pPr lvl="1"/>
            <a:r>
              <a:rPr lang="en-GB" dirty="0" smtClean="0"/>
              <a:t>Moving forward to a conclusion</a:t>
            </a:r>
          </a:p>
          <a:p>
            <a:pPr lvl="1"/>
            <a:r>
              <a:rPr lang="en-GB" dirty="0" smtClean="0"/>
              <a:t>Smoothly link elements </a:t>
            </a:r>
          </a:p>
          <a:p>
            <a:pPr marL="457200" lvl="1" indent="0">
              <a:buNone/>
            </a:pPr>
            <a:endParaRPr lang="en-GB" dirty="0" smtClean="0"/>
          </a:p>
          <a:p>
            <a:r>
              <a:rPr lang="en-GB" dirty="0" smtClean="0"/>
              <a:t>Conclusion</a:t>
            </a:r>
          </a:p>
          <a:p>
            <a:pPr lvl="1"/>
            <a:r>
              <a:rPr lang="en-GB" dirty="0" smtClean="0"/>
              <a:t>Revisit main points</a:t>
            </a:r>
          </a:p>
          <a:p>
            <a:pPr lvl="1"/>
            <a:r>
              <a:rPr lang="en-GB" dirty="0" smtClean="0"/>
              <a:t>Revisit the research problem</a:t>
            </a:r>
          </a:p>
          <a:p>
            <a:pPr lvl="1"/>
            <a:r>
              <a:rPr lang="en-GB" dirty="0" smtClean="0"/>
              <a:t>Reflect upon the solution</a:t>
            </a:r>
          </a:p>
          <a:p>
            <a:pPr lvl="1"/>
            <a:r>
              <a:rPr lang="en-GB" dirty="0" smtClean="0"/>
              <a:t>Ending</a:t>
            </a:r>
            <a:endParaRPr lang="en-GB" dirty="0"/>
          </a:p>
        </p:txBody>
      </p:sp>
    </p:spTree>
    <p:extLst>
      <p:ext uri="{BB962C8B-B14F-4D97-AF65-F5344CB8AC3E}">
        <p14:creationId xmlns:p14="http://schemas.microsoft.com/office/powerpoint/2010/main" val="1065939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a:t>
            </a:r>
            <a:endParaRPr lang="en-GB" dirty="0"/>
          </a:p>
        </p:txBody>
      </p:sp>
      <p:sp>
        <p:nvSpPr>
          <p:cNvPr id="3" name="Content Placeholder 2"/>
          <p:cNvSpPr>
            <a:spLocks noGrp="1"/>
          </p:cNvSpPr>
          <p:nvPr>
            <p:ph idx="1"/>
          </p:nvPr>
        </p:nvSpPr>
        <p:spPr/>
        <p:txBody>
          <a:bodyPr/>
          <a:lstStyle/>
          <a:p>
            <a:pPr marL="0" indent="0">
              <a:buNone/>
            </a:pPr>
            <a:r>
              <a:rPr lang="en-GB" dirty="0"/>
              <a:t>The 1989 United Nations Convention on the Rights of the Child (UNCRC) highlighted the importance of the concept of child </a:t>
            </a:r>
            <a:r>
              <a:rPr lang="en-GB" dirty="0" smtClean="0"/>
              <a:t>wellbeing</a:t>
            </a:r>
            <a:r>
              <a:rPr lang="en-GB" dirty="0"/>
              <a:t>, repeating the vision of promoting social progress and better standards of life in larger freedom.. ‘considering that the child should be fully prepared to live an individual life in society’ (United Nations, 1989). </a:t>
            </a:r>
          </a:p>
        </p:txBody>
      </p:sp>
    </p:spTree>
    <p:extLst>
      <p:ext uri="{BB962C8B-B14F-4D97-AF65-F5344CB8AC3E}">
        <p14:creationId xmlns:p14="http://schemas.microsoft.com/office/powerpoint/2010/main" val="313315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Adolescence </a:t>
            </a:r>
            <a:endParaRPr lang="en-GB" dirty="0"/>
          </a:p>
        </p:txBody>
      </p:sp>
      <p:sp>
        <p:nvSpPr>
          <p:cNvPr id="3" name="Content Placeholder 2"/>
          <p:cNvSpPr>
            <a:spLocks noGrp="1"/>
          </p:cNvSpPr>
          <p:nvPr>
            <p:ph idx="1"/>
          </p:nvPr>
        </p:nvSpPr>
        <p:spPr/>
        <p:txBody>
          <a:bodyPr/>
          <a:lstStyle/>
          <a:p>
            <a:r>
              <a:rPr lang="en-GB" dirty="0"/>
              <a:t>‘the period of physical and psychological development between childhood and adulthood, the beginning of which is loosely anchored to the onset of puberty and concluded with an individual attaining a stable adult role, by which time in the United Kingdom the majority of pubertal transitions will have reached </a:t>
            </a:r>
            <a:r>
              <a:rPr lang="en-GB" dirty="0" smtClean="0"/>
              <a:t>completion’ </a:t>
            </a:r>
            <a:r>
              <a:rPr lang="en-GB" dirty="0"/>
              <a:t>(Blakemore, Burnett and Dahl, 2010).  </a:t>
            </a:r>
          </a:p>
        </p:txBody>
      </p:sp>
    </p:spTree>
    <p:extLst>
      <p:ext uri="{BB962C8B-B14F-4D97-AF65-F5344CB8AC3E}">
        <p14:creationId xmlns:p14="http://schemas.microsoft.com/office/powerpoint/2010/main" val="1001859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context</a:t>
            </a:r>
            <a:endParaRPr lang="en-GB" dirty="0"/>
          </a:p>
        </p:txBody>
      </p:sp>
      <p:sp>
        <p:nvSpPr>
          <p:cNvPr id="3" name="Content Placeholder 2"/>
          <p:cNvSpPr>
            <a:spLocks noGrp="1"/>
          </p:cNvSpPr>
          <p:nvPr>
            <p:ph idx="1"/>
          </p:nvPr>
        </p:nvSpPr>
        <p:spPr/>
        <p:txBody>
          <a:bodyPr/>
          <a:lstStyle/>
          <a:p>
            <a:pPr marL="0" indent="0">
              <a:buNone/>
            </a:pPr>
            <a:r>
              <a:rPr lang="en-GB" dirty="0"/>
              <a:t>The UK spends more on children than most member countries of the Organisation for Economic Co-operation and Development (OECD), at just over £90,000 per child from birth up to the age of 18, compared to an OECD average of just under £80,000 (OECD, 2009). </a:t>
            </a:r>
          </a:p>
        </p:txBody>
      </p:sp>
    </p:spTree>
    <p:extLst>
      <p:ext uri="{BB962C8B-B14F-4D97-AF65-F5344CB8AC3E}">
        <p14:creationId xmlns:p14="http://schemas.microsoft.com/office/powerpoint/2010/main" val="2782140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challenges of measurement</a:t>
            </a:r>
            <a:endParaRPr lang="en-GB" dirty="0"/>
          </a:p>
        </p:txBody>
      </p:sp>
      <p:sp>
        <p:nvSpPr>
          <p:cNvPr id="3" name="Content Placeholder 2"/>
          <p:cNvSpPr>
            <a:spLocks noGrp="1"/>
          </p:cNvSpPr>
          <p:nvPr>
            <p:ph idx="1"/>
          </p:nvPr>
        </p:nvSpPr>
        <p:spPr>
          <a:xfrm>
            <a:off x="457200" y="1600200"/>
            <a:ext cx="8229600" cy="4781128"/>
          </a:xfrm>
        </p:spPr>
        <p:txBody>
          <a:bodyPr>
            <a:normAutofit fontScale="77500" lnSpcReduction="20000"/>
          </a:bodyPr>
          <a:lstStyle/>
          <a:p>
            <a:pPr marL="0" indent="0">
              <a:buNone/>
            </a:pPr>
            <a:r>
              <a:rPr lang="en-GB" dirty="0"/>
              <a:t>There are various approaches to </a:t>
            </a:r>
            <a:r>
              <a:rPr lang="en-GB" dirty="0" smtClean="0"/>
              <a:t>well-being </a:t>
            </a:r>
            <a:r>
              <a:rPr lang="en-GB" dirty="0"/>
              <a:t>research, </a:t>
            </a:r>
            <a:r>
              <a:rPr lang="en-GB" dirty="0" smtClean="0"/>
              <a:t>some with</a:t>
            </a:r>
            <a:r>
              <a:rPr lang="en-GB" dirty="0" smtClean="0"/>
              <a:t> </a:t>
            </a:r>
            <a:r>
              <a:rPr lang="en-GB" dirty="0"/>
              <a:t>a focus on formal measurable indicators of material well-being, housing environment, educational well-being, health and safety, risk behaviours and quality of school life (OECD, </a:t>
            </a:r>
            <a:r>
              <a:rPr lang="en-GB" dirty="0" smtClean="0"/>
              <a:t>2009).  </a:t>
            </a:r>
          </a:p>
          <a:p>
            <a:pPr marL="0" indent="0">
              <a:buNone/>
            </a:pPr>
            <a:endParaRPr lang="en-GB" dirty="0" smtClean="0"/>
          </a:p>
          <a:p>
            <a:pPr marL="0" indent="0">
              <a:buNone/>
            </a:pPr>
            <a:r>
              <a:rPr lang="en-GB" dirty="0" smtClean="0"/>
              <a:t>Other </a:t>
            </a:r>
            <a:r>
              <a:rPr lang="en-GB" dirty="0"/>
              <a:t>approaches exist including the New Economics Foundation model based on constructs of Personal </a:t>
            </a:r>
            <a:r>
              <a:rPr lang="en-GB" dirty="0" smtClean="0"/>
              <a:t>wellbeing </a:t>
            </a:r>
            <a:r>
              <a:rPr lang="en-GB" dirty="0"/>
              <a:t>(describes people’s experiences of their positive and negative emotions, satisfaction, vitality, resilience, self-esteem and sense of purpose and meaning); and Social </a:t>
            </a:r>
            <a:r>
              <a:rPr lang="en-GB" dirty="0" smtClean="0"/>
              <a:t>wellbeing </a:t>
            </a:r>
            <a:r>
              <a:rPr lang="en-GB" dirty="0"/>
              <a:t>(made up of two main components: supportive relationships, and trust and belonging) </a:t>
            </a:r>
            <a:r>
              <a:rPr lang="en-GB" dirty="0" smtClean="0"/>
              <a:t>(</a:t>
            </a:r>
            <a:r>
              <a:rPr lang="en-GB" dirty="0" err="1" smtClean="0"/>
              <a:t>Aked</a:t>
            </a:r>
            <a:r>
              <a:rPr lang="en-GB" dirty="0" smtClean="0"/>
              <a:t>, Marks, Cordon, and Thompson, no date). </a:t>
            </a:r>
            <a:endParaRPr lang="en-GB" dirty="0"/>
          </a:p>
          <a:p>
            <a:pPr marL="0" indent="0">
              <a:buNone/>
            </a:pPr>
            <a:endParaRPr lang="en-GB" dirty="0"/>
          </a:p>
        </p:txBody>
      </p:sp>
    </p:spTree>
    <p:extLst>
      <p:ext uri="{BB962C8B-B14F-4D97-AF65-F5344CB8AC3E}">
        <p14:creationId xmlns:p14="http://schemas.microsoft.com/office/powerpoint/2010/main" val="3125232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sp>
        <p:nvSpPr>
          <p:cNvPr id="3" name="Content Placeholder 2"/>
          <p:cNvSpPr>
            <a:spLocks noGrp="1"/>
          </p:cNvSpPr>
          <p:nvPr>
            <p:ph idx="1"/>
          </p:nvPr>
        </p:nvSpPr>
        <p:spPr/>
        <p:txBody>
          <a:bodyPr>
            <a:normAutofit fontScale="92500"/>
          </a:bodyPr>
          <a:lstStyle/>
          <a:p>
            <a:r>
              <a:rPr lang="en-GB" dirty="0" smtClean="0"/>
              <a:t>Youth Work</a:t>
            </a:r>
          </a:p>
          <a:p>
            <a:pPr lvl="1"/>
            <a:r>
              <a:rPr lang="en-GB" dirty="0"/>
              <a:t>In the </a:t>
            </a:r>
            <a:r>
              <a:rPr lang="en-GB" dirty="0" smtClean="0"/>
              <a:t>UK Youth </a:t>
            </a:r>
            <a:r>
              <a:rPr lang="en-GB" dirty="0"/>
              <a:t>Work has been in existence and been written about for more than one hundred and fifty years but its definition remains unfinished (Davies, 2008).  </a:t>
            </a:r>
            <a:endParaRPr lang="en-GB" dirty="0" smtClean="0"/>
          </a:p>
          <a:p>
            <a:pPr lvl="1"/>
            <a:r>
              <a:rPr lang="en-GB" dirty="0" smtClean="0"/>
              <a:t>During </a:t>
            </a:r>
            <a:r>
              <a:rPr lang="en-GB" dirty="0"/>
              <a:t>this relatively brief history the purpose of the work has often changed to suit the times, the result of which is that Youth Work now has many branches, ‘youth social work, youth welfare work, youth diversionary work’ (In </a:t>
            </a:r>
            <a:r>
              <a:rPr lang="en-GB" dirty="0" smtClean="0"/>
              <a:t>Defence </a:t>
            </a:r>
            <a:r>
              <a:rPr lang="en-GB" dirty="0"/>
              <a:t>of Youth Work, 2011). </a:t>
            </a:r>
          </a:p>
        </p:txBody>
      </p:sp>
    </p:spTree>
    <p:extLst>
      <p:ext uri="{BB962C8B-B14F-4D97-AF65-F5344CB8AC3E}">
        <p14:creationId xmlns:p14="http://schemas.microsoft.com/office/powerpoint/2010/main" val="3874793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Subjective Wellbeing</a:t>
            </a:r>
            <a:endParaRPr lang="en-GB" dirty="0"/>
          </a:p>
        </p:txBody>
      </p:sp>
      <p:sp>
        <p:nvSpPr>
          <p:cNvPr id="3" name="Content Placeholder 2"/>
          <p:cNvSpPr>
            <a:spLocks noGrp="1"/>
          </p:cNvSpPr>
          <p:nvPr>
            <p:ph idx="1"/>
          </p:nvPr>
        </p:nvSpPr>
        <p:spPr/>
        <p:txBody>
          <a:bodyPr>
            <a:normAutofit lnSpcReduction="10000"/>
          </a:bodyPr>
          <a:lstStyle/>
          <a:p>
            <a:r>
              <a:rPr lang="en-US" dirty="0"/>
              <a:t>When considering </a:t>
            </a:r>
            <a:r>
              <a:rPr lang="en-US" dirty="0" smtClean="0"/>
              <a:t>wellbeing </a:t>
            </a:r>
            <a:r>
              <a:rPr lang="en-US" dirty="0"/>
              <a:t>in the context of this study I am minded of the importance of subjective well-being and the importance of feelings in locating ones sense of </a:t>
            </a:r>
            <a:r>
              <a:rPr lang="en-US" dirty="0" smtClean="0"/>
              <a:t>well-being.</a:t>
            </a:r>
          </a:p>
          <a:p>
            <a:pPr marL="0" indent="0">
              <a:buNone/>
            </a:pPr>
            <a:endParaRPr lang="en-US" dirty="0" smtClean="0"/>
          </a:p>
          <a:p>
            <a:r>
              <a:rPr lang="en-US" dirty="0" smtClean="0"/>
              <a:t>Studies </a:t>
            </a:r>
            <a:r>
              <a:rPr lang="en-US" dirty="0"/>
              <a:t>have found a relationship exists between </a:t>
            </a:r>
            <a:r>
              <a:rPr lang="en-US" dirty="0" smtClean="0"/>
              <a:t>well-being </a:t>
            </a:r>
            <a:r>
              <a:rPr lang="en-US" dirty="0"/>
              <a:t>and the extent to which children and young people regard themselves to be satisfied with their lives (CPAG, 2009: 5). </a:t>
            </a:r>
            <a:endParaRPr lang="en-GB" dirty="0"/>
          </a:p>
        </p:txBody>
      </p:sp>
    </p:spTree>
    <p:extLst>
      <p:ext uri="{BB962C8B-B14F-4D97-AF65-F5344CB8AC3E}">
        <p14:creationId xmlns:p14="http://schemas.microsoft.com/office/powerpoint/2010/main" val="2380217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7545" y="262736"/>
            <a:ext cx="8303354" cy="6406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13429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Characteristics</a:t>
            </a:r>
            <a:endParaRPr lang="en-GB" dirty="0"/>
          </a:p>
        </p:txBody>
      </p:sp>
      <p:sp>
        <p:nvSpPr>
          <p:cNvPr id="3" name="Content Placeholder 2"/>
          <p:cNvSpPr>
            <a:spLocks noGrp="1"/>
          </p:cNvSpPr>
          <p:nvPr>
            <p:ph idx="1"/>
          </p:nvPr>
        </p:nvSpPr>
        <p:spPr/>
        <p:txBody>
          <a:bodyPr>
            <a:normAutofit/>
          </a:bodyPr>
          <a:lstStyle/>
          <a:p>
            <a:r>
              <a:rPr lang="en-GB" dirty="0" smtClean="0"/>
              <a:t>Based upon: </a:t>
            </a:r>
          </a:p>
          <a:p>
            <a:pPr marL="0" indent="0">
              <a:buNone/>
            </a:pPr>
            <a:endParaRPr lang="en-GB" dirty="0" smtClean="0"/>
          </a:p>
          <a:p>
            <a:pPr lvl="1"/>
            <a:r>
              <a:rPr lang="en-GB" dirty="0" smtClean="0"/>
              <a:t>Voluntary participation of young people</a:t>
            </a:r>
          </a:p>
          <a:p>
            <a:pPr lvl="1"/>
            <a:r>
              <a:rPr lang="en-GB" dirty="0" smtClean="0"/>
              <a:t>Age-specific, young people aged 11-25</a:t>
            </a:r>
          </a:p>
          <a:p>
            <a:pPr lvl="1"/>
            <a:r>
              <a:rPr lang="en-GB" dirty="0" smtClean="0"/>
              <a:t>A non-formal learning approach</a:t>
            </a:r>
          </a:p>
          <a:p>
            <a:pPr lvl="1"/>
            <a:r>
              <a:rPr lang="en-GB" dirty="0" smtClean="0"/>
              <a:t>A young people first approach</a:t>
            </a:r>
          </a:p>
          <a:p>
            <a:pPr lvl="1"/>
            <a:r>
              <a:rPr lang="en-GB" dirty="0" smtClean="0"/>
              <a:t>A universal approach </a:t>
            </a:r>
            <a:endParaRPr lang="en-GB" dirty="0"/>
          </a:p>
        </p:txBody>
      </p:sp>
    </p:spTree>
    <p:extLst>
      <p:ext uri="{BB962C8B-B14F-4D97-AF65-F5344CB8AC3E}">
        <p14:creationId xmlns:p14="http://schemas.microsoft.com/office/powerpoint/2010/main" val="141295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Stated Purpose of Youth Work</a:t>
            </a:r>
            <a:endParaRPr lang="en-GB" dirty="0"/>
          </a:p>
        </p:txBody>
      </p:sp>
      <p:sp>
        <p:nvSpPr>
          <p:cNvPr id="3" name="Content Placeholder 2"/>
          <p:cNvSpPr>
            <a:spLocks noGrp="1"/>
          </p:cNvSpPr>
          <p:nvPr>
            <p:ph idx="1"/>
          </p:nvPr>
        </p:nvSpPr>
        <p:spPr/>
        <p:txBody>
          <a:bodyPr/>
          <a:lstStyle/>
          <a:p>
            <a:pPr marL="0" indent="0" algn="just">
              <a:buNone/>
            </a:pPr>
            <a:r>
              <a:rPr lang="en-GB" dirty="0"/>
              <a:t>‘Enable young people to develop holistically, working with them to facilitate </a:t>
            </a:r>
            <a:r>
              <a:rPr lang="en-GB" dirty="0" smtClean="0"/>
              <a:t>their personal</a:t>
            </a:r>
            <a:r>
              <a:rPr lang="en-GB" dirty="0"/>
              <a:t>, social and educational development, to enable them to develop their </a:t>
            </a:r>
            <a:r>
              <a:rPr lang="en-GB" dirty="0" smtClean="0"/>
              <a:t>voice, influence </a:t>
            </a:r>
            <a:r>
              <a:rPr lang="en-GB" dirty="0"/>
              <a:t>and place in society and to reach their full potential</a:t>
            </a:r>
            <a:r>
              <a:rPr lang="en-GB" dirty="0" smtClean="0"/>
              <a:t>’</a:t>
            </a:r>
          </a:p>
          <a:p>
            <a:pPr marL="0" indent="0" algn="r">
              <a:buNone/>
            </a:pPr>
            <a:endParaRPr lang="en-GB" dirty="0" smtClean="0"/>
          </a:p>
          <a:p>
            <a:pPr marL="0" indent="0" algn="r">
              <a:buNone/>
            </a:pPr>
            <a:r>
              <a:rPr lang="en-GB" dirty="0" smtClean="0"/>
              <a:t>Learning and Skills Improvement Service (2012)</a:t>
            </a:r>
            <a:endParaRPr lang="en-GB" dirty="0"/>
          </a:p>
        </p:txBody>
      </p:sp>
    </p:spTree>
    <p:extLst>
      <p:ext uri="{BB962C8B-B14F-4D97-AF65-F5344CB8AC3E}">
        <p14:creationId xmlns:p14="http://schemas.microsoft.com/office/powerpoint/2010/main" val="931879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Scoping the study</a:t>
            </a:r>
            <a:endParaRPr lang="en-GB" dirty="0"/>
          </a:p>
        </p:txBody>
      </p:sp>
      <p:sp>
        <p:nvSpPr>
          <p:cNvPr id="3" name="Content Placeholder 2"/>
          <p:cNvSpPr>
            <a:spLocks noGrp="1"/>
          </p:cNvSpPr>
          <p:nvPr>
            <p:ph idx="1"/>
          </p:nvPr>
        </p:nvSpPr>
        <p:spPr/>
        <p:txBody>
          <a:bodyPr/>
          <a:lstStyle/>
          <a:p>
            <a:pPr marL="0" indent="0">
              <a:buNone/>
            </a:pPr>
            <a:r>
              <a:rPr lang="en-GB" dirty="0"/>
              <a:t>This study </a:t>
            </a:r>
            <a:r>
              <a:rPr lang="en-GB" dirty="0" smtClean="0"/>
              <a:t>critically explores </a:t>
            </a:r>
            <a:r>
              <a:rPr lang="en-GB" dirty="0"/>
              <a:t>the subjective well-being (SWB) of young people and the extent to which their </a:t>
            </a:r>
            <a:r>
              <a:rPr lang="en-GB" dirty="0" smtClean="0"/>
              <a:t>well-being </a:t>
            </a:r>
            <a:r>
              <a:rPr lang="en-GB" dirty="0"/>
              <a:t>is influenced by their struggles to make the most of the psychological, social and physical resources at their disposal.</a:t>
            </a:r>
          </a:p>
        </p:txBody>
      </p:sp>
    </p:spTree>
    <p:extLst>
      <p:ext uri="{BB962C8B-B14F-4D97-AF65-F5344CB8AC3E}">
        <p14:creationId xmlns:p14="http://schemas.microsoft.com/office/powerpoint/2010/main" val="2277669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a:t>
            </a:r>
            <a:endParaRPr lang="en-GB" dirty="0"/>
          </a:p>
        </p:txBody>
      </p:sp>
      <p:sp>
        <p:nvSpPr>
          <p:cNvPr id="3" name="Content Placeholder 2"/>
          <p:cNvSpPr>
            <a:spLocks noGrp="1"/>
          </p:cNvSpPr>
          <p:nvPr>
            <p:ph idx="1"/>
          </p:nvPr>
        </p:nvSpPr>
        <p:spPr>
          <a:xfrm>
            <a:off x="457200" y="1600200"/>
            <a:ext cx="8229600" cy="4781128"/>
          </a:xfrm>
        </p:spPr>
        <p:txBody>
          <a:bodyPr>
            <a:normAutofit fontScale="70000" lnSpcReduction="20000"/>
          </a:bodyPr>
          <a:lstStyle/>
          <a:p>
            <a:pPr marL="0" indent="0">
              <a:buNone/>
            </a:pPr>
            <a:r>
              <a:rPr lang="en-GB" sz="3400" dirty="0"/>
              <a:t>I acknowledge that my view of </a:t>
            </a:r>
            <a:r>
              <a:rPr lang="en-GB" sz="3400" dirty="0" smtClean="0"/>
              <a:t>well-being </a:t>
            </a:r>
            <a:r>
              <a:rPr lang="en-GB" sz="3400" dirty="0"/>
              <a:t>is influenced by the realisation that elements of the concept are fundamentally philosophical in nature and that may be why ready definitions of the concept can prove elusive and at this relatively early stage in its adoption as a frame for social good, that widespread agreement around well-being remains elusive. </a:t>
            </a:r>
            <a:endParaRPr lang="en-GB" sz="3400" dirty="0" smtClean="0"/>
          </a:p>
          <a:p>
            <a:pPr marL="0" indent="0">
              <a:buNone/>
            </a:pPr>
            <a:endParaRPr lang="en-GB" sz="3400" dirty="0"/>
          </a:p>
          <a:p>
            <a:pPr marL="0" indent="0">
              <a:buNone/>
            </a:pPr>
            <a:r>
              <a:rPr lang="en-GB" sz="3400" dirty="0" smtClean="0"/>
              <a:t>Also </a:t>
            </a:r>
            <a:r>
              <a:rPr lang="en-GB" sz="3400" dirty="0"/>
              <a:t>one can appreciate that as the primary researcher one must remain vigilant throughout the research process, by acting as a mediator, taking in information, processing, filtering and condensing results, the influence of the researcher must be appreciated.  The methodology in this study is undeniably influenced by a somewhat post-modernist concern with objectivity, truth and the nature of reality (</a:t>
            </a:r>
            <a:r>
              <a:rPr lang="en-GB" sz="3400" dirty="0" err="1"/>
              <a:t>Blaikie</a:t>
            </a:r>
            <a:r>
              <a:rPr lang="en-GB" sz="3400" dirty="0"/>
              <a:t>, 2007). </a:t>
            </a:r>
          </a:p>
          <a:p>
            <a:pPr marL="0" indent="0">
              <a:buNone/>
            </a:pPr>
            <a:endParaRPr lang="en-GB" dirty="0"/>
          </a:p>
        </p:txBody>
      </p:sp>
    </p:spTree>
    <p:extLst>
      <p:ext uri="{BB962C8B-B14F-4D97-AF65-F5344CB8AC3E}">
        <p14:creationId xmlns:p14="http://schemas.microsoft.com/office/powerpoint/2010/main" val="654105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My own interpretation of the modern conceptualisation of well-being is shaped by a critical perspective, I feel the widespread and growing concern in what has been described as the developed world (United Nations, 2005) that despite recent developments in economic prosperity this has not seen the citizenry become more happy or indeed more satisfied with their lot – fundamentally this raises questions of happiness and satisfaction with life and whether the current widespread materialist concerns might be the most important goals of human existence. </a:t>
            </a:r>
          </a:p>
        </p:txBody>
      </p:sp>
    </p:spTree>
    <p:extLst>
      <p:ext uri="{BB962C8B-B14F-4D97-AF65-F5344CB8AC3E}">
        <p14:creationId xmlns:p14="http://schemas.microsoft.com/office/powerpoint/2010/main" val="1903530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Conclusions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Welsh policy focused on a positivist approach, including in the measurement of well-being. </a:t>
            </a:r>
          </a:p>
          <a:p>
            <a:r>
              <a:rPr lang="en-GB" dirty="0" smtClean="0"/>
              <a:t>Much social policy draws on the use of proxy measures of wellbeing.</a:t>
            </a:r>
          </a:p>
          <a:p>
            <a:r>
              <a:rPr lang="en-GB" dirty="0" smtClean="0"/>
              <a:t>HEIs offering professionally qualifying programmes in youth work have not fully considered the importance of subjective wellbeing.</a:t>
            </a:r>
          </a:p>
          <a:p>
            <a:r>
              <a:rPr lang="en-GB" dirty="0" smtClean="0"/>
              <a:t>Young people experience well-being through youth work. </a:t>
            </a:r>
            <a:endParaRPr lang="en-GB" dirty="0"/>
          </a:p>
        </p:txBody>
      </p:sp>
    </p:spTree>
    <p:extLst>
      <p:ext uri="{BB962C8B-B14F-4D97-AF65-F5344CB8AC3E}">
        <p14:creationId xmlns:p14="http://schemas.microsoft.com/office/powerpoint/2010/main" val="3305721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Youth Work is a unique way of working with young people.</a:t>
            </a:r>
          </a:p>
          <a:p>
            <a:r>
              <a:rPr lang="en-GB" dirty="0" smtClean="0"/>
              <a:t>The importance of non formal learning of young people in Wales is poorly appreciated.</a:t>
            </a:r>
          </a:p>
          <a:p>
            <a:r>
              <a:rPr lang="en-GB" dirty="0" smtClean="0"/>
              <a:t>Wellbeing is a concept being utilised in different contexts and for different perspectives.</a:t>
            </a:r>
          </a:p>
          <a:p>
            <a:r>
              <a:rPr lang="en-GB" dirty="0" smtClean="0"/>
              <a:t>Young people experience wellbeing through their involvement in youth work.</a:t>
            </a:r>
          </a:p>
          <a:p>
            <a:endParaRPr lang="en-GB" dirty="0"/>
          </a:p>
        </p:txBody>
      </p:sp>
    </p:spTree>
    <p:extLst>
      <p:ext uri="{BB962C8B-B14F-4D97-AF65-F5344CB8AC3E}">
        <p14:creationId xmlns:p14="http://schemas.microsoft.com/office/powerpoint/2010/main" val="3247869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Research Problem</a:t>
            </a:r>
            <a:endParaRPr lang="en-GB" dirty="0"/>
          </a:p>
        </p:txBody>
      </p:sp>
      <p:sp>
        <p:nvSpPr>
          <p:cNvPr id="3" name="Content Placeholder 2"/>
          <p:cNvSpPr>
            <a:spLocks noGrp="1"/>
          </p:cNvSpPr>
          <p:nvPr>
            <p:ph idx="1"/>
          </p:nvPr>
        </p:nvSpPr>
        <p:spPr>
          <a:xfrm>
            <a:off x="457200" y="1412776"/>
            <a:ext cx="8229600" cy="5040560"/>
          </a:xfrm>
        </p:spPr>
        <p:txBody>
          <a:bodyPr>
            <a:normAutofit/>
          </a:bodyPr>
          <a:lstStyle/>
          <a:p>
            <a:r>
              <a:rPr lang="en-GB" dirty="0" smtClean="0"/>
              <a:t>Can youth work contribute to the well-being of young people in Wales?</a:t>
            </a:r>
          </a:p>
          <a:p>
            <a:pPr lvl="1"/>
            <a:r>
              <a:rPr lang="en-GB" dirty="0" smtClean="0"/>
              <a:t>Yes, youth work can contribute to the subjective wellbeing of young people in Wales</a:t>
            </a:r>
          </a:p>
          <a:p>
            <a:pPr lvl="1"/>
            <a:r>
              <a:rPr lang="en-GB" dirty="0" smtClean="0"/>
              <a:t>The unique relationship between thoughtful youth worker and young people creates opportunities for young people to enhance their wellbeing</a:t>
            </a:r>
          </a:p>
          <a:p>
            <a:pPr lvl="1"/>
            <a:r>
              <a:rPr lang="en-GB" dirty="0" smtClean="0"/>
              <a:t>Youth work offers young people the chance to develop and enhance their ideas around how they feel and what they think of themselves </a:t>
            </a:r>
            <a:endParaRPr lang="en-GB" dirty="0"/>
          </a:p>
        </p:txBody>
      </p:sp>
    </p:spTree>
    <p:extLst>
      <p:ext uri="{BB962C8B-B14F-4D97-AF65-F5344CB8AC3E}">
        <p14:creationId xmlns:p14="http://schemas.microsoft.com/office/powerpoint/2010/main" val="3705134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1"/>
          </p:nvPr>
        </p:nvSpPr>
        <p:spPr/>
        <p:txBody>
          <a:bodyPr>
            <a:normAutofit fontScale="92500"/>
          </a:bodyPr>
          <a:lstStyle/>
          <a:p>
            <a:r>
              <a:rPr lang="en-GB" dirty="0" smtClean="0"/>
              <a:t>At a structural level social policy should be enhanced to provide a balanced approach to wellbeing</a:t>
            </a:r>
          </a:p>
          <a:p>
            <a:r>
              <a:rPr lang="en-GB" dirty="0" smtClean="0"/>
              <a:t>HEI training programmes need to contain greater content and consideration of the concept of wellbeing of young people</a:t>
            </a:r>
          </a:p>
          <a:p>
            <a:r>
              <a:rPr lang="en-GB" dirty="0" smtClean="0"/>
              <a:t>The youth work sector should develop materials which seek to draw on current evidence</a:t>
            </a:r>
            <a:r>
              <a:rPr lang="en-GB" dirty="0"/>
              <a:t> </a:t>
            </a:r>
            <a:r>
              <a:rPr lang="en-GB" dirty="0" smtClean="0"/>
              <a:t>ti enhance the wellbeing of young people</a:t>
            </a:r>
          </a:p>
        </p:txBody>
      </p:sp>
    </p:spTree>
    <p:extLst>
      <p:ext uri="{BB962C8B-B14F-4D97-AF65-F5344CB8AC3E}">
        <p14:creationId xmlns:p14="http://schemas.microsoft.com/office/powerpoint/2010/main" val="4149138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Take away message</a:t>
            </a:r>
            <a:endParaRPr lang="en-GB" dirty="0"/>
          </a:p>
        </p:txBody>
      </p:sp>
      <p:sp>
        <p:nvSpPr>
          <p:cNvPr id="3" name="Content Placeholder 2"/>
          <p:cNvSpPr>
            <a:spLocks noGrp="1"/>
          </p:cNvSpPr>
          <p:nvPr>
            <p:ph idx="1"/>
          </p:nvPr>
        </p:nvSpPr>
        <p:spPr/>
        <p:txBody>
          <a:bodyPr/>
          <a:lstStyle/>
          <a:p>
            <a:r>
              <a:rPr lang="en-GB" dirty="0" smtClean="0"/>
              <a:t>Developed nations are largely becoming more wealthy</a:t>
            </a:r>
          </a:p>
          <a:p>
            <a:r>
              <a:rPr lang="en-GB" dirty="0" smtClean="0"/>
              <a:t>Levels of well-being are not increasing in line with increases in wealth</a:t>
            </a:r>
          </a:p>
          <a:p>
            <a:r>
              <a:rPr lang="en-GB" dirty="0" smtClean="0"/>
              <a:t>There is a need for a widespread dialogue about the very purpose of society and how we measure success.</a:t>
            </a:r>
            <a:endParaRPr lang="en-GB" dirty="0"/>
          </a:p>
        </p:txBody>
      </p:sp>
    </p:spTree>
    <p:extLst>
      <p:ext uri="{BB962C8B-B14F-4D97-AF65-F5344CB8AC3E}">
        <p14:creationId xmlns:p14="http://schemas.microsoft.com/office/powerpoint/2010/main" val="2745241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smtClean="0"/>
              <a:t>References</a:t>
            </a:r>
            <a:endParaRPr lang="en-GB" dirty="0"/>
          </a:p>
        </p:txBody>
      </p:sp>
      <p:sp>
        <p:nvSpPr>
          <p:cNvPr id="3" name="Content Placeholder 2"/>
          <p:cNvSpPr>
            <a:spLocks noGrp="1"/>
          </p:cNvSpPr>
          <p:nvPr>
            <p:ph idx="1"/>
          </p:nvPr>
        </p:nvSpPr>
        <p:spPr>
          <a:xfrm>
            <a:off x="457200" y="1196752"/>
            <a:ext cx="8229600" cy="5328592"/>
          </a:xfrm>
        </p:spPr>
        <p:txBody>
          <a:bodyPr>
            <a:normAutofit/>
          </a:bodyPr>
          <a:lstStyle/>
          <a:p>
            <a:pPr marL="0" indent="0">
              <a:buNone/>
            </a:pPr>
            <a:r>
              <a:rPr lang="en-GB" sz="1400" dirty="0" err="1" smtClean="0"/>
              <a:t>Aked</a:t>
            </a:r>
            <a:r>
              <a:rPr lang="en-GB" sz="1400" dirty="0" smtClean="0"/>
              <a:t>, J. Marks, N. Cordon, C. and Thompson, S. (no date) </a:t>
            </a:r>
            <a:r>
              <a:rPr lang="en-GB" sz="1400" i="1" dirty="0" smtClean="0"/>
              <a:t>Five Ways to well-being: A report presented to the Foresight Project on communicating the evidence for improving people’s well-being. </a:t>
            </a:r>
            <a:r>
              <a:rPr lang="en-GB" sz="1400" dirty="0" smtClean="0"/>
              <a:t>Centre for well-being: New Economics Foundation.</a:t>
            </a:r>
          </a:p>
          <a:p>
            <a:pPr marL="0" indent="0">
              <a:buNone/>
            </a:pPr>
            <a:r>
              <a:rPr lang="en-GB" sz="1400" dirty="0" smtClean="0">
                <a:hlinkClick r:id="rId2" tooltip="Human brain mapping."/>
              </a:rPr>
              <a:t>Blakemore, S,J, Burnett, S, and Dahl, RE. (2010) </a:t>
            </a:r>
            <a:r>
              <a:rPr lang="en-GB" sz="1400" dirty="0" smtClean="0"/>
              <a:t>The role of puberty in the developing adolescent brain, in </a:t>
            </a:r>
            <a:r>
              <a:rPr lang="en-GB" sz="1400" i="1" dirty="0" smtClean="0">
                <a:hlinkClick r:id="rId2" tooltip="Human brain mapping."/>
              </a:rPr>
              <a:t>Human Brain Mapping</a:t>
            </a:r>
            <a:r>
              <a:rPr lang="en-GB" sz="1400" dirty="0" smtClean="0">
                <a:hlinkClick r:id="rId2" tooltip="Human brain mapping."/>
              </a:rPr>
              <a:t>.</a:t>
            </a:r>
            <a:r>
              <a:rPr lang="en-GB" sz="1400" dirty="0" smtClean="0"/>
              <a:t> 2010 Jun; 31 (6):926-33. </a:t>
            </a:r>
          </a:p>
          <a:p>
            <a:pPr marL="0" indent="0">
              <a:buNone/>
            </a:pPr>
            <a:r>
              <a:rPr lang="en-GB" sz="1400" dirty="0" err="1"/>
              <a:t>Blaikie</a:t>
            </a:r>
            <a:r>
              <a:rPr lang="en-GB" sz="1400" dirty="0"/>
              <a:t>, N. (2007) </a:t>
            </a:r>
            <a:r>
              <a:rPr lang="en-GB" sz="1400" i="1" dirty="0"/>
              <a:t>approaches to Social Inquiry, 2</a:t>
            </a:r>
            <a:r>
              <a:rPr lang="en-GB" sz="1400" i="1" baseline="30000" dirty="0"/>
              <a:t>nd</a:t>
            </a:r>
            <a:r>
              <a:rPr lang="en-GB" sz="1400" i="1" dirty="0"/>
              <a:t> ed. </a:t>
            </a:r>
            <a:r>
              <a:rPr lang="en-GB" sz="1400" dirty="0"/>
              <a:t>Cambridge: Polity.</a:t>
            </a:r>
          </a:p>
          <a:p>
            <a:pPr marL="0" indent="0">
              <a:buNone/>
            </a:pPr>
            <a:r>
              <a:rPr lang="en-GB" sz="1400" dirty="0" smtClean="0"/>
              <a:t>Child </a:t>
            </a:r>
            <a:r>
              <a:rPr lang="en-GB" sz="1400" dirty="0"/>
              <a:t>Poverty Action Group, (2009) </a:t>
            </a:r>
            <a:r>
              <a:rPr lang="en-GB" sz="1400" i="1" dirty="0"/>
              <a:t>Child wellbeing and child poverty Where the UK stands in the European Table</a:t>
            </a:r>
            <a:r>
              <a:rPr lang="en-GB" sz="1400" dirty="0"/>
              <a:t>, London, CPAG.</a:t>
            </a:r>
          </a:p>
          <a:p>
            <a:pPr marL="0" indent="0">
              <a:buNone/>
            </a:pPr>
            <a:r>
              <a:rPr lang="en-GB" sz="1400" dirty="0"/>
              <a:t>Davies, B. (2008) DEFINED BY HISTORY: YOUTH WORK IN THE UK. [Online] Available at </a:t>
            </a:r>
            <a:r>
              <a:rPr lang="en-GB" sz="1400" u="sng" dirty="0">
                <a:hlinkClick r:id="rId3"/>
              </a:rPr>
              <a:t>http://www.indefenceofyouthwork.org.uk</a:t>
            </a:r>
            <a:r>
              <a:rPr lang="en-GB" sz="1400" dirty="0"/>
              <a:t> (Accessed 8</a:t>
            </a:r>
            <a:r>
              <a:rPr lang="en-GB" sz="1400" baseline="30000" dirty="0"/>
              <a:t>th</a:t>
            </a:r>
            <a:r>
              <a:rPr lang="en-GB" sz="1400" dirty="0"/>
              <a:t> November 2013).</a:t>
            </a:r>
          </a:p>
          <a:p>
            <a:pPr marL="0" indent="0">
              <a:buNone/>
            </a:pPr>
            <a:r>
              <a:rPr lang="en-GB" sz="1400" dirty="0" smtClean="0"/>
              <a:t>Howard</a:t>
            </a:r>
            <a:r>
              <a:rPr lang="en-GB" sz="1400" dirty="0"/>
              <a:t>, K. and Sharp, J.A. (1983) </a:t>
            </a:r>
            <a:r>
              <a:rPr lang="en-GB" sz="1400" i="1" dirty="0"/>
              <a:t>The Management of a Student Research Project.  </a:t>
            </a:r>
            <a:r>
              <a:rPr lang="en-GB" sz="1400" dirty="0"/>
              <a:t>Aldershot: Gower</a:t>
            </a:r>
            <a:r>
              <a:rPr lang="en-GB" sz="1400" dirty="0" smtClean="0"/>
              <a:t>.</a:t>
            </a:r>
          </a:p>
          <a:p>
            <a:pPr marL="0" indent="0">
              <a:buNone/>
            </a:pPr>
            <a:r>
              <a:rPr lang="en-GB" sz="1400" dirty="0" smtClean="0"/>
              <a:t>In Defence </a:t>
            </a:r>
            <a:r>
              <a:rPr lang="en-GB" sz="1400" dirty="0"/>
              <a:t>of Youth Work (2011). </a:t>
            </a:r>
            <a:r>
              <a:rPr lang="en-GB" sz="1400" i="1" dirty="0"/>
              <a:t>This is Youth Work: Stories from Practice,</a:t>
            </a:r>
            <a:r>
              <a:rPr lang="en-GB" sz="1400" dirty="0"/>
              <a:t> </a:t>
            </a:r>
            <a:r>
              <a:rPr lang="en-GB" sz="1400" dirty="0" smtClean="0"/>
              <a:t>UNISON</a:t>
            </a:r>
          </a:p>
          <a:p>
            <a:pPr marL="0" indent="0">
              <a:buNone/>
            </a:pPr>
            <a:r>
              <a:rPr lang="en-GB" sz="1400" dirty="0" smtClean="0"/>
              <a:t>Learning and Skills Improvement Service (2012) </a:t>
            </a:r>
            <a:r>
              <a:rPr lang="en-GB" sz="1400" i="1" dirty="0" smtClean="0"/>
              <a:t>National Occupational Standards for Youth Work, </a:t>
            </a:r>
            <a:r>
              <a:rPr lang="en-GB" sz="1400" dirty="0" smtClean="0"/>
              <a:t>Coventry, LSIS.</a:t>
            </a:r>
          </a:p>
          <a:p>
            <a:pPr marL="0" indent="0">
              <a:buNone/>
            </a:pPr>
            <a:r>
              <a:rPr lang="en-GB" sz="1400" dirty="0" smtClean="0"/>
              <a:t>Organisation for Economic Cooperation and Development </a:t>
            </a:r>
            <a:r>
              <a:rPr lang="en-GB" sz="1400" dirty="0"/>
              <a:t>(2009) </a:t>
            </a:r>
            <a:r>
              <a:rPr lang="en-GB" sz="1400" i="1" dirty="0"/>
              <a:t>Doing Better for </a:t>
            </a:r>
            <a:r>
              <a:rPr lang="en-GB" sz="1400" i="1" dirty="0" smtClean="0"/>
              <a:t>Children</a:t>
            </a:r>
            <a:r>
              <a:rPr lang="en-GB" sz="1400" dirty="0" smtClean="0"/>
              <a:t>.  Available at:   </a:t>
            </a:r>
            <a:r>
              <a:rPr lang="en-GB" sz="1400" u="sng" dirty="0">
                <a:hlinkClick r:id="rId4"/>
              </a:rPr>
              <a:t>http://www.oecd.org/dataoecd/21/6/43590251.pdf</a:t>
            </a:r>
            <a:r>
              <a:rPr lang="en-GB" sz="1400" dirty="0"/>
              <a:t> </a:t>
            </a:r>
            <a:r>
              <a:rPr lang="en-GB" sz="1400" dirty="0" smtClean="0"/>
              <a:t>(Accessed 31 October 2009).</a:t>
            </a:r>
          </a:p>
          <a:p>
            <a:pPr marL="0" indent="0">
              <a:buNone/>
            </a:pPr>
            <a:r>
              <a:rPr lang="en-GB" sz="1400" dirty="0" smtClean="0"/>
              <a:t>United </a:t>
            </a:r>
            <a:r>
              <a:rPr lang="en-GB" sz="1400" dirty="0"/>
              <a:t>Nations (1989) Convention on the Rights of the Child. </a:t>
            </a:r>
            <a:r>
              <a:rPr lang="en-GB" sz="1400" dirty="0" smtClean="0"/>
              <a:t> Available at: </a:t>
            </a:r>
            <a:r>
              <a:rPr lang="en-GB" sz="1400" u="sng" dirty="0" smtClean="0">
                <a:hlinkClick r:id="rId5"/>
              </a:rPr>
              <a:t>http</a:t>
            </a:r>
            <a:r>
              <a:rPr lang="en-GB" sz="1400" u="sng" dirty="0">
                <a:hlinkClick r:id="rId5"/>
              </a:rPr>
              <a:t>://www2.ohchr.org/english/law/crc.htm</a:t>
            </a:r>
            <a:r>
              <a:rPr lang="en-GB" sz="1400" dirty="0"/>
              <a:t> </a:t>
            </a:r>
            <a:r>
              <a:rPr lang="en-GB" sz="1400" dirty="0" smtClean="0"/>
              <a:t>(Accessed 01 November 2009)</a:t>
            </a:r>
          </a:p>
          <a:p>
            <a:pPr marL="0" indent="0">
              <a:buNone/>
            </a:pPr>
            <a:r>
              <a:rPr lang="en-GB" sz="1400" dirty="0"/>
              <a:t>UNESCO, (2006) SYNERGIES BETWEEN FORMAL AND NON-FORMAL LEARNING, [Online]. Available at: </a:t>
            </a:r>
            <a:r>
              <a:rPr lang="en-GB" sz="1400" u="sng" dirty="0">
                <a:hlinkClick r:id="rId6"/>
              </a:rPr>
              <a:t>http://unesdoc.unesco.org/images/0014/001460/146092E.pdf</a:t>
            </a:r>
            <a:r>
              <a:rPr lang="en-GB" sz="1400" dirty="0"/>
              <a:t> (Accessed 3rd October 2011</a:t>
            </a:r>
            <a:r>
              <a:rPr lang="en-GB" sz="1400" dirty="0" smtClean="0"/>
              <a:t>).</a:t>
            </a:r>
          </a:p>
          <a:p>
            <a:pPr marL="0" indent="0">
              <a:buNone/>
            </a:pPr>
            <a:r>
              <a:rPr lang="en-GB" sz="1400" dirty="0"/>
              <a:t>United Nations (2005) </a:t>
            </a:r>
            <a:r>
              <a:rPr lang="en-GB" sz="1400" i="1" dirty="0"/>
              <a:t>Standard country or Area Codes for Statistical Use. </a:t>
            </a:r>
            <a:r>
              <a:rPr lang="en-GB" sz="1400" dirty="0"/>
              <a:t>Series M, No. 49, Rev 4. </a:t>
            </a:r>
            <a:r>
              <a:rPr lang="en-GB" sz="1400" u="sng" dirty="0">
                <a:hlinkClick r:id="rId7"/>
              </a:rPr>
              <a:t>http://unstats.un.org/unsd/methods/m9/m49regin.htm</a:t>
            </a:r>
            <a:r>
              <a:rPr lang="en-GB" sz="1400" dirty="0"/>
              <a:t> </a:t>
            </a:r>
            <a:r>
              <a:rPr lang="en-GB" sz="1400" i="1" dirty="0"/>
              <a:t> </a:t>
            </a:r>
            <a:r>
              <a:rPr lang="en-GB" sz="1400" i="1" dirty="0" smtClean="0"/>
              <a:t>(</a:t>
            </a:r>
            <a:r>
              <a:rPr lang="en-GB" sz="1400" dirty="0"/>
              <a:t>A</a:t>
            </a:r>
            <a:r>
              <a:rPr lang="en-GB" sz="1400" dirty="0" smtClean="0"/>
              <a:t>ccessed </a:t>
            </a:r>
            <a:r>
              <a:rPr lang="en-GB" sz="1400" dirty="0"/>
              <a:t>27 October </a:t>
            </a:r>
            <a:r>
              <a:rPr lang="en-GB" sz="1400" dirty="0" smtClean="0"/>
              <a:t>2014).</a:t>
            </a:r>
            <a:endParaRPr lang="en-GB" sz="1400" dirty="0"/>
          </a:p>
          <a:p>
            <a:pPr marL="0" indent="0">
              <a:buNone/>
            </a:pPr>
            <a:endParaRPr lang="en-GB" sz="1200"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373840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719</TotalTime>
  <Words>1483</Words>
  <Application>Microsoft Office PowerPoint</Application>
  <PresentationFormat>On-screen Show (4:3)</PresentationFormat>
  <Paragraphs>94</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A critical exploration of the extent to which Youth Work can contribute to the wellbeing of young people in Wales. </vt:lpstr>
      <vt:lpstr>Structure</vt:lpstr>
      <vt:lpstr>Context</vt:lpstr>
      <vt:lpstr>Adolescence </vt:lpstr>
      <vt:lpstr>More context</vt:lpstr>
      <vt:lpstr>The challenges of measurement</vt:lpstr>
      <vt:lpstr>Key Terms</vt:lpstr>
      <vt:lpstr>Subjective Wellbeing</vt:lpstr>
      <vt:lpstr>PowerPoint Presentation</vt:lpstr>
      <vt:lpstr>Youth Work Characteristics</vt:lpstr>
      <vt:lpstr>Stated Purpose of Youth Work</vt:lpstr>
      <vt:lpstr>Scoping the study</vt:lpstr>
      <vt:lpstr>Perspective</vt:lpstr>
      <vt:lpstr>Perspective</vt:lpstr>
      <vt:lpstr>Initial Conclusions</vt:lpstr>
      <vt:lpstr>Main Points</vt:lpstr>
      <vt:lpstr>Research Problem</vt:lpstr>
      <vt:lpstr>Solution</vt:lpstr>
      <vt:lpstr>Take away message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the extent to which Youth Work can contribute to the wellbeing of young people in Wales.</dc:title>
  <dc:creator>Administrator</dc:creator>
  <cp:lastModifiedBy>Darrel Williams</cp:lastModifiedBy>
  <cp:revision>18</cp:revision>
  <dcterms:created xsi:type="dcterms:W3CDTF">2015-07-01T13:07:01Z</dcterms:created>
  <dcterms:modified xsi:type="dcterms:W3CDTF">2018-11-27T16:07:15Z</dcterms:modified>
</cp:coreProperties>
</file>