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Lst>
  <p:notesMasterIdLst>
    <p:notesMasterId r:id="rId37"/>
  </p:notesMasterIdLst>
  <p:handoutMasterIdLst>
    <p:handoutMasterId r:id="rId38"/>
  </p:handoutMasterIdLst>
  <p:sldIdLst>
    <p:sldId id="257" r:id="rId6"/>
    <p:sldId id="379" r:id="rId7"/>
    <p:sldId id="309" r:id="rId8"/>
    <p:sldId id="878" r:id="rId9"/>
    <p:sldId id="879" r:id="rId10"/>
    <p:sldId id="866" r:id="rId11"/>
    <p:sldId id="867" r:id="rId12"/>
    <p:sldId id="877" r:id="rId13"/>
    <p:sldId id="874" r:id="rId14"/>
    <p:sldId id="868" r:id="rId15"/>
    <p:sldId id="869" r:id="rId16"/>
    <p:sldId id="580" r:id="rId17"/>
    <p:sldId id="863" r:id="rId18"/>
    <p:sldId id="864" r:id="rId19"/>
    <p:sldId id="865" r:id="rId20"/>
    <p:sldId id="870" r:id="rId21"/>
    <p:sldId id="871" r:id="rId22"/>
    <p:sldId id="844" r:id="rId23"/>
    <p:sldId id="854" r:id="rId24"/>
    <p:sldId id="575" r:id="rId25"/>
    <p:sldId id="573" r:id="rId26"/>
    <p:sldId id="578" r:id="rId27"/>
    <p:sldId id="853" r:id="rId28"/>
    <p:sldId id="732" r:id="rId29"/>
    <p:sldId id="841" r:id="rId30"/>
    <p:sldId id="738" r:id="rId31"/>
    <p:sldId id="862" r:id="rId32"/>
    <p:sldId id="860" r:id="rId33"/>
    <p:sldId id="861" r:id="rId34"/>
    <p:sldId id="850" r:id="rId35"/>
    <p:sldId id="872"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CC01F2-A7FA-454E-B307-42600344EC7F}" v="14" dt="2026-02-02T17:58:01.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95"/>
  </p:normalViewPr>
  <p:slideViewPr>
    <p:cSldViewPr>
      <p:cViewPr varScale="1">
        <p:scale>
          <a:sx n="120" d="100"/>
          <a:sy n="120" d="100"/>
        </p:scale>
        <p:origin x="736"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o Leung" userId="a08ca5a1-307c-496d-ab60-1a1000b53ffc" providerId="ADAL" clId="{17C3F510-F46E-519B-B1D9-F69F1908BC6C}"/>
    <pc:docChg chg="undo custSel addSld delSld modSld sldOrd">
      <pc:chgData name="Zeno Leung" userId="a08ca5a1-307c-496d-ab60-1a1000b53ffc" providerId="ADAL" clId="{17C3F510-F46E-519B-B1D9-F69F1908BC6C}" dt="2026-02-02T17:58:17.875" v="204" actId="1076"/>
      <pc:docMkLst>
        <pc:docMk/>
      </pc:docMkLst>
      <pc:sldChg chg="ord">
        <pc:chgData name="Zeno Leung" userId="a08ca5a1-307c-496d-ab60-1a1000b53ffc" providerId="ADAL" clId="{17C3F510-F46E-519B-B1D9-F69F1908BC6C}" dt="2026-02-02T17:53:07.116" v="156" actId="20578"/>
        <pc:sldMkLst>
          <pc:docMk/>
          <pc:sldMk cId="2011147936" sldId="866"/>
        </pc:sldMkLst>
      </pc:sldChg>
      <pc:sldChg chg="ord">
        <pc:chgData name="Zeno Leung" userId="a08ca5a1-307c-496d-ab60-1a1000b53ffc" providerId="ADAL" clId="{17C3F510-F46E-519B-B1D9-F69F1908BC6C}" dt="2026-02-02T17:53:07.116" v="156" actId="20578"/>
        <pc:sldMkLst>
          <pc:docMk/>
          <pc:sldMk cId="1283218850" sldId="867"/>
        </pc:sldMkLst>
      </pc:sldChg>
      <pc:sldChg chg="ord">
        <pc:chgData name="Zeno Leung" userId="a08ca5a1-307c-496d-ab60-1a1000b53ffc" providerId="ADAL" clId="{17C3F510-F46E-519B-B1D9-F69F1908BC6C}" dt="2026-02-02T17:54:14.555" v="160" actId="20578"/>
        <pc:sldMkLst>
          <pc:docMk/>
          <pc:sldMk cId="1796631746" sldId="868"/>
        </pc:sldMkLst>
      </pc:sldChg>
      <pc:sldChg chg="ord">
        <pc:chgData name="Zeno Leung" userId="a08ca5a1-307c-496d-ab60-1a1000b53ffc" providerId="ADAL" clId="{17C3F510-F46E-519B-B1D9-F69F1908BC6C}" dt="2026-02-02T17:54:14.555" v="160" actId="20578"/>
        <pc:sldMkLst>
          <pc:docMk/>
          <pc:sldMk cId="1180630604" sldId="869"/>
        </pc:sldMkLst>
      </pc:sldChg>
      <pc:sldChg chg="del">
        <pc:chgData name="Zeno Leung" userId="a08ca5a1-307c-496d-ab60-1a1000b53ffc" providerId="ADAL" clId="{17C3F510-F46E-519B-B1D9-F69F1908BC6C}" dt="2026-02-02T17:53:13.912" v="157" actId="2696"/>
        <pc:sldMkLst>
          <pc:docMk/>
          <pc:sldMk cId="1933471356" sldId="873"/>
        </pc:sldMkLst>
      </pc:sldChg>
      <pc:sldChg chg="ord">
        <pc:chgData name="Zeno Leung" userId="a08ca5a1-307c-496d-ab60-1a1000b53ffc" providerId="ADAL" clId="{17C3F510-F46E-519B-B1D9-F69F1908BC6C}" dt="2026-02-02T17:54:14.555" v="160" actId="20578"/>
        <pc:sldMkLst>
          <pc:docMk/>
          <pc:sldMk cId="2015472027" sldId="874"/>
        </pc:sldMkLst>
      </pc:sldChg>
      <pc:sldChg chg="addSp delSp modSp new del mod delAnim modAnim">
        <pc:chgData name="Zeno Leung" userId="a08ca5a1-307c-496d-ab60-1a1000b53ffc" providerId="ADAL" clId="{17C3F510-F46E-519B-B1D9-F69F1908BC6C}" dt="2026-02-02T17:55:31.281" v="179" actId="2696"/>
        <pc:sldMkLst>
          <pc:docMk/>
          <pc:sldMk cId="1405755298" sldId="875"/>
        </pc:sldMkLst>
        <pc:spChg chg="mod">
          <ac:chgData name="Zeno Leung" userId="a08ca5a1-307c-496d-ab60-1a1000b53ffc" providerId="ADAL" clId="{17C3F510-F46E-519B-B1D9-F69F1908BC6C}" dt="2026-02-02T17:55:13.539" v="170" actId="21"/>
          <ac:spMkLst>
            <pc:docMk/>
            <pc:sldMk cId="1405755298" sldId="875"/>
            <ac:spMk id="2" creationId="{C3BE3B01-F092-0D51-7420-1194FEFDF8F0}"/>
          </ac:spMkLst>
        </pc:spChg>
        <pc:spChg chg="del">
          <ac:chgData name="Zeno Leung" userId="a08ca5a1-307c-496d-ab60-1a1000b53ffc" providerId="ADAL" clId="{17C3F510-F46E-519B-B1D9-F69F1908BC6C}" dt="2026-02-02T17:47:41.762" v="20"/>
          <ac:spMkLst>
            <pc:docMk/>
            <pc:sldMk cId="1405755298" sldId="875"/>
            <ac:spMk id="3" creationId="{D0379142-9018-2654-E917-69F6C3CD93EF}"/>
          </ac:spMkLst>
        </pc:spChg>
        <pc:spChg chg="add mod">
          <ac:chgData name="Zeno Leung" userId="a08ca5a1-307c-496d-ab60-1a1000b53ffc" providerId="ADAL" clId="{17C3F510-F46E-519B-B1D9-F69F1908BC6C}" dt="2026-02-02T17:54:58.385" v="166" actId="21"/>
          <ac:spMkLst>
            <pc:docMk/>
            <pc:sldMk cId="1405755298" sldId="875"/>
            <ac:spMk id="6" creationId="{AC20E945-C01F-7EA4-8279-8DD55F133FDD}"/>
          </ac:spMkLst>
        </pc:spChg>
        <pc:picChg chg="add del mod">
          <ac:chgData name="Zeno Leung" userId="a08ca5a1-307c-496d-ab60-1a1000b53ffc" providerId="ADAL" clId="{17C3F510-F46E-519B-B1D9-F69F1908BC6C}" dt="2026-02-02T17:54:58.385" v="166" actId="21"/>
          <ac:picMkLst>
            <pc:docMk/>
            <pc:sldMk cId="1405755298" sldId="875"/>
            <ac:picMk id="4" creationId="{87277785-5061-DE92-2E32-CABE1812AF9F}"/>
          </ac:picMkLst>
        </pc:picChg>
      </pc:sldChg>
      <pc:sldChg chg="new del">
        <pc:chgData name="Zeno Leung" userId="a08ca5a1-307c-496d-ab60-1a1000b53ffc" providerId="ADAL" clId="{17C3F510-F46E-519B-B1D9-F69F1908BC6C}" dt="2026-02-02T17:46:36.868" v="15" actId="680"/>
        <pc:sldMkLst>
          <pc:docMk/>
          <pc:sldMk cId="4115148823" sldId="875"/>
        </pc:sldMkLst>
      </pc:sldChg>
      <pc:sldChg chg="addSp delSp modSp new del mod modClrScheme chgLayout">
        <pc:chgData name="Zeno Leung" userId="a08ca5a1-307c-496d-ab60-1a1000b53ffc" providerId="ADAL" clId="{17C3F510-F46E-519B-B1D9-F69F1908BC6C}" dt="2026-02-02T17:56:11.882" v="189" actId="2696"/>
        <pc:sldMkLst>
          <pc:docMk/>
          <pc:sldMk cId="3452458024" sldId="876"/>
        </pc:sldMkLst>
        <pc:spChg chg="mod ord">
          <ac:chgData name="Zeno Leung" userId="a08ca5a1-307c-496d-ab60-1a1000b53ffc" providerId="ADAL" clId="{17C3F510-F46E-519B-B1D9-F69F1908BC6C}" dt="2026-02-02T17:55:37.549" v="180" actId="21"/>
          <ac:spMkLst>
            <pc:docMk/>
            <pc:sldMk cId="3452458024" sldId="876"/>
            <ac:spMk id="2" creationId="{F754D9A7-7572-496A-721D-1E05F4951945}"/>
          </ac:spMkLst>
        </pc:spChg>
        <pc:spChg chg="del mod ord">
          <ac:chgData name="Zeno Leung" userId="a08ca5a1-307c-496d-ab60-1a1000b53ffc" providerId="ADAL" clId="{17C3F510-F46E-519B-B1D9-F69F1908BC6C}" dt="2026-02-02T17:50:12.337" v="54" actId="700"/>
          <ac:spMkLst>
            <pc:docMk/>
            <pc:sldMk cId="3452458024" sldId="876"/>
            <ac:spMk id="3" creationId="{AF1D6487-F57D-9C7A-40A7-CB9F38AA63B0}"/>
          </ac:spMkLst>
        </pc:spChg>
        <pc:spChg chg="add del mod ord">
          <ac:chgData name="Zeno Leung" userId="a08ca5a1-307c-496d-ab60-1a1000b53ffc" providerId="ADAL" clId="{17C3F510-F46E-519B-B1D9-F69F1908BC6C}" dt="2026-02-02T17:55:46.455" v="182" actId="21"/>
          <ac:spMkLst>
            <pc:docMk/>
            <pc:sldMk cId="3452458024" sldId="876"/>
            <ac:spMk id="4" creationId="{7B11B751-023C-2447-795D-C146553C3356}"/>
          </ac:spMkLst>
        </pc:spChg>
        <pc:spChg chg="add del mod ord">
          <ac:chgData name="Zeno Leung" userId="a08ca5a1-307c-496d-ab60-1a1000b53ffc" providerId="ADAL" clId="{17C3F510-F46E-519B-B1D9-F69F1908BC6C}" dt="2026-02-02T17:55:46.455" v="182" actId="21"/>
          <ac:spMkLst>
            <pc:docMk/>
            <pc:sldMk cId="3452458024" sldId="876"/>
            <ac:spMk id="5" creationId="{BE8898C6-927E-6722-937D-50D7D6296EEC}"/>
          </ac:spMkLst>
        </pc:spChg>
        <pc:spChg chg="add mod">
          <ac:chgData name="Zeno Leung" userId="a08ca5a1-307c-496d-ab60-1a1000b53ffc" providerId="ADAL" clId="{17C3F510-F46E-519B-B1D9-F69F1908BC6C}" dt="2026-02-02T17:55:46.455" v="182" actId="21"/>
          <ac:spMkLst>
            <pc:docMk/>
            <pc:sldMk cId="3452458024" sldId="876"/>
            <ac:spMk id="7" creationId="{12259DEE-7733-0910-DE81-46B2F8434C5B}"/>
          </ac:spMkLst>
        </pc:spChg>
        <pc:spChg chg="add mod">
          <ac:chgData name="Zeno Leung" userId="a08ca5a1-307c-496d-ab60-1a1000b53ffc" providerId="ADAL" clId="{17C3F510-F46E-519B-B1D9-F69F1908BC6C}" dt="2026-02-02T17:55:46.455" v="182" actId="21"/>
          <ac:spMkLst>
            <pc:docMk/>
            <pc:sldMk cId="3452458024" sldId="876"/>
            <ac:spMk id="9" creationId="{13CBCD9C-BA05-3C79-1BA4-62A182EB20C1}"/>
          </ac:spMkLst>
        </pc:spChg>
      </pc:sldChg>
      <pc:sldChg chg="addSp delSp modSp new mod">
        <pc:chgData name="Zeno Leung" userId="a08ca5a1-307c-496d-ab60-1a1000b53ffc" providerId="ADAL" clId="{17C3F510-F46E-519B-B1D9-F69F1908BC6C}" dt="2026-02-02T17:58:17.875" v="204" actId="1076"/>
        <pc:sldMkLst>
          <pc:docMk/>
          <pc:sldMk cId="467144044" sldId="877"/>
        </pc:sldMkLst>
        <pc:spChg chg="del">
          <ac:chgData name="Zeno Leung" userId="a08ca5a1-307c-496d-ab60-1a1000b53ffc" providerId="ADAL" clId="{17C3F510-F46E-519B-B1D9-F69F1908BC6C}" dt="2026-02-02T17:58:01.652" v="197" actId="931"/>
          <ac:spMkLst>
            <pc:docMk/>
            <pc:sldMk cId="467144044" sldId="877"/>
            <ac:spMk id="2" creationId="{870B56B6-0CAE-08A0-D433-5411AAF5DD7F}"/>
          </ac:spMkLst>
        </pc:spChg>
        <pc:spChg chg="mod">
          <ac:chgData name="Zeno Leung" userId="a08ca5a1-307c-496d-ab60-1a1000b53ffc" providerId="ADAL" clId="{17C3F510-F46E-519B-B1D9-F69F1908BC6C}" dt="2026-02-02T17:56:55.625" v="196" actId="6549"/>
          <ac:spMkLst>
            <pc:docMk/>
            <pc:sldMk cId="467144044" sldId="877"/>
            <ac:spMk id="3" creationId="{92315314-D3AE-E8E1-A952-206D7DA76F66}"/>
          </ac:spMkLst>
        </pc:spChg>
        <pc:picChg chg="add mod">
          <ac:chgData name="Zeno Leung" userId="a08ca5a1-307c-496d-ab60-1a1000b53ffc" providerId="ADAL" clId="{17C3F510-F46E-519B-B1D9-F69F1908BC6C}" dt="2026-02-02T17:58:17.875" v="204" actId="1076"/>
          <ac:picMkLst>
            <pc:docMk/>
            <pc:sldMk cId="467144044" sldId="877"/>
            <ac:picMk id="5" creationId="{6F509675-7225-830D-F466-3D33203ACFBB}"/>
          </ac:picMkLst>
        </pc:picChg>
      </pc:sldChg>
      <pc:sldChg chg="add del modTransition">
        <pc:chgData name="Zeno Leung" userId="a08ca5a1-307c-496d-ab60-1a1000b53ffc" providerId="ADAL" clId="{17C3F510-F46E-519B-B1D9-F69F1908BC6C}" dt="2026-02-02T17:54:44.867" v="163"/>
        <pc:sldMkLst>
          <pc:docMk/>
          <pc:sldMk cId="530657880" sldId="878"/>
        </pc:sldMkLst>
      </pc:sldChg>
      <pc:sldChg chg="addSp delSp modSp add mod modAnim">
        <pc:chgData name="Zeno Leung" userId="a08ca5a1-307c-496d-ab60-1a1000b53ffc" providerId="ADAL" clId="{17C3F510-F46E-519B-B1D9-F69F1908BC6C}" dt="2026-02-02T17:55:28.359" v="178" actId="27636"/>
        <pc:sldMkLst>
          <pc:docMk/>
          <pc:sldMk cId="2674878117" sldId="878"/>
        </pc:sldMkLst>
        <pc:spChg chg="del">
          <ac:chgData name="Zeno Leung" userId="a08ca5a1-307c-496d-ab60-1a1000b53ffc" providerId="ADAL" clId="{17C3F510-F46E-519B-B1D9-F69F1908BC6C}" dt="2026-02-02T17:55:01.861" v="167"/>
          <ac:spMkLst>
            <pc:docMk/>
            <pc:sldMk cId="2674878117" sldId="878"/>
            <ac:spMk id="2" creationId="{669968A0-E62E-D4A3-3671-065B7C6B2D73}"/>
          </ac:spMkLst>
        </pc:spChg>
        <pc:spChg chg="mod">
          <ac:chgData name="Zeno Leung" userId="a08ca5a1-307c-496d-ab60-1a1000b53ffc" providerId="ADAL" clId="{17C3F510-F46E-519B-B1D9-F69F1908BC6C}" dt="2026-02-02T17:55:28.359" v="178" actId="27636"/>
          <ac:spMkLst>
            <pc:docMk/>
            <pc:sldMk cId="2674878117" sldId="878"/>
            <ac:spMk id="3" creationId="{8BF52732-6416-A13A-7F4C-1C8B3EA8B2D9}"/>
          </ac:spMkLst>
        </pc:spChg>
        <pc:picChg chg="add mod">
          <ac:chgData name="Zeno Leung" userId="a08ca5a1-307c-496d-ab60-1a1000b53ffc" providerId="ADAL" clId="{17C3F510-F46E-519B-B1D9-F69F1908BC6C}" dt="2026-02-02T17:55:08.436" v="169" actId="14100"/>
          <ac:picMkLst>
            <pc:docMk/>
            <pc:sldMk cId="2674878117" sldId="878"/>
            <ac:picMk id="4" creationId="{76BB6DBC-25D6-1346-47BB-C4C3F058AB1B}"/>
          </ac:picMkLst>
        </pc:picChg>
      </pc:sldChg>
      <pc:sldChg chg="addSp delSp modSp add mod">
        <pc:chgData name="Zeno Leung" userId="a08ca5a1-307c-496d-ab60-1a1000b53ffc" providerId="ADAL" clId="{17C3F510-F46E-519B-B1D9-F69F1908BC6C}" dt="2026-02-02T17:56:09.907" v="188" actId="207"/>
        <pc:sldMkLst>
          <pc:docMk/>
          <pc:sldMk cId="661644960" sldId="879"/>
        </pc:sldMkLst>
        <pc:spChg chg="del">
          <ac:chgData name="Zeno Leung" userId="a08ca5a1-307c-496d-ab60-1a1000b53ffc" providerId="ADAL" clId="{17C3F510-F46E-519B-B1D9-F69F1908BC6C}" dt="2026-02-02T17:55:54.277" v="184" actId="478"/>
          <ac:spMkLst>
            <pc:docMk/>
            <pc:sldMk cId="661644960" sldId="879"/>
            <ac:spMk id="2" creationId="{D1A20467-CE69-AA97-E1B3-D6CCA632660C}"/>
          </ac:spMkLst>
        </pc:spChg>
        <pc:spChg chg="mod">
          <ac:chgData name="Zeno Leung" userId="a08ca5a1-307c-496d-ab60-1a1000b53ffc" providerId="ADAL" clId="{17C3F510-F46E-519B-B1D9-F69F1908BC6C}" dt="2026-02-02T17:55:39.983" v="181"/>
          <ac:spMkLst>
            <pc:docMk/>
            <pc:sldMk cId="661644960" sldId="879"/>
            <ac:spMk id="3" creationId="{C8BCE9C9-115B-B0B9-658A-7F177A26138D}"/>
          </ac:spMkLst>
        </pc:spChg>
        <pc:spChg chg="add mod">
          <ac:chgData name="Zeno Leung" userId="a08ca5a1-307c-496d-ab60-1a1000b53ffc" providerId="ADAL" clId="{17C3F510-F46E-519B-B1D9-F69F1908BC6C}" dt="2026-02-02T17:56:09.907" v="188" actId="207"/>
          <ac:spMkLst>
            <pc:docMk/>
            <pc:sldMk cId="661644960" sldId="879"/>
            <ac:spMk id="4" creationId="{E4EC5F1B-75DD-1E22-2532-A3D3B9686352}"/>
          </ac:spMkLst>
        </pc:spChg>
        <pc:spChg chg="add mod">
          <ac:chgData name="Zeno Leung" userId="a08ca5a1-307c-496d-ab60-1a1000b53ffc" providerId="ADAL" clId="{17C3F510-F46E-519B-B1D9-F69F1908BC6C}" dt="2026-02-02T17:56:06.353" v="187" actId="207"/>
          <ac:spMkLst>
            <pc:docMk/>
            <pc:sldMk cId="661644960" sldId="879"/>
            <ac:spMk id="5" creationId="{3BFE1AE7-D245-F09E-CBD1-962F15E8E96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02/02/2026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02/02/2026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a:t>
            </a:fld>
            <a:endParaRPr lang="en-GB"/>
          </a:p>
        </p:txBody>
      </p:sp>
    </p:spTree>
    <p:extLst>
      <p:ext uri="{BB962C8B-B14F-4D97-AF65-F5344CB8AC3E}">
        <p14:creationId xmlns:p14="http://schemas.microsoft.com/office/powerpoint/2010/main" val="1081921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6E1BDCB-C195-4A45-974F-E6DDB024ACAF}" type="slidenum">
              <a:rPr lang="en-GB" smtClean="0"/>
              <a:pPr/>
              <a:t>2</a:t>
            </a:fld>
            <a:endParaRPr lang="en-GB"/>
          </a:p>
        </p:txBody>
      </p:sp>
    </p:spTree>
    <p:extLst>
      <p:ext uri="{BB962C8B-B14F-4D97-AF65-F5344CB8AC3E}">
        <p14:creationId xmlns:p14="http://schemas.microsoft.com/office/powerpoint/2010/main" val="2605998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the vocabulary at each stage, take each step one at a time. Highlight the ‘future research’ at the end </a:t>
            </a:r>
          </a:p>
        </p:txBody>
      </p:sp>
      <p:sp>
        <p:nvSpPr>
          <p:cNvPr id="4" name="Slide Number Placeholder 3"/>
          <p:cNvSpPr>
            <a:spLocks noGrp="1"/>
          </p:cNvSpPr>
          <p:nvPr>
            <p:ph type="sldNum" sz="quarter" idx="5"/>
          </p:nvPr>
        </p:nvSpPr>
        <p:spPr/>
        <p:txBody>
          <a:bodyPr/>
          <a:lstStyle/>
          <a:p>
            <a:fld id="{D11FDB42-A0FE-47E6-8AA1-B316FF70837B}" type="slidenum">
              <a:rPr lang="en-GB" smtClean="0"/>
              <a:t>3</a:t>
            </a:fld>
            <a:endParaRPr lang="en-GB"/>
          </a:p>
        </p:txBody>
      </p:sp>
    </p:spTree>
    <p:extLst>
      <p:ext uri="{BB962C8B-B14F-4D97-AF65-F5344CB8AC3E}">
        <p14:creationId xmlns:p14="http://schemas.microsoft.com/office/powerpoint/2010/main" val="25583529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02/02/2026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02/02/2026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02/02/2026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02/02/2026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02/02/2026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02/02/2026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45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02/02/2026</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13.xml"/><Relationship Id="rId1" Type="http://schemas.openxmlformats.org/officeDocument/2006/relationships/video" Target="https://www.youtube.com/embed/9hodYUDDfsY?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13.xml"/><Relationship Id="rId1" Type="http://schemas.openxmlformats.org/officeDocument/2006/relationships/video" Target="https://www.youtube.com/embed/FybkUMplAlI?feature=oembed"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7.xml"/><Relationship Id="rId1" Type="http://schemas.openxmlformats.org/officeDocument/2006/relationships/video" Target="https://www.youtube.com/embed/hkcqGU7l_z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7.xml"/><Relationship Id="rId1" Type="http://schemas.openxmlformats.org/officeDocument/2006/relationships/video" Target="https://www.youtube.com/embed/F2mHeudPGNI?feature=oembed"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3.xml"/><Relationship Id="rId1" Type="http://schemas.openxmlformats.org/officeDocument/2006/relationships/video" Target="https://www.youtube.com/embed/0qs5cg7fZBc?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JZQjDfckj9k?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gif"/><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scribbr.com/methodology/inductive-deductive-reasoning/"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4y1BAqOnhMM?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gctAuZGrdbQ?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06E4-2002-4E64-8BBC-E83681FCCE2E}"/>
              </a:ext>
            </a:extLst>
          </p:cNvPr>
          <p:cNvSpPr txBox="1">
            <a:spLocks noGrp="1"/>
          </p:cNvSpPr>
          <p:nvPr>
            <p:ph type="title"/>
          </p:nvPr>
        </p:nvSpPr>
        <p:spPr>
          <a:xfrm>
            <a:off x="628650" y="222501"/>
            <a:ext cx="7886700" cy="994169"/>
          </a:xfrm>
          <a:solidFill>
            <a:srgbClr val="B4C7E7"/>
          </a:solidFill>
        </p:spPr>
        <p:txBody>
          <a:bodyPr anchorCtr="1">
            <a:normAutofit/>
          </a:bodyPr>
          <a:lstStyle/>
          <a:p>
            <a:pPr lvl="0" algn="ctr"/>
            <a:r>
              <a:rPr lang="en-GB" sz="3300" b="1" dirty="0">
                <a:solidFill>
                  <a:schemeClr val="tx1"/>
                </a:solidFill>
                <a:latin typeface="Arial" panose="020B0604020202020204" pitchFamily="34" charset="0"/>
                <a:cs typeface="Arial" panose="020B0604020202020204" pitchFamily="34" charset="0"/>
              </a:rPr>
              <a:t>PRACTICE-BASED RESEARCH</a:t>
            </a:r>
            <a:endParaRPr lang="en-GB" b="1" dirty="0">
              <a:solidFill>
                <a:schemeClr val="tx1"/>
              </a:solidFill>
              <a:latin typeface="Arial" panose="020B0604020202020204" pitchFamily="34" charset="0"/>
              <a:cs typeface="Arial" panose="020B0604020202020204" pitchFamily="34" charset="0"/>
            </a:endParaRPr>
          </a:p>
        </p:txBody>
      </p:sp>
      <p:sp>
        <p:nvSpPr>
          <p:cNvPr id="7" name="Content Placeholder 6">
            <a:extLst>
              <a:ext uri="{FF2B5EF4-FFF2-40B4-BE49-F238E27FC236}">
                <a16:creationId xmlns:a16="http://schemas.microsoft.com/office/drawing/2014/main" id="{4B5F2938-4032-4B3C-B60D-F68E003BC1A7}"/>
              </a:ext>
            </a:extLst>
          </p:cNvPr>
          <p:cNvSpPr>
            <a:spLocks noGrp="1"/>
          </p:cNvSpPr>
          <p:nvPr>
            <p:ph idx="1"/>
          </p:nvPr>
        </p:nvSpPr>
        <p:spPr>
          <a:xfrm>
            <a:off x="628652" y="2226470"/>
            <a:ext cx="7886700" cy="3568540"/>
          </a:xfrm>
        </p:spPr>
        <p:txBody>
          <a:bodyPr vert="horz" lIns="91440" tIns="45720" rIns="91440" bIns="45720" rtlCol="0" anchor="t">
            <a:normAutofit fontScale="70000" lnSpcReduction="20000"/>
          </a:bodyPr>
          <a:lstStyle/>
          <a:p>
            <a:pPr algn="ctr"/>
            <a:endParaRPr lang="en-GB" b="1" dirty="0"/>
          </a:p>
          <a:p>
            <a:pPr algn="ctr"/>
            <a:endParaRPr lang="en-GB" b="1" dirty="0"/>
          </a:p>
          <a:p>
            <a:pPr algn="ctr"/>
            <a:endParaRPr lang="en-GB" b="1" dirty="0"/>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panose="020B0604020202020204" pitchFamily="34" charset="0"/>
                <a:cs typeface="Arial" panose="020B0604020202020204" pitchFamily="34" charset="0"/>
              </a:rPr>
              <a:t>                                                           </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dirty="0">
                <a:latin typeface="Arial"/>
                <a:cs typeface="Arial"/>
              </a:rPr>
              <a:t>                                                                         </a:t>
            </a:r>
            <a:endParaRPr lang="en-GB" sz="2400">
              <a:latin typeface="Arial"/>
              <a:cs typeface="Arial"/>
            </a:endParaRPr>
          </a:p>
        </p:txBody>
      </p:sp>
      <p:pic>
        <p:nvPicPr>
          <p:cNvPr id="8" name="Picture 7" descr="Image result for research methods picture">
            <a:extLst>
              <a:ext uri="{FF2B5EF4-FFF2-40B4-BE49-F238E27FC236}">
                <a16:creationId xmlns:a16="http://schemas.microsoft.com/office/drawing/2014/main" id="{C4131321-0C9C-4BF3-84F6-D3D82EBD383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63688" y="1788331"/>
            <a:ext cx="5805377" cy="2558740"/>
          </a:xfrm>
          <a:prstGeom prst="rect">
            <a:avLst/>
          </a:prstGeom>
          <a:noFill/>
          <a:ln>
            <a:noFill/>
          </a:ln>
        </p:spPr>
      </p:pic>
      <p:sp>
        <p:nvSpPr>
          <p:cNvPr id="3" name="TextBox 2">
            <a:extLst>
              <a:ext uri="{FF2B5EF4-FFF2-40B4-BE49-F238E27FC236}">
                <a16:creationId xmlns:a16="http://schemas.microsoft.com/office/drawing/2014/main" id="{AD4CD45C-4174-EDC8-DB66-FD8A7DA0164C}"/>
              </a:ext>
            </a:extLst>
          </p:cNvPr>
          <p:cNvSpPr txBox="1"/>
          <p:nvPr/>
        </p:nvSpPr>
        <p:spPr>
          <a:xfrm>
            <a:off x="158990" y="5039512"/>
            <a:ext cx="2791113" cy="600164"/>
          </a:xfrm>
          <a:prstGeom prst="rect">
            <a:avLst/>
          </a:prstGeom>
          <a:noFill/>
        </p:spPr>
        <p:txBody>
          <a:bodyPr wrap="square" lIns="91440" tIns="45720" rIns="91440" bIns="45720" anchor="t">
            <a:spAutoFit/>
          </a:bodyPr>
          <a:lstStyle/>
          <a:p>
            <a:pPr algn="ctr">
              <a:spcBef>
                <a:spcPct val="20000"/>
              </a:spcBef>
              <a:defRPr/>
            </a:pPr>
            <a:r>
              <a:rPr lang="en-GB" sz="1500" b="1" dirty="0">
                <a:latin typeface="Arial"/>
                <a:cs typeface="Arial"/>
              </a:rPr>
              <a:t>Created by: Dr Aishat </a:t>
            </a:r>
            <a:r>
              <a:rPr lang="en-GB" sz="1500" b="1" dirty="0" err="1">
                <a:latin typeface="Arial"/>
                <a:cs typeface="Arial"/>
              </a:rPr>
              <a:t>Bakre</a:t>
            </a:r>
            <a:endParaRPr lang="en-GB" sz="1500" dirty="0" err="1">
              <a:latin typeface="Arial"/>
              <a:cs typeface="Arial"/>
            </a:endParaRPr>
          </a:p>
          <a:p>
            <a:pPr algn="ctr">
              <a:spcBef>
                <a:spcPct val="20000"/>
              </a:spcBef>
              <a:defRPr/>
            </a:pPr>
            <a:r>
              <a:rPr lang="en-GB" sz="1500" b="1" dirty="0">
                <a:latin typeface="Arial"/>
                <a:cs typeface="Arial"/>
              </a:rPr>
              <a:t>Modified by: Dr Zeno Leung</a:t>
            </a:r>
          </a:p>
        </p:txBody>
      </p:sp>
      <p:sp>
        <p:nvSpPr>
          <p:cNvPr id="10" name="Subtitle 2">
            <a:extLst>
              <a:ext uri="{FF2B5EF4-FFF2-40B4-BE49-F238E27FC236}">
                <a16:creationId xmlns:a16="http://schemas.microsoft.com/office/drawing/2014/main" id="{DAC69589-15A6-682B-FA6D-22A471A61836}"/>
              </a:ext>
            </a:extLst>
          </p:cNvPr>
          <p:cNvSpPr txBox="1">
            <a:spLocks/>
          </p:cNvSpPr>
          <p:nvPr/>
        </p:nvSpPr>
        <p:spPr>
          <a:xfrm>
            <a:off x="2771800" y="4500573"/>
            <a:ext cx="4104456" cy="323165"/>
          </a:xfrm>
          <a:prstGeom prst="rect">
            <a:avLst/>
          </a:prstGeom>
        </p:spPr>
        <p:txBody>
          <a:bodyPr vert="horz">
            <a:noAutofit/>
          </a:bodyPr>
          <a:lst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a:lstStyle>
          <a:p>
            <a:pPr marL="109728" indent="0">
              <a:buNone/>
            </a:pPr>
            <a:r>
              <a:rPr lang="en-GB" sz="2000" b="1" i="1" dirty="0">
                <a:latin typeface="Arial" panose="020B0604020202020204" pitchFamily="34" charset="0"/>
                <a:cs typeface="Arial" panose="020B0604020202020204" pitchFamily="34" charset="0"/>
              </a:rPr>
              <a:t>Methodological considerations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8229600" cy="1066800"/>
          </a:xfrm>
        </p:spPr>
        <p:txBody>
          <a:bodyPr/>
          <a:lstStyle/>
          <a:p>
            <a:r>
              <a:rPr lang="en-GB" b="1" dirty="0">
                <a:solidFill>
                  <a:schemeClr val="tx1"/>
                </a:solidFill>
                <a:latin typeface="Arial" panose="020B0604020202020204" pitchFamily="34" charset="0"/>
                <a:cs typeface="Arial" panose="020B0604020202020204" pitchFamily="34" charset="0"/>
              </a:rPr>
              <a:t>Session Aims</a:t>
            </a:r>
          </a:p>
        </p:txBody>
      </p:sp>
      <p:sp>
        <p:nvSpPr>
          <p:cNvPr id="3" name="Content Placeholder 2"/>
          <p:cNvSpPr>
            <a:spLocks noGrp="1"/>
          </p:cNvSpPr>
          <p:nvPr>
            <p:ph idx="1"/>
          </p:nvPr>
        </p:nvSpPr>
        <p:spPr>
          <a:xfrm>
            <a:off x="647564" y="1916832"/>
            <a:ext cx="7837882" cy="3574996"/>
          </a:xfrm>
        </p:spPr>
        <p:txBody>
          <a:bodyPr vert="horz" lIns="91440" tIns="45720" rIns="91440" bIns="45720" rtlCol="0" anchor="t">
            <a:noAutofit/>
          </a:bodyPr>
          <a:lstStyle/>
          <a:p>
            <a:pPr marL="0" indent="0">
              <a:buNone/>
            </a:pPr>
            <a:r>
              <a:rPr lang="en-GB" sz="2600" dirty="0">
                <a:latin typeface="Arial"/>
                <a:cs typeface="Arial"/>
              </a:rPr>
              <a:t>To understand:</a:t>
            </a:r>
            <a:endParaRPr lang="en-US" sz="2600" dirty="0">
              <a:latin typeface="Arial"/>
              <a:cs typeface="Arial"/>
            </a:endParaRPr>
          </a:p>
          <a:p>
            <a:endParaRPr lang="en-GB" sz="2400" dirty="0">
              <a:latin typeface="Arial"/>
              <a:cs typeface="Arial"/>
            </a:endParaRPr>
          </a:p>
          <a:p>
            <a:pPr lvl="1">
              <a:buFont typeface="Arial" panose="020B0604020202020204" pitchFamily="34" charset="0"/>
              <a:buChar char="•"/>
            </a:pPr>
            <a:r>
              <a:rPr lang="en-GB" sz="2400" dirty="0">
                <a:latin typeface="Arial"/>
                <a:cs typeface="Arial"/>
              </a:rPr>
              <a:t>the concepts of research paradigm, methodology and methods</a:t>
            </a:r>
          </a:p>
          <a:p>
            <a:pPr lvl="1">
              <a:buFont typeface="Arial" panose="020B0604020202020204" pitchFamily="34" charset="0"/>
              <a:buChar char="•"/>
            </a:pPr>
            <a:r>
              <a:rPr lang="en-GB" sz="2400" dirty="0">
                <a:latin typeface="Arial"/>
                <a:cs typeface="Arial"/>
              </a:rPr>
              <a:t>deductive and inductive research approaches</a:t>
            </a:r>
          </a:p>
          <a:p>
            <a:pPr lvl="1">
              <a:buFont typeface="Arial" panose="020B0604020202020204" pitchFamily="34" charset="0"/>
              <a:buChar char="•"/>
            </a:pPr>
            <a:r>
              <a:rPr lang="en-GB" sz="2400" dirty="0">
                <a:latin typeface="Arial"/>
                <a:cs typeface="Arial"/>
              </a:rPr>
              <a:t>theoretical/conceptual framework and its importance in research process</a:t>
            </a:r>
          </a:p>
        </p:txBody>
      </p:sp>
    </p:spTree>
    <p:extLst>
      <p:ext uri="{BB962C8B-B14F-4D97-AF65-F5344CB8AC3E}">
        <p14:creationId xmlns:p14="http://schemas.microsoft.com/office/powerpoint/2010/main" val="220843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F45E55C4-B531-4208-877B-643EA0456830}"/>
              </a:ext>
            </a:extLst>
          </p:cNvPr>
          <p:cNvSpPr>
            <a:spLocks noGrp="1"/>
          </p:cNvSpPr>
          <p:nvPr>
            <p:ph type="title"/>
          </p:nvPr>
        </p:nvSpPr>
        <p:spPr>
          <a:xfrm>
            <a:off x="1547664" y="67000"/>
            <a:ext cx="5760639" cy="535070"/>
          </a:xfrm>
        </p:spPr>
        <p:txBody>
          <a:bodyPr/>
          <a:lstStyle/>
          <a:p>
            <a:pPr algn="ctr"/>
            <a:r>
              <a:rPr lang="en-US" dirty="0"/>
              <a:t>Recap: The Research Process</a:t>
            </a:r>
          </a:p>
        </p:txBody>
      </p:sp>
      <p:sp>
        <p:nvSpPr>
          <p:cNvPr id="12" name="Text Placeholder 3">
            <a:extLst>
              <a:ext uri="{FF2B5EF4-FFF2-40B4-BE49-F238E27FC236}">
                <a16:creationId xmlns:a16="http://schemas.microsoft.com/office/drawing/2014/main" id="{D263023E-3A6C-4286-992C-2AD492743C9D}"/>
              </a:ext>
            </a:extLst>
          </p:cNvPr>
          <p:cNvSpPr>
            <a:spLocks noGrp="1"/>
          </p:cNvSpPr>
          <p:nvPr>
            <p:ph type="body" sz="half" idx="2"/>
          </p:nvPr>
        </p:nvSpPr>
        <p:spPr>
          <a:xfrm>
            <a:off x="7092277" y="4653136"/>
            <a:ext cx="1944219" cy="1295988"/>
          </a:xfrm>
        </p:spPr>
        <p:txBody>
          <a:bodyPr/>
          <a:lstStyle/>
          <a:p>
            <a:r>
              <a:rPr lang="en-US" dirty="0"/>
              <a:t>This diagram from </a:t>
            </a:r>
            <a:r>
              <a:rPr lang="en-US" dirty="0" err="1"/>
              <a:t>Cresswell</a:t>
            </a:r>
            <a:r>
              <a:rPr lang="en-US" dirty="0"/>
              <a:t> (2013, p29) shows the steps and sequence of the research process. </a:t>
            </a:r>
          </a:p>
        </p:txBody>
      </p:sp>
      <p:pic>
        <p:nvPicPr>
          <p:cNvPr id="9" name="Picture Placeholder 4">
            <a:extLst>
              <a:ext uri="{FF2B5EF4-FFF2-40B4-BE49-F238E27FC236}">
                <a16:creationId xmlns:a16="http://schemas.microsoft.com/office/drawing/2014/main" id="{A60CD4D2-EEF9-441B-B0BD-DF543CBF2206}"/>
              </a:ext>
            </a:extLst>
          </p:cNvPr>
          <p:cNvPicPr>
            <a:picLocks noChangeAspect="1"/>
          </p:cNvPicPr>
          <p:nvPr/>
        </p:nvPicPr>
        <p:blipFill rotWithShape="1">
          <a:blip r:embed="rId3"/>
          <a:srcRect t="79335"/>
          <a:stretch/>
        </p:blipFill>
        <p:spPr>
          <a:xfrm>
            <a:off x="1019223" y="4720947"/>
            <a:ext cx="6073054" cy="1417662"/>
          </a:xfrm>
          <a:prstGeom prst="rect">
            <a:avLst/>
          </a:prstGeom>
          <a:noFill/>
        </p:spPr>
      </p:pic>
      <p:pic>
        <p:nvPicPr>
          <p:cNvPr id="11" name="Picture Placeholder 4">
            <a:extLst>
              <a:ext uri="{FF2B5EF4-FFF2-40B4-BE49-F238E27FC236}">
                <a16:creationId xmlns:a16="http://schemas.microsoft.com/office/drawing/2014/main" id="{C7D9E5A2-BAA4-42C0-8D0A-1389D886122E}"/>
              </a:ext>
            </a:extLst>
          </p:cNvPr>
          <p:cNvPicPr>
            <a:picLocks noChangeAspect="1"/>
          </p:cNvPicPr>
          <p:nvPr/>
        </p:nvPicPr>
        <p:blipFill rotWithShape="1">
          <a:blip r:embed="rId3"/>
          <a:srcRect t="58272" b="21063"/>
          <a:stretch/>
        </p:blipFill>
        <p:spPr>
          <a:xfrm>
            <a:off x="1019222" y="3795632"/>
            <a:ext cx="6073055" cy="990600"/>
          </a:xfrm>
          <a:prstGeom prst="rect">
            <a:avLst/>
          </a:prstGeom>
          <a:noFill/>
        </p:spPr>
      </p:pic>
      <p:pic>
        <p:nvPicPr>
          <p:cNvPr id="13" name="Picture Placeholder 4">
            <a:extLst>
              <a:ext uri="{FF2B5EF4-FFF2-40B4-BE49-F238E27FC236}">
                <a16:creationId xmlns:a16="http://schemas.microsoft.com/office/drawing/2014/main" id="{43967698-8D04-487B-BBDE-92366471513A}"/>
              </a:ext>
            </a:extLst>
          </p:cNvPr>
          <p:cNvPicPr>
            <a:picLocks noChangeAspect="1"/>
          </p:cNvPicPr>
          <p:nvPr/>
        </p:nvPicPr>
        <p:blipFill rotWithShape="1">
          <a:blip r:embed="rId3"/>
          <a:srcRect t="34030" b="38151"/>
          <a:stretch/>
        </p:blipFill>
        <p:spPr>
          <a:xfrm>
            <a:off x="1019222" y="2531310"/>
            <a:ext cx="6073057" cy="1333500"/>
          </a:xfrm>
          <a:prstGeom prst="rect">
            <a:avLst/>
          </a:prstGeom>
          <a:noFill/>
        </p:spPr>
      </p:pic>
      <p:pic>
        <p:nvPicPr>
          <p:cNvPr id="14" name="Picture Placeholder 4">
            <a:extLst>
              <a:ext uri="{FF2B5EF4-FFF2-40B4-BE49-F238E27FC236}">
                <a16:creationId xmlns:a16="http://schemas.microsoft.com/office/drawing/2014/main" id="{E84A0332-8AB5-4F61-8DF2-E6EDDBD58952}"/>
              </a:ext>
            </a:extLst>
          </p:cNvPr>
          <p:cNvPicPr>
            <a:picLocks noChangeAspect="1"/>
          </p:cNvPicPr>
          <p:nvPr/>
        </p:nvPicPr>
        <p:blipFill rotWithShape="1">
          <a:blip r:embed="rId3"/>
          <a:srcRect b="64778"/>
          <a:stretch/>
        </p:blipFill>
        <p:spPr>
          <a:xfrm>
            <a:off x="1019221" y="719391"/>
            <a:ext cx="6073056" cy="1847678"/>
          </a:xfrm>
          <a:prstGeom prst="rect">
            <a:avLst/>
          </a:prstGeom>
          <a:noFill/>
        </p:spPr>
      </p:pic>
      <p:sp>
        <p:nvSpPr>
          <p:cNvPr id="2" name="Oval 1">
            <a:extLst>
              <a:ext uri="{FF2B5EF4-FFF2-40B4-BE49-F238E27FC236}">
                <a16:creationId xmlns:a16="http://schemas.microsoft.com/office/drawing/2014/main" id="{84B53967-E6C1-20D7-0C78-EE971F384F8A}"/>
              </a:ext>
            </a:extLst>
          </p:cNvPr>
          <p:cNvSpPr/>
          <p:nvPr/>
        </p:nvSpPr>
        <p:spPr>
          <a:xfrm>
            <a:off x="2753481" y="2635413"/>
            <a:ext cx="2597727" cy="1235363"/>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allout: Bent Line 3">
            <a:extLst>
              <a:ext uri="{FF2B5EF4-FFF2-40B4-BE49-F238E27FC236}">
                <a16:creationId xmlns:a16="http://schemas.microsoft.com/office/drawing/2014/main" id="{BEA12AFD-5ABD-7C03-443C-464DD7406BC1}"/>
              </a:ext>
            </a:extLst>
          </p:cNvPr>
          <p:cNvSpPr/>
          <p:nvPr/>
        </p:nvSpPr>
        <p:spPr>
          <a:xfrm>
            <a:off x="6453909" y="1131454"/>
            <a:ext cx="2447636" cy="1720272"/>
          </a:xfrm>
          <a:prstGeom prst="borderCallout2">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US" dirty="0"/>
              <a:t>Research design being dependent on researcher's worldview and assumptions about knowledge and knowing </a:t>
            </a:r>
          </a:p>
        </p:txBody>
      </p:sp>
    </p:spTree>
    <p:extLst>
      <p:ext uri="{BB962C8B-B14F-4D97-AF65-F5344CB8AC3E}">
        <p14:creationId xmlns:p14="http://schemas.microsoft.com/office/powerpoint/2010/main" val="41945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26520-0786-79DD-CF08-82518195172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BF52732-6416-A13A-7F4C-1C8B3EA8B2D9}"/>
              </a:ext>
            </a:extLst>
          </p:cNvPr>
          <p:cNvSpPr>
            <a:spLocks noGrp="1"/>
          </p:cNvSpPr>
          <p:nvPr>
            <p:ph type="title"/>
          </p:nvPr>
        </p:nvSpPr>
        <p:spPr/>
        <p:txBody>
          <a:bodyPr>
            <a:normAutofit/>
          </a:bodyPr>
          <a:lstStyle/>
          <a:p>
            <a:r>
              <a:rPr lang="en-US" sz="3200" dirty="0"/>
              <a:t>Turning Points in History - Scientific Revolution</a:t>
            </a:r>
          </a:p>
        </p:txBody>
      </p:sp>
      <p:pic>
        <p:nvPicPr>
          <p:cNvPr id="4" name="Online Media 3" descr="Turning Points in History - Scientific Revolution">
            <a:hlinkClick r:id="" action="ppaction://media"/>
            <a:extLst>
              <a:ext uri="{FF2B5EF4-FFF2-40B4-BE49-F238E27FC236}">
                <a16:creationId xmlns:a16="http://schemas.microsoft.com/office/drawing/2014/main" id="{76BB6DBC-25D6-1346-47BB-C4C3F058AB1B}"/>
              </a:ext>
            </a:extLst>
          </p:cNvPr>
          <p:cNvPicPr>
            <a:picLocks noGrp="1" noRot="1" noChangeAspect="1"/>
          </p:cNvPicPr>
          <p:nvPr>
            <p:ph idx="1"/>
            <a:videoFile r:link="rId1"/>
          </p:nvPr>
        </p:nvPicPr>
        <p:blipFill>
          <a:blip r:embed="rId3"/>
          <a:stretch>
            <a:fillRect/>
          </a:stretch>
        </p:blipFill>
        <p:spPr>
          <a:xfrm>
            <a:off x="1168333" y="1844824"/>
            <a:ext cx="6644027" cy="4983020"/>
          </a:xfrm>
          <a:prstGeom prst="rect">
            <a:avLst/>
          </a:prstGeom>
          <a:noFill/>
        </p:spPr>
      </p:pic>
    </p:spTree>
    <p:extLst>
      <p:ext uri="{BB962C8B-B14F-4D97-AF65-F5344CB8AC3E}">
        <p14:creationId xmlns:p14="http://schemas.microsoft.com/office/powerpoint/2010/main" val="267487811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017A3-F35F-DA29-921C-25FBE8AE0DC5}"/>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8BCE9C9-115B-B0B9-658A-7F177A26138D}"/>
              </a:ext>
            </a:extLst>
          </p:cNvPr>
          <p:cNvSpPr>
            <a:spLocks noGrp="1"/>
          </p:cNvSpPr>
          <p:nvPr>
            <p:ph type="title"/>
          </p:nvPr>
        </p:nvSpPr>
        <p:spPr/>
        <p:txBody>
          <a:bodyPr/>
          <a:lstStyle/>
          <a:p>
            <a:r>
              <a:rPr lang="en-US" dirty="0"/>
              <a:t>Scientific method</a:t>
            </a:r>
          </a:p>
        </p:txBody>
      </p:sp>
      <p:sp>
        <p:nvSpPr>
          <p:cNvPr id="4" name="Content Placeholder 3">
            <a:extLst>
              <a:ext uri="{FF2B5EF4-FFF2-40B4-BE49-F238E27FC236}">
                <a16:creationId xmlns:a16="http://schemas.microsoft.com/office/drawing/2014/main" id="{E4EC5F1B-75DD-1E22-2532-A3D3B9686352}"/>
              </a:ext>
            </a:extLst>
          </p:cNvPr>
          <p:cNvSpPr txBox="1">
            <a:spLocks/>
          </p:cNvSpPr>
          <p:nvPr/>
        </p:nvSpPr>
        <p:spPr>
          <a:xfrm>
            <a:off x="457200" y="2204863"/>
            <a:ext cx="4038600" cy="3384377"/>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US" dirty="0">
                <a:solidFill>
                  <a:schemeClr val="bg1"/>
                </a:solidFill>
              </a:rPr>
              <a:t>Characteristics</a:t>
            </a:r>
          </a:p>
          <a:p>
            <a:pPr lvl="1"/>
            <a:r>
              <a:rPr lang="en-US" dirty="0">
                <a:solidFill>
                  <a:schemeClr val="bg1"/>
                </a:solidFill>
              </a:rPr>
              <a:t>Objectivity</a:t>
            </a:r>
          </a:p>
          <a:p>
            <a:pPr lvl="1"/>
            <a:r>
              <a:rPr lang="en-US" dirty="0">
                <a:solidFill>
                  <a:schemeClr val="bg1"/>
                </a:solidFill>
              </a:rPr>
              <a:t>Reproducibility</a:t>
            </a:r>
          </a:p>
          <a:p>
            <a:pPr lvl="1"/>
            <a:r>
              <a:rPr lang="en-US" dirty="0">
                <a:solidFill>
                  <a:schemeClr val="bg1"/>
                </a:solidFill>
              </a:rPr>
              <a:t>Predictability</a:t>
            </a:r>
          </a:p>
          <a:p>
            <a:pPr lvl="1"/>
            <a:r>
              <a:rPr lang="en-US" dirty="0">
                <a:solidFill>
                  <a:schemeClr val="bg1"/>
                </a:solidFill>
              </a:rPr>
              <a:t>Skepticism </a:t>
            </a:r>
          </a:p>
          <a:p>
            <a:pPr lvl="1"/>
            <a:endParaRPr lang="en-US" dirty="0">
              <a:solidFill>
                <a:schemeClr val="bg1"/>
              </a:solidFill>
            </a:endParaRPr>
          </a:p>
        </p:txBody>
      </p:sp>
      <p:sp>
        <p:nvSpPr>
          <p:cNvPr id="5" name="Content Placeholder 4">
            <a:extLst>
              <a:ext uri="{FF2B5EF4-FFF2-40B4-BE49-F238E27FC236}">
                <a16:creationId xmlns:a16="http://schemas.microsoft.com/office/drawing/2014/main" id="{3BFE1AE7-D245-F09E-CBD1-962F15E8E96E}"/>
              </a:ext>
            </a:extLst>
          </p:cNvPr>
          <p:cNvSpPr txBox="1">
            <a:spLocks/>
          </p:cNvSpPr>
          <p:nvPr/>
        </p:nvSpPr>
        <p:spPr>
          <a:xfrm>
            <a:off x="4355976" y="2204863"/>
            <a:ext cx="4330824" cy="3384378"/>
          </a:xfrm>
          <a:prstGeom prst="rect">
            <a:avLst/>
          </a:prstGeom>
        </p:spPr>
        <p:txBody>
          <a:bodyPr>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US" dirty="0">
                <a:solidFill>
                  <a:schemeClr val="bg1"/>
                </a:solidFill>
              </a:rPr>
              <a:t>Principles &amp; Steps</a:t>
            </a:r>
          </a:p>
          <a:p>
            <a:pPr lvl="1"/>
            <a:r>
              <a:rPr lang="en-US" dirty="0">
                <a:solidFill>
                  <a:schemeClr val="bg1"/>
                </a:solidFill>
              </a:rPr>
              <a:t>Observation</a:t>
            </a:r>
          </a:p>
          <a:p>
            <a:pPr lvl="1"/>
            <a:r>
              <a:rPr lang="en-US" dirty="0">
                <a:solidFill>
                  <a:schemeClr val="bg1"/>
                </a:solidFill>
              </a:rPr>
              <a:t>Hypothesis</a:t>
            </a:r>
          </a:p>
          <a:p>
            <a:pPr lvl="1"/>
            <a:r>
              <a:rPr lang="en-US" dirty="0">
                <a:solidFill>
                  <a:schemeClr val="bg1"/>
                </a:solidFill>
              </a:rPr>
              <a:t>Experimentation</a:t>
            </a:r>
          </a:p>
          <a:p>
            <a:pPr lvl="1"/>
            <a:r>
              <a:rPr lang="en-US" dirty="0">
                <a:solidFill>
                  <a:schemeClr val="bg1"/>
                </a:solidFill>
              </a:rPr>
              <a:t>Analysis and conclusion</a:t>
            </a:r>
          </a:p>
          <a:p>
            <a:pPr lvl="1"/>
            <a:r>
              <a:rPr lang="en-US" dirty="0">
                <a:solidFill>
                  <a:schemeClr val="bg1"/>
                </a:solidFill>
              </a:rPr>
              <a:t>Iteration</a:t>
            </a:r>
          </a:p>
          <a:p>
            <a:pPr lvl="1"/>
            <a:endParaRPr lang="en-US" dirty="0">
              <a:solidFill>
                <a:schemeClr val="bg1"/>
              </a:solidFill>
            </a:endParaRPr>
          </a:p>
        </p:txBody>
      </p:sp>
    </p:spTree>
    <p:extLst>
      <p:ext uri="{BB962C8B-B14F-4D97-AF65-F5344CB8AC3E}">
        <p14:creationId xmlns:p14="http://schemas.microsoft.com/office/powerpoint/2010/main" val="66164496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FC417-539D-4356-9D17-FBDEF583805D}"/>
              </a:ext>
            </a:extLst>
          </p:cNvPr>
          <p:cNvSpPr>
            <a:spLocks noGrp="1"/>
          </p:cNvSpPr>
          <p:nvPr>
            <p:ph type="title"/>
          </p:nvPr>
        </p:nvSpPr>
        <p:spPr>
          <a:xfrm>
            <a:off x="487991" y="188640"/>
            <a:ext cx="8229600" cy="1066800"/>
          </a:xfrm>
        </p:spPr>
        <p:txBody>
          <a:bodyPr>
            <a:normAutofit/>
          </a:bodyPr>
          <a:lstStyle/>
          <a:p>
            <a:r>
              <a:rPr lang="en-GB" b="1" dirty="0"/>
              <a:t>Positivism</a:t>
            </a:r>
          </a:p>
        </p:txBody>
      </p:sp>
      <p:sp>
        <p:nvSpPr>
          <p:cNvPr id="3" name="Content Placeholder 2">
            <a:extLst>
              <a:ext uri="{FF2B5EF4-FFF2-40B4-BE49-F238E27FC236}">
                <a16:creationId xmlns:a16="http://schemas.microsoft.com/office/drawing/2014/main" id="{2C40F492-B904-4047-B82D-EB33AE628613}"/>
              </a:ext>
            </a:extLst>
          </p:cNvPr>
          <p:cNvSpPr>
            <a:spLocks noGrp="1"/>
          </p:cNvSpPr>
          <p:nvPr>
            <p:ph idx="1"/>
          </p:nvPr>
        </p:nvSpPr>
        <p:spPr>
          <a:xfrm>
            <a:off x="531047" y="2456612"/>
            <a:ext cx="8229600" cy="4325112"/>
          </a:xfrm>
        </p:spPr>
        <p:txBody>
          <a:bodyPr vert="horz" lIns="91440" tIns="45720" rIns="91440" bIns="45720" rtlCol="0" anchor="t">
            <a:noAutofit/>
          </a:bodyPr>
          <a:lstStyle/>
          <a:p>
            <a:pPr>
              <a:buFont typeface="Wingdings" pitchFamily="18" charset="2"/>
              <a:buChar char="q"/>
            </a:pPr>
            <a:r>
              <a:rPr lang="en-GB" sz="2400" dirty="0">
                <a:solidFill>
                  <a:srgbClr val="FFFFFF"/>
                </a:solidFill>
              </a:rPr>
              <a:t>This philosophical paradigm is of the assumption that the social and the natural world can be studied using a similar approach, thereby, providing explanations of a causal nature (Mertens, </a:t>
            </a:r>
            <a:r>
              <a:rPr lang="en-GB" dirty="0">
                <a:solidFill>
                  <a:srgbClr val="FFFFFF"/>
                </a:solidFill>
              </a:rPr>
              <a:t>2007</a:t>
            </a:r>
            <a:r>
              <a:rPr lang="en-GB" sz="2400" dirty="0">
                <a:solidFill>
                  <a:srgbClr val="FFFFFF"/>
                </a:solidFill>
              </a:rPr>
              <a:t>).</a:t>
            </a:r>
            <a:r>
              <a:rPr lang="en-GB" dirty="0">
                <a:solidFill>
                  <a:srgbClr val="FFFFFF"/>
                </a:solidFill>
              </a:rPr>
              <a:t> </a:t>
            </a:r>
            <a:endParaRPr lang="en-US"/>
          </a:p>
          <a:p>
            <a:pPr marL="0" indent="0">
              <a:buNone/>
            </a:pPr>
            <a:endParaRPr lang="en-GB" sz="2400" dirty="0">
              <a:solidFill>
                <a:srgbClr val="FFFFFF"/>
              </a:solidFill>
            </a:endParaRPr>
          </a:p>
          <a:p>
            <a:pPr>
              <a:buFont typeface="Wingdings" pitchFamily="18" charset="2"/>
              <a:buChar char="q"/>
            </a:pPr>
            <a:r>
              <a:rPr lang="en-GB" sz="2400" dirty="0">
                <a:solidFill>
                  <a:srgbClr val="FFFFFF"/>
                </a:solidFill>
              </a:rPr>
              <a:t>Positivists engage in observing and measuring concepts with the intention of evaluating and  predicting their outcomes, </a:t>
            </a:r>
          </a:p>
          <a:p>
            <a:pPr>
              <a:buFont typeface="Wingdings" pitchFamily="18" charset="2"/>
              <a:buChar char="q"/>
            </a:pPr>
            <a:r>
              <a:rPr lang="en-GB" sz="2400" dirty="0">
                <a:solidFill>
                  <a:srgbClr val="FFFFFF"/>
                </a:solidFill>
              </a:rPr>
              <a:t>Thus achieving an objective reality independent of being influenced by the study participants (O'Leary, </a:t>
            </a:r>
            <a:r>
              <a:rPr lang="en-GB" dirty="0">
                <a:solidFill>
                  <a:srgbClr val="FFFFFF"/>
                </a:solidFill>
              </a:rPr>
              <a:t>2004</a:t>
            </a:r>
            <a:r>
              <a:rPr lang="en-GB" sz="2400" dirty="0">
                <a:solidFill>
                  <a:srgbClr val="FFFFFF"/>
                </a:solidFill>
              </a:rPr>
              <a:t>).</a:t>
            </a:r>
            <a:r>
              <a:rPr lang="en-GB" dirty="0">
                <a:solidFill>
                  <a:srgbClr val="FFFFFF"/>
                </a:solidFill>
              </a:rPr>
              <a:t> </a:t>
            </a:r>
            <a:endParaRPr lang="en-GB" sz="2400" dirty="0">
              <a:solidFill>
                <a:srgbClr val="FFFFFF"/>
              </a:solidFill>
            </a:endParaRPr>
          </a:p>
        </p:txBody>
      </p:sp>
    </p:spTree>
    <p:extLst>
      <p:ext uri="{BB962C8B-B14F-4D97-AF65-F5344CB8AC3E}">
        <p14:creationId xmlns:p14="http://schemas.microsoft.com/office/powerpoint/2010/main" val="20111479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2B2A-3032-45BA-B9A9-49B6503C8621}"/>
              </a:ext>
            </a:extLst>
          </p:cNvPr>
          <p:cNvSpPr>
            <a:spLocks noGrp="1"/>
          </p:cNvSpPr>
          <p:nvPr>
            <p:ph type="title"/>
          </p:nvPr>
        </p:nvSpPr>
        <p:spPr>
          <a:xfrm>
            <a:off x="493789" y="127264"/>
            <a:ext cx="8229600" cy="1066800"/>
          </a:xfrm>
        </p:spPr>
        <p:txBody>
          <a:bodyPr/>
          <a:lstStyle/>
          <a:p>
            <a:pPr algn="ctr"/>
            <a:r>
              <a:rPr lang="en-GB" b="1" dirty="0"/>
              <a:t>Positivism</a:t>
            </a:r>
          </a:p>
        </p:txBody>
      </p:sp>
      <p:sp>
        <p:nvSpPr>
          <p:cNvPr id="3" name="Content Placeholder 2">
            <a:extLst>
              <a:ext uri="{FF2B5EF4-FFF2-40B4-BE49-F238E27FC236}">
                <a16:creationId xmlns:a16="http://schemas.microsoft.com/office/drawing/2014/main" id="{0AB596D5-3556-4F32-B3B5-25980BFF25C6}"/>
              </a:ext>
            </a:extLst>
          </p:cNvPr>
          <p:cNvSpPr>
            <a:spLocks noGrp="1"/>
          </p:cNvSpPr>
          <p:nvPr>
            <p:ph idx="1"/>
          </p:nvPr>
        </p:nvSpPr>
        <p:spPr>
          <a:xfrm>
            <a:off x="493789" y="2728008"/>
            <a:ext cx="8229600" cy="3698811"/>
          </a:xfrm>
        </p:spPr>
        <p:txBody>
          <a:bodyPr vert="horz" lIns="91440" tIns="45720" rIns="91440" bIns="45720" rtlCol="0" anchor="t">
            <a:normAutofit/>
          </a:bodyPr>
          <a:lstStyle/>
          <a:p>
            <a:pPr>
              <a:buFont typeface="Wingdings"/>
              <a:buChar char="q"/>
            </a:pPr>
            <a:r>
              <a:rPr lang="en-GB" dirty="0">
                <a:solidFill>
                  <a:srgbClr val="FFFFFF"/>
                </a:solidFill>
              </a:rPr>
              <a:t>Positivists often use a deductive, top-down research approach, which is regarded as an objective way of solving research problems (</a:t>
            </a:r>
            <a:r>
              <a:rPr lang="en-GB" dirty="0" err="1">
                <a:solidFill>
                  <a:srgbClr val="FFFFFF"/>
                </a:solidFill>
              </a:rPr>
              <a:t>Feilzer</a:t>
            </a:r>
            <a:r>
              <a:rPr lang="en-GB" dirty="0">
                <a:solidFill>
                  <a:srgbClr val="FFFFFF"/>
                </a:solidFill>
              </a:rPr>
              <a:t>, 2010). </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The positivist paradigm mostly aligns with the </a:t>
            </a:r>
            <a:r>
              <a:rPr lang="en-GB" b="1" dirty="0">
                <a:solidFill>
                  <a:srgbClr val="FFFFFF"/>
                </a:solidFill>
              </a:rPr>
              <a:t>quantitative methodological approach</a:t>
            </a:r>
            <a:r>
              <a:rPr lang="en-GB" dirty="0">
                <a:solidFill>
                  <a:srgbClr val="FFFFFF"/>
                </a:solidFill>
              </a:rPr>
              <a:t>, which involves the collection of factual data to explore the associations between these facts and how they agree with the findings of other existing research (Mackenzie and Knipe, 2006).</a:t>
            </a:r>
          </a:p>
        </p:txBody>
      </p:sp>
    </p:spTree>
    <p:extLst>
      <p:ext uri="{BB962C8B-B14F-4D97-AF65-F5344CB8AC3E}">
        <p14:creationId xmlns:p14="http://schemas.microsoft.com/office/powerpoint/2010/main" val="1283218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qr code on a screen&#10;&#10;AI-generated content may be incorrect.">
            <a:extLst>
              <a:ext uri="{FF2B5EF4-FFF2-40B4-BE49-F238E27FC236}">
                <a16:creationId xmlns:a16="http://schemas.microsoft.com/office/drawing/2014/main" id="{6F509675-7225-830D-F466-3D33203ACF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3788" y="1412776"/>
            <a:ext cx="3816424" cy="5336434"/>
          </a:xfrm>
        </p:spPr>
      </p:pic>
      <p:sp>
        <p:nvSpPr>
          <p:cNvPr id="3" name="Title 2">
            <a:extLst>
              <a:ext uri="{FF2B5EF4-FFF2-40B4-BE49-F238E27FC236}">
                <a16:creationId xmlns:a16="http://schemas.microsoft.com/office/drawing/2014/main" id="{92315314-D3AE-E8E1-A952-206D7DA76F66}"/>
              </a:ext>
            </a:extLst>
          </p:cNvPr>
          <p:cNvSpPr>
            <a:spLocks noGrp="1"/>
          </p:cNvSpPr>
          <p:nvPr>
            <p:ph type="title"/>
          </p:nvPr>
        </p:nvSpPr>
        <p:spPr/>
        <p:txBody>
          <a:bodyPr>
            <a:normAutofit/>
          </a:bodyPr>
          <a:lstStyle/>
          <a:p>
            <a:r>
              <a:rPr lang="en-HK" dirty="0"/>
              <a:t>”Live a good life" </a:t>
            </a:r>
            <a:endParaRPr lang="en-US" dirty="0"/>
          </a:p>
        </p:txBody>
      </p:sp>
    </p:spTree>
    <p:extLst>
      <p:ext uri="{BB962C8B-B14F-4D97-AF65-F5344CB8AC3E}">
        <p14:creationId xmlns:p14="http://schemas.microsoft.com/office/powerpoint/2010/main" val="46714404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hat is Interpretivism?">
            <a:hlinkClick r:id="" action="ppaction://media"/>
            <a:extLst>
              <a:ext uri="{FF2B5EF4-FFF2-40B4-BE49-F238E27FC236}">
                <a16:creationId xmlns:a16="http://schemas.microsoft.com/office/drawing/2014/main" id="{BE57FAC6-831D-C1C0-AF1B-B7B99A5831AF}"/>
              </a:ext>
            </a:extLst>
          </p:cNvPr>
          <p:cNvPicPr>
            <a:picLocks noGrp="1" noRot="1" noChangeAspect="1"/>
          </p:cNvPicPr>
          <p:nvPr>
            <p:ph idx="1"/>
            <a:videoFile r:link="rId1"/>
          </p:nvPr>
        </p:nvPicPr>
        <p:blipFill>
          <a:blip r:embed="rId3"/>
          <a:stretch>
            <a:fillRect/>
          </a:stretch>
        </p:blipFill>
        <p:spPr>
          <a:xfrm>
            <a:off x="899592" y="2060848"/>
            <a:ext cx="7450554" cy="4209331"/>
          </a:xfrm>
          <a:prstGeom prst="rect">
            <a:avLst/>
          </a:prstGeom>
        </p:spPr>
      </p:pic>
      <p:sp>
        <p:nvSpPr>
          <p:cNvPr id="3" name="Title 2">
            <a:extLst>
              <a:ext uri="{FF2B5EF4-FFF2-40B4-BE49-F238E27FC236}">
                <a16:creationId xmlns:a16="http://schemas.microsoft.com/office/drawing/2014/main" id="{F02F0ABC-735B-48AE-1470-FB81C3104E57}"/>
              </a:ext>
            </a:extLst>
          </p:cNvPr>
          <p:cNvSpPr>
            <a:spLocks noGrp="1"/>
          </p:cNvSpPr>
          <p:nvPr>
            <p:ph type="title"/>
          </p:nvPr>
        </p:nvSpPr>
        <p:spPr/>
        <p:txBody>
          <a:bodyPr/>
          <a:lstStyle/>
          <a:p>
            <a:r>
              <a:rPr lang="en-GB" b="1" dirty="0"/>
              <a:t>Interpretivism</a:t>
            </a:r>
            <a:endParaRPr lang="en-US" dirty="0"/>
          </a:p>
        </p:txBody>
      </p:sp>
    </p:spTree>
    <p:extLst>
      <p:ext uri="{BB962C8B-B14F-4D97-AF65-F5344CB8AC3E}">
        <p14:creationId xmlns:p14="http://schemas.microsoft.com/office/powerpoint/2010/main" val="201547202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447C2-EEBF-4DF9-BCFE-7DAB7B21E24A}"/>
              </a:ext>
            </a:extLst>
          </p:cNvPr>
          <p:cNvSpPr>
            <a:spLocks noGrp="1"/>
          </p:cNvSpPr>
          <p:nvPr>
            <p:ph type="title"/>
          </p:nvPr>
        </p:nvSpPr>
        <p:spPr>
          <a:xfrm>
            <a:off x="510363" y="386219"/>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9D4E58C7-BCEA-42B1-A112-C4DBD776E398}"/>
              </a:ext>
            </a:extLst>
          </p:cNvPr>
          <p:cNvSpPr>
            <a:spLocks noGrp="1"/>
          </p:cNvSpPr>
          <p:nvPr>
            <p:ph idx="1"/>
          </p:nvPr>
        </p:nvSpPr>
        <p:spPr>
          <a:xfrm>
            <a:off x="510363" y="2970212"/>
            <a:ext cx="8229600" cy="3267100"/>
          </a:xfrm>
        </p:spPr>
        <p:txBody>
          <a:bodyPr vert="horz" lIns="91440" tIns="45720" rIns="91440" bIns="45720" rtlCol="0" anchor="t">
            <a:normAutofit fontScale="85000" lnSpcReduction="20000"/>
          </a:bodyPr>
          <a:lstStyle/>
          <a:p>
            <a:pPr>
              <a:buFont typeface="Wingdings"/>
              <a:buChar char="q"/>
            </a:pPr>
            <a:r>
              <a:rPr lang="en-GB" dirty="0">
                <a:solidFill>
                  <a:srgbClr val="FFFFFF"/>
                </a:solidFill>
              </a:rPr>
              <a:t>Interpretivism, also known as </a:t>
            </a:r>
            <a:r>
              <a:rPr lang="en-GB" b="1" dirty="0">
                <a:solidFill>
                  <a:srgbClr val="FFFFFF"/>
                </a:solidFill>
              </a:rPr>
              <a:t>constructivism or subjectivism</a:t>
            </a:r>
            <a:r>
              <a:rPr lang="en-GB" dirty="0">
                <a:solidFill>
                  <a:srgbClr val="FFFFFF"/>
                </a:solidFill>
              </a:rPr>
              <a:t>, is an approach to research that involves the intention to understand peoples’ life experiences (Cohen and Manion, 1994).</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It involves the ability to be able to socially construct reality (Mertens, 2007).</a:t>
            </a:r>
          </a:p>
          <a:p>
            <a:pPr marL="452120" indent="-342900">
              <a:buFont typeface="Wingdings"/>
              <a:buChar char="q"/>
            </a:pPr>
            <a:endParaRPr lang="en-GB" dirty="0">
              <a:solidFill>
                <a:srgbClr val="FFFFFF"/>
              </a:solidFill>
            </a:endParaRPr>
          </a:p>
          <a:p>
            <a:pPr>
              <a:buFont typeface="Wingdings"/>
              <a:buChar char="q"/>
            </a:pPr>
            <a:r>
              <a:rPr lang="en-GB" dirty="0">
                <a:solidFill>
                  <a:srgbClr val="FFFFFF"/>
                </a:solidFill>
              </a:rPr>
              <a:t>Interpretivists rely on the participants’ perception of the topic being studied, since people’s experiences and the way they perceive things differs from one another, which is mainly due to socialisation (people’s background) (Creswell et al., 2006). </a:t>
            </a:r>
          </a:p>
        </p:txBody>
      </p:sp>
    </p:spTree>
    <p:extLst>
      <p:ext uri="{BB962C8B-B14F-4D97-AF65-F5344CB8AC3E}">
        <p14:creationId xmlns:p14="http://schemas.microsoft.com/office/powerpoint/2010/main" val="1796631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FD79A-5F7D-4823-BFAC-EB4583F50756}"/>
              </a:ext>
            </a:extLst>
          </p:cNvPr>
          <p:cNvSpPr>
            <a:spLocks noGrp="1"/>
          </p:cNvSpPr>
          <p:nvPr>
            <p:ph type="title"/>
          </p:nvPr>
        </p:nvSpPr>
        <p:spPr>
          <a:xfrm>
            <a:off x="600061" y="429974"/>
            <a:ext cx="8229600" cy="1066800"/>
          </a:xfrm>
        </p:spPr>
        <p:txBody>
          <a:bodyPr/>
          <a:lstStyle/>
          <a:p>
            <a:pPr algn="ctr"/>
            <a:r>
              <a:rPr lang="en-GB" b="1" dirty="0"/>
              <a:t>Interpretivism</a:t>
            </a:r>
          </a:p>
        </p:txBody>
      </p:sp>
      <p:sp>
        <p:nvSpPr>
          <p:cNvPr id="3" name="Content Placeholder 2">
            <a:extLst>
              <a:ext uri="{FF2B5EF4-FFF2-40B4-BE49-F238E27FC236}">
                <a16:creationId xmlns:a16="http://schemas.microsoft.com/office/drawing/2014/main" id="{E66FEA52-5B9A-4CDF-A99E-EACBC14AFD45}"/>
              </a:ext>
            </a:extLst>
          </p:cNvPr>
          <p:cNvSpPr>
            <a:spLocks noGrp="1"/>
          </p:cNvSpPr>
          <p:nvPr>
            <p:ph idx="1"/>
          </p:nvPr>
        </p:nvSpPr>
        <p:spPr>
          <a:xfrm>
            <a:off x="457200" y="2770822"/>
            <a:ext cx="8229600" cy="3479810"/>
          </a:xfrm>
        </p:spPr>
        <p:txBody>
          <a:bodyPr vert="horz" lIns="91440" tIns="45720" rIns="91440" bIns="45720" rtlCol="0" anchor="t">
            <a:normAutofit fontScale="92500" lnSpcReduction="10000"/>
          </a:bodyPr>
          <a:lstStyle/>
          <a:p>
            <a:pPr>
              <a:buFont typeface="Wingdings"/>
              <a:buChar char="q"/>
            </a:pPr>
            <a:r>
              <a:rPr lang="en-GB" dirty="0">
                <a:solidFill>
                  <a:srgbClr val="FFFFFF"/>
                </a:solidFill>
              </a:rPr>
              <a:t>Interpretivists often use an inductive, bottom-up approach to generate or develop a theory during a research process (Creswell et al., 2006)</a:t>
            </a:r>
            <a:endParaRPr lang="en-US" dirty="0"/>
          </a:p>
          <a:p>
            <a:pPr>
              <a:buFont typeface="Wingdings"/>
              <a:buChar char="q"/>
            </a:pPr>
            <a:endParaRPr lang="en-GB" dirty="0">
              <a:solidFill>
                <a:srgbClr val="FFFFFF"/>
              </a:solidFill>
            </a:endParaRPr>
          </a:p>
          <a:p>
            <a:pPr>
              <a:buFont typeface="Wingdings"/>
              <a:buChar char="q"/>
            </a:pPr>
            <a:r>
              <a:rPr lang="en-GB" dirty="0">
                <a:solidFill>
                  <a:srgbClr val="FFFFFF"/>
                </a:solidFill>
              </a:rPr>
              <a:t>The interpretivists’ paradigm, although applicable to quantitative approach, mostly aligns with the </a:t>
            </a:r>
            <a:r>
              <a:rPr lang="en-GB" b="1" dirty="0">
                <a:solidFill>
                  <a:srgbClr val="FFFFFF"/>
                </a:solidFill>
              </a:rPr>
              <a:t>qualitative methodological approach or the mixed methodological approach</a:t>
            </a:r>
            <a:r>
              <a:rPr lang="en-GB" dirty="0">
                <a:solidFill>
                  <a:srgbClr val="FFFFFF"/>
                </a:solidFill>
              </a:rPr>
              <a:t> that involves the combination of both the qualitative and quantitative methods to complement and support their findings (Mackenzie and Knipe, 2006).</a:t>
            </a:r>
          </a:p>
        </p:txBody>
      </p:sp>
    </p:spTree>
    <p:extLst>
      <p:ext uri="{BB962C8B-B14F-4D97-AF65-F5344CB8AC3E}">
        <p14:creationId xmlns:p14="http://schemas.microsoft.com/office/powerpoint/2010/main" val="11806306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67C0-3809-7B7D-7D78-44CE0DF504E1}"/>
              </a:ext>
            </a:extLst>
          </p:cNvPr>
          <p:cNvSpPr>
            <a:spLocks noGrp="1"/>
          </p:cNvSpPr>
          <p:nvPr>
            <p:ph type="title"/>
          </p:nvPr>
        </p:nvSpPr>
        <p:spPr/>
        <p:txBody>
          <a:bodyPr/>
          <a:lstStyle/>
          <a:p>
            <a:r>
              <a:rPr lang="en-GB" dirty="0"/>
              <a:t>Research Paradigm</a:t>
            </a:r>
          </a:p>
        </p:txBody>
      </p:sp>
      <p:sp>
        <p:nvSpPr>
          <p:cNvPr id="3" name="Rectangle: Rounded Corners 2">
            <a:extLst>
              <a:ext uri="{FF2B5EF4-FFF2-40B4-BE49-F238E27FC236}">
                <a16:creationId xmlns:a16="http://schemas.microsoft.com/office/drawing/2014/main" id="{C2E46B76-90BB-15E8-9EB6-A2BCF9F6E836}"/>
              </a:ext>
            </a:extLst>
          </p:cNvPr>
          <p:cNvSpPr/>
          <p:nvPr/>
        </p:nvSpPr>
        <p:spPr>
          <a:xfrm>
            <a:off x="824630" y="2098109"/>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Ontology</a:t>
            </a:r>
          </a:p>
        </p:txBody>
      </p:sp>
      <p:sp>
        <p:nvSpPr>
          <p:cNvPr id="4" name="Rectangle: Rounded Corners 3">
            <a:extLst>
              <a:ext uri="{FF2B5EF4-FFF2-40B4-BE49-F238E27FC236}">
                <a16:creationId xmlns:a16="http://schemas.microsoft.com/office/drawing/2014/main" id="{48949D8F-3061-6D39-6503-A625F761561A}"/>
              </a:ext>
            </a:extLst>
          </p:cNvPr>
          <p:cNvSpPr/>
          <p:nvPr/>
        </p:nvSpPr>
        <p:spPr>
          <a:xfrm>
            <a:off x="3058437" y="2098108"/>
            <a:ext cx="159706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Epistemology</a:t>
            </a:r>
          </a:p>
        </p:txBody>
      </p:sp>
      <p:sp>
        <p:nvSpPr>
          <p:cNvPr id="5" name="Rectangle: Rounded Corners 4">
            <a:extLst>
              <a:ext uri="{FF2B5EF4-FFF2-40B4-BE49-F238E27FC236}">
                <a16:creationId xmlns:a16="http://schemas.microsoft.com/office/drawing/2014/main" id="{C2283D24-4FF1-99E5-67B9-EF119201E263}"/>
              </a:ext>
            </a:extLst>
          </p:cNvPr>
          <p:cNvSpPr/>
          <p:nvPr/>
        </p:nvSpPr>
        <p:spPr>
          <a:xfrm>
            <a:off x="5918547" y="2098108"/>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Paradigm</a:t>
            </a:r>
          </a:p>
        </p:txBody>
      </p:sp>
      <p:sp>
        <p:nvSpPr>
          <p:cNvPr id="6" name="Plus Sign 5">
            <a:extLst>
              <a:ext uri="{FF2B5EF4-FFF2-40B4-BE49-F238E27FC236}">
                <a16:creationId xmlns:a16="http://schemas.microsoft.com/office/drawing/2014/main" id="{D1C6B69E-D00C-0D4C-3307-10E1755E150D}"/>
              </a:ext>
            </a:extLst>
          </p:cNvPr>
          <p:cNvSpPr/>
          <p:nvPr/>
        </p:nvSpPr>
        <p:spPr>
          <a:xfrm>
            <a:off x="2338191" y="2212932"/>
            <a:ext cx="354903" cy="396656"/>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ndara"/>
              <a:ea typeface="+mn-ea"/>
              <a:cs typeface="+mn-cs"/>
            </a:endParaRPr>
          </a:p>
        </p:txBody>
      </p:sp>
      <p:sp>
        <p:nvSpPr>
          <p:cNvPr id="7" name="Equals 6">
            <a:extLst>
              <a:ext uri="{FF2B5EF4-FFF2-40B4-BE49-F238E27FC236}">
                <a16:creationId xmlns:a16="http://schemas.microsoft.com/office/drawing/2014/main" id="{5DC6CA91-B21A-BD2F-E65A-BE62EB8E321F}"/>
              </a:ext>
            </a:extLst>
          </p:cNvPr>
          <p:cNvSpPr/>
          <p:nvPr/>
        </p:nvSpPr>
        <p:spPr>
          <a:xfrm>
            <a:off x="5052165" y="2285999"/>
            <a:ext cx="365342" cy="323589"/>
          </a:xfrm>
          <a:prstGeom prst="math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ndara"/>
              <a:ea typeface="+mn-ea"/>
              <a:cs typeface="+mn-cs"/>
            </a:endParaRPr>
          </a:p>
        </p:txBody>
      </p:sp>
      <p:pic>
        <p:nvPicPr>
          <p:cNvPr id="8" name="Online Media 7" title="Ontology, epistemology and research paradigm">
            <a:hlinkClick r:id="" action="ppaction://media"/>
            <a:extLst>
              <a:ext uri="{FF2B5EF4-FFF2-40B4-BE49-F238E27FC236}">
                <a16:creationId xmlns:a16="http://schemas.microsoft.com/office/drawing/2014/main" id="{C842807E-75CC-D916-D911-3917AAF8DD01}"/>
              </a:ext>
            </a:extLst>
          </p:cNvPr>
          <p:cNvPicPr>
            <a:picLocks noRot="1" noChangeAspect="1"/>
          </p:cNvPicPr>
          <p:nvPr>
            <a:videoFile r:link="rId1"/>
          </p:nvPr>
        </p:nvPicPr>
        <p:blipFill>
          <a:blip r:embed="rId3"/>
          <a:stretch>
            <a:fillRect/>
          </a:stretch>
        </p:blipFill>
        <p:spPr>
          <a:xfrm>
            <a:off x="2229633" y="3115718"/>
            <a:ext cx="6605392" cy="3497111"/>
          </a:xfrm>
          <a:prstGeom prst="rect">
            <a:avLst/>
          </a:prstGeom>
        </p:spPr>
      </p:pic>
    </p:spTree>
    <p:extLst>
      <p:ext uri="{BB962C8B-B14F-4D97-AF65-F5344CB8AC3E}">
        <p14:creationId xmlns:p14="http://schemas.microsoft.com/office/powerpoint/2010/main" val="362867173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4249-5E2C-A962-6223-FCB782F3B34F}"/>
              </a:ext>
            </a:extLst>
          </p:cNvPr>
          <p:cNvSpPr>
            <a:spLocks noGrp="1"/>
          </p:cNvSpPr>
          <p:nvPr>
            <p:ph type="title"/>
          </p:nvPr>
        </p:nvSpPr>
        <p:spPr/>
        <p:txBody>
          <a:bodyPr>
            <a:normAutofit fontScale="90000"/>
          </a:bodyPr>
          <a:lstStyle/>
          <a:p>
            <a:r>
              <a:rPr lang="en-GB" dirty="0"/>
              <a:t>Paradigm, Methodology &amp; Methods </a:t>
            </a:r>
          </a:p>
        </p:txBody>
      </p:sp>
      <p:pic>
        <p:nvPicPr>
          <p:cNvPr id="3" name="Online Media 2" title="Ontology epistemology methodology and methods I ontology and epistemology in research examples">
            <a:hlinkClick r:id="" action="ppaction://media"/>
            <a:extLst>
              <a:ext uri="{FF2B5EF4-FFF2-40B4-BE49-F238E27FC236}">
                <a16:creationId xmlns:a16="http://schemas.microsoft.com/office/drawing/2014/main" id="{CECB3DC6-EB10-40A8-126F-FAFAD2C2DF79}"/>
              </a:ext>
            </a:extLst>
          </p:cNvPr>
          <p:cNvPicPr>
            <a:picLocks noRot="1" noChangeAspect="1"/>
          </p:cNvPicPr>
          <p:nvPr>
            <a:videoFile r:link="rId1"/>
          </p:nvPr>
        </p:nvPicPr>
        <p:blipFill>
          <a:blip r:embed="rId3"/>
          <a:stretch>
            <a:fillRect/>
          </a:stretch>
        </p:blipFill>
        <p:spPr>
          <a:xfrm>
            <a:off x="1185797" y="2687746"/>
            <a:ext cx="6866351" cy="3820700"/>
          </a:xfrm>
          <a:prstGeom prst="rect">
            <a:avLst/>
          </a:prstGeom>
        </p:spPr>
      </p:pic>
    </p:spTree>
    <p:extLst>
      <p:ext uri="{BB962C8B-B14F-4D97-AF65-F5344CB8AC3E}">
        <p14:creationId xmlns:p14="http://schemas.microsoft.com/office/powerpoint/2010/main" val="11044139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469B3-732D-40B6-9017-05EF359C7DFF}"/>
              </a:ext>
            </a:extLst>
          </p:cNvPr>
          <p:cNvSpPr>
            <a:spLocks noGrp="1"/>
          </p:cNvSpPr>
          <p:nvPr>
            <p:ph type="title"/>
          </p:nvPr>
        </p:nvSpPr>
        <p:spPr/>
        <p:txBody>
          <a:bodyPr/>
          <a:lstStyle/>
          <a:p>
            <a:pPr algn="ctr"/>
            <a:r>
              <a:rPr lang="en-GB" b="1" dirty="0"/>
              <a:t>Research Paradigm</a:t>
            </a:r>
          </a:p>
        </p:txBody>
      </p:sp>
      <p:sp>
        <p:nvSpPr>
          <p:cNvPr id="3" name="Content Placeholder 2">
            <a:extLst>
              <a:ext uri="{FF2B5EF4-FFF2-40B4-BE49-F238E27FC236}">
                <a16:creationId xmlns:a16="http://schemas.microsoft.com/office/drawing/2014/main" id="{201AF137-C846-4AF1-91B3-F738D611BE8C}"/>
              </a:ext>
            </a:extLst>
          </p:cNvPr>
          <p:cNvSpPr>
            <a:spLocks noGrp="1"/>
          </p:cNvSpPr>
          <p:nvPr>
            <p:ph idx="1"/>
          </p:nvPr>
        </p:nvSpPr>
        <p:spPr>
          <a:xfrm>
            <a:off x="872067" y="2508454"/>
            <a:ext cx="7773675" cy="3972612"/>
          </a:xfrm>
        </p:spPr>
        <p:txBody>
          <a:bodyPr vert="horz" lIns="91440" tIns="45720" rIns="91440" bIns="45720" rtlCol="0" anchor="t">
            <a:noAutofit/>
          </a:bodyPr>
          <a:lstStyle/>
          <a:p>
            <a:pPr>
              <a:buFont typeface="Wingdings"/>
              <a:buChar char="q"/>
            </a:pPr>
            <a:r>
              <a:rPr lang="en-GB" sz="2200" dirty="0">
                <a:solidFill>
                  <a:schemeClr val="bg1"/>
                </a:solidFill>
                <a:ea typeface="+mn-lt"/>
                <a:cs typeface="+mn-lt"/>
              </a:rPr>
              <a:t>The philosophical intention or determination to conduct a research study (Cohen and Manion, 1994)</a:t>
            </a:r>
            <a:endParaRPr lang="en-US" sz="2200" dirty="0">
              <a:solidFill>
                <a:schemeClr val="bg1"/>
              </a:solidFill>
              <a:ea typeface="+mn-lt"/>
              <a:cs typeface="+mn-lt"/>
            </a:endParaRPr>
          </a:p>
          <a:p>
            <a:pPr>
              <a:buFont typeface="Wingdings"/>
              <a:buChar char="q"/>
            </a:pPr>
            <a:endParaRPr lang="en-GB" sz="2200" dirty="0">
              <a:solidFill>
                <a:schemeClr val="bg1"/>
              </a:solidFill>
              <a:ea typeface="+mn-lt"/>
              <a:cs typeface="+mn-lt"/>
            </a:endParaRPr>
          </a:p>
          <a:p>
            <a:pPr>
              <a:buFont typeface="Wingdings"/>
              <a:buChar char="q"/>
            </a:pPr>
            <a:r>
              <a:rPr lang="en-GB" sz="2200" dirty="0">
                <a:solidFill>
                  <a:schemeClr val="bg1"/>
                </a:solidFill>
                <a:ea typeface="+mn-lt"/>
                <a:cs typeface="+mn-lt"/>
              </a:rPr>
              <a:t>It involves the collection of reasonably related assumptions and ideas or suggestions required to conduct a research (Mackenzie and Knipe, 2006) </a:t>
            </a:r>
            <a:endParaRPr lang="en-US" sz="2200">
              <a:solidFill>
                <a:schemeClr val="bg1"/>
              </a:solidFill>
            </a:endParaRPr>
          </a:p>
          <a:p>
            <a:pPr>
              <a:buFont typeface="Wingdings"/>
              <a:buChar char="q"/>
            </a:pPr>
            <a:endParaRPr lang="en-GB" sz="2200" dirty="0">
              <a:solidFill>
                <a:srgbClr val="FFFFFF"/>
              </a:solidFill>
            </a:endParaRPr>
          </a:p>
          <a:p>
            <a:pPr>
              <a:buFont typeface="Wingdings"/>
              <a:buChar char="q"/>
            </a:pPr>
            <a:r>
              <a:rPr lang="en-GB" sz="2200" dirty="0">
                <a:solidFill>
                  <a:srgbClr val="FFFFFF"/>
                </a:solidFill>
              </a:rPr>
              <a:t>Choosing a research paradigm is paramount in the early stages of a research study, as it will lay the foundation for selecting the research design, methodology and methods onwards</a:t>
            </a:r>
            <a:endParaRPr lang="en-US" sz="2200">
              <a:solidFill>
                <a:srgbClr val="073E87"/>
              </a:solidFill>
            </a:endParaRPr>
          </a:p>
          <a:p>
            <a:pPr>
              <a:buFont typeface="Wingdings"/>
              <a:buChar char="q"/>
            </a:pPr>
            <a:endParaRPr lang="en-GB" sz="2200" dirty="0">
              <a:solidFill>
                <a:srgbClr val="FFFFFF"/>
              </a:solidFill>
            </a:endParaRPr>
          </a:p>
        </p:txBody>
      </p:sp>
    </p:spTree>
    <p:extLst>
      <p:ext uri="{BB962C8B-B14F-4D97-AF65-F5344CB8AC3E}">
        <p14:creationId xmlns:p14="http://schemas.microsoft.com/office/powerpoint/2010/main" val="1288571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A40-A519-465E-B0CE-579DD8889669}"/>
              </a:ext>
            </a:extLst>
          </p:cNvPr>
          <p:cNvSpPr>
            <a:spLocks noGrp="1"/>
          </p:cNvSpPr>
          <p:nvPr>
            <p:ph type="title"/>
          </p:nvPr>
        </p:nvSpPr>
        <p:spPr/>
        <p:txBody>
          <a:bodyPr/>
          <a:lstStyle/>
          <a:p>
            <a:r>
              <a:rPr lang="en-GB" b="1" dirty="0">
                <a:solidFill>
                  <a:schemeClr val="bg1"/>
                </a:solidFill>
              </a:rPr>
              <a:t>Three Common Paradigms</a:t>
            </a:r>
          </a:p>
        </p:txBody>
      </p:sp>
      <p:sp>
        <p:nvSpPr>
          <p:cNvPr id="3" name="Content Placeholder 2">
            <a:extLst>
              <a:ext uri="{FF2B5EF4-FFF2-40B4-BE49-F238E27FC236}">
                <a16:creationId xmlns:a16="http://schemas.microsoft.com/office/drawing/2014/main" id="{7F4E8F9D-AB52-49C9-949A-E32CE4FFB347}"/>
              </a:ext>
            </a:extLst>
          </p:cNvPr>
          <p:cNvSpPr>
            <a:spLocks noGrp="1"/>
          </p:cNvSpPr>
          <p:nvPr>
            <p:ph idx="1"/>
          </p:nvPr>
        </p:nvSpPr>
        <p:spPr/>
        <p:txBody>
          <a:bodyPr vert="horz" lIns="91440" tIns="45720" rIns="91440" bIns="45720" rtlCol="0" anchor="t">
            <a:normAutofit/>
          </a:bodyPr>
          <a:lstStyle/>
          <a:p>
            <a:pPr>
              <a:buFont typeface="Wingdings"/>
              <a:buChar char="q"/>
            </a:pPr>
            <a:r>
              <a:rPr lang="en-GB" sz="3600" dirty="0">
                <a:solidFill>
                  <a:srgbClr val="FFFFFF"/>
                </a:solidFill>
              </a:rPr>
              <a:t>Positivism</a:t>
            </a:r>
            <a:endParaRPr lang="en-US" sz="3600" dirty="0">
              <a:solidFill>
                <a:srgbClr val="073E87"/>
              </a:solidFill>
            </a:endParaRPr>
          </a:p>
          <a:p>
            <a:pPr marL="0" indent="0">
              <a:buNone/>
            </a:pPr>
            <a:endParaRPr lang="en-US" sz="3600"/>
          </a:p>
          <a:p>
            <a:pPr>
              <a:buFont typeface="Wingdings"/>
              <a:buChar char="q"/>
            </a:pPr>
            <a:r>
              <a:rPr lang="en-GB" sz="3600" dirty="0">
                <a:solidFill>
                  <a:srgbClr val="FFFFFF"/>
                </a:solidFill>
              </a:rPr>
              <a:t>Interpretivism / Constructivism</a:t>
            </a:r>
          </a:p>
          <a:p>
            <a:pPr marL="0" indent="0">
              <a:buNone/>
            </a:pPr>
            <a:endParaRPr lang="en-GB" sz="3600"/>
          </a:p>
          <a:p>
            <a:pPr>
              <a:buFont typeface="Wingdings"/>
              <a:buChar char="q"/>
            </a:pPr>
            <a:r>
              <a:rPr lang="en-GB" sz="3600" dirty="0">
                <a:solidFill>
                  <a:srgbClr val="FFFFFF"/>
                </a:solidFill>
              </a:rPr>
              <a:t>Pragmatism</a:t>
            </a:r>
          </a:p>
        </p:txBody>
      </p:sp>
    </p:spTree>
    <p:extLst>
      <p:ext uri="{BB962C8B-B14F-4D97-AF65-F5344CB8AC3E}">
        <p14:creationId xmlns:p14="http://schemas.microsoft.com/office/powerpoint/2010/main" val="10697182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C3870-0AD2-D463-51E9-F919FA56F56D}"/>
              </a:ext>
            </a:extLst>
          </p:cNvPr>
          <p:cNvSpPr>
            <a:spLocks noGrp="1"/>
          </p:cNvSpPr>
          <p:nvPr>
            <p:ph type="title"/>
          </p:nvPr>
        </p:nvSpPr>
        <p:spPr>
          <a:xfrm>
            <a:off x="569807" y="467815"/>
            <a:ext cx="8229600" cy="1066800"/>
          </a:xfrm>
        </p:spPr>
        <p:txBody>
          <a:bodyPr/>
          <a:lstStyle/>
          <a:p>
            <a:pPr algn="ctr"/>
            <a:r>
              <a:rPr lang="en-GB" b="1" dirty="0"/>
              <a:t>Pragmatism</a:t>
            </a:r>
          </a:p>
        </p:txBody>
      </p:sp>
      <p:sp>
        <p:nvSpPr>
          <p:cNvPr id="3" name="Content Placeholder 2">
            <a:extLst>
              <a:ext uri="{FF2B5EF4-FFF2-40B4-BE49-F238E27FC236}">
                <a16:creationId xmlns:a16="http://schemas.microsoft.com/office/drawing/2014/main" id="{2D92BB36-AC55-4D50-193C-FC98DD6C0FEB}"/>
              </a:ext>
            </a:extLst>
          </p:cNvPr>
          <p:cNvSpPr>
            <a:spLocks noGrp="1"/>
          </p:cNvSpPr>
          <p:nvPr>
            <p:ph idx="1"/>
          </p:nvPr>
        </p:nvSpPr>
        <p:spPr>
          <a:xfrm>
            <a:off x="457200" y="2810454"/>
            <a:ext cx="8229600" cy="3333469"/>
          </a:xfrm>
        </p:spPr>
        <p:txBody>
          <a:bodyPr vert="horz" lIns="91440" tIns="45720" rIns="91440" bIns="45720" rtlCol="0" anchor="t">
            <a:normAutofit fontScale="85000" lnSpcReduction="20000"/>
          </a:bodyPr>
          <a:lstStyle/>
          <a:p>
            <a:pPr>
              <a:buClrTx/>
              <a:buFont typeface="Wingdings"/>
              <a:buChar char="q"/>
            </a:pPr>
            <a:r>
              <a:rPr lang="en-GB" sz="2400" dirty="0">
                <a:solidFill>
                  <a:srgbClr val="FFFFFF"/>
                </a:solidFill>
              </a:rPr>
              <a:t>Pragmatism is a paradigm that provides the fundamental theoretical framework for the </a:t>
            </a:r>
            <a:r>
              <a:rPr lang="en-GB" sz="2400" b="1" dirty="0">
                <a:solidFill>
                  <a:srgbClr val="FFFFFF"/>
                </a:solidFill>
              </a:rPr>
              <a:t>mixed-methods approach</a:t>
            </a:r>
            <a:r>
              <a:rPr lang="en-GB" sz="2400" dirty="0">
                <a:solidFill>
                  <a:srgbClr val="FFFFFF"/>
                </a:solidFill>
              </a:rPr>
              <a:t>, where two traditional perspectives (positivist and interpretivist) are combined to achieve a better understanding (</a:t>
            </a:r>
            <a:r>
              <a:rPr lang="en-GB" sz="2400" dirty="0" err="1">
                <a:solidFill>
                  <a:srgbClr val="FFFFFF"/>
                </a:solidFill>
              </a:rPr>
              <a:t>Tashakkori</a:t>
            </a:r>
            <a:r>
              <a:rPr lang="en-GB" sz="2400" dirty="0">
                <a:solidFill>
                  <a:srgbClr val="FFFFFF"/>
                </a:solidFill>
              </a:rPr>
              <a:t> and Teddlie, 2003).</a:t>
            </a:r>
            <a:endParaRPr lang="en-US"/>
          </a:p>
          <a:p>
            <a:pPr marL="452120" indent="-342900">
              <a:buFont typeface="Wingdings"/>
              <a:buChar char="q"/>
            </a:pPr>
            <a:endParaRPr lang="en-GB" sz="2400" dirty="0">
              <a:solidFill>
                <a:srgbClr val="FFFFFF"/>
              </a:solidFill>
            </a:endParaRPr>
          </a:p>
          <a:p>
            <a:pPr>
              <a:buClrTx/>
              <a:buFont typeface="Wingdings"/>
              <a:buChar char="q"/>
            </a:pPr>
            <a:r>
              <a:rPr lang="en-GB" sz="2400" dirty="0">
                <a:solidFill>
                  <a:srgbClr val="FFFFFF"/>
                </a:solidFill>
              </a:rPr>
              <a:t>Pragmatism involves the combination of different worldviews and assumptions that incorporate different data collection and analysis techniques</a:t>
            </a:r>
            <a:r>
              <a:rPr lang="en-GB" dirty="0">
                <a:solidFill>
                  <a:srgbClr val="FFFFFF"/>
                </a:solidFill>
              </a:rPr>
              <a:t>.</a:t>
            </a:r>
            <a:endParaRPr lang="en-GB" sz="2400" dirty="0">
              <a:solidFill>
                <a:srgbClr val="FFFFFF"/>
              </a:solidFill>
            </a:endParaRPr>
          </a:p>
          <a:p>
            <a:pPr marL="452120" indent="-342900">
              <a:buClrTx/>
              <a:buFont typeface="Wingdings"/>
              <a:buChar char="q"/>
            </a:pPr>
            <a:endParaRPr lang="en-GB" sz="2400" dirty="0">
              <a:solidFill>
                <a:srgbClr val="FFFFFF"/>
              </a:solidFill>
            </a:endParaRPr>
          </a:p>
          <a:p>
            <a:pPr>
              <a:buClrTx/>
              <a:buFont typeface="Wingdings"/>
              <a:buChar char="q"/>
            </a:pPr>
            <a:r>
              <a:rPr lang="en-GB" sz="2400" dirty="0">
                <a:solidFill>
                  <a:srgbClr val="FFFFFF"/>
                </a:solidFill>
              </a:rPr>
              <a:t>Therefore, pragmatics utilises both the </a:t>
            </a:r>
            <a:r>
              <a:rPr lang="en-GB" sz="2400" b="1" dirty="0">
                <a:solidFill>
                  <a:srgbClr val="FFFFFF"/>
                </a:solidFill>
              </a:rPr>
              <a:t>qualitative and quantitative</a:t>
            </a:r>
            <a:r>
              <a:rPr lang="en-GB" sz="2400" dirty="0">
                <a:solidFill>
                  <a:srgbClr val="FFFFFF"/>
                </a:solidFill>
              </a:rPr>
              <a:t> mode of data collection to achieve its research objective (Creswell</a:t>
            </a:r>
            <a:r>
              <a:rPr lang="en-GB" dirty="0">
                <a:solidFill>
                  <a:srgbClr val="FFFFFF"/>
                </a:solidFill>
              </a:rPr>
              <a:t> et al.,</a:t>
            </a:r>
            <a:r>
              <a:rPr lang="en-GB" sz="2400" dirty="0">
                <a:solidFill>
                  <a:srgbClr val="FFFFFF"/>
                </a:solidFill>
              </a:rPr>
              <a:t> </a:t>
            </a:r>
            <a:r>
              <a:rPr lang="en-GB" dirty="0">
                <a:solidFill>
                  <a:srgbClr val="FFFFFF"/>
                </a:solidFill>
              </a:rPr>
              <a:t>2006</a:t>
            </a:r>
            <a:r>
              <a:rPr lang="en-GB" sz="2400" dirty="0">
                <a:solidFill>
                  <a:srgbClr val="FFFFFF"/>
                </a:solidFill>
              </a:rPr>
              <a:t>).</a:t>
            </a:r>
          </a:p>
        </p:txBody>
      </p:sp>
    </p:spTree>
    <p:extLst>
      <p:ext uri="{BB962C8B-B14F-4D97-AF65-F5344CB8AC3E}">
        <p14:creationId xmlns:p14="http://schemas.microsoft.com/office/powerpoint/2010/main" val="1701225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Blind Men &amp; the Elephant | Pop'n'Olly | Olly Pike">
            <a:hlinkClick r:id="" action="ppaction://media"/>
            <a:extLst>
              <a:ext uri="{FF2B5EF4-FFF2-40B4-BE49-F238E27FC236}">
                <a16:creationId xmlns:a16="http://schemas.microsoft.com/office/drawing/2014/main" id="{27E80441-519B-F228-F4F3-2A0BADA30044}"/>
              </a:ext>
            </a:extLst>
          </p:cNvPr>
          <p:cNvPicPr>
            <a:picLocks noGrp="1" noRot="1" noChangeAspect="1"/>
          </p:cNvPicPr>
          <p:nvPr>
            <p:ph idx="1"/>
            <a:videoFile r:link="rId1"/>
          </p:nvPr>
        </p:nvPicPr>
        <p:blipFill>
          <a:blip r:embed="rId3"/>
          <a:stretch>
            <a:fillRect/>
          </a:stretch>
        </p:blipFill>
        <p:spPr>
          <a:xfrm>
            <a:off x="179512" y="1608591"/>
            <a:ext cx="8747881" cy="4942280"/>
          </a:xfrm>
          <a:prstGeom prst="rect">
            <a:avLst/>
          </a:prstGeom>
          <a:noFill/>
        </p:spPr>
      </p:pic>
      <p:sp>
        <p:nvSpPr>
          <p:cNvPr id="9" name="Title 2">
            <a:extLst>
              <a:ext uri="{FF2B5EF4-FFF2-40B4-BE49-F238E27FC236}">
                <a16:creationId xmlns:a16="http://schemas.microsoft.com/office/drawing/2014/main" id="{3350F470-E16D-080B-4BBA-D3CDEC1051AC}"/>
              </a:ext>
            </a:extLst>
          </p:cNvPr>
          <p:cNvSpPr>
            <a:spLocks noGrp="1"/>
          </p:cNvSpPr>
          <p:nvPr>
            <p:ph type="title"/>
          </p:nvPr>
        </p:nvSpPr>
        <p:spPr>
          <a:xfrm>
            <a:off x="457200" y="338328"/>
            <a:ext cx="8229600" cy="1252728"/>
          </a:xfrm>
        </p:spPr>
        <p:txBody>
          <a:bodyPr/>
          <a:lstStyle/>
          <a:p>
            <a:r>
              <a:rPr lang="en-US" dirty="0"/>
              <a:t>Blind Men &amp; the Elephant</a:t>
            </a:r>
          </a:p>
        </p:txBody>
      </p:sp>
    </p:spTree>
    <p:extLst>
      <p:ext uri="{BB962C8B-B14F-4D97-AF65-F5344CB8AC3E}">
        <p14:creationId xmlns:p14="http://schemas.microsoft.com/office/powerpoint/2010/main" val="34598211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p:txBody>
          <a:bodyPr>
            <a:normAutofit fontScale="90000"/>
          </a:bodyPr>
          <a:lstStyle/>
          <a:p>
            <a:pPr algn="ctr"/>
            <a:r>
              <a:rPr lang="en-GB" i="1" dirty="0"/>
              <a:t>Inductive vs. Deductive Reasoning</a:t>
            </a:r>
          </a:p>
        </p:txBody>
      </p:sp>
      <p:pic>
        <p:nvPicPr>
          <p:cNvPr id="5" name="Online Media 4" title="Deduction vs. Induction (Deductive/Inductive Reasoning): Definition/Meaning, Explanation &amp; Examples">
            <a:hlinkClick r:id="" action="ppaction://media"/>
            <a:extLst>
              <a:ext uri="{FF2B5EF4-FFF2-40B4-BE49-F238E27FC236}">
                <a16:creationId xmlns:a16="http://schemas.microsoft.com/office/drawing/2014/main" id="{9ACBF658-4ACB-180A-174D-617F9ED3C498}"/>
              </a:ext>
            </a:extLst>
          </p:cNvPr>
          <p:cNvPicPr>
            <a:picLocks noGrp="1" noRot="1" noChangeAspect="1"/>
          </p:cNvPicPr>
          <p:nvPr>
            <p:ph idx="1"/>
            <a:videoFile r:link="rId1"/>
          </p:nvPr>
        </p:nvPicPr>
        <p:blipFill>
          <a:blip r:embed="rId3"/>
          <a:stretch>
            <a:fillRect/>
          </a:stretch>
        </p:blipFill>
        <p:spPr>
          <a:xfrm>
            <a:off x="1106488" y="1600200"/>
            <a:ext cx="6931025" cy="3916363"/>
          </a:xfrm>
        </p:spPr>
      </p:pic>
    </p:spTree>
    <p:extLst>
      <p:ext uri="{BB962C8B-B14F-4D97-AF65-F5344CB8AC3E}">
        <p14:creationId xmlns:p14="http://schemas.microsoft.com/office/powerpoint/2010/main" val="41532291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EA34E-18B9-D7A7-37A6-9A68D9BF8F2C}"/>
              </a:ext>
            </a:extLst>
          </p:cNvPr>
          <p:cNvSpPr>
            <a:spLocks noGrp="1"/>
          </p:cNvSpPr>
          <p:nvPr>
            <p:ph type="title"/>
          </p:nvPr>
        </p:nvSpPr>
        <p:spPr/>
        <p:txBody>
          <a:bodyPr>
            <a:normAutofit fontScale="90000"/>
          </a:bodyPr>
          <a:lstStyle/>
          <a:p>
            <a:r>
              <a:rPr lang="en-GB" i="1" dirty="0">
                <a:ea typeface="+mj-lt"/>
                <a:cs typeface="+mj-lt"/>
              </a:rPr>
              <a:t>Inductive vs. Deductive Reasoning</a:t>
            </a:r>
            <a:endParaRPr lang="en-US" dirty="0"/>
          </a:p>
        </p:txBody>
      </p:sp>
      <p:sp>
        <p:nvSpPr>
          <p:cNvPr id="3" name="Content Placeholder 2">
            <a:extLst>
              <a:ext uri="{FF2B5EF4-FFF2-40B4-BE49-F238E27FC236}">
                <a16:creationId xmlns:a16="http://schemas.microsoft.com/office/drawing/2014/main" id="{4B8C6C32-EE7F-6886-28B0-3E9AF83410AE}"/>
              </a:ext>
            </a:extLst>
          </p:cNvPr>
          <p:cNvSpPr>
            <a:spLocks noGrp="1"/>
          </p:cNvSpPr>
          <p:nvPr>
            <p:ph idx="1"/>
          </p:nvPr>
        </p:nvSpPr>
        <p:spPr/>
        <p:txBody>
          <a:bodyPr vert="horz" lIns="91440" tIns="45720" rIns="91440" bIns="45720" rtlCol="0" anchor="t">
            <a:normAutofit fontScale="92500" lnSpcReduction="20000"/>
          </a:bodyPr>
          <a:lstStyle/>
          <a:p>
            <a:r>
              <a:rPr lang="en-GB" dirty="0"/>
              <a:t>Inductive reasoning</a:t>
            </a:r>
          </a:p>
          <a:p>
            <a:pPr lvl="1">
              <a:buFont typeface="Courier New" pitchFamily="34" charset="0"/>
              <a:buChar char="o"/>
            </a:pPr>
            <a:r>
              <a:rPr lang="en-GB" dirty="0"/>
              <a:t>From specific situations/observations to general statement/argument</a:t>
            </a:r>
          </a:p>
          <a:p>
            <a:pPr lvl="1">
              <a:buFont typeface="Courier New" pitchFamily="34" charset="0"/>
              <a:buChar char="o"/>
            </a:pPr>
            <a:r>
              <a:rPr lang="en-GB" dirty="0"/>
              <a:t>Conclusion is only probable</a:t>
            </a:r>
          </a:p>
          <a:p>
            <a:pPr lvl="1">
              <a:buFont typeface="Courier New" pitchFamily="34" charset="0"/>
              <a:buChar char="o"/>
            </a:pPr>
            <a:r>
              <a:rPr lang="en-GB" dirty="0"/>
              <a:t>More confirmatory observations, conclusion is more probable to be true</a:t>
            </a:r>
          </a:p>
          <a:p>
            <a:r>
              <a:rPr lang="en-GB" dirty="0"/>
              <a:t>Deductive reasoning</a:t>
            </a:r>
          </a:p>
          <a:p>
            <a:pPr lvl="1">
              <a:buFont typeface="Courier New" pitchFamily="34" charset="0"/>
              <a:buChar char="o"/>
            </a:pPr>
            <a:r>
              <a:rPr lang="en-GB" dirty="0"/>
              <a:t>From general premises (statements/arguments) to specific situation/observation</a:t>
            </a:r>
          </a:p>
          <a:p>
            <a:pPr lvl="1">
              <a:buFont typeface="Courier New" pitchFamily="34" charset="0"/>
              <a:buChar char="o"/>
            </a:pPr>
            <a:r>
              <a:rPr lang="en-GB" dirty="0"/>
              <a:t>Conclusion is certain, and true if premises are true</a:t>
            </a:r>
          </a:p>
        </p:txBody>
      </p:sp>
    </p:spTree>
    <p:extLst>
      <p:ext uri="{BB962C8B-B14F-4D97-AF65-F5344CB8AC3E}">
        <p14:creationId xmlns:p14="http://schemas.microsoft.com/office/powerpoint/2010/main" val="20270137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D215-418E-48E4-88B3-E7C5CCD240CD}"/>
              </a:ext>
            </a:extLst>
          </p:cNvPr>
          <p:cNvSpPr>
            <a:spLocks noGrp="1"/>
          </p:cNvSpPr>
          <p:nvPr>
            <p:ph type="title"/>
          </p:nvPr>
        </p:nvSpPr>
        <p:spPr>
          <a:xfrm>
            <a:off x="478465" y="188640"/>
            <a:ext cx="8229600" cy="1066800"/>
          </a:xfrm>
        </p:spPr>
        <p:txBody>
          <a:bodyPr/>
          <a:lstStyle/>
          <a:p>
            <a:pPr algn="ctr"/>
            <a:r>
              <a:rPr lang="en-GB" b="1" dirty="0">
                <a:latin typeface="Arial" panose="020B0604020202020204" pitchFamily="34" charset="0"/>
                <a:cs typeface="Arial" panose="020B0604020202020204" pitchFamily="34" charset="0"/>
              </a:rPr>
              <a:t>Inductive research approach</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FD9006-AF15-4105-A203-508CA9EA8969}"/>
              </a:ext>
            </a:extLst>
          </p:cNvPr>
          <p:cNvSpPr>
            <a:spLocks noGrp="1"/>
          </p:cNvSpPr>
          <p:nvPr>
            <p:ph idx="1"/>
          </p:nvPr>
        </p:nvSpPr>
        <p:spPr>
          <a:xfrm>
            <a:off x="478465" y="1412776"/>
            <a:ext cx="3998303" cy="4325112"/>
          </a:xfrm>
        </p:spPr>
        <p:txBody>
          <a:bodyPr vert="horz" lIns="91440" tIns="45720" rIns="91440" bIns="45720" rtlCol="0" anchor="t">
            <a:normAutofit/>
          </a:bodyPr>
          <a:lstStyle/>
          <a:p>
            <a:r>
              <a:rPr lang="en-GB" sz="1800" b="1" dirty="0">
                <a:latin typeface="Arial"/>
                <a:cs typeface="Arial"/>
              </a:rPr>
              <a:t>Inductive approach </a:t>
            </a:r>
            <a:r>
              <a:rPr lang="en-GB" sz="1800" dirty="0">
                <a:latin typeface="Arial"/>
                <a:cs typeface="Arial"/>
              </a:rPr>
              <a:t>works from specific situation (observation) to general argument (theory), also called a "</a:t>
            </a:r>
            <a:r>
              <a:rPr lang="en-GB" sz="1800" b="1" dirty="0">
                <a:latin typeface="Arial"/>
                <a:cs typeface="Arial"/>
              </a:rPr>
              <a:t>bottom up" </a:t>
            </a:r>
            <a:r>
              <a:rPr lang="en-GB" sz="1800" dirty="0">
                <a:latin typeface="Arial"/>
                <a:cs typeface="Arial"/>
              </a:rPr>
              <a:t>approach.</a:t>
            </a:r>
          </a:p>
          <a:p>
            <a:endParaRPr lang="en-GB" sz="1800">
              <a:latin typeface="Arial"/>
              <a:cs typeface="Arial"/>
            </a:endParaRPr>
          </a:p>
          <a:p>
            <a:r>
              <a:rPr lang="en-GB" sz="1800" dirty="0">
                <a:latin typeface="Arial"/>
                <a:cs typeface="Arial"/>
              </a:rPr>
              <a:t>We begin with specific observations and measures,</a:t>
            </a:r>
          </a:p>
          <a:p>
            <a:r>
              <a:rPr lang="en-GB" sz="1800" dirty="0">
                <a:latin typeface="Arial"/>
                <a:cs typeface="Arial"/>
              </a:rPr>
              <a:t>detect pattern and regularity,</a:t>
            </a:r>
            <a:endParaRPr lang="en-GB" sz="1800">
              <a:latin typeface="Arial"/>
              <a:cs typeface="Arial"/>
            </a:endParaRPr>
          </a:p>
          <a:p>
            <a:r>
              <a:rPr lang="en-GB" sz="1800" dirty="0">
                <a:latin typeface="Arial"/>
                <a:cs typeface="Arial"/>
              </a:rPr>
              <a:t>formulate tentative hypothesis that we can further explore,</a:t>
            </a:r>
          </a:p>
          <a:p>
            <a:r>
              <a:rPr lang="en-GB" sz="1800" dirty="0">
                <a:latin typeface="Arial"/>
                <a:cs typeface="Arial"/>
              </a:rPr>
              <a:t>and finally end up developing some general conclusions or theories.</a:t>
            </a:r>
            <a:endParaRPr lang="en-GB" sz="1800">
              <a:latin typeface="Arial"/>
              <a:cs typeface="Arial"/>
            </a:endParaRPr>
          </a:p>
        </p:txBody>
      </p:sp>
      <p:pic>
        <p:nvPicPr>
          <p:cNvPr id="4" name="Content Placeholder 4" descr="A screenshot of a computer&#10;&#10;Description automatically generated with low confidence">
            <a:extLst>
              <a:ext uri="{FF2B5EF4-FFF2-40B4-BE49-F238E27FC236}">
                <a16:creationId xmlns:a16="http://schemas.microsoft.com/office/drawing/2014/main" id="{A58D22C4-EE41-4AEC-93A3-66235C2A8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9630" y="1678826"/>
            <a:ext cx="4258014" cy="2233845"/>
          </a:xfrm>
          <a:prstGeom prst="rect">
            <a:avLst/>
          </a:prstGeom>
        </p:spPr>
      </p:pic>
      <p:pic>
        <p:nvPicPr>
          <p:cNvPr id="5" name="Picture 4" descr="A boat in the water&#10;&#10;Description automatically generated">
            <a:extLst>
              <a:ext uri="{FF2B5EF4-FFF2-40B4-BE49-F238E27FC236}">
                <a16:creationId xmlns:a16="http://schemas.microsoft.com/office/drawing/2014/main" id="{68845DA7-4AFA-3077-A516-E55D8DFF8A3F}"/>
              </a:ext>
            </a:extLst>
          </p:cNvPr>
          <p:cNvPicPr>
            <a:picLocks noChangeAspect="1"/>
          </p:cNvPicPr>
          <p:nvPr/>
        </p:nvPicPr>
        <p:blipFill>
          <a:blip r:embed="rId3"/>
          <a:stretch>
            <a:fillRect/>
          </a:stretch>
        </p:blipFill>
        <p:spPr>
          <a:xfrm>
            <a:off x="6519496" y="4739053"/>
            <a:ext cx="808893" cy="808893"/>
          </a:xfrm>
          <a:prstGeom prst="rect">
            <a:avLst/>
          </a:prstGeom>
        </p:spPr>
      </p:pic>
    </p:spTree>
    <p:extLst>
      <p:ext uri="{BB962C8B-B14F-4D97-AF65-F5344CB8AC3E}">
        <p14:creationId xmlns:p14="http://schemas.microsoft.com/office/powerpoint/2010/main" val="25887407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3352-9BEA-45AA-ACDE-B6B9469D345A}"/>
              </a:ext>
            </a:extLst>
          </p:cNvPr>
          <p:cNvSpPr>
            <a:spLocks noGrp="1"/>
          </p:cNvSpPr>
          <p:nvPr>
            <p:ph type="title"/>
          </p:nvPr>
        </p:nvSpPr>
        <p:spPr>
          <a:xfrm>
            <a:off x="457200" y="274638"/>
            <a:ext cx="8229600" cy="1143000"/>
          </a:xfrm>
        </p:spPr>
        <p:txBody>
          <a:bodyPr anchor="ctr">
            <a:normAutofit/>
          </a:bodyPr>
          <a:lstStyle/>
          <a:p>
            <a:r>
              <a:rPr lang="en-GB" b="1">
                <a:latin typeface="Arial"/>
                <a:cs typeface="Arial"/>
              </a:rPr>
              <a:t>Deductive research approach </a:t>
            </a:r>
            <a:endParaRPr lang="en-GB">
              <a:latin typeface="Arial"/>
              <a:cs typeface="Arial"/>
            </a:endParaRPr>
          </a:p>
        </p:txBody>
      </p:sp>
      <p:sp>
        <p:nvSpPr>
          <p:cNvPr id="3" name="Content Placeholder 2">
            <a:extLst>
              <a:ext uri="{FF2B5EF4-FFF2-40B4-BE49-F238E27FC236}">
                <a16:creationId xmlns:a16="http://schemas.microsoft.com/office/drawing/2014/main" id="{8B0F20EC-9D8C-42E1-955A-A070E3299297}"/>
              </a:ext>
            </a:extLst>
          </p:cNvPr>
          <p:cNvSpPr>
            <a:spLocks noGrp="1"/>
          </p:cNvSpPr>
          <p:nvPr>
            <p:ph sz="half" idx="1"/>
          </p:nvPr>
        </p:nvSpPr>
        <p:spPr>
          <a:xfrm>
            <a:off x="347297" y="1600201"/>
            <a:ext cx="4412272" cy="3989040"/>
          </a:xfrm>
        </p:spPr>
        <p:txBody>
          <a:bodyPr vert="horz" lIns="91440" tIns="45720" rIns="91440" bIns="45720" rtlCol="0" anchor="t">
            <a:noAutofit/>
          </a:bodyPr>
          <a:lstStyle/>
          <a:p>
            <a:pPr>
              <a:lnSpc>
                <a:spcPct val="90000"/>
              </a:lnSpc>
            </a:pPr>
            <a:r>
              <a:rPr lang="en-GB" sz="1800" b="1" dirty="0">
                <a:latin typeface="Arial"/>
                <a:cs typeface="Arial"/>
              </a:rPr>
              <a:t>Deductive reasoning </a:t>
            </a:r>
            <a:r>
              <a:rPr lang="en-GB" sz="1800" dirty="0">
                <a:latin typeface="Arial"/>
                <a:cs typeface="Arial"/>
              </a:rPr>
              <a:t>works from general argument (theory) to specific situation (observation), also called a </a:t>
            </a:r>
            <a:r>
              <a:rPr lang="en-GB" sz="1800" b="1" dirty="0">
                <a:latin typeface="Arial"/>
                <a:cs typeface="Arial"/>
              </a:rPr>
              <a:t>“top-down” </a:t>
            </a:r>
            <a:r>
              <a:rPr lang="en-GB" sz="1800" dirty="0">
                <a:latin typeface="Arial"/>
                <a:cs typeface="Arial"/>
              </a:rPr>
              <a:t>approach.</a:t>
            </a:r>
            <a:endParaRPr lang="en-US" sz="1800">
              <a:latin typeface="Arial"/>
              <a:cs typeface="Arial"/>
            </a:endParaRPr>
          </a:p>
          <a:p>
            <a:pPr>
              <a:lnSpc>
                <a:spcPct val="90000"/>
              </a:lnSpc>
            </a:pPr>
            <a:endParaRPr lang="en-GB" sz="1800">
              <a:latin typeface="Arial"/>
              <a:cs typeface="Arial"/>
            </a:endParaRPr>
          </a:p>
          <a:p>
            <a:pPr>
              <a:lnSpc>
                <a:spcPct val="90000"/>
              </a:lnSpc>
            </a:pPr>
            <a:r>
              <a:rPr lang="en-GB" sz="1800" dirty="0">
                <a:latin typeface="Arial"/>
                <a:cs typeface="Arial"/>
              </a:rPr>
              <a:t>We begin with thinking up a theory about our topic of interest, </a:t>
            </a:r>
          </a:p>
          <a:p>
            <a:pPr>
              <a:lnSpc>
                <a:spcPct val="90000"/>
              </a:lnSpc>
            </a:pPr>
            <a:r>
              <a:rPr lang="en-GB" sz="1800" dirty="0">
                <a:latin typeface="Arial"/>
                <a:cs typeface="Arial"/>
              </a:rPr>
              <a:t>then deduce specific hypothesis that we can test,</a:t>
            </a:r>
          </a:p>
          <a:p>
            <a:pPr>
              <a:lnSpc>
                <a:spcPct val="90000"/>
              </a:lnSpc>
            </a:pPr>
            <a:r>
              <a:rPr lang="en-GB" sz="1800" dirty="0">
                <a:latin typeface="Arial"/>
                <a:cs typeface="Arial"/>
              </a:rPr>
              <a:t>then bring us to specific observations to address the hypothesis, </a:t>
            </a:r>
          </a:p>
          <a:p>
            <a:pPr>
              <a:lnSpc>
                <a:spcPct val="90000"/>
              </a:lnSpc>
            </a:pPr>
            <a:r>
              <a:rPr lang="en-GB" sz="1800" dirty="0">
                <a:latin typeface="Arial"/>
                <a:cs typeface="Arial"/>
              </a:rPr>
              <a:t>and ultimately leads us to confirm (or reject) the original theory.</a:t>
            </a:r>
          </a:p>
        </p:txBody>
      </p:sp>
      <p:pic>
        <p:nvPicPr>
          <p:cNvPr id="5" name="Content Placeholder 4" descr="A screenshot of a computer&#10;&#10;Description automatically generated with low confidence">
            <a:extLst>
              <a:ext uri="{FF2B5EF4-FFF2-40B4-BE49-F238E27FC236}">
                <a16:creationId xmlns:a16="http://schemas.microsoft.com/office/drawing/2014/main" id="{6EA3148E-2169-3052-1038-08692F623D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8008" y="2214922"/>
            <a:ext cx="4038600" cy="1726501"/>
          </a:xfrm>
          <a:prstGeom prst="rect">
            <a:avLst/>
          </a:prstGeom>
          <a:noFill/>
        </p:spPr>
      </p:pic>
      <p:pic>
        <p:nvPicPr>
          <p:cNvPr id="4" name="Picture 3" descr="A cartoon characters holding up a sign&#10;&#10;Description automatically generated">
            <a:extLst>
              <a:ext uri="{FF2B5EF4-FFF2-40B4-BE49-F238E27FC236}">
                <a16:creationId xmlns:a16="http://schemas.microsoft.com/office/drawing/2014/main" id="{93C51437-A3EC-2D23-7D1A-E687DFB85AD1}"/>
              </a:ext>
            </a:extLst>
          </p:cNvPr>
          <p:cNvPicPr>
            <a:picLocks noChangeAspect="1"/>
          </p:cNvPicPr>
          <p:nvPr/>
        </p:nvPicPr>
        <p:blipFill>
          <a:blip r:embed="rId3"/>
          <a:stretch>
            <a:fillRect/>
          </a:stretch>
        </p:blipFill>
        <p:spPr>
          <a:xfrm>
            <a:off x="6387611" y="4741258"/>
            <a:ext cx="1611191" cy="804483"/>
          </a:xfrm>
          <a:prstGeom prst="rect">
            <a:avLst/>
          </a:prstGeom>
        </p:spPr>
      </p:pic>
    </p:spTree>
    <p:extLst>
      <p:ext uri="{BB962C8B-B14F-4D97-AF65-F5344CB8AC3E}">
        <p14:creationId xmlns:p14="http://schemas.microsoft.com/office/powerpoint/2010/main" val="29487779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4437-9893-403E-8874-9DF265BE235E}"/>
              </a:ext>
            </a:extLst>
          </p:cNvPr>
          <p:cNvSpPr>
            <a:spLocks noGrp="1"/>
          </p:cNvSpPr>
          <p:nvPr>
            <p:ph type="title"/>
          </p:nvPr>
        </p:nvSpPr>
        <p:spPr>
          <a:xfrm>
            <a:off x="162146" y="188640"/>
            <a:ext cx="8819707" cy="994169"/>
          </a:xfrm>
        </p:spPr>
        <p:txBody>
          <a:bodyPr>
            <a:normAutofit/>
          </a:bodyPr>
          <a:lstStyle/>
          <a:p>
            <a:r>
              <a:rPr lang="en-GB" sz="3000" b="1" dirty="0">
                <a:latin typeface="Arial"/>
                <a:cs typeface="Arial"/>
              </a:rPr>
              <a:t>Inductive vs. Deductive Approach</a:t>
            </a:r>
          </a:p>
        </p:txBody>
      </p:sp>
      <p:sp>
        <p:nvSpPr>
          <p:cNvPr id="3" name="Content Placeholder 2">
            <a:extLst>
              <a:ext uri="{FF2B5EF4-FFF2-40B4-BE49-F238E27FC236}">
                <a16:creationId xmlns:a16="http://schemas.microsoft.com/office/drawing/2014/main" id="{776D7853-4266-4722-BBCB-045824471067}"/>
              </a:ext>
            </a:extLst>
          </p:cNvPr>
          <p:cNvSpPr>
            <a:spLocks noGrp="1"/>
          </p:cNvSpPr>
          <p:nvPr>
            <p:ph idx="1"/>
          </p:nvPr>
        </p:nvSpPr>
        <p:spPr>
          <a:xfrm>
            <a:off x="628649" y="1340768"/>
            <a:ext cx="7886700" cy="4607258"/>
          </a:xfrm>
        </p:spPr>
        <p:txBody>
          <a:bodyPr vert="horz" lIns="91440" tIns="45720" rIns="91440" bIns="45720" rtlCol="0" anchor="t">
            <a:normAutofit/>
          </a:bodyPr>
          <a:lstStyle/>
          <a:p>
            <a:pPr>
              <a:buFont typeface="Wingdings" panose="05000000000000000000" pitchFamily="2" charset="2"/>
              <a:buChar char="§"/>
            </a:pPr>
            <a:r>
              <a:rPr lang="en-GB" sz="2700" dirty="0">
                <a:latin typeface="Arial" panose="020B0604020202020204" pitchFamily="34" charset="0"/>
                <a:cs typeface="Arial" panose="020B0604020202020204" pitchFamily="34" charset="0"/>
              </a:rPr>
              <a:t>These two methods of reasoning have a very different “feel” to them when you are conducting research.</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Inductive reasoning, by its very nature, is more </a:t>
            </a:r>
            <a:r>
              <a:rPr lang="en-GB" sz="2700" b="1" dirty="0">
                <a:latin typeface="Arial" panose="020B0604020202020204" pitchFamily="34" charset="0"/>
                <a:cs typeface="Arial" panose="020B0604020202020204" pitchFamily="34" charset="0"/>
              </a:rPr>
              <a:t>open-ended</a:t>
            </a:r>
            <a:r>
              <a:rPr lang="en-GB" sz="2700" dirty="0">
                <a:latin typeface="Arial" panose="020B0604020202020204" pitchFamily="34" charset="0"/>
                <a:cs typeface="Arial" panose="020B0604020202020204" pitchFamily="34" charset="0"/>
              </a:rPr>
              <a:t> and </a:t>
            </a:r>
            <a:r>
              <a:rPr lang="en-GB" sz="2700" b="1" dirty="0">
                <a:latin typeface="Arial" panose="020B0604020202020204" pitchFamily="34" charset="0"/>
                <a:cs typeface="Arial" panose="020B0604020202020204" pitchFamily="34" charset="0"/>
              </a:rPr>
              <a:t>exploratory</a:t>
            </a:r>
            <a:r>
              <a:rPr lang="en-GB" sz="2700" dirty="0">
                <a:latin typeface="Arial" panose="020B0604020202020204" pitchFamily="34" charset="0"/>
                <a:cs typeface="Arial" panose="020B0604020202020204" pitchFamily="34" charset="0"/>
              </a:rPr>
              <a:t>, especially at the beginning. </a:t>
            </a:r>
          </a:p>
          <a:p>
            <a:pPr>
              <a:buFont typeface="Wingdings" panose="05000000000000000000" pitchFamily="2" charset="2"/>
              <a:buChar char="§"/>
            </a:pPr>
            <a:r>
              <a:rPr lang="en-GB" sz="2700" dirty="0">
                <a:latin typeface="Arial"/>
                <a:cs typeface="Arial"/>
              </a:rPr>
              <a:t>Deductive reasoning is more specific in nature and is concerned with </a:t>
            </a:r>
            <a:r>
              <a:rPr lang="en-GB" sz="2700" b="1" dirty="0">
                <a:latin typeface="Arial"/>
                <a:cs typeface="Arial"/>
              </a:rPr>
              <a:t>testing</a:t>
            </a:r>
            <a:r>
              <a:rPr lang="en-GB" sz="2700" dirty="0">
                <a:latin typeface="Arial"/>
                <a:cs typeface="Arial"/>
              </a:rPr>
              <a:t> or </a:t>
            </a:r>
            <a:r>
              <a:rPr lang="en-GB" sz="2700" b="1" dirty="0">
                <a:latin typeface="Arial"/>
                <a:cs typeface="Arial"/>
              </a:rPr>
              <a:t>confirming hypotheses. </a:t>
            </a:r>
            <a:endParaRPr lang="en-GB" sz="27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83341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4EBD614-A118-758D-7118-E30AC7F0D0F1}"/>
              </a:ext>
            </a:extLst>
          </p:cNvPr>
          <p:cNvSpPr txBox="1"/>
          <p:nvPr/>
        </p:nvSpPr>
        <p:spPr>
          <a:xfrm>
            <a:off x="1947497" y="5233621"/>
            <a:ext cx="594140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Source: </a:t>
            </a:r>
            <a:r>
              <a:rPr lang="en-US" sz="1400" dirty="0">
                <a:hlinkClick r:id="rId2"/>
              </a:rPr>
              <a:t>https://www.scribbr.com/methodology/inductive-deductive-reasoning/</a:t>
            </a:r>
            <a:r>
              <a:rPr lang="en-US" sz="1400" dirty="0"/>
              <a:t> </a:t>
            </a:r>
            <a:endParaRPr lang="en-US" dirty="0"/>
          </a:p>
        </p:txBody>
      </p:sp>
      <p:pic>
        <p:nvPicPr>
          <p:cNvPr id="7" name="Picture 6" descr="A diagram of a scientific experiment&#10;&#10;Description automatically generated">
            <a:extLst>
              <a:ext uri="{FF2B5EF4-FFF2-40B4-BE49-F238E27FC236}">
                <a16:creationId xmlns:a16="http://schemas.microsoft.com/office/drawing/2014/main" id="{86DAB66E-2F69-46E7-8952-B6AB8D14E8D0}"/>
              </a:ext>
            </a:extLst>
          </p:cNvPr>
          <p:cNvPicPr>
            <a:picLocks noChangeAspect="1"/>
          </p:cNvPicPr>
          <p:nvPr/>
        </p:nvPicPr>
        <p:blipFill>
          <a:blip r:embed="rId3"/>
          <a:stretch>
            <a:fillRect/>
          </a:stretch>
        </p:blipFill>
        <p:spPr>
          <a:xfrm>
            <a:off x="0" y="355508"/>
            <a:ext cx="9144000" cy="4344560"/>
          </a:xfrm>
          <a:prstGeom prst="rect">
            <a:avLst/>
          </a:prstGeom>
        </p:spPr>
      </p:pic>
      <p:sp>
        <p:nvSpPr>
          <p:cNvPr id="9" name="Speech Bubble: Rectangle 8">
            <a:extLst>
              <a:ext uri="{FF2B5EF4-FFF2-40B4-BE49-F238E27FC236}">
                <a16:creationId xmlns:a16="http://schemas.microsoft.com/office/drawing/2014/main" id="{13C1F395-35A6-549B-8E10-7405E7DF5E4E}"/>
              </a:ext>
            </a:extLst>
          </p:cNvPr>
          <p:cNvSpPr/>
          <p:nvPr/>
        </p:nvSpPr>
        <p:spPr>
          <a:xfrm>
            <a:off x="7278963" y="945172"/>
            <a:ext cx="1470010" cy="1000125"/>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000000"/>
                </a:solidFill>
                <a:ea typeface="+mn-lt"/>
                <a:cs typeface="+mn-lt"/>
              </a:rPr>
              <a:t>Quantitative or Qualitative</a:t>
            </a:r>
            <a:endParaRPr lang="en-US" dirty="0"/>
          </a:p>
        </p:txBody>
      </p:sp>
      <p:sp>
        <p:nvSpPr>
          <p:cNvPr id="10" name="Speech Bubble: Rectangle 9">
            <a:extLst>
              <a:ext uri="{FF2B5EF4-FFF2-40B4-BE49-F238E27FC236}">
                <a16:creationId xmlns:a16="http://schemas.microsoft.com/office/drawing/2014/main" id="{C665A812-0BD2-ED24-FDFD-1BCA23C9650C}"/>
              </a:ext>
            </a:extLst>
          </p:cNvPr>
          <p:cNvSpPr/>
          <p:nvPr/>
        </p:nvSpPr>
        <p:spPr>
          <a:xfrm>
            <a:off x="142873" y="1989258"/>
            <a:ext cx="1496136" cy="1000125"/>
          </a:xfrm>
          <a:prstGeom prst="wedgeRectCallou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solidFill>
                  <a:srgbClr val="000000"/>
                </a:solidFill>
                <a:ea typeface="+mn-lt"/>
                <a:cs typeface="+mn-lt"/>
              </a:rPr>
              <a:t>Quantitative</a:t>
            </a:r>
            <a:endParaRPr lang="en-GB" dirty="0">
              <a:solidFill>
                <a:srgbClr val="000000"/>
              </a:solidFill>
            </a:endParaRPr>
          </a:p>
        </p:txBody>
      </p:sp>
    </p:spTree>
    <p:extLst>
      <p:ext uri="{BB962C8B-B14F-4D97-AF65-F5344CB8AC3E}">
        <p14:creationId xmlns:p14="http://schemas.microsoft.com/office/powerpoint/2010/main" val="121265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ED8083-565F-474C-9466-1BB026204632}"/>
              </a:ext>
            </a:extLst>
          </p:cNvPr>
          <p:cNvSpPr>
            <a:spLocks noGrp="1"/>
          </p:cNvSpPr>
          <p:nvPr>
            <p:ph idx="1"/>
          </p:nvPr>
        </p:nvSpPr>
        <p:spPr>
          <a:xfrm>
            <a:off x="456127" y="995141"/>
            <a:ext cx="8229600" cy="4325112"/>
          </a:xfrm>
        </p:spPr>
        <p:txBody>
          <a:bodyPr vert="horz" lIns="91440" tIns="45720" rIns="91440" bIns="45720" rtlCol="0" anchor="t">
            <a:noAutofit/>
          </a:bodyPr>
          <a:lstStyle/>
          <a:p>
            <a:r>
              <a:rPr lang="en-GB" sz="2700">
                <a:latin typeface="Arial"/>
                <a:cs typeface="Arial"/>
              </a:rPr>
              <a:t>Most social research involves both inductive and deductive reasoning processes at some time in the project.</a:t>
            </a:r>
            <a:endParaRPr lang="en-US" sz="2700">
              <a:latin typeface="Arial"/>
              <a:cs typeface="Arial"/>
            </a:endParaRPr>
          </a:p>
          <a:p>
            <a:r>
              <a:rPr lang="en-GB" sz="2700" dirty="0">
                <a:latin typeface="Arial"/>
                <a:cs typeface="Arial"/>
              </a:rPr>
              <a:t>Even though a particular study may look like it is purely deductive (e.g. experimental design), the researcher may observe patterns in the data that lead them to develop new theories / modify existing ones (particularly when data does not match expectation).</a:t>
            </a:r>
          </a:p>
          <a:p>
            <a:endParaRPr lang="en-GB" sz="2700" dirty="0">
              <a:latin typeface="Arial"/>
              <a:cs typeface="Arial"/>
            </a:endParaRPr>
          </a:p>
        </p:txBody>
      </p:sp>
    </p:spTree>
    <p:extLst>
      <p:ext uri="{BB962C8B-B14F-4D97-AF65-F5344CB8AC3E}">
        <p14:creationId xmlns:p14="http://schemas.microsoft.com/office/powerpoint/2010/main" val="4265882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2027837"/>
          </a:xfrm>
        </p:spPr>
        <p:txBody>
          <a:bodyPr>
            <a:normAutofit/>
          </a:bodyPr>
          <a:lstStyle/>
          <a:p>
            <a:pPr algn="ctr"/>
            <a:r>
              <a:rPr lang="en-GB" i="1" dirty="0"/>
              <a:t>Theoretical / conceptual framework</a:t>
            </a:r>
          </a:p>
        </p:txBody>
      </p:sp>
    </p:spTree>
    <p:extLst>
      <p:ext uri="{BB962C8B-B14F-4D97-AF65-F5344CB8AC3E}">
        <p14:creationId xmlns:p14="http://schemas.microsoft.com/office/powerpoint/2010/main" val="8958877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5E966-BB70-4586-9991-8CA99DB8D83B}"/>
              </a:ext>
            </a:extLst>
          </p:cNvPr>
          <p:cNvSpPr>
            <a:spLocks noGrp="1"/>
          </p:cNvSpPr>
          <p:nvPr>
            <p:ph type="title"/>
          </p:nvPr>
        </p:nvSpPr>
        <p:spPr>
          <a:xfrm>
            <a:off x="457200" y="293527"/>
            <a:ext cx="8229600" cy="1066800"/>
          </a:xfrm>
        </p:spPr>
        <p:txBody>
          <a:bodyPr>
            <a:normAutofit fontScale="90000"/>
          </a:bodyPr>
          <a:lstStyle/>
          <a:p>
            <a:r>
              <a:rPr lang="en-GB" b="1" dirty="0"/>
              <a:t>Theoretical /conceptual framework </a:t>
            </a:r>
          </a:p>
        </p:txBody>
      </p:sp>
      <p:sp>
        <p:nvSpPr>
          <p:cNvPr id="3" name="Content Placeholder 2">
            <a:extLst>
              <a:ext uri="{FF2B5EF4-FFF2-40B4-BE49-F238E27FC236}">
                <a16:creationId xmlns:a16="http://schemas.microsoft.com/office/drawing/2014/main" id="{4BFE2922-00D1-4350-895C-CAD0EDB75F67}"/>
              </a:ext>
            </a:extLst>
          </p:cNvPr>
          <p:cNvSpPr>
            <a:spLocks noGrp="1"/>
          </p:cNvSpPr>
          <p:nvPr>
            <p:ph idx="1"/>
          </p:nvPr>
        </p:nvSpPr>
        <p:spPr>
          <a:xfrm>
            <a:off x="539552" y="1484784"/>
            <a:ext cx="8229600" cy="4325112"/>
          </a:xfrm>
        </p:spPr>
        <p:txBody>
          <a:bodyPr>
            <a:normAutofit fontScale="85000" lnSpcReduction="20000"/>
          </a:bodyPr>
          <a:lstStyle/>
          <a:p>
            <a:r>
              <a:rPr lang="en-GB" dirty="0"/>
              <a:t>Theoretical framework is defined as a structure that demonstrates the processes that help to understand a research phenomenon, thereby highlighting the researcher’s assumptions and philosophical views in solving a research problem (Polit and Beck, 2010). </a:t>
            </a:r>
          </a:p>
          <a:p>
            <a:pPr marL="109728" indent="0">
              <a:buNone/>
            </a:pPr>
            <a:endParaRPr lang="en-GB" dirty="0"/>
          </a:p>
          <a:p>
            <a:r>
              <a:rPr lang="en-GB" dirty="0"/>
              <a:t>This theoretical framework influences the knowledge and interpretation of a study, and guides the principle that drives the intention, motivation and expectation of a research study (Mackenzie and Knipe, 2006).</a:t>
            </a:r>
          </a:p>
        </p:txBody>
      </p:sp>
    </p:spTree>
    <p:extLst>
      <p:ext uri="{BB962C8B-B14F-4D97-AF65-F5344CB8AC3E}">
        <p14:creationId xmlns:p14="http://schemas.microsoft.com/office/powerpoint/2010/main" val="29397788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Develop a Theoretical Framework in 3 Steps | Scribbr 🎓">
            <a:hlinkClick r:id="" action="ppaction://media"/>
            <a:extLst>
              <a:ext uri="{FF2B5EF4-FFF2-40B4-BE49-F238E27FC236}">
                <a16:creationId xmlns:a16="http://schemas.microsoft.com/office/drawing/2014/main" id="{A860D338-BE34-16A0-8BEF-47F58A5E6C2A}"/>
              </a:ext>
            </a:extLst>
          </p:cNvPr>
          <p:cNvPicPr>
            <a:picLocks noGrp="1" noRot="1" noChangeAspect="1"/>
          </p:cNvPicPr>
          <p:nvPr>
            <p:ph idx="1"/>
            <a:videoFile r:link="rId1"/>
          </p:nvPr>
        </p:nvPicPr>
        <p:blipFill>
          <a:blip r:embed="rId3"/>
          <a:stretch>
            <a:fillRect/>
          </a:stretch>
        </p:blipFill>
        <p:spPr>
          <a:xfrm>
            <a:off x="605447" y="744257"/>
            <a:ext cx="8058366" cy="4553101"/>
          </a:xfrm>
        </p:spPr>
      </p:pic>
    </p:spTree>
    <p:extLst>
      <p:ext uri="{BB962C8B-B14F-4D97-AF65-F5344CB8AC3E}">
        <p14:creationId xmlns:p14="http://schemas.microsoft.com/office/powerpoint/2010/main" val="2587077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76F2-01AA-3754-5A24-1891D511C626}"/>
              </a:ext>
            </a:extLst>
          </p:cNvPr>
          <p:cNvSpPr>
            <a:spLocks noGrp="1"/>
          </p:cNvSpPr>
          <p:nvPr>
            <p:ph type="title"/>
          </p:nvPr>
        </p:nvSpPr>
        <p:spPr>
          <a:xfrm>
            <a:off x="457200" y="274638"/>
            <a:ext cx="8229600" cy="1143000"/>
          </a:xfrm>
        </p:spPr>
        <p:txBody>
          <a:bodyPr anchor="ctr">
            <a:normAutofit/>
          </a:bodyPr>
          <a:lstStyle/>
          <a:p>
            <a:r>
              <a:rPr lang="en-GB" dirty="0"/>
              <a:t>Example </a:t>
            </a:r>
          </a:p>
        </p:txBody>
      </p:sp>
      <p:sp>
        <p:nvSpPr>
          <p:cNvPr id="9" name="Content Placeholder 2">
            <a:extLst>
              <a:ext uri="{FF2B5EF4-FFF2-40B4-BE49-F238E27FC236}">
                <a16:creationId xmlns:a16="http://schemas.microsoft.com/office/drawing/2014/main" id="{7B1317EE-9DAA-757E-6068-72850C43CA04}"/>
              </a:ext>
            </a:extLst>
          </p:cNvPr>
          <p:cNvSpPr>
            <a:spLocks noGrp="1"/>
          </p:cNvSpPr>
          <p:nvPr>
            <p:ph sz="half" idx="1"/>
          </p:nvPr>
        </p:nvSpPr>
        <p:spPr>
          <a:xfrm>
            <a:off x="1073063" y="5253626"/>
            <a:ext cx="7618956" cy="502630"/>
          </a:xfrm>
        </p:spPr>
        <p:txBody>
          <a:bodyPr vert="horz" lIns="91440" tIns="45720" rIns="91440" bIns="45720" rtlCol="0" anchor="t">
            <a:noAutofit/>
          </a:bodyPr>
          <a:lstStyle/>
          <a:p>
            <a:pPr marL="0" indent="0">
              <a:buNone/>
            </a:pPr>
            <a:r>
              <a:rPr lang="en-US" sz="1200" dirty="0" err="1">
                <a:solidFill>
                  <a:srgbClr val="000000"/>
                </a:solidFill>
                <a:ea typeface="+mn-lt"/>
                <a:cs typeface="+mn-lt"/>
              </a:rPr>
              <a:t>DeLone</a:t>
            </a:r>
            <a:r>
              <a:rPr lang="en-US" sz="1200" dirty="0">
                <a:solidFill>
                  <a:srgbClr val="000000"/>
                </a:solidFill>
                <a:ea typeface="+mn-lt"/>
                <a:cs typeface="+mn-lt"/>
              </a:rPr>
              <a:t>, W.H. and McLean, E.R., 2003. The </a:t>
            </a:r>
            <a:r>
              <a:rPr lang="en-US" sz="1200" dirty="0" err="1">
                <a:solidFill>
                  <a:srgbClr val="000000"/>
                </a:solidFill>
                <a:ea typeface="+mn-lt"/>
                <a:cs typeface="+mn-lt"/>
              </a:rPr>
              <a:t>DeLone</a:t>
            </a:r>
            <a:r>
              <a:rPr lang="en-US" sz="1200" dirty="0">
                <a:solidFill>
                  <a:srgbClr val="000000"/>
                </a:solidFill>
                <a:ea typeface="+mn-lt"/>
                <a:cs typeface="+mn-lt"/>
              </a:rPr>
              <a:t> and McLean model of information systems success: a ten-year update. </a:t>
            </a:r>
            <a:r>
              <a:rPr lang="en-US" sz="1200" i="1" dirty="0">
                <a:solidFill>
                  <a:srgbClr val="000000"/>
                </a:solidFill>
                <a:ea typeface="+mn-lt"/>
                <a:cs typeface="+mn-lt"/>
              </a:rPr>
              <a:t>Journal of management information systems</a:t>
            </a:r>
            <a:r>
              <a:rPr lang="en-US" sz="1200" dirty="0">
                <a:solidFill>
                  <a:srgbClr val="000000"/>
                </a:solidFill>
                <a:ea typeface="+mn-lt"/>
                <a:cs typeface="+mn-lt"/>
              </a:rPr>
              <a:t>, </a:t>
            </a:r>
            <a:r>
              <a:rPr lang="en-US" sz="1200" i="1" dirty="0">
                <a:solidFill>
                  <a:srgbClr val="000000"/>
                </a:solidFill>
                <a:ea typeface="+mn-lt"/>
                <a:cs typeface="+mn-lt"/>
              </a:rPr>
              <a:t>19</a:t>
            </a:r>
            <a:r>
              <a:rPr lang="en-US" sz="1200" dirty="0">
                <a:solidFill>
                  <a:srgbClr val="000000"/>
                </a:solidFill>
                <a:ea typeface="+mn-lt"/>
                <a:cs typeface="+mn-lt"/>
              </a:rPr>
              <a:t>(4), pp.9-30</a:t>
            </a:r>
            <a:r>
              <a:rPr lang="en-US" sz="1200" dirty="0">
                <a:solidFill>
                  <a:srgbClr val="000000"/>
                </a:solidFill>
                <a:latin typeface="Myriad Pro"/>
                <a:cs typeface="Arial"/>
              </a:rPr>
              <a:t>.</a:t>
            </a:r>
          </a:p>
        </p:txBody>
      </p:sp>
      <p:pic>
        <p:nvPicPr>
          <p:cNvPr id="4" name="Content Placeholder 3" descr="A diagram of a process&#10;&#10;Description automatically generated">
            <a:extLst>
              <a:ext uri="{FF2B5EF4-FFF2-40B4-BE49-F238E27FC236}">
                <a16:creationId xmlns:a16="http://schemas.microsoft.com/office/drawing/2014/main" id="{F6E30B21-90C0-796D-1B77-E2F5B0A6C78D}"/>
              </a:ext>
            </a:extLst>
          </p:cNvPr>
          <p:cNvPicPr>
            <a:picLocks noGrp="1" noChangeAspect="1"/>
          </p:cNvPicPr>
          <p:nvPr>
            <p:ph sz="half" idx="2"/>
          </p:nvPr>
        </p:nvPicPr>
        <p:blipFill>
          <a:blip r:embed="rId2"/>
          <a:stretch>
            <a:fillRect/>
          </a:stretch>
        </p:blipFill>
        <p:spPr>
          <a:xfrm>
            <a:off x="869515" y="1345429"/>
            <a:ext cx="7733777" cy="3548694"/>
          </a:xfrm>
          <a:noFill/>
        </p:spPr>
      </p:pic>
    </p:spTree>
    <p:extLst>
      <p:ext uri="{BB962C8B-B14F-4D97-AF65-F5344CB8AC3E}">
        <p14:creationId xmlns:p14="http://schemas.microsoft.com/office/powerpoint/2010/main" val="109605229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6DD8CB-E5E3-594D-013F-AAE6352912B9}"/>
              </a:ext>
            </a:extLst>
          </p:cNvPr>
          <p:cNvSpPr>
            <a:spLocks noGrp="1"/>
          </p:cNvSpPr>
          <p:nvPr>
            <p:ph sz="half" idx="1"/>
          </p:nvPr>
        </p:nvSpPr>
        <p:spPr>
          <a:xfrm>
            <a:off x="1188720" y="5231675"/>
            <a:ext cx="6860177" cy="527383"/>
          </a:xfrm>
        </p:spPr>
        <p:txBody>
          <a:bodyPr vert="horz" lIns="91440" tIns="45720" rIns="91440" bIns="45720" rtlCol="0" anchor="t">
            <a:normAutofit/>
          </a:bodyPr>
          <a:lstStyle/>
          <a:p>
            <a:pPr marL="0" indent="0">
              <a:buNone/>
            </a:pPr>
            <a:r>
              <a:rPr lang="en-GB" sz="1200" dirty="0">
                <a:solidFill>
                  <a:srgbClr val="000000"/>
                </a:solidFill>
                <a:ea typeface="+mn-lt"/>
                <a:cs typeface="+mn-lt"/>
              </a:rPr>
              <a:t>Xu, Y., Liu, Y., Chen, T., Shao, W. and Fu, Z., 2017. A Longitudinal Analysis of Environment and Risk of Obesity in the US. </a:t>
            </a:r>
            <a:r>
              <a:rPr lang="en-GB" sz="1200" i="1" dirty="0">
                <a:solidFill>
                  <a:srgbClr val="000000"/>
                </a:solidFill>
                <a:ea typeface="+mn-lt"/>
                <a:cs typeface="+mn-lt"/>
              </a:rPr>
              <a:t>Journal of Geoscience and Environment Protection</a:t>
            </a:r>
            <a:r>
              <a:rPr lang="en-GB" sz="1200" dirty="0">
                <a:solidFill>
                  <a:srgbClr val="000000"/>
                </a:solidFill>
                <a:ea typeface="+mn-lt"/>
                <a:cs typeface="+mn-lt"/>
              </a:rPr>
              <a:t>, </a:t>
            </a:r>
            <a:r>
              <a:rPr lang="en-GB" sz="1200" i="1" dirty="0">
                <a:solidFill>
                  <a:srgbClr val="000000"/>
                </a:solidFill>
                <a:ea typeface="+mn-lt"/>
                <a:cs typeface="+mn-lt"/>
              </a:rPr>
              <a:t>5</a:t>
            </a:r>
            <a:r>
              <a:rPr lang="en-GB" sz="1200" dirty="0">
                <a:solidFill>
                  <a:srgbClr val="000000"/>
                </a:solidFill>
                <a:ea typeface="+mn-lt"/>
                <a:cs typeface="+mn-lt"/>
              </a:rPr>
              <a:t>(09), p.204.</a:t>
            </a:r>
            <a:endParaRPr lang="en-US" sz="1200" dirty="0">
              <a:ea typeface="+mn-lt"/>
              <a:cs typeface="+mn-lt"/>
            </a:endParaRPr>
          </a:p>
        </p:txBody>
      </p:sp>
      <p:pic>
        <p:nvPicPr>
          <p:cNvPr id="5" name="Content Placeholder 4">
            <a:extLst>
              <a:ext uri="{FF2B5EF4-FFF2-40B4-BE49-F238E27FC236}">
                <a16:creationId xmlns:a16="http://schemas.microsoft.com/office/drawing/2014/main" id="{E4F00FBB-B178-32FB-6C61-26D4DE3D0C05}"/>
              </a:ext>
            </a:extLst>
          </p:cNvPr>
          <p:cNvPicPr>
            <a:picLocks noGrp="1" noChangeAspect="1"/>
          </p:cNvPicPr>
          <p:nvPr>
            <p:ph sz="half" idx="2"/>
          </p:nvPr>
        </p:nvPicPr>
        <p:blipFill>
          <a:blip r:embed="rId2"/>
          <a:stretch>
            <a:fillRect/>
          </a:stretch>
        </p:blipFill>
        <p:spPr>
          <a:xfrm>
            <a:off x="554082" y="650200"/>
            <a:ext cx="8046719" cy="4203934"/>
          </a:xfrm>
        </p:spPr>
      </p:pic>
    </p:spTree>
    <p:extLst>
      <p:ext uri="{BB962C8B-B14F-4D97-AF65-F5344CB8AC3E}">
        <p14:creationId xmlns:p14="http://schemas.microsoft.com/office/powerpoint/2010/main" val="3073208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13E85-172C-8585-FBE2-00DA0144B35A}"/>
              </a:ext>
            </a:extLst>
          </p:cNvPr>
          <p:cNvSpPr>
            <a:spLocks noGrp="1"/>
          </p:cNvSpPr>
          <p:nvPr>
            <p:ph type="title"/>
          </p:nvPr>
        </p:nvSpPr>
        <p:spPr/>
        <p:txBody>
          <a:bodyPr/>
          <a:lstStyle/>
          <a:p>
            <a:r>
              <a:rPr lang="en-GB" dirty="0"/>
              <a:t>Watch this at home</a:t>
            </a:r>
          </a:p>
        </p:txBody>
      </p:sp>
      <p:pic>
        <p:nvPicPr>
          <p:cNvPr id="4" name="Online Media 3" title="Deductive &amp; Inductive Research">
            <a:hlinkClick r:id="" action="ppaction://media"/>
            <a:extLst>
              <a:ext uri="{FF2B5EF4-FFF2-40B4-BE49-F238E27FC236}">
                <a16:creationId xmlns:a16="http://schemas.microsoft.com/office/drawing/2014/main" id="{BA18B652-7EE9-ECBA-B020-DD5DE6F7423F}"/>
              </a:ext>
            </a:extLst>
          </p:cNvPr>
          <p:cNvPicPr>
            <a:picLocks noGrp="1" noRot="1" noChangeAspect="1"/>
          </p:cNvPicPr>
          <p:nvPr>
            <p:ph idx="1"/>
            <a:videoFile r:link="rId1"/>
          </p:nvPr>
        </p:nvPicPr>
        <p:blipFill>
          <a:blip r:embed="rId3"/>
          <a:stretch>
            <a:fillRect/>
          </a:stretch>
        </p:blipFill>
        <p:spPr>
          <a:xfrm>
            <a:off x="1106488" y="1600200"/>
            <a:ext cx="6931025" cy="3916363"/>
          </a:xfrm>
        </p:spPr>
      </p:pic>
    </p:spTree>
    <p:extLst>
      <p:ext uri="{BB962C8B-B14F-4D97-AF65-F5344CB8AC3E}">
        <p14:creationId xmlns:p14="http://schemas.microsoft.com/office/powerpoint/2010/main" val="11310312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DDD77-F906-195A-1D2A-281F9CE8AE3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C2A3AD2-F3F4-1258-D050-12E0CBB63959}"/>
              </a:ext>
            </a:extLst>
          </p:cNvPr>
          <p:cNvSpPr>
            <a:spLocks noGrp="1"/>
          </p:cNvSpPr>
          <p:nvPr>
            <p:ph idx="1"/>
          </p:nvPr>
        </p:nvSpPr>
        <p:spPr/>
        <p:txBody>
          <a:bodyPr vert="horz" lIns="91440" tIns="45720" rIns="91440" bIns="45720" rtlCol="0" anchor="t">
            <a:normAutofit fontScale="47500" lnSpcReduction="20000"/>
          </a:bodyPr>
          <a:lstStyle/>
          <a:p>
            <a:r>
              <a:rPr lang="en-US" dirty="0">
                <a:ea typeface="+mn-lt"/>
                <a:cs typeface="+mn-lt"/>
              </a:rPr>
              <a:t>Cohen, L. and Manion, L., 1994. The interview. </a:t>
            </a:r>
            <a:r>
              <a:rPr lang="en-US" i="1" dirty="0">
                <a:ea typeface="+mn-lt"/>
                <a:cs typeface="+mn-lt"/>
              </a:rPr>
              <a:t>Cohen L. &amp; Manion L. Research Methods in Education: Fourth Edition, London: Routledge</a:t>
            </a:r>
            <a:r>
              <a:rPr lang="en-US" dirty="0">
                <a:ea typeface="+mn-lt"/>
                <a:cs typeface="+mn-lt"/>
              </a:rPr>
              <a:t>.</a:t>
            </a:r>
            <a:endParaRPr lang="en-US" dirty="0"/>
          </a:p>
          <a:p>
            <a:r>
              <a:rPr lang="en-US" dirty="0">
                <a:ea typeface="+mn-lt"/>
                <a:cs typeface="+mn-lt"/>
              </a:rPr>
              <a:t>Creswell, J.W., Shope, R., Plano Clark, V.L. and Green, D.O., 2006. How interpretive qualitative research extends mixed methods research. </a:t>
            </a:r>
            <a:r>
              <a:rPr lang="en-US" i="1" dirty="0">
                <a:ea typeface="+mn-lt"/>
                <a:cs typeface="+mn-lt"/>
              </a:rPr>
              <a:t>Research in the Schools</a:t>
            </a:r>
            <a:r>
              <a:rPr lang="en-US" dirty="0">
                <a:ea typeface="+mn-lt"/>
                <a:cs typeface="+mn-lt"/>
              </a:rPr>
              <a:t>, </a:t>
            </a:r>
            <a:r>
              <a:rPr lang="en-US" i="1" dirty="0">
                <a:ea typeface="+mn-lt"/>
                <a:cs typeface="+mn-lt"/>
              </a:rPr>
              <a:t>13</a:t>
            </a:r>
            <a:r>
              <a:rPr lang="en-US" dirty="0">
                <a:ea typeface="+mn-lt"/>
                <a:cs typeface="+mn-lt"/>
              </a:rPr>
              <a:t>(1), pp.1-11.</a:t>
            </a:r>
          </a:p>
          <a:p>
            <a:r>
              <a:rPr lang="en-US" dirty="0" err="1">
                <a:ea typeface="+mn-lt"/>
                <a:cs typeface="+mn-lt"/>
              </a:rPr>
              <a:t>Feilzer</a:t>
            </a:r>
            <a:r>
              <a:rPr lang="en-US" dirty="0">
                <a:ea typeface="+mn-lt"/>
                <a:cs typeface="+mn-lt"/>
              </a:rPr>
              <a:t>, M.Y., 2024. A Pragmatist Approach to Mixed Methods Research. In </a:t>
            </a:r>
            <a:r>
              <a:rPr lang="en-US" i="1" dirty="0">
                <a:ea typeface="+mn-lt"/>
                <a:cs typeface="+mn-lt"/>
              </a:rPr>
              <a:t>Philosophical Foundations of Mixed Methods Research</a:t>
            </a:r>
            <a:r>
              <a:rPr lang="en-US" dirty="0">
                <a:ea typeface="+mn-lt"/>
                <a:cs typeface="+mn-lt"/>
              </a:rPr>
              <a:t> (pp. 13-29). Routledge.</a:t>
            </a:r>
            <a:endParaRPr lang="en-US"/>
          </a:p>
          <a:p>
            <a:r>
              <a:rPr lang="en-US" dirty="0">
                <a:ea typeface="+mn-lt"/>
                <a:cs typeface="+mn-lt"/>
              </a:rPr>
              <a:t>Mackenzie, N. and Knipe, S., 2006. Research dilemmas: Paradigms, methods and methodology. </a:t>
            </a:r>
            <a:r>
              <a:rPr lang="en-US" i="1" dirty="0">
                <a:ea typeface="+mn-lt"/>
                <a:cs typeface="+mn-lt"/>
              </a:rPr>
              <a:t>Issues in educational research</a:t>
            </a:r>
            <a:r>
              <a:rPr lang="en-US" dirty="0">
                <a:ea typeface="+mn-lt"/>
                <a:cs typeface="+mn-lt"/>
              </a:rPr>
              <a:t>, </a:t>
            </a:r>
            <a:r>
              <a:rPr lang="en-US" i="1" dirty="0">
                <a:ea typeface="+mn-lt"/>
                <a:cs typeface="+mn-lt"/>
              </a:rPr>
              <a:t>16</a:t>
            </a:r>
            <a:r>
              <a:rPr lang="en-US" dirty="0">
                <a:ea typeface="+mn-lt"/>
                <a:cs typeface="+mn-lt"/>
              </a:rPr>
              <a:t>(2), pp.193-205.</a:t>
            </a:r>
            <a:endParaRPr lang="en-US"/>
          </a:p>
          <a:p>
            <a:r>
              <a:rPr lang="en-US" dirty="0">
                <a:ea typeface="+mn-lt"/>
                <a:cs typeface="+mn-lt"/>
              </a:rPr>
              <a:t>Mertens, D.M., 2007. Transformative paradigm: Mixed methods and social justice. </a:t>
            </a:r>
            <a:r>
              <a:rPr lang="en-US" i="1" dirty="0">
                <a:ea typeface="+mn-lt"/>
                <a:cs typeface="+mn-lt"/>
              </a:rPr>
              <a:t>Journal of mixed methods research</a:t>
            </a:r>
            <a:r>
              <a:rPr lang="en-US" dirty="0">
                <a:ea typeface="+mn-lt"/>
                <a:cs typeface="+mn-lt"/>
              </a:rPr>
              <a:t>, </a:t>
            </a:r>
            <a:r>
              <a:rPr lang="en-US" i="1" dirty="0">
                <a:ea typeface="+mn-lt"/>
                <a:cs typeface="+mn-lt"/>
              </a:rPr>
              <a:t>1</a:t>
            </a:r>
            <a:r>
              <a:rPr lang="en-US" dirty="0">
                <a:ea typeface="+mn-lt"/>
                <a:cs typeface="+mn-lt"/>
              </a:rPr>
              <a:t>(3), pp.212-225.</a:t>
            </a:r>
          </a:p>
          <a:p>
            <a:r>
              <a:rPr lang="en-US" dirty="0">
                <a:ea typeface="+mn-lt"/>
                <a:cs typeface="+mn-lt"/>
              </a:rPr>
              <a:t>O'leary, Z., 2004. </a:t>
            </a:r>
            <a:r>
              <a:rPr lang="en-US" i="1" dirty="0">
                <a:ea typeface="+mn-lt"/>
                <a:cs typeface="+mn-lt"/>
              </a:rPr>
              <a:t>The essential guide to doing research</a:t>
            </a:r>
            <a:r>
              <a:rPr lang="en-US" dirty="0">
                <a:ea typeface="+mn-lt"/>
                <a:cs typeface="+mn-lt"/>
              </a:rPr>
              <a:t>. Sage.</a:t>
            </a:r>
          </a:p>
          <a:p>
            <a:r>
              <a:rPr lang="en-US" dirty="0">
                <a:ea typeface="+mn-lt"/>
                <a:cs typeface="+mn-lt"/>
              </a:rPr>
              <a:t>Polit, D.F. and Beck, C.T., 2010. Generalization in quantitative and qualitative research: Myths and strategies. </a:t>
            </a:r>
            <a:r>
              <a:rPr lang="en-US" i="1" dirty="0">
                <a:ea typeface="+mn-lt"/>
                <a:cs typeface="+mn-lt"/>
              </a:rPr>
              <a:t>International journal of nursing studies</a:t>
            </a:r>
            <a:r>
              <a:rPr lang="en-US" dirty="0">
                <a:ea typeface="+mn-lt"/>
                <a:cs typeface="+mn-lt"/>
              </a:rPr>
              <a:t>, </a:t>
            </a:r>
            <a:r>
              <a:rPr lang="en-US" i="1" dirty="0">
                <a:ea typeface="+mn-lt"/>
                <a:cs typeface="+mn-lt"/>
              </a:rPr>
              <a:t>47</a:t>
            </a:r>
            <a:r>
              <a:rPr lang="en-US" dirty="0">
                <a:ea typeface="+mn-lt"/>
                <a:cs typeface="+mn-lt"/>
              </a:rPr>
              <a:t>(11), pp.1451-1458.</a:t>
            </a:r>
          </a:p>
          <a:p>
            <a:r>
              <a:rPr lang="en-US" dirty="0" err="1">
                <a:ea typeface="+mn-lt"/>
                <a:cs typeface="+mn-lt"/>
              </a:rPr>
              <a:t>Tashakkori</a:t>
            </a:r>
            <a:r>
              <a:rPr lang="en-US" dirty="0">
                <a:ea typeface="+mn-lt"/>
                <a:cs typeface="+mn-lt"/>
              </a:rPr>
              <a:t>, A. and Teddlie, C., 2003. Issues and dilemmas in teaching research methods courses in social and </a:t>
            </a:r>
            <a:r>
              <a:rPr lang="en-US" dirty="0" err="1">
                <a:ea typeface="+mn-lt"/>
                <a:cs typeface="+mn-lt"/>
              </a:rPr>
              <a:t>behavioural</a:t>
            </a:r>
            <a:r>
              <a:rPr lang="en-US" dirty="0">
                <a:ea typeface="+mn-lt"/>
                <a:cs typeface="+mn-lt"/>
              </a:rPr>
              <a:t> sciences: US perspective. </a:t>
            </a:r>
            <a:r>
              <a:rPr lang="en-US" i="1" dirty="0">
                <a:ea typeface="+mn-lt"/>
                <a:cs typeface="+mn-lt"/>
              </a:rPr>
              <a:t>International journal of social research methodology</a:t>
            </a:r>
            <a:r>
              <a:rPr lang="en-US" dirty="0">
                <a:ea typeface="+mn-lt"/>
                <a:cs typeface="+mn-lt"/>
              </a:rPr>
              <a:t>, </a:t>
            </a:r>
            <a:r>
              <a:rPr lang="en-US" i="1" dirty="0">
                <a:ea typeface="+mn-lt"/>
                <a:cs typeface="+mn-lt"/>
              </a:rPr>
              <a:t>6</a:t>
            </a:r>
            <a:r>
              <a:rPr lang="en-US" dirty="0">
                <a:ea typeface="+mn-lt"/>
                <a:cs typeface="+mn-lt"/>
              </a:rPr>
              <a:t>(1), pp.61-77.</a:t>
            </a:r>
            <a:endParaRPr lang="en-US" dirty="0"/>
          </a:p>
        </p:txBody>
      </p:sp>
    </p:spTree>
    <p:extLst>
      <p:ext uri="{BB962C8B-B14F-4D97-AF65-F5344CB8AC3E}">
        <p14:creationId xmlns:p14="http://schemas.microsoft.com/office/powerpoint/2010/main" val="382863144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elements/1.1/"/>
    <ds:schemaRef ds:uri="http://purl.org/dc/dcmitype/"/>
    <ds:schemaRef ds:uri="http://schemas.openxmlformats.org/package/2006/metadata/core-properties"/>
    <ds:schemaRef ds:uri="http://purl.org/dc/terms/"/>
    <ds:schemaRef ds:uri="http://www.w3.org/XML/1998/namespace"/>
    <ds:schemaRef ds:uri="http://schemas.microsoft.com/office/2006/documentManagement/types"/>
    <ds:schemaRef ds:uri="http://schemas.microsoft.com/office/infopath/2007/PartnerControls"/>
    <ds:schemaRef ds:uri="f856874f-9946-48cd-ac29-4cb76853c4c1"/>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40</TotalTime>
  <Words>1406</Words>
  <Application>Microsoft Macintosh PowerPoint</Application>
  <PresentationFormat>On-screen Show (4:3)</PresentationFormat>
  <Paragraphs>137</Paragraphs>
  <Slides>31</Slides>
  <Notes>3</Notes>
  <HiddenSlides>0</HiddenSlides>
  <MMClips>8</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31</vt:i4>
      </vt:variant>
    </vt:vector>
  </HeadingPairs>
  <TitlesOfParts>
    <vt:vector size="40" baseType="lpstr">
      <vt:lpstr>Myriad Pro</vt:lpstr>
      <vt:lpstr>Arial</vt:lpstr>
      <vt:lpstr>Calibri</vt:lpstr>
      <vt:lpstr>Candara</vt:lpstr>
      <vt:lpstr>Courier New</vt:lpstr>
      <vt:lpstr>Symbol</vt:lpstr>
      <vt:lpstr>Wingdings</vt:lpstr>
      <vt:lpstr>20140311PresentationUWTSDTemplate</vt:lpstr>
      <vt:lpstr>membership2</vt:lpstr>
      <vt:lpstr>PRACTICE-BASED RESEARCH</vt:lpstr>
      <vt:lpstr>Session Aims</vt:lpstr>
      <vt:lpstr>Recap: The Research Process</vt:lpstr>
      <vt:lpstr>Turning Points in History - Scientific Revolution</vt:lpstr>
      <vt:lpstr>Scientific method</vt:lpstr>
      <vt:lpstr>Positivism</vt:lpstr>
      <vt:lpstr>Positivism</vt:lpstr>
      <vt:lpstr>”Live a good life" </vt:lpstr>
      <vt:lpstr>Interpretivism</vt:lpstr>
      <vt:lpstr>Interpretivism</vt:lpstr>
      <vt:lpstr>Interpretivism</vt:lpstr>
      <vt:lpstr>Research Paradigm</vt:lpstr>
      <vt:lpstr>Paradigm, Methodology &amp; Methods </vt:lpstr>
      <vt:lpstr>Research Paradigm</vt:lpstr>
      <vt:lpstr>Three Common Paradigms</vt:lpstr>
      <vt:lpstr>Pragmatism</vt:lpstr>
      <vt:lpstr>Blind Men &amp; the Elephant</vt:lpstr>
      <vt:lpstr>Inductive vs. Deductive Reasoning</vt:lpstr>
      <vt:lpstr>Inductive vs. Deductive Reasoning</vt:lpstr>
      <vt:lpstr>Inductive research approach</vt:lpstr>
      <vt:lpstr>Deductive research approach </vt:lpstr>
      <vt:lpstr>Inductive vs. Deductive Approach</vt:lpstr>
      <vt:lpstr>PowerPoint Presentation</vt:lpstr>
      <vt:lpstr>PowerPoint Presentation</vt:lpstr>
      <vt:lpstr>Theoretical / conceptual framework</vt:lpstr>
      <vt:lpstr>Theoretical /conceptual framework </vt:lpstr>
      <vt:lpstr>PowerPoint Presentation</vt:lpstr>
      <vt:lpstr>Example </vt:lpstr>
      <vt:lpstr>PowerPoint Presentation</vt:lpstr>
      <vt:lpstr>Watch this at home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Zeno Leung</cp:lastModifiedBy>
  <cp:revision>952</cp:revision>
  <dcterms:created xsi:type="dcterms:W3CDTF">2015-04-14T15:21:28Z</dcterms:created>
  <dcterms:modified xsi:type="dcterms:W3CDTF">2026-02-02T17:58:18Z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