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50" r:id="rId1"/>
  </p:sldMasterIdLst>
  <p:notesMasterIdLst>
    <p:notesMasterId r:id="rId84"/>
  </p:notesMasterIdLst>
  <p:sldIdLst>
    <p:sldId id="258" r:id="rId2"/>
    <p:sldId id="259" r:id="rId3"/>
    <p:sldId id="260" r:id="rId4"/>
    <p:sldId id="261" r:id="rId5"/>
    <p:sldId id="262" r:id="rId6"/>
    <p:sldId id="264" r:id="rId7"/>
    <p:sldId id="348" r:id="rId8"/>
    <p:sldId id="265" r:id="rId9"/>
    <p:sldId id="266" r:id="rId10"/>
    <p:sldId id="267" r:id="rId11"/>
    <p:sldId id="268" r:id="rId12"/>
    <p:sldId id="310" r:id="rId13"/>
    <p:sldId id="349" r:id="rId14"/>
    <p:sldId id="355" r:id="rId15"/>
    <p:sldId id="356" r:id="rId16"/>
    <p:sldId id="314" r:id="rId17"/>
    <p:sldId id="315" r:id="rId18"/>
    <p:sldId id="301" r:id="rId19"/>
    <p:sldId id="270" r:id="rId20"/>
    <p:sldId id="272" r:id="rId21"/>
    <p:sldId id="273" r:id="rId22"/>
    <p:sldId id="287" r:id="rId23"/>
    <p:sldId id="274" r:id="rId24"/>
    <p:sldId id="302" r:id="rId25"/>
    <p:sldId id="305" r:id="rId26"/>
    <p:sldId id="306" r:id="rId27"/>
    <p:sldId id="308" r:id="rId28"/>
    <p:sldId id="364" r:id="rId29"/>
    <p:sldId id="276" r:id="rId30"/>
    <p:sldId id="370" r:id="rId31"/>
    <p:sldId id="365" r:id="rId32"/>
    <p:sldId id="369" r:id="rId33"/>
    <p:sldId id="366" r:id="rId34"/>
    <p:sldId id="277" r:id="rId35"/>
    <p:sldId id="367" r:id="rId36"/>
    <p:sldId id="362" r:id="rId37"/>
    <p:sldId id="368" r:id="rId38"/>
    <p:sldId id="363" r:id="rId39"/>
    <p:sldId id="371" r:id="rId40"/>
    <p:sldId id="374" r:id="rId41"/>
    <p:sldId id="293" r:id="rId42"/>
    <p:sldId id="319" r:id="rId43"/>
    <p:sldId id="317" r:id="rId44"/>
    <p:sldId id="329" r:id="rId45"/>
    <p:sldId id="289" r:id="rId46"/>
    <p:sldId id="320" r:id="rId47"/>
    <p:sldId id="291" r:id="rId48"/>
    <p:sldId id="292" r:id="rId49"/>
    <p:sldId id="288" r:id="rId50"/>
    <p:sldId id="375" r:id="rId51"/>
    <p:sldId id="278" r:id="rId52"/>
    <p:sldId id="279" r:id="rId53"/>
    <p:sldId id="322" r:id="rId54"/>
    <p:sldId id="323" r:id="rId55"/>
    <p:sldId id="290" r:id="rId56"/>
    <p:sldId id="327" r:id="rId57"/>
    <p:sldId id="324" r:id="rId58"/>
    <p:sldId id="376" r:id="rId59"/>
    <p:sldId id="343" r:id="rId60"/>
    <p:sldId id="334" r:id="rId61"/>
    <p:sldId id="359" r:id="rId62"/>
    <p:sldId id="335" r:id="rId63"/>
    <p:sldId id="295" r:id="rId64"/>
    <p:sldId id="354" r:id="rId65"/>
    <p:sldId id="328" r:id="rId66"/>
    <p:sldId id="357" r:id="rId67"/>
    <p:sldId id="358" r:id="rId68"/>
    <p:sldId id="275" r:id="rId69"/>
    <p:sldId id="336" r:id="rId70"/>
    <p:sldId id="345" r:id="rId71"/>
    <p:sldId id="300" r:id="rId72"/>
    <p:sldId id="344" r:id="rId73"/>
    <p:sldId id="347" r:id="rId74"/>
    <p:sldId id="360" r:id="rId75"/>
    <p:sldId id="372" r:id="rId76"/>
    <p:sldId id="350" r:id="rId77"/>
    <p:sldId id="351" r:id="rId78"/>
    <p:sldId id="352" r:id="rId79"/>
    <p:sldId id="353" r:id="rId80"/>
    <p:sldId id="373" r:id="rId81"/>
    <p:sldId id="307" r:id="rId82"/>
    <p:sldId id="312" r:id="rId8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599" autoAdjust="0"/>
    <p:restoredTop sz="83619" autoAdjust="0"/>
  </p:normalViewPr>
  <p:slideViewPr>
    <p:cSldViewPr snapToGrid="0">
      <p:cViewPr varScale="1">
        <p:scale>
          <a:sx n="89" d="100"/>
          <a:sy n="89" d="100"/>
        </p:scale>
        <p:origin x="1548" y="78"/>
      </p:cViewPr>
      <p:guideLst/>
    </p:cSldViewPr>
  </p:slideViewPr>
  <p:notesTextViewPr>
    <p:cViewPr>
      <p:scale>
        <a:sx n="1" d="1"/>
        <a:sy n="1" d="1"/>
      </p:scale>
      <p:origin x="0" y="0"/>
    </p:cViewPr>
  </p:notesTextViewPr>
  <p:notesViewPr>
    <p:cSldViewPr snapToGrid="0">
      <p:cViewPr varScale="1">
        <p:scale>
          <a:sx n="82" d="100"/>
          <a:sy n="82" d="100"/>
        </p:scale>
        <p:origin x="3048" y="102"/>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notesMaster" Target="notesMasters/notesMaster1.xml"/><Relationship Id="rId89" Type="http://schemas.microsoft.com/office/2016/11/relationships/changesInfo" Target="changesInfos/changesInfo1.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theme" Target="theme/theme1.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1479FA30-7CD6-43D6-9981-0488DB1D0CB6}"/>
    <pc:docChg chg="undo custSel addSld delSld modSld sldOrd">
      <pc:chgData name="Hoang Dang Nguyen" userId="1de6b3a7-5191-4a0c-8968-b8f905305e1d" providerId="ADAL" clId="{1479FA30-7CD6-43D6-9981-0488DB1D0CB6}" dt="2026-09-24T09:44:52.046" v="9856" actId="26606"/>
      <pc:docMkLst>
        <pc:docMk/>
      </pc:docMkLst>
      <pc:sldChg chg="addSp delSp modSp mod modClrScheme modAnim chgLayout">
        <pc:chgData name="Hoang Dang Nguyen" userId="1de6b3a7-5191-4a0c-8968-b8f905305e1d" providerId="ADAL" clId="{1479FA30-7CD6-43D6-9981-0488DB1D0CB6}" dt="2026-09-24T09:44:52.046" v="9856" actId="26606"/>
        <pc:sldMkLst>
          <pc:docMk/>
          <pc:sldMk cId="2731030504" sldId="347"/>
        </pc:sldMkLst>
        <pc:spChg chg="mod">
          <ac:chgData name="Hoang Dang Nguyen" userId="1de6b3a7-5191-4a0c-8968-b8f905305e1d" providerId="ADAL" clId="{1479FA30-7CD6-43D6-9981-0488DB1D0CB6}" dt="2026-09-24T09:44:52.046" v="9856" actId="26606"/>
          <ac:spMkLst>
            <pc:docMk/>
            <pc:sldMk cId="2731030504" sldId="347"/>
            <ac:spMk id="2" creationId="{4AEAA165-05AB-FAB5-59B2-E467506739FD}"/>
          </ac:spMkLst>
        </pc:spChg>
        <pc:spChg chg="mod">
          <ac:chgData name="Hoang Dang Nguyen" userId="1de6b3a7-5191-4a0c-8968-b8f905305e1d" providerId="ADAL" clId="{1479FA30-7CD6-43D6-9981-0488DB1D0CB6}" dt="2026-09-24T09:44:52.046" v="9856" actId="26606"/>
          <ac:spMkLst>
            <pc:docMk/>
            <pc:sldMk cId="2731030504" sldId="347"/>
            <ac:spMk id="5" creationId="{D9024AB8-6AC0-0A95-4E35-1C590DCEBE18}"/>
          </ac:spMkLst>
        </pc:spChg>
        <pc:spChg chg="mod">
          <ac:chgData name="Hoang Dang Nguyen" userId="1de6b3a7-5191-4a0c-8968-b8f905305e1d" providerId="ADAL" clId="{1479FA30-7CD6-43D6-9981-0488DB1D0CB6}" dt="2026-09-24T09:44:52.046" v="9856" actId="26606"/>
          <ac:spMkLst>
            <pc:docMk/>
            <pc:sldMk cId="2731030504" sldId="347"/>
            <ac:spMk id="208" creationId="{190CDBF1-E6B7-03A1-4E56-E4EEF62345CE}"/>
          </ac:spMkLst>
        </pc:spChg>
        <pc:picChg chg="add mod ord">
          <ac:chgData name="Hoang Dang Nguyen" userId="1de6b3a7-5191-4a0c-8968-b8f905305e1d" providerId="ADAL" clId="{1479FA30-7CD6-43D6-9981-0488DB1D0CB6}" dt="2026-09-24T09:44:52.046" v="9856" actId="26606"/>
          <ac:picMkLst>
            <pc:docMk/>
            <pc:sldMk cId="2731030504" sldId="347"/>
            <ac:picMk id="4" creationId="{1D632CAD-C744-5948-B728-DF750B9F6A51}"/>
          </ac:picMkLst>
        </pc:picChg>
      </pc:sldChg>
    </pc:docChg>
  </pc:docChgLst>
  <pc:docChgLst>
    <pc:chgData name="Hoang Dang Nguyen" userId="1de6b3a7-5191-4a0c-8968-b8f905305e1d" providerId="ADAL" clId="{54C9AE00-D1B0-4E49-9E4E-407B2EB8B46F}"/>
    <pc:docChg chg="modSld">
      <pc:chgData name="Hoang Dang Nguyen" userId="1de6b3a7-5191-4a0c-8968-b8f905305e1d" providerId="ADAL" clId="{54C9AE00-D1B0-4E49-9E4E-407B2EB8B46F}" dt="2026-09-26T09:50:13.246" v="47" actId="20577"/>
      <pc:docMkLst>
        <pc:docMk/>
      </pc:docMkLst>
      <pc:sldChg chg="modSp mod">
        <pc:chgData name="Hoang Dang Nguyen" userId="1de6b3a7-5191-4a0c-8968-b8f905305e1d" providerId="ADAL" clId="{54C9AE00-D1B0-4E49-9E4E-407B2EB8B46F}" dt="2026-09-26T09:50:13.246" v="47" actId="20577"/>
        <pc:sldMkLst>
          <pc:docMk/>
          <pc:sldMk cId="0" sldId="315"/>
        </pc:sldMkLst>
        <pc:spChg chg="mod">
          <ac:chgData name="Hoang Dang Nguyen" userId="1de6b3a7-5191-4a0c-8968-b8f905305e1d" providerId="ADAL" clId="{54C9AE00-D1B0-4E49-9E4E-407B2EB8B46F}" dt="2026-09-26T09:50:13.246" v="47" actId="20577"/>
          <ac:spMkLst>
            <pc:docMk/>
            <pc:sldMk cId="0" sldId="315"/>
            <ac:spMk id="148" creationId="{00000000-0000-0000-0000-000000000000}"/>
          </ac:spMkLst>
        </pc:spChg>
      </pc:sldChg>
      <pc:sldChg chg="modSp">
        <pc:chgData name="Hoang Dang Nguyen" userId="1de6b3a7-5191-4a0c-8968-b8f905305e1d" providerId="ADAL" clId="{54C9AE00-D1B0-4E49-9E4E-407B2EB8B46F}" dt="2026-09-25T06:39:18.183" v="0" actId="207"/>
        <pc:sldMkLst>
          <pc:docMk/>
          <pc:sldMk cId="2731030504" sldId="347"/>
        </pc:sldMkLst>
        <pc:spChg chg="mod">
          <ac:chgData name="Hoang Dang Nguyen" userId="1de6b3a7-5191-4a0c-8968-b8f905305e1d" providerId="ADAL" clId="{54C9AE00-D1B0-4E49-9E4E-407B2EB8B46F}" dt="2026-09-25T06:39:18.183" v="0" actId="207"/>
          <ac:spMkLst>
            <pc:docMk/>
            <pc:sldMk cId="2731030504" sldId="347"/>
            <ac:spMk id="5" creationId="{D9024AB8-6AC0-0A95-4E35-1C590DCEBE18}"/>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3">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1">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4">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91A495-49ED-4D58-9210-2BA258D4EC9B}" type="doc">
      <dgm:prSet loTypeId="urn:microsoft.com/office/officeart/2005/8/layout/cycle5" loCatId="cycle" qsTypeId="urn:microsoft.com/office/officeart/2005/8/quickstyle/simple1#1" qsCatId="simple" csTypeId="urn:microsoft.com/office/officeart/2005/8/colors/accent1_2#1" csCatId="accent1" phldr="1"/>
      <dgm:spPr/>
      <dgm:t>
        <a:bodyPr/>
        <a:lstStyle/>
        <a:p>
          <a:endParaRPr lang="en-GB"/>
        </a:p>
      </dgm:t>
    </dgm:pt>
    <dgm:pt modelId="{559225EA-DDEF-4376-96AA-868B4389B55F}">
      <dgm:prSet phldrT="[Text]" custT="1"/>
      <dgm:spPr/>
      <dgm:t>
        <a:bodyPr/>
        <a:lstStyle/>
        <a:p>
          <a:r>
            <a:rPr lang="en-GB" sz="2000" dirty="0"/>
            <a:t>Observation</a:t>
          </a:r>
        </a:p>
      </dgm:t>
    </dgm:pt>
    <dgm:pt modelId="{1DE71F8B-54AF-4631-8893-00D551BF8BD1}" type="parTrans" cxnId="{DC311B99-F51D-4EA7-B7FD-3BC6930C996D}">
      <dgm:prSet/>
      <dgm:spPr/>
      <dgm:t>
        <a:bodyPr/>
        <a:lstStyle/>
        <a:p>
          <a:endParaRPr lang="en-GB"/>
        </a:p>
      </dgm:t>
    </dgm:pt>
    <dgm:pt modelId="{5093D6B0-E7FC-4F6D-90CB-7590DDEE03A4}" type="sibTrans" cxnId="{DC311B99-F51D-4EA7-B7FD-3BC6930C996D}">
      <dgm:prSet/>
      <dgm:spPr/>
      <dgm:t>
        <a:bodyPr/>
        <a:lstStyle/>
        <a:p>
          <a:endParaRPr lang="en-GB"/>
        </a:p>
      </dgm:t>
    </dgm:pt>
    <dgm:pt modelId="{A287FE33-7567-4AFC-B00D-6F04A377A16E}">
      <dgm:prSet phldrT="[Text]" custT="1"/>
      <dgm:spPr/>
      <dgm:t>
        <a:bodyPr/>
        <a:lstStyle/>
        <a:p>
          <a:r>
            <a:rPr lang="en-GB" sz="1800" dirty="0"/>
            <a:t>Experimentation</a:t>
          </a:r>
        </a:p>
      </dgm:t>
    </dgm:pt>
    <dgm:pt modelId="{34F2F9F6-D4AF-435B-A488-55525CE51139}" type="parTrans" cxnId="{DD17FC0D-2920-4F84-B1EE-38F891474458}">
      <dgm:prSet/>
      <dgm:spPr/>
      <dgm:t>
        <a:bodyPr/>
        <a:lstStyle/>
        <a:p>
          <a:endParaRPr lang="en-GB"/>
        </a:p>
      </dgm:t>
    </dgm:pt>
    <dgm:pt modelId="{63D1AA0D-4176-457C-BE87-2BE17E003F98}" type="sibTrans" cxnId="{DD17FC0D-2920-4F84-B1EE-38F891474458}">
      <dgm:prSet/>
      <dgm:spPr/>
      <dgm:t>
        <a:bodyPr/>
        <a:lstStyle/>
        <a:p>
          <a:endParaRPr lang="en-GB"/>
        </a:p>
      </dgm:t>
    </dgm:pt>
    <dgm:pt modelId="{52EA5648-8525-4C2D-B830-A8FDA0A320D7}">
      <dgm:prSet phldrT="[Text]" custT="1"/>
      <dgm:spPr/>
      <dgm:t>
        <a:bodyPr/>
        <a:lstStyle/>
        <a:p>
          <a:r>
            <a:rPr lang="en-GB" sz="1800" dirty="0"/>
            <a:t>Analysis</a:t>
          </a:r>
        </a:p>
      </dgm:t>
    </dgm:pt>
    <dgm:pt modelId="{F407BCBB-1823-4DF3-B2BD-FB320051B8B1}" type="parTrans" cxnId="{823E9273-2282-405E-9864-A4EC6A23A85C}">
      <dgm:prSet/>
      <dgm:spPr/>
      <dgm:t>
        <a:bodyPr/>
        <a:lstStyle/>
        <a:p>
          <a:endParaRPr lang="en-GB"/>
        </a:p>
      </dgm:t>
    </dgm:pt>
    <dgm:pt modelId="{9E902B34-77A9-45C9-B8A1-8DD63BD2FC90}" type="sibTrans" cxnId="{823E9273-2282-405E-9864-A4EC6A23A85C}">
      <dgm:prSet/>
      <dgm:spPr/>
      <dgm:t>
        <a:bodyPr/>
        <a:lstStyle/>
        <a:p>
          <a:endParaRPr lang="en-GB"/>
        </a:p>
      </dgm:t>
    </dgm:pt>
    <dgm:pt modelId="{A94B5299-C4D0-4772-B613-084D4E92449D}">
      <dgm:prSet phldrT="[Text]" custT="1"/>
      <dgm:spPr/>
      <dgm:t>
        <a:bodyPr/>
        <a:lstStyle/>
        <a:p>
          <a:r>
            <a:rPr lang="en-GB" sz="1800" dirty="0"/>
            <a:t>Conclusion</a:t>
          </a:r>
        </a:p>
      </dgm:t>
    </dgm:pt>
    <dgm:pt modelId="{A8FDD7AA-0C65-47E5-A077-805FB6519E76}" type="parTrans" cxnId="{E5E1E40C-D04A-4B50-A863-B4262C5392F3}">
      <dgm:prSet/>
      <dgm:spPr/>
      <dgm:t>
        <a:bodyPr/>
        <a:lstStyle/>
        <a:p>
          <a:endParaRPr lang="en-GB"/>
        </a:p>
      </dgm:t>
    </dgm:pt>
    <dgm:pt modelId="{ECA8DEDE-00FA-446C-8F49-2426F93CA7F2}" type="sibTrans" cxnId="{E5E1E40C-D04A-4B50-A863-B4262C5392F3}">
      <dgm:prSet/>
      <dgm:spPr/>
      <dgm:t>
        <a:bodyPr/>
        <a:lstStyle/>
        <a:p>
          <a:endParaRPr lang="en-GB"/>
        </a:p>
      </dgm:t>
    </dgm:pt>
    <dgm:pt modelId="{3BC6D754-B504-4409-A9F2-C8607C7AB20B}">
      <dgm:prSet phldrT="[Text]" custT="1"/>
      <dgm:spPr/>
      <dgm:t>
        <a:bodyPr/>
        <a:lstStyle/>
        <a:p>
          <a:r>
            <a:rPr lang="en-GB" sz="1800" dirty="0"/>
            <a:t>Hypothesis formulation</a:t>
          </a:r>
        </a:p>
      </dgm:t>
    </dgm:pt>
    <dgm:pt modelId="{9B1A9C46-8863-4C7C-B302-0CB4055BB3BA}" type="parTrans" cxnId="{1B2E9F8C-3142-461E-93B7-1A2D748D62F5}">
      <dgm:prSet/>
      <dgm:spPr/>
      <dgm:t>
        <a:bodyPr/>
        <a:lstStyle/>
        <a:p>
          <a:endParaRPr lang="en-GB"/>
        </a:p>
      </dgm:t>
    </dgm:pt>
    <dgm:pt modelId="{82568803-6B21-4911-8A65-1F319F1C88AC}" type="sibTrans" cxnId="{1B2E9F8C-3142-461E-93B7-1A2D748D62F5}">
      <dgm:prSet/>
      <dgm:spPr/>
      <dgm:t>
        <a:bodyPr/>
        <a:lstStyle/>
        <a:p>
          <a:endParaRPr lang="en-GB"/>
        </a:p>
      </dgm:t>
    </dgm:pt>
    <dgm:pt modelId="{BF03CCBB-9847-42AA-9DC7-4B70D554B04C}" type="pres">
      <dgm:prSet presAssocID="{3C91A495-49ED-4D58-9210-2BA258D4EC9B}" presName="cycle" presStyleCnt="0">
        <dgm:presLayoutVars>
          <dgm:dir/>
          <dgm:resizeHandles val="exact"/>
        </dgm:presLayoutVars>
      </dgm:prSet>
      <dgm:spPr/>
    </dgm:pt>
    <dgm:pt modelId="{6C0A9084-21A4-43C9-A6AD-40AC89E2A447}" type="pres">
      <dgm:prSet presAssocID="{559225EA-DDEF-4376-96AA-868B4389B55F}" presName="node" presStyleLbl="node1" presStyleIdx="0" presStyleCnt="5" custScaleX="161361">
        <dgm:presLayoutVars>
          <dgm:bulletEnabled val="1"/>
        </dgm:presLayoutVars>
      </dgm:prSet>
      <dgm:spPr/>
    </dgm:pt>
    <dgm:pt modelId="{CB10494B-C96E-484B-B081-BA16383E0787}" type="pres">
      <dgm:prSet presAssocID="{559225EA-DDEF-4376-96AA-868B4389B55F}" presName="spNode" presStyleCnt="0"/>
      <dgm:spPr/>
    </dgm:pt>
    <dgm:pt modelId="{F4D5ECE1-CC1C-4C95-A708-F581BC86A2AE}" type="pres">
      <dgm:prSet presAssocID="{5093D6B0-E7FC-4F6D-90CB-7590DDEE03A4}" presName="sibTrans" presStyleLbl="sibTrans1D1" presStyleIdx="0" presStyleCnt="5"/>
      <dgm:spPr/>
    </dgm:pt>
    <dgm:pt modelId="{400A918A-1D12-43DB-BC47-5D1E94B5D35B}" type="pres">
      <dgm:prSet presAssocID="{3BC6D754-B504-4409-A9F2-C8607C7AB20B}" presName="node" presStyleLbl="node1" presStyleIdx="1" presStyleCnt="5" custScaleX="161361">
        <dgm:presLayoutVars>
          <dgm:bulletEnabled val="1"/>
        </dgm:presLayoutVars>
      </dgm:prSet>
      <dgm:spPr/>
    </dgm:pt>
    <dgm:pt modelId="{99163486-922B-48A8-9A66-BB8F349385EA}" type="pres">
      <dgm:prSet presAssocID="{3BC6D754-B504-4409-A9F2-C8607C7AB20B}" presName="spNode" presStyleCnt="0"/>
      <dgm:spPr/>
    </dgm:pt>
    <dgm:pt modelId="{D7EDCAFB-138F-495A-95BA-6AFB7456FB36}" type="pres">
      <dgm:prSet presAssocID="{82568803-6B21-4911-8A65-1F319F1C88AC}" presName="sibTrans" presStyleLbl="sibTrans1D1" presStyleIdx="1" presStyleCnt="5"/>
      <dgm:spPr/>
    </dgm:pt>
    <dgm:pt modelId="{683A8858-050C-4853-BD7D-07F5095864D9}" type="pres">
      <dgm:prSet presAssocID="{A287FE33-7567-4AFC-B00D-6F04A377A16E}" presName="node" presStyleLbl="node1" presStyleIdx="2" presStyleCnt="5" custScaleX="161361" custRadScaleRad="105703" custRadScaleInc="-49732">
        <dgm:presLayoutVars>
          <dgm:bulletEnabled val="1"/>
        </dgm:presLayoutVars>
      </dgm:prSet>
      <dgm:spPr/>
    </dgm:pt>
    <dgm:pt modelId="{9111B34A-A6FA-43E0-92BD-64A786850F25}" type="pres">
      <dgm:prSet presAssocID="{A287FE33-7567-4AFC-B00D-6F04A377A16E}" presName="spNode" presStyleCnt="0"/>
      <dgm:spPr/>
    </dgm:pt>
    <dgm:pt modelId="{02C287E3-5304-4689-A7FA-DB55A9BE0666}" type="pres">
      <dgm:prSet presAssocID="{63D1AA0D-4176-457C-BE87-2BE17E003F98}" presName="sibTrans" presStyleLbl="sibTrans1D1" presStyleIdx="2" presStyleCnt="5"/>
      <dgm:spPr/>
    </dgm:pt>
    <dgm:pt modelId="{7AAAC191-7908-47B1-AA47-20314EF2D6F1}" type="pres">
      <dgm:prSet presAssocID="{52EA5648-8525-4C2D-B830-A8FDA0A320D7}" presName="node" presStyleLbl="node1" presStyleIdx="3" presStyleCnt="5" custScaleX="161361" custRadScaleRad="105022" custRadScaleInc="49937">
        <dgm:presLayoutVars>
          <dgm:bulletEnabled val="1"/>
        </dgm:presLayoutVars>
      </dgm:prSet>
      <dgm:spPr/>
    </dgm:pt>
    <dgm:pt modelId="{8591963D-563A-4CB3-AA72-2BCDFBF4F5E5}" type="pres">
      <dgm:prSet presAssocID="{52EA5648-8525-4C2D-B830-A8FDA0A320D7}" presName="spNode" presStyleCnt="0"/>
      <dgm:spPr/>
    </dgm:pt>
    <dgm:pt modelId="{98C99F8C-B77A-40B3-BF52-DBBED2F68F53}" type="pres">
      <dgm:prSet presAssocID="{9E902B34-77A9-45C9-B8A1-8DD63BD2FC90}" presName="sibTrans" presStyleLbl="sibTrans1D1" presStyleIdx="3" presStyleCnt="5"/>
      <dgm:spPr/>
    </dgm:pt>
    <dgm:pt modelId="{CD86C57C-6ACD-4384-A80F-5848FD9494CB}" type="pres">
      <dgm:prSet presAssocID="{A94B5299-C4D0-4772-B613-084D4E92449D}" presName="node" presStyleLbl="node1" presStyleIdx="4" presStyleCnt="5" custScaleX="161361">
        <dgm:presLayoutVars>
          <dgm:bulletEnabled val="1"/>
        </dgm:presLayoutVars>
      </dgm:prSet>
      <dgm:spPr/>
    </dgm:pt>
    <dgm:pt modelId="{B3C99E50-A879-48B7-8929-8ACABB3D3A2B}" type="pres">
      <dgm:prSet presAssocID="{A94B5299-C4D0-4772-B613-084D4E92449D}" presName="spNode" presStyleCnt="0"/>
      <dgm:spPr/>
    </dgm:pt>
    <dgm:pt modelId="{255C34FA-220C-4C76-A59E-3696AEF45A4D}" type="pres">
      <dgm:prSet presAssocID="{ECA8DEDE-00FA-446C-8F49-2426F93CA7F2}" presName="sibTrans" presStyleLbl="sibTrans1D1" presStyleIdx="4" presStyleCnt="5"/>
      <dgm:spPr/>
    </dgm:pt>
  </dgm:ptLst>
  <dgm:cxnLst>
    <dgm:cxn modelId="{F4C03B00-F502-4D5C-832E-5ABA186D244B}" type="presOf" srcId="{3C91A495-49ED-4D58-9210-2BA258D4EC9B}" destId="{BF03CCBB-9847-42AA-9DC7-4B70D554B04C}" srcOrd="0" destOrd="0" presId="urn:microsoft.com/office/officeart/2005/8/layout/cycle5"/>
    <dgm:cxn modelId="{C71A8D08-77FA-409B-BB3B-9946A52ACB78}" type="presOf" srcId="{9E902B34-77A9-45C9-B8A1-8DD63BD2FC90}" destId="{98C99F8C-B77A-40B3-BF52-DBBED2F68F53}" srcOrd="0" destOrd="0" presId="urn:microsoft.com/office/officeart/2005/8/layout/cycle5"/>
    <dgm:cxn modelId="{E5E1E40C-D04A-4B50-A863-B4262C5392F3}" srcId="{3C91A495-49ED-4D58-9210-2BA258D4EC9B}" destId="{A94B5299-C4D0-4772-B613-084D4E92449D}" srcOrd="4" destOrd="0" parTransId="{A8FDD7AA-0C65-47E5-A077-805FB6519E76}" sibTransId="{ECA8DEDE-00FA-446C-8F49-2426F93CA7F2}"/>
    <dgm:cxn modelId="{DD17FC0D-2920-4F84-B1EE-38F891474458}" srcId="{3C91A495-49ED-4D58-9210-2BA258D4EC9B}" destId="{A287FE33-7567-4AFC-B00D-6F04A377A16E}" srcOrd="2" destOrd="0" parTransId="{34F2F9F6-D4AF-435B-A488-55525CE51139}" sibTransId="{63D1AA0D-4176-457C-BE87-2BE17E003F98}"/>
    <dgm:cxn modelId="{DC4BE417-15A0-4DD7-B86F-E323E007C4A2}" type="presOf" srcId="{63D1AA0D-4176-457C-BE87-2BE17E003F98}" destId="{02C287E3-5304-4689-A7FA-DB55A9BE0666}" srcOrd="0" destOrd="0" presId="urn:microsoft.com/office/officeart/2005/8/layout/cycle5"/>
    <dgm:cxn modelId="{40A99725-593B-49EE-9B03-09AB795579AD}" type="presOf" srcId="{82568803-6B21-4911-8A65-1F319F1C88AC}" destId="{D7EDCAFB-138F-495A-95BA-6AFB7456FB36}" srcOrd="0" destOrd="0" presId="urn:microsoft.com/office/officeart/2005/8/layout/cycle5"/>
    <dgm:cxn modelId="{C4A8C22A-D222-4C93-B948-1EFF3D272792}" type="presOf" srcId="{ECA8DEDE-00FA-446C-8F49-2426F93CA7F2}" destId="{255C34FA-220C-4C76-A59E-3696AEF45A4D}" srcOrd="0" destOrd="0" presId="urn:microsoft.com/office/officeart/2005/8/layout/cycle5"/>
    <dgm:cxn modelId="{DF60AD37-AEFD-4986-8B24-D7649E96028A}" type="presOf" srcId="{5093D6B0-E7FC-4F6D-90CB-7590DDEE03A4}" destId="{F4D5ECE1-CC1C-4C95-A708-F581BC86A2AE}" srcOrd="0" destOrd="0" presId="urn:microsoft.com/office/officeart/2005/8/layout/cycle5"/>
    <dgm:cxn modelId="{A69FCB61-1603-4CED-B0BE-8F855E44A1DA}" type="presOf" srcId="{52EA5648-8525-4C2D-B830-A8FDA0A320D7}" destId="{7AAAC191-7908-47B1-AA47-20314EF2D6F1}" srcOrd="0" destOrd="0" presId="urn:microsoft.com/office/officeart/2005/8/layout/cycle5"/>
    <dgm:cxn modelId="{D6FF4E48-FD3D-4380-8E68-A93FD8821B46}" type="presOf" srcId="{3BC6D754-B504-4409-A9F2-C8607C7AB20B}" destId="{400A918A-1D12-43DB-BC47-5D1E94B5D35B}" srcOrd="0" destOrd="0" presId="urn:microsoft.com/office/officeart/2005/8/layout/cycle5"/>
    <dgm:cxn modelId="{823E9273-2282-405E-9864-A4EC6A23A85C}" srcId="{3C91A495-49ED-4D58-9210-2BA258D4EC9B}" destId="{52EA5648-8525-4C2D-B830-A8FDA0A320D7}" srcOrd="3" destOrd="0" parTransId="{F407BCBB-1823-4DF3-B2BD-FB320051B8B1}" sibTransId="{9E902B34-77A9-45C9-B8A1-8DD63BD2FC90}"/>
    <dgm:cxn modelId="{FC6DF578-1C6A-433A-A25A-C6D9B26975DA}" type="presOf" srcId="{A94B5299-C4D0-4772-B613-084D4E92449D}" destId="{CD86C57C-6ACD-4384-A80F-5848FD9494CB}" srcOrd="0" destOrd="0" presId="urn:microsoft.com/office/officeart/2005/8/layout/cycle5"/>
    <dgm:cxn modelId="{9449EF5A-E8A9-4AE1-8FF7-5AD286242534}" type="presOf" srcId="{559225EA-DDEF-4376-96AA-868B4389B55F}" destId="{6C0A9084-21A4-43C9-A6AD-40AC89E2A447}" srcOrd="0" destOrd="0" presId="urn:microsoft.com/office/officeart/2005/8/layout/cycle5"/>
    <dgm:cxn modelId="{1B2E9F8C-3142-461E-93B7-1A2D748D62F5}" srcId="{3C91A495-49ED-4D58-9210-2BA258D4EC9B}" destId="{3BC6D754-B504-4409-A9F2-C8607C7AB20B}" srcOrd="1" destOrd="0" parTransId="{9B1A9C46-8863-4C7C-B302-0CB4055BB3BA}" sibTransId="{82568803-6B21-4911-8A65-1F319F1C88AC}"/>
    <dgm:cxn modelId="{DC311B99-F51D-4EA7-B7FD-3BC6930C996D}" srcId="{3C91A495-49ED-4D58-9210-2BA258D4EC9B}" destId="{559225EA-DDEF-4376-96AA-868B4389B55F}" srcOrd="0" destOrd="0" parTransId="{1DE71F8B-54AF-4631-8893-00D551BF8BD1}" sibTransId="{5093D6B0-E7FC-4F6D-90CB-7590DDEE03A4}"/>
    <dgm:cxn modelId="{D6E58EE8-06B4-4C77-9423-CAC8F3CC2BEF}" type="presOf" srcId="{A287FE33-7567-4AFC-B00D-6F04A377A16E}" destId="{683A8858-050C-4853-BD7D-07F5095864D9}" srcOrd="0" destOrd="0" presId="urn:microsoft.com/office/officeart/2005/8/layout/cycle5"/>
    <dgm:cxn modelId="{F6BABE36-1529-47E5-AB8E-7B80BAA7ED02}" type="presParOf" srcId="{BF03CCBB-9847-42AA-9DC7-4B70D554B04C}" destId="{6C0A9084-21A4-43C9-A6AD-40AC89E2A447}" srcOrd="0" destOrd="0" presId="urn:microsoft.com/office/officeart/2005/8/layout/cycle5"/>
    <dgm:cxn modelId="{F7240FC0-1C75-4DC8-A9CF-4C76B3734860}" type="presParOf" srcId="{BF03CCBB-9847-42AA-9DC7-4B70D554B04C}" destId="{CB10494B-C96E-484B-B081-BA16383E0787}" srcOrd="1" destOrd="0" presId="urn:microsoft.com/office/officeart/2005/8/layout/cycle5"/>
    <dgm:cxn modelId="{E7F11B0B-00C3-42B8-98CA-7F094D12C823}" type="presParOf" srcId="{BF03CCBB-9847-42AA-9DC7-4B70D554B04C}" destId="{F4D5ECE1-CC1C-4C95-A708-F581BC86A2AE}" srcOrd="2" destOrd="0" presId="urn:microsoft.com/office/officeart/2005/8/layout/cycle5"/>
    <dgm:cxn modelId="{54823637-C2E7-4534-BCD6-8A21F0AA6CDC}" type="presParOf" srcId="{BF03CCBB-9847-42AA-9DC7-4B70D554B04C}" destId="{400A918A-1D12-43DB-BC47-5D1E94B5D35B}" srcOrd="3" destOrd="0" presId="urn:microsoft.com/office/officeart/2005/8/layout/cycle5"/>
    <dgm:cxn modelId="{E27D7862-597B-401D-91CD-8CFAA0CD3A86}" type="presParOf" srcId="{BF03CCBB-9847-42AA-9DC7-4B70D554B04C}" destId="{99163486-922B-48A8-9A66-BB8F349385EA}" srcOrd="4" destOrd="0" presId="urn:microsoft.com/office/officeart/2005/8/layout/cycle5"/>
    <dgm:cxn modelId="{AB18244D-C824-4C35-B5C6-11DB27271610}" type="presParOf" srcId="{BF03CCBB-9847-42AA-9DC7-4B70D554B04C}" destId="{D7EDCAFB-138F-495A-95BA-6AFB7456FB36}" srcOrd="5" destOrd="0" presId="urn:microsoft.com/office/officeart/2005/8/layout/cycle5"/>
    <dgm:cxn modelId="{A10C633E-3759-4A7B-BFC9-7FF3845356EA}" type="presParOf" srcId="{BF03CCBB-9847-42AA-9DC7-4B70D554B04C}" destId="{683A8858-050C-4853-BD7D-07F5095864D9}" srcOrd="6" destOrd="0" presId="urn:microsoft.com/office/officeart/2005/8/layout/cycle5"/>
    <dgm:cxn modelId="{274D44E7-80B0-4348-A3B5-20DA69C32234}" type="presParOf" srcId="{BF03CCBB-9847-42AA-9DC7-4B70D554B04C}" destId="{9111B34A-A6FA-43E0-92BD-64A786850F25}" srcOrd="7" destOrd="0" presId="urn:microsoft.com/office/officeart/2005/8/layout/cycle5"/>
    <dgm:cxn modelId="{647BCB4D-0325-4D3F-9C4C-1EFD0DB46B44}" type="presParOf" srcId="{BF03CCBB-9847-42AA-9DC7-4B70D554B04C}" destId="{02C287E3-5304-4689-A7FA-DB55A9BE0666}" srcOrd="8" destOrd="0" presId="urn:microsoft.com/office/officeart/2005/8/layout/cycle5"/>
    <dgm:cxn modelId="{C9DFC784-A8D7-4BDB-BE9C-060DED1CD17F}" type="presParOf" srcId="{BF03CCBB-9847-42AA-9DC7-4B70D554B04C}" destId="{7AAAC191-7908-47B1-AA47-20314EF2D6F1}" srcOrd="9" destOrd="0" presId="urn:microsoft.com/office/officeart/2005/8/layout/cycle5"/>
    <dgm:cxn modelId="{6FF898A1-2573-4393-844E-32F373A13487}" type="presParOf" srcId="{BF03CCBB-9847-42AA-9DC7-4B70D554B04C}" destId="{8591963D-563A-4CB3-AA72-2BCDFBF4F5E5}" srcOrd="10" destOrd="0" presId="urn:microsoft.com/office/officeart/2005/8/layout/cycle5"/>
    <dgm:cxn modelId="{54D34296-6A67-49C9-BD53-83F4BCD69A37}" type="presParOf" srcId="{BF03CCBB-9847-42AA-9DC7-4B70D554B04C}" destId="{98C99F8C-B77A-40B3-BF52-DBBED2F68F53}" srcOrd="11" destOrd="0" presId="urn:microsoft.com/office/officeart/2005/8/layout/cycle5"/>
    <dgm:cxn modelId="{E289EB31-BA7B-4B81-839D-6128CD54662F}" type="presParOf" srcId="{BF03CCBB-9847-42AA-9DC7-4B70D554B04C}" destId="{CD86C57C-6ACD-4384-A80F-5848FD9494CB}" srcOrd="12" destOrd="0" presId="urn:microsoft.com/office/officeart/2005/8/layout/cycle5"/>
    <dgm:cxn modelId="{9D8AEC1A-5997-4B7D-B873-99BD26418B39}" type="presParOf" srcId="{BF03CCBB-9847-42AA-9DC7-4B70D554B04C}" destId="{B3C99E50-A879-48B7-8929-8ACABB3D3A2B}" srcOrd="13" destOrd="0" presId="urn:microsoft.com/office/officeart/2005/8/layout/cycle5"/>
    <dgm:cxn modelId="{7D533BAE-3944-4E73-9A4A-0AA2421CB71B}" type="presParOf" srcId="{BF03CCBB-9847-42AA-9DC7-4B70D554B04C}" destId="{255C34FA-220C-4C76-A59E-3696AEF45A4D}"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91A495-49ED-4D58-9210-2BA258D4EC9B}" type="doc">
      <dgm:prSet loTypeId="urn:microsoft.com/office/officeart/2005/8/layout/cycle5" loCatId="cycle" qsTypeId="urn:microsoft.com/office/officeart/2005/8/quickstyle/simple1#2" qsCatId="simple" csTypeId="urn:microsoft.com/office/officeart/2005/8/colors/accent1_2#2" csCatId="accent1" phldr="1"/>
      <dgm:spPr/>
      <dgm:t>
        <a:bodyPr/>
        <a:lstStyle/>
        <a:p>
          <a:endParaRPr lang="en-GB"/>
        </a:p>
      </dgm:t>
    </dgm:pt>
    <dgm:pt modelId="{559225EA-DDEF-4376-96AA-868B4389B55F}">
      <dgm:prSet phldrT="[Text]" custT="1"/>
      <dgm:spPr/>
      <dgm:t>
        <a:bodyPr/>
        <a:lstStyle/>
        <a:p>
          <a:r>
            <a:rPr lang="en-GB" sz="2000" dirty="0"/>
            <a:t>Observation</a:t>
          </a:r>
        </a:p>
      </dgm:t>
    </dgm:pt>
    <dgm:pt modelId="{1DE71F8B-54AF-4631-8893-00D551BF8BD1}" type="parTrans" cxnId="{DC311B99-F51D-4EA7-B7FD-3BC6930C996D}">
      <dgm:prSet/>
      <dgm:spPr/>
      <dgm:t>
        <a:bodyPr/>
        <a:lstStyle/>
        <a:p>
          <a:endParaRPr lang="en-GB"/>
        </a:p>
      </dgm:t>
    </dgm:pt>
    <dgm:pt modelId="{5093D6B0-E7FC-4F6D-90CB-7590DDEE03A4}" type="sibTrans" cxnId="{DC311B99-F51D-4EA7-B7FD-3BC6930C996D}">
      <dgm:prSet/>
      <dgm:spPr/>
      <dgm:t>
        <a:bodyPr/>
        <a:lstStyle/>
        <a:p>
          <a:endParaRPr lang="en-GB"/>
        </a:p>
      </dgm:t>
    </dgm:pt>
    <dgm:pt modelId="{A287FE33-7567-4AFC-B00D-6F04A377A16E}">
      <dgm:prSet phldrT="[Text]" custT="1"/>
      <dgm:spPr/>
      <dgm:t>
        <a:bodyPr/>
        <a:lstStyle/>
        <a:p>
          <a:r>
            <a:rPr lang="en-GB" sz="1800" dirty="0"/>
            <a:t>Experimentation</a:t>
          </a:r>
        </a:p>
      </dgm:t>
    </dgm:pt>
    <dgm:pt modelId="{34F2F9F6-D4AF-435B-A488-55525CE51139}" type="parTrans" cxnId="{DD17FC0D-2920-4F84-B1EE-38F891474458}">
      <dgm:prSet/>
      <dgm:spPr/>
      <dgm:t>
        <a:bodyPr/>
        <a:lstStyle/>
        <a:p>
          <a:endParaRPr lang="en-GB"/>
        </a:p>
      </dgm:t>
    </dgm:pt>
    <dgm:pt modelId="{63D1AA0D-4176-457C-BE87-2BE17E003F98}" type="sibTrans" cxnId="{DD17FC0D-2920-4F84-B1EE-38F891474458}">
      <dgm:prSet/>
      <dgm:spPr/>
      <dgm:t>
        <a:bodyPr/>
        <a:lstStyle/>
        <a:p>
          <a:endParaRPr lang="en-GB"/>
        </a:p>
      </dgm:t>
    </dgm:pt>
    <dgm:pt modelId="{52EA5648-8525-4C2D-B830-A8FDA0A320D7}">
      <dgm:prSet phldrT="[Text]" custT="1"/>
      <dgm:spPr/>
      <dgm:t>
        <a:bodyPr/>
        <a:lstStyle/>
        <a:p>
          <a:r>
            <a:rPr lang="en-GB" sz="1800" dirty="0"/>
            <a:t>Analysis</a:t>
          </a:r>
        </a:p>
      </dgm:t>
    </dgm:pt>
    <dgm:pt modelId="{F407BCBB-1823-4DF3-B2BD-FB320051B8B1}" type="parTrans" cxnId="{823E9273-2282-405E-9864-A4EC6A23A85C}">
      <dgm:prSet/>
      <dgm:spPr/>
      <dgm:t>
        <a:bodyPr/>
        <a:lstStyle/>
        <a:p>
          <a:endParaRPr lang="en-GB"/>
        </a:p>
      </dgm:t>
    </dgm:pt>
    <dgm:pt modelId="{9E902B34-77A9-45C9-B8A1-8DD63BD2FC90}" type="sibTrans" cxnId="{823E9273-2282-405E-9864-A4EC6A23A85C}">
      <dgm:prSet/>
      <dgm:spPr/>
      <dgm:t>
        <a:bodyPr/>
        <a:lstStyle/>
        <a:p>
          <a:endParaRPr lang="en-GB"/>
        </a:p>
      </dgm:t>
    </dgm:pt>
    <dgm:pt modelId="{A94B5299-C4D0-4772-B613-084D4E92449D}">
      <dgm:prSet phldrT="[Text]" custT="1"/>
      <dgm:spPr/>
      <dgm:t>
        <a:bodyPr/>
        <a:lstStyle/>
        <a:p>
          <a:r>
            <a:rPr lang="en-GB" sz="1800" dirty="0"/>
            <a:t>Conclusion</a:t>
          </a:r>
        </a:p>
      </dgm:t>
    </dgm:pt>
    <dgm:pt modelId="{A8FDD7AA-0C65-47E5-A077-805FB6519E76}" type="parTrans" cxnId="{E5E1E40C-D04A-4B50-A863-B4262C5392F3}">
      <dgm:prSet/>
      <dgm:spPr/>
      <dgm:t>
        <a:bodyPr/>
        <a:lstStyle/>
        <a:p>
          <a:endParaRPr lang="en-GB"/>
        </a:p>
      </dgm:t>
    </dgm:pt>
    <dgm:pt modelId="{ECA8DEDE-00FA-446C-8F49-2426F93CA7F2}" type="sibTrans" cxnId="{E5E1E40C-D04A-4B50-A863-B4262C5392F3}">
      <dgm:prSet/>
      <dgm:spPr/>
      <dgm:t>
        <a:bodyPr/>
        <a:lstStyle/>
        <a:p>
          <a:endParaRPr lang="en-GB"/>
        </a:p>
      </dgm:t>
    </dgm:pt>
    <dgm:pt modelId="{3BC6D754-B504-4409-A9F2-C8607C7AB20B}">
      <dgm:prSet phldrT="[Text]" custT="1"/>
      <dgm:spPr/>
      <dgm:t>
        <a:bodyPr/>
        <a:lstStyle/>
        <a:p>
          <a:r>
            <a:rPr lang="en-GB" sz="1800" dirty="0"/>
            <a:t>Hypothesis formulation</a:t>
          </a:r>
        </a:p>
      </dgm:t>
    </dgm:pt>
    <dgm:pt modelId="{9B1A9C46-8863-4C7C-B302-0CB4055BB3BA}" type="parTrans" cxnId="{1B2E9F8C-3142-461E-93B7-1A2D748D62F5}">
      <dgm:prSet/>
      <dgm:spPr/>
      <dgm:t>
        <a:bodyPr/>
        <a:lstStyle/>
        <a:p>
          <a:endParaRPr lang="en-GB"/>
        </a:p>
      </dgm:t>
    </dgm:pt>
    <dgm:pt modelId="{82568803-6B21-4911-8A65-1F319F1C88AC}" type="sibTrans" cxnId="{1B2E9F8C-3142-461E-93B7-1A2D748D62F5}">
      <dgm:prSet/>
      <dgm:spPr/>
      <dgm:t>
        <a:bodyPr/>
        <a:lstStyle/>
        <a:p>
          <a:endParaRPr lang="en-GB"/>
        </a:p>
      </dgm:t>
    </dgm:pt>
    <dgm:pt modelId="{BF03CCBB-9847-42AA-9DC7-4B70D554B04C}" type="pres">
      <dgm:prSet presAssocID="{3C91A495-49ED-4D58-9210-2BA258D4EC9B}" presName="cycle" presStyleCnt="0">
        <dgm:presLayoutVars>
          <dgm:dir/>
          <dgm:resizeHandles val="exact"/>
        </dgm:presLayoutVars>
      </dgm:prSet>
      <dgm:spPr/>
    </dgm:pt>
    <dgm:pt modelId="{6C0A9084-21A4-43C9-A6AD-40AC89E2A447}" type="pres">
      <dgm:prSet presAssocID="{559225EA-DDEF-4376-96AA-868B4389B55F}" presName="node" presStyleLbl="node1" presStyleIdx="0" presStyleCnt="5" custScaleX="161361">
        <dgm:presLayoutVars>
          <dgm:bulletEnabled val="1"/>
        </dgm:presLayoutVars>
      </dgm:prSet>
      <dgm:spPr/>
    </dgm:pt>
    <dgm:pt modelId="{CB10494B-C96E-484B-B081-BA16383E0787}" type="pres">
      <dgm:prSet presAssocID="{559225EA-DDEF-4376-96AA-868B4389B55F}" presName="spNode" presStyleCnt="0"/>
      <dgm:spPr/>
    </dgm:pt>
    <dgm:pt modelId="{F4D5ECE1-CC1C-4C95-A708-F581BC86A2AE}" type="pres">
      <dgm:prSet presAssocID="{5093D6B0-E7FC-4F6D-90CB-7590DDEE03A4}" presName="sibTrans" presStyleLbl="sibTrans1D1" presStyleIdx="0" presStyleCnt="5"/>
      <dgm:spPr/>
    </dgm:pt>
    <dgm:pt modelId="{400A918A-1D12-43DB-BC47-5D1E94B5D35B}" type="pres">
      <dgm:prSet presAssocID="{3BC6D754-B504-4409-A9F2-C8607C7AB20B}" presName="node" presStyleLbl="node1" presStyleIdx="1" presStyleCnt="5" custScaleX="161361">
        <dgm:presLayoutVars>
          <dgm:bulletEnabled val="1"/>
        </dgm:presLayoutVars>
      </dgm:prSet>
      <dgm:spPr/>
    </dgm:pt>
    <dgm:pt modelId="{99163486-922B-48A8-9A66-BB8F349385EA}" type="pres">
      <dgm:prSet presAssocID="{3BC6D754-B504-4409-A9F2-C8607C7AB20B}" presName="spNode" presStyleCnt="0"/>
      <dgm:spPr/>
    </dgm:pt>
    <dgm:pt modelId="{D7EDCAFB-138F-495A-95BA-6AFB7456FB36}" type="pres">
      <dgm:prSet presAssocID="{82568803-6B21-4911-8A65-1F319F1C88AC}" presName="sibTrans" presStyleLbl="sibTrans1D1" presStyleIdx="1" presStyleCnt="5"/>
      <dgm:spPr/>
    </dgm:pt>
    <dgm:pt modelId="{683A8858-050C-4853-BD7D-07F5095864D9}" type="pres">
      <dgm:prSet presAssocID="{A287FE33-7567-4AFC-B00D-6F04A377A16E}" presName="node" presStyleLbl="node1" presStyleIdx="2" presStyleCnt="5" custScaleX="161361" custRadScaleRad="105703" custRadScaleInc="-49732">
        <dgm:presLayoutVars>
          <dgm:bulletEnabled val="1"/>
        </dgm:presLayoutVars>
      </dgm:prSet>
      <dgm:spPr/>
    </dgm:pt>
    <dgm:pt modelId="{9111B34A-A6FA-43E0-92BD-64A786850F25}" type="pres">
      <dgm:prSet presAssocID="{A287FE33-7567-4AFC-B00D-6F04A377A16E}" presName="spNode" presStyleCnt="0"/>
      <dgm:spPr/>
    </dgm:pt>
    <dgm:pt modelId="{02C287E3-5304-4689-A7FA-DB55A9BE0666}" type="pres">
      <dgm:prSet presAssocID="{63D1AA0D-4176-457C-BE87-2BE17E003F98}" presName="sibTrans" presStyleLbl="sibTrans1D1" presStyleIdx="2" presStyleCnt="5"/>
      <dgm:spPr/>
    </dgm:pt>
    <dgm:pt modelId="{7AAAC191-7908-47B1-AA47-20314EF2D6F1}" type="pres">
      <dgm:prSet presAssocID="{52EA5648-8525-4C2D-B830-A8FDA0A320D7}" presName="node" presStyleLbl="node1" presStyleIdx="3" presStyleCnt="5" custScaleX="161361" custRadScaleRad="105022" custRadScaleInc="49937">
        <dgm:presLayoutVars>
          <dgm:bulletEnabled val="1"/>
        </dgm:presLayoutVars>
      </dgm:prSet>
      <dgm:spPr/>
    </dgm:pt>
    <dgm:pt modelId="{8591963D-563A-4CB3-AA72-2BCDFBF4F5E5}" type="pres">
      <dgm:prSet presAssocID="{52EA5648-8525-4C2D-B830-A8FDA0A320D7}" presName="spNode" presStyleCnt="0"/>
      <dgm:spPr/>
    </dgm:pt>
    <dgm:pt modelId="{98C99F8C-B77A-40B3-BF52-DBBED2F68F53}" type="pres">
      <dgm:prSet presAssocID="{9E902B34-77A9-45C9-B8A1-8DD63BD2FC90}" presName="sibTrans" presStyleLbl="sibTrans1D1" presStyleIdx="3" presStyleCnt="5"/>
      <dgm:spPr/>
    </dgm:pt>
    <dgm:pt modelId="{CD86C57C-6ACD-4384-A80F-5848FD9494CB}" type="pres">
      <dgm:prSet presAssocID="{A94B5299-C4D0-4772-B613-084D4E92449D}" presName="node" presStyleLbl="node1" presStyleIdx="4" presStyleCnt="5" custScaleX="161361">
        <dgm:presLayoutVars>
          <dgm:bulletEnabled val="1"/>
        </dgm:presLayoutVars>
      </dgm:prSet>
      <dgm:spPr/>
    </dgm:pt>
    <dgm:pt modelId="{B3C99E50-A879-48B7-8929-8ACABB3D3A2B}" type="pres">
      <dgm:prSet presAssocID="{A94B5299-C4D0-4772-B613-084D4E92449D}" presName="spNode" presStyleCnt="0"/>
      <dgm:spPr/>
    </dgm:pt>
    <dgm:pt modelId="{255C34FA-220C-4C76-A59E-3696AEF45A4D}" type="pres">
      <dgm:prSet presAssocID="{ECA8DEDE-00FA-446C-8F49-2426F93CA7F2}" presName="sibTrans" presStyleLbl="sibTrans1D1" presStyleIdx="4" presStyleCnt="5"/>
      <dgm:spPr/>
    </dgm:pt>
  </dgm:ptLst>
  <dgm:cxnLst>
    <dgm:cxn modelId="{F4C03B00-F502-4D5C-832E-5ABA186D244B}" type="presOf" srcId="{3C91A495-49ED-4D58-9210-2BA258D4EC9B}" destId="{BF03CCBB-9847-42AA-9DC7-4B70D554B04C}" srcOrd="0" destOrd="0" presId="urn:microsoft.com/office/officeart/2005/8/layout/cycle5"/>
    <dgm:cxn modelId="{C71A8D08-77FA-409B-BB3B-9946A52ACB78}" type="presOf" srcId="{9E902B34-77A9-45C9-B8A1-8DD63BD2FC90}" destId="{98C99F8C-B77A-40B3-BF52-DBBED2F68F53}" srcOrd="0" destOrd="0" presId="urn:microsoft.com/office/officeart/2005/8/layout/cycle5"/>
    <dgm:cxn modelId="{E5E1E40C-D04A-4B50-A863-B4262C5392F3}" srcId="{3C91A495-49ED-4D58-9210-2BA258D4EC9B}" destId="{A94B5299-C4D0-4772-B613-084D4E92449D}" srcOrd="4" destOrd="0" parTransId="{A8FDD7AA-0C65-47E5-A077-805FB6519E76}" sibTransId="{ECA8DEDE-00FA-446C-8F49-2426F93CA7F2}"/>
    <dgm:cxn modelId="{DD17FC0D-2920-4F84-B1EE-38F891474458}" srcId="{3C91A495-49ED-4D58-9210-2BA258D4EC9B}" destId="{A287FE33-7567-4AFC-B00D-6F04A377A16E}" srcOrd="2" destOrd="0" parTransId="{34F2F9F6-D4AF-435B-A488-55525CE51139}" sibTransId="{63D1AA0D-4176-457C-BE87-2BE17E003F98}"/>
    <dgm:cxn modelId="{DC4BE417-15A0-4DD7-B86F-E323E007C4A2}" type="presOf" srcId="{63D1AA0D-4176-457C-BE87-2BE17E003F98}" destId="{02C287E3-5304-4689-A7FA-DB55A9BE0666}" srcOrd="0" destOrd="0" presId="urn:microsoft.com/office/officeart/2005/8/layout/cycle5"/>
    <dgm:cxn modelId="{40A99725-593B-49EE-9B03-09AB795579AD}" type="presOf" srcId="{82568803-6B21-4911-8A65-1F319F1C88AC}" destId="{D7EDCAFB-138F-495A-95BA-6AFB7456FB36}" srcOrd="0" destOrd="0" presId="urn:microsoft.com/office/officeart/2005/8/layout/cycle5"/>
    <dgm:cxn modelId="{C4A8C22A-D222-4C93-B948-1EFF3D272792}" type="presOf" srcId="{ECA8DEDE-00FA-446C-8F49-2426F93CA7F2}" destId="{255C34FA-220C-4C76-A59E-3696AEF45A4D}" srcOrd="0" destOrd="0" presId="urn:microsoft.com/office/officeart/2005/8/layout/cycle5"/>
    <dgm:cxn modelId="{DF60AD37-AEFD-4986-8B24-D7649E96028A}" type="presOf" srcId="{5093D6B0-E7FC-4F6D-90CB-7590DDEE03A4}" destId="{F4D5ECE1-CC1C-4C95-A708-F581BC86A2AE}" srcOrd="0" destOrd="0" presId="urn:microsoft.com/office/officeart/2005/8/layout/cycle5"/>
    <dgm:cxn modelId="{A69FCB61-1603-4CED-B0BE-8F855E44A1DA}" type="presOf" srcId="{52EA5648-8525-4C2D-B830-A8FDA0A320D7}" destId="{7AAAC191-7908-47B1-AA47-20314EF2D6F1}" srcOrd="0" destOrd="0" presId="urn:microsoft.com/office/officeart/2005/8/layout/cycle5"/>
    <dgm:cxn modelId="{D6FF4E48-FD3D-4380-8E68-A93FD8821B46}" type="presOf" srcId="{3BC6D754-B504-4409-A9F2-C8607C7AB20B}" destId="{400A918A-1D12-43DB-BC47-5D1E94B5D35B}" srcOrd="0" destOrd="0" presId="urn:microsoft.com/office/officeart/2005/8/layout/cycle5"/>
    <dgm:cxn modelId="{823E9273-2282-405E-9864-A4EC6A23A85C}" srcId="{3C91A495-49ED-4D58-9210-2BA258D4EC9B}" destId="{52EA5648-8525-4C2D-B830-A8FDA0A320D7}" srcOrd="3" destOrd="0" parTransId="{F407BCBB-1823-4DF3-B2BD-FB320051B8B1}" sibTransId="{9E902B34-77A9-45C9-B8A1-8DD63BD2FC90}"/>
    <dgm:cxn modelId="{FC6DF578-1C6A-433A-A25A-C6D9B26975DA}" type="presOf" srcId="{A94B5299-C4D0-4772-B613-084D4E92449D}" destId="{CD86C57C-6ACD-4384-A80F-5848FD9494CB}" srcOrd="0" destOrd="0" presId="urn:microsoft.com/office/officeart/2005/8/layout/cycle5"/>
    <dgm:cxn modelId="{9449EF5A-E8A9-4AE1-8FF7-5AD286242534}" type="presOf" srcId="{559225EA-DDEF-4376-96AA-868B4389B55F}" destId="{6C0A9084-21A4-43C9-A6AD-40AC89E2A447}" srcOrd="0" destOrd="0" presId="urn:microsoft.com/office/officeart/2005/8/layout/cycle5"/>
    <dgm:cxn modelId="{1B2E9F8C-3142-461E-93B7-1A2D748D62F5}" srcId="{3C91A495-49ED-4D58-9210-2BA258D4EC9B}" destId="{3BC6D754-B504-4409-A9F2-C8607C7AB20B}" srcOrd="1" destOrd="0" parTransId="{9B1A9C46-8863-4C7C-B302-0CB4055BB3BA}" sibTransId="{82568803-6B21-4911-8A65-1F319F1C88AC}"/>
    <dgm:cxn modelId="{DC311B99-F51D-4EA7-B7FD-3BC6930C996D}" srcId="{3C91A495-49ED-4D58-9210-2BA258D4EC9B}" destId="{559225EA-DDEF-4376-96AA-868B4389B55F}" srcOrd="0" destOrd="0" parTransId="{1DE71F8B-54AF-4631-8893-00D551BF8BD1}" sibTransId="{5093D6B0-E7FC-4F6D-90CB-7590DDEE03A4}"/>
    <dgm:cxn modelId="{D6E58EE8-06B4-4C77-9423-CAC8F3CC2BEF}" type="presOf" srcId="{A287FE33-7567-4AFC-B00D-6F04A377A16E}" destId="{683A8858-050C-4853-BD7D-07F5095864D9}" srcOrd="0" destOrd="0" presId="urn:microsoft.com/office/officeart/2005/8/layout/cycle5"/>
    <dgm:cxn modelId="{F6BABE36-1529-47E5-AB8E-7B80BAA7ED02}" type="presParOf" srcId="{BF03CCBB-9847-42AA-9DC7-4B70D554B04C}" destId="{6C0A9084-21A4-43C9-A6AD-40AC89E2A447}" srcOrd="0" destOrd="0" presId="urn:microsoft.com/office/officeart/2005/8/layout/cycle5"/>
    <dgm:cxn modelId="{F7240FC0-1C75-4DC8-A9CF-4C76B3734860}" type="presParOf" srcId="{BF03CCBB-9847-42AA-9DC7-4B70D554B04C}" destId="{CB10494B-C96E-484B-B081-BA16383E0787}" srcOrd="1" destOrd="0" presId="urn:microsoft.com/office/officeart/2005/8/layout/cycle5"/>
    <dgm:cxn modelId="{E7F11B0B-00C3-42B8-98CA-7F094D12C823}" type="presParOf" srcId="{BF03CCBB-9847-42AA-9DC7-4B70D554B04C}" destId="{F4D5ECE1-CC1C-4C95-A708-F581BC86A2AE}" srcOrd="2" destOrd="0" presId="urn:microsoft.com/office/officeart/2005/8/layout/cycle5"/>
    <dgm:cxn modelId="{54823637-C2E7-4534-BCD6-8A21F0AA6CDC}" type="presParOf" srcId="{BF03CCBB-9847-42AA-9DC7-4B70D554B04C}" destId="{400A918A-1D12-43DB-BC47-5D1E94B5D35B}" srcOrd="3" destOrd="0" presId="urn:microsoft.com/office/officeart/2005/8/layout/cycle5"/>
    <dgm:cxn modelId="{E27D7862-597B-401D-91CD-8CFAA0CD3A86}" type="presParOf" srcId="{BF03CCBB-9847-42AA-9DC7-4B70D554B04C}" destId="{99163486-922B-48A8-9A66-BB8F349385EA}" srcOrd="4" destOrd="0" presId="urn:microsoft.com/office/officeart/2005/8/layout/cycle5"/>
    <dgm:cxn modelId="{AB18244D-C824-4C35-B5C6-11DB27271610}" type="presParOf" srcId="{BF03CCBB-9847-42AA-9DC7-4B70D554B04C}" destId="{D7EDCAFB-138F-495A-95BA-6AFB7456FB36}" srcOrd="5" destOrd="0" presId="urn:microsoft.com/office/officeart/2005/8/layout/cycle5"/>
    <dgm:cxn modelId="{A10C633E-3759-4A7B-BFC9-7FF3845356EA}" type="presParOf" srcId="{BF03CCBB-9847-42AA-9DC7-4B70D554B04C}" destId="{683A8858-050C-4853-BD7D-07F5095864D9}" srcOrd="6" destOrd="0" presId="urn:microsoft.com/office/officeart/2005/8/layout/cycle5"/>
    <dgm:cxn modelId="{274D44E7-80B0-4348-A3B5-20DA69C32234}" type="presParOf" srcId="{BF03CCBB-9847-42AA-9DC7-4B70D554B04C}" destId="{9111B34A-A6FA-43E0-92BD-64A786850F25}" srcOrd="7" destOrd="0" presId="urn:microsoft.com/office/officeart/2005/8/layout/cycle5"/>
    <dgm:cxn modelId="{647BCB4D-0325-4D3F-9C4C-1EFD0DB46B44}" type="presParOf" srcId="{BF03CCBB-9847-42AA-9DC7-4B70D554B04C}" destId="{02C287E3-5304-4689-A7FA-DB55A9BE0666}" srcOrd="8" destOrd="0" presId="urn:microsoft.com/office/officeart/2005/8/layout/cycle5"/>
    <dgm:cxn modelId="{C9DFC784-A8D7-4BDB-BE9C-060DED1CD17F}" type="presParOf" srcId="{BF03CCBB-9847-42AA-9DC7-4B70D554B04C}" destId="{7AAAC191-7908-47B1-AA47-20314EF2D6F1}" srcOrd="9" destOrd="0" presId="urn:microsoft.com/office/officeart/2005/8/layout/cycle5"/>
    <dgm:cxn modelId="{6FF898A1-2573-4393-844E-32F373A13487}" type="presParOf" srcId="{BF03CCBB-9847-42AA-9DC7-4B70D554B04C}" destId="{8591963D-563A-4CB3-AA72-2BCDFBF4F5E5}" srcOrd="10" destOrd="0" presId="urn:microsoft.com/office/officeart/2005/8/layout/cycle5"/>
    <dgm:cxn modelId="{54D34296-6A67-49C9-BD53-83F4BCD69A37}" type="presParOf" srcId="{BF03CCBB-9847-42AA-9DC7-4B70D554B04C}" destId="{98C99F8C-B77A-40B3-BF52-DBBED2F68F53}" srcOrd="11" destOrd="0" presId="urn:microsoft.com/office/officeart/2005/8/layout/cycle5"/>
    <dgm:cxn modelId="{E289EB31-BA7B-4B81-839D-6128CD54662F}" type="presParOf" srcId="{BF03CCBB-9847-42AA-9DC7-4B70D554B04C}" destId="{CD86C57C-6ACD-4384-A80F-5848FD9494CB}" srcOrd="12" destOrd="0" presId="urn:microsoft.com/office/officeart/2005/8/layout/cycle5"/>
    <dgm:cxn modelId="{9D8AEC1A-5997-4B7D-B873-99BD26418B39}" type="presParOf" srcId="{BF03CCBB-9847-42AA-9DC7-4B70D554B04C}" destId="{B3C99E50-A879-48B7-8929-8ACABB3D3A2B}" srcOrd="13" destOrd="0" presId="urn:microsoft.com/office/officeart/2005/8/layout/cycle5"/>
    <dgm:cxn modelId="{7D533BAE-3944-4E73-9A4A-0AA2421CB71B}" type="presParOf" srcId="{BF03CCBB-9847-42AA-9DC7-4B70D554B04C}" destId="{255C34FA-220C-4C76-A59E-3696AEF45A4D}"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D3B2AA-5B6D-9C49-A6C5-A0CF37C7C82B}" type="doc">
      <dgm:prSet loTypeId="urn:microsoft.com/office/officeart/2005/8/layout/pyramid3" loCatId="" qsTypeId="urn:microsoft.com/office/officeart/2005/8/quickstyle/simple1#3" qsCatId="simple" csTypeId="urn:microsoft.com/office/officeart/2005/8/colors/accent1_2#3" csCatId="accent1" phldr="1"/>
      <dgm:spPr/>
    </dgm:pt>
    <dgm:pt modelId="{9135FA61-14E0-6641-8D2E-F7C0279B6F9C}">
      <dgm:prSet phldrT="[Text]"/>
      <dgm:spPr/>
      <dgm:t>
        <a:bodyPr/>
        <a:lstStyle/>
        <a:p>
          <a:r>
            <a:rPr lang="en-GB" dirty="0"/>
            <a:t>When?</a:t>
          </a:r>
        </a:p>
      </dgm:t>
    </dgm:pt>
    <dgm:pt modelId="{885A87B9-553D-6748-9CFA-D5CB9407D007}" type="parTrans" cxnId="{CD87F990-4853-BF45-9D38-7F0240A2C535}">
      <dgm:prSet/>
      <dgm:spPr/>
      <dgm:t>
        <a:bodyPr/>
        <a:lstStyle/>
        <a:p>
          <a:endParaRPr lang="en-GB"/>
        </a:p>
      </dgm:t>
    </dgm:pt>
    <dgm:pt modelId="{9EBCEB3A-548E-C645-80A1-93B97AE85184}" type="sibTrans" cxnId="{CD87F990-4853-BF45-9D38-7F0240A2C535}">
      <dgm:prSet/>
      <dgm:spPr/>
      <dgm:t>
        <a:bodyPr/>
        <a:lstStyle/>
        <a:p>
          <a:endParaRPr lang="en-GB"/>
        </a:p>
      </dgm:t>
    </dgm:pt>
    <dgm:pt modelId="{C2046A2D-8166-8843-BA04-061AEFDF0DD9}">
      <dgm:prSet phldrT="[Text]"/>
      <dgm:spPr/>
      <dgm:t>
        <a:bodyPr/>
        <a:lstStyle/>
        <a:p>
          <a:r>
            <a:rPr lang="en-GB" dirty="0"/>
            <a:t>Where?</a:t>
          </a:r>
        </a:p>
      </dgm:t>
    </dgm:pt>
    <dgm:pt modelId="{687F5A0C-EC1E-FD46-91F1-C438FFF17C74}" type="parTrans" cxnId="{6AAD2B64-13F6-3B4B-A3DA-A8D0E0C875C6}">
      <dgm:prSet/>
      <dgm:spPr/>
      <dgm:t>
        <a:bodyPr/>
        <a:lstStyle/>
        <a:p>
          <a:endParaRPr lang="en-GB"/>
        </a:p>
      </dgm:t>
    </dgm:pt>
    <dgm:pt modelId="{2944898D-CF00-7A47-92B4-2786D790D5E5}" type="sibTrans" cxnId="{6AAD2B64-13F6-3B4B-A3DA-A8D0E0C875C6}">
      <dgm:prSet/>
      <dgm:spPr/>
      <dgm:t>
        <a:bodyPr/>
        <a:lstStyle/>
        <a:p>
          <a:endParaRPr lang="en-GB"/>
        </a:p>
      </dgm:t>
    </dgm:pt>
    <dgm:pt modelId="{9B1FAD68-46B1-5240-B61F-2F6B2C8A76BF}">
      <dgm:prSet phldrT="[Text]" custT="1"/>
      <dgm:spPr/>
      <dgm:t>
        <a:bodyPr/>
        <a:lstStyle/>
        <a:p>
          <a:r>
            <a:rPr lang="en-GB" sz="4800" dirty="0"/>
            <a:t>What?</a:t>
          </a:r>
        </a:p>
      </dgm:t>
    </dgm:pt>
    <dgm:pt modelId="{C5FEE604-CBAD-344E-A0F9-62E873F160CD}" type="parTrans" cxnId="{DCD239F3-344E-F84A-B85A-B85E4E3E674B}">
      <dgm:prSet/>
      <dgm:spPr/>
      <dgm:t>
        <a:bodyPr/>
        <a:lstStyle/>
        <a:p>
          <a:endParaRPr lang="en-GB"/>
        </a:p>
      </dgm:t>
    </dgm:pt>
    <dgm:pt modelId="{54C0DA13-EF44-2B49-909E-E297445D7D71}" type="sibTrans" cxnId="{DCD239F3-344E-F84A-B85A-B85E4E3E674B}">
      <dgm:prSet/>
      <dgm:spPr/>
      <dgm:t>
        <a:bodyPr/>
        <a:lstStyle/>
        <a:p>
          <a:endParaRPr lang="en-GB"/>
        </a:p>
      </dgm:t>
    </dgm:pt>
    <dgm:pt modelId="{2BEADFCD-36B6-3246-B2E9-6090E6D0A564}">
      <dgm:prSet/>
      <dgm:spPr/>
      <dgm:t>
        <a:bodyPr/>
        <a:lstStyle/>
        <a:p>
          <a:r>
            <a:rPr lang="en-GB" dirty="0"/>
            <a:t>Who?</a:t>
          </a:r>
        </a:p>
      </dgm:t>
    </dgm:pt>
    <dgm:pt modelId="{15089239-7510-6945-B658-DF0D712A2316}" type="parTrans" cxnId="{0D987AEE-E481-EA45-A391-93FE3109EACC}">
      <dgm:prSet/>
      <dgm:spPr/>
      <dgm:t>
        <a:bodyPr/>
        <a:lstStyle/>
        <a:p>
          <a:endParaRPr lang="en-GB"/>
        </a:p>
      </dgm:t>
    </dgm:pt>
    <dgm:pt modelId="{28EC2F29-0005-744B-B3C3-792943319F6A}" type="sibTrans" cxnId="{0D987AEE-E481-EA45-A391-93FE3109EACC}">
      <dgm:prSet/>
      <dgm:spPr/>
      <dgm:t>
        <a:bodyPr/>
        <a:lstStyle/>
        <a:p>
          <a:endParaRPr lang="en-GB"/>
        </a:p>
      </dgm:t>
    </dgm:pt>
    <dgm:pt modelId="{21DE72BF-6EA7-2045-905A-EBA09EE15D37}" type="pres">
      <dgm:prSet presAssocID="{81D3B2AA-5B6D-9C49-A6C5-A0CF37C7C82B}" presName="Name0" presStyleCnt="0">
        <dgm:presLayoutVars>
          <dgm:dir/>
          <dgm:animLvl val="lvl"/>
          <dgm:resizeHandles val="exact"/>
        </dgm:presLayoutVars>
      </dgm:prSet>
      <dgm:spPr/>
    </dgm:pt>
    <dgm:pt modelId="{7690051F-DFE7-F447-92F8-1D477B93628B}" type="pres">
      <dgm:prSet presAssocID="{9135FA61-14E0-6641-8D2E-F7C0279B6F9C}" presName="Name8" presStyleCnt="0"/>
      <dgm:spPr/>
    </dgm:pt>
    <dgm:pt modelId="{74EF67B4-B9C0-DA41-99B6-CBA38F44FD31}" type="pres">
      <dgm:prSet presAssocID="{9135FA61-14E0-6641-8D2E-F7C0279B6F9C}" presName="level" presStyleLbl="node1" presStyleIdx="0" presStyleCnt="4" custScaleY="71610">
        <dgm:presLayoutVars>
          <dgm:chMax val="1"/>
          <dgm:bulletEnabled val="1"/>
        </dgm:presLayoutVars>
      </dgm:prSet>
      <dgm:spPr/>
    </dgm:pt>
    <dgm:pt modelId="{1DC2CF19-F1C7-AF4A-9516-D587CB784E61}" type="pres">
      <dgm:prSet presAssocID="{9135FA61-14E0-6641-8D2E-F7C0279B6F9C}" presName="levelTx" presStyleLbl="revTx" presStyleIdx="0" presStyleCnt="0">
        <dgm:presLayoutVars>
          <dgm:chMax val="1"/>
          <dgm:bulletEnabled val="1"/>
        </dgm:presLayoutVars>
      </dgm:prSet>
      <dgm:spPr/>
    </dgm:pt>
    <dgm:pt modelId="{AAB7067F-F5FD-4948-B9EA-99A478DA871D}" type="pres">
      <dgm:prSet presAssocID="{2BEADFCD-36B6-3246-B2E9-6090E6D0A564}" presName="Name8" presStyleCnt="0"/>
      <dgm:spPr/>
    </dgm:pt>
    <dgm:pt modelId="{72CA8103-255E-8844-8F2B-F34CDF32FFDE}" type="pres">
      <dgm:prSet presAssocID="{2BEADFCD-36B6-3246-B2E9-6090E6D0A564}" presName="level" presStyleLbl="node1" presStyleIdx="1" presStyleCnt="4" custScaleY="64350">
        <dgm:presLayoutVars>
          <dgm:chMax val="1"/>
          <dgm:bulletEnabled val="1"/>
        </dgm:presLayoutVars>
      </dgm:prSet>
      <dgm:spPr/>
    </dgm:pt>
    <dgm:pt modelId="{1B7A2E31-E57E-F74F-A6C9-A531C686A5D0}" type="pres">
      <dgm:prSet presAssocID="{2BEADFCD-36B6-3246-B2E9-6090E6D0A564}" presName="levelTx" presStyleLbl="revTx" presStyleIdx="0" presStyleCnt="0">
        <dgm:presLayoutVars>
          <dgm:chMax val="1"/>
          <dgm:bulletEnabled val="1"/>
        </dgm:presLayoutVars>
      </dgm:prSet>
      <dgm:spPr/>
    </dgm:pt>
    <dgm:pt modelId="{D8E744C3-16C2-714E-8A04-A7AA7C8415C8}" type="pres">
      <dgm:prSet presAssocID="{C2046A2D-8166-8843-BA04-061AEFDF0DD9}" presName="Name8" presStyleCnt="0"/>
      <dgm:spPr/>
    </dgm:pt>
    <dgm:pt modelId="{A551E1C8-7C75-934A-9CF6-09FB23F8364A}" type="pres">
      <dgm:prSet presAssocID="{C2046A2D-8166-8843-BA04-061AEFDF0DD9}" presName="level" presStyleLbl="node1" presStyleIdx="2" presStyleCnt="4" custScaleY="59765">
        <dgm:presLayoutVars>
          <dgm:chMax val="1"/>
          <dgm:bulletEnabled val="1"/>
        </dgm:presLayoutVars>
      </dgm:prSet>
      <dgm:spPr/>
    </dgm:pt>
    <dgm:pt modelId="{6D0BAB1A-28D3-F44E-ADF0-C64F95F1583A}" type="pres">
      <dgm:prSet presAssocID="{C2046A2D-8166-8843-BA04-061AEFDF0DD9}" presName="levelTx" presStyleLbl="revTx" presStyleIdx="0" presStyleCnt="0">
        <dgm:presLayoutVars>
          <dgm:chMax val="1"/>
          <dgm:bulletEnabled val="1"/>
        </dgm:presLayoutVars>
      </dgm:prSet>
      <dgm:spPr/>
    </dgm:pt>
    <dgm:pt modelId="{13800E01-2AAB-B140-86F0-0108A69F0BF0}" type="pres">
      <dgm:prSet presAssocID="{9B1FAD68-46B1-5240-B61F-2F6B2C8A76BF}" presName="Name8" presStyleCnt="0"/>
      <dgm:spPr/>
    </dgm:pt>
    <dgm:pt modelId="{AE6C06CA-005F-F443-BA1B-9457D9387F6D}" type="pres">
      <dgm:prSet presAssocID="{9B1FAD68-46B1-5240-B61F-2F6B2C8A76BF}" presName="level" presStyleLbl="node1" presStyleIdx="3" presStyleCnt="4" custScaleY="143918">
        <dgm:presLayoutVars>
          <dgm:chMax val="1"/>
          <dgm:bulletEnabled val="1"/>
        </dgm:presLayoutVars>
      </dgm:prSet>
      <dgm:spPr/>
    </dgm:pt>
    <dgm:pt modelId="{56D5009B-A3A9-6449-AE79-FC2CB42F4F8D}" type="pres">
      <dgm:prSet presAssocID="{9B1FAD68-46B1-5240-B61F-2F6B2C8A76BF}" presName="levelTx" presStyleLbl="revTx" presStyleIdx="0" presStyleCnt="0">
        <dgm:presLayoutVars>
          <dgm:chMax val="1"/>
          <dgm:bulletEnabled val="1"/>
        </dgm:presLayoutVars>
      </dgm:prSet>
      <dgm:spPr/>
    </dgm:pt>
  </dgm:ptLst>
  <dgm:cxnLst>
    <dgm:cxn modelId="{48AE8819-5979-FA42-9006-9C7BF0AB8822}" type="presOf" srcId="{2BEADFCD-36B6-3246-B2E9-6090E6D0A564}" destId="{1B7A2E31-E57E-F74F-A6C9-A531C686A5D0}" srcOrd="1" destOrd="0" presId="urn:microsoft.com/office/officeart/2005/8/layout/pyramid3"/>
    <dgm:cxn modelId="{30F12464-DE18-6D46-B480-2838C1E744CF}" type="presOf" srcId="{9B1FAD68-46B1-5240-B61F-2F6B2C8A76BF}" destId="{56D5009B-A3A9-6449-AE79-FC2CB42F4F8D}" srcOrd="1" destOrd="0" presId="urn:microsoft.com/office/officeart/2005/8/layout/pyramid3"/>
    <dgm:cxn modelId="{6AAD2B64-13F6-3B4B-A3DA-A8D0E0C875C6}" srcId="{81D3B2AA-5B6D-9C49-A6C5-A0CF37C7C82B}" destId="{C2046A2D-8166-8843-BA04-061AEFDF0DD9}" srcOrd="2" destOrd="0" parTransId="{687F5A0C-EC1E-FD46-91F1-C438FFF17C74}" sibTransId="{2944898D-CF00-7A47-92B4-2786D790D5E5}"/>
    <dgm:cxn modelId="{7EE5777A-06C1-AA4E-A1FC-2D32627E6F63}" type="presOf" srcId="{2BEADFCD-36B6-3246-B2E9-6090E6D0A564}" destId="{72CA8103-255E-8844-8F2B-F34CDF32FFDE}" srcOrd="0" destOrd="0" presId="urn:microsoft.com/office/officeart/2005/8/layout/pyramid3"/>
    <dgm:cxn modelId="{BD08CC7E-818F-494D-BC19-F65479FD3D45}" type="presOf" srcId="{9135FA61-14E0-6641-8D2E-F7C0279B6F9C}" destId="{74EF67B4-B9C0-DA41-99B6-CBA38F44FD31}" srcOrd="0" destOrd="0" presId="urn:microsoft.com/office/officeart/2005/8/layout/pyramid3"/>
    <dgm:cxn modelId="{392E5D82-57BB-E54F-96F4-F4612D78C0D5}" type="presOf" srcId="{9135FA61-14E0-6641-8D2E-F7C0279B6F9C}" destId="{1DC2CF19-F1C7-AF4A-9516-D587CB784E61}" srcOrd="1" destOrd="0" presId="urn:microsoft.com/office/officeart/2005/8/layout/pyramid3"/>
    <dgm:cxn modelId="{CD87F990-4853-BF45-9D38-7F0240A2C535}" srcId="{81D3B2AA-5B6D-9C49-A6C5-A0CF37C7C82B}" destId="{9135FA61-14E0-6641-8D2E-F7C0279B6F9C}" srcOrd="0" destOrd="0" parTransId="{885A87B9-553D-6748-9CFA-D5CB9407D007}" sibTransId="{9EBCEB3A-548E-C645-80A1-93B97AE85184}"/>
    <dgm:cxn modelId="{D7AB65A6-30D1-E745-A0D7-5BC1AD641C5A}" type="presOf" srcId="{C2046A2D-8166-8843-BA04-061AEFDF0DD9}" destId="{6D0BAB1A-28D3-F44E-ADF0-C64F95F1583A}" srcOrd="1" destOrd="0" presId="urn:microsoft.com/office/officeart/2005/8/layout/pyramid3"/>
    <dgm:cxn modelId="{997A07B3-9087-C84F-9741-F1B736F8B7ED}" type="presOf" srcId="{81D3B2AA-5B6D-9C49-A6C5-A0CF37C7C82B}" destId="{21DE72BF-6EA7-2045-905A-EBA09EE15D37}" srcOrd="0" destOrd="0" presId="urn:microsoft.com/office/officeart/2005/8/layout/pyramid3"/>
    <dgm:cxn modelId="{CF91BBCA-2528-B447-AC93-4E5CEBFF488E}" type="presOf" srcId="{C2046A2D-8166-8843-BA04-061AEFDF0DD9}" destId="{A551E1C8-7C75-934A-9CF6-09FB23F8364A}" srcOrd="0" destOrd="0" presId="urn:microsoft.com/office/officeart/2005/8/layout/pyramid3"/>
    <dgm:cxn modelId="{0D987AEE-E481-EA45-A391-93FE3109EACC}" srcId="{81D3B2AA-5B6D-9C49-A6C5-A0CF37C7C82B}" destId="{2BEADFCD-36B6-3246-B2E9-6090E6D0A564}" srcOrd="1" destOrd="0" parTransId="{15089239-7510-6945-B658-DF0D712A2316}" sibTransId="{28EC2F29-0005-744B-B3C3-792943319F6A}"/>
    <dgm:cxn modelId="{DCD239F3-344E-F84A-B85A-B85E4E3E674B}" srcId="{81D3B2AA-5B6D-9C49-A6C5-A0CF37C7C82B}" destId="{9B1FAD68-46B1-5240-B61F-2F6B2C8A76BF}" srcOrd="3" destOrd="0" parTransId="{C5FEE604-CBAD-344E-A0F9-62E873F160CD}" sibTransId="{54C0DA13-EF44-2B49-909E-E297445D7D71}"/>
    <dgm:cxn modelId="{ADDAD1FE-568A-7F4D-8776-8F656E7CFCD1}" type="presOf" srcId="{9B1FAD68-46B1-5240-B61F-2F6B2C8A76BF}" destId="{AE6C06CA-005F-F443-BA1B-9457D9387F6D}" srcOrd="0" destOrd="0" presId="urn:microsoft.com/office/officeart/2005/8/layout/pyramid3"/>
    <dgm:cxn modelId="{28DE0EEC-9EF9-FC4F-AAB8-552F6FF77B54}" type="presParOf" srcId="{21DE72BF-6EA7-2045-905A-EBA09EE15D37}" destId="{7690051F-DFE7-F447-92F8-1D477B93628B}" srcOrd="0" destOrd="0" presId="urn:microsoft.com/office/officeart/2005/8/layout/pyramid3"/>
    <dgm:cxn modelId="{C9DEB3F2-BAAD-EC4E-ABC7-EDA95C42AB14}" type="presParOf" srcId="{7690051F-DFE7-F447-92F8-1D477B93628B}" destId="{74EF67B4-B9C0-DA41-99B6-CBA38F44FD31}" srcOrd="0" destOrd="0" presId="urn:microsoft.com/office/officeart/2005/8/layout/pyramid3"/>
    <dgm:cxn modelId="{457F7271-0F6B-2F49-92B9-B96C84D93C2A}" type="presParOf" srcId="{7690051F-DFE7-F447-92F8-1D477B93628B}" destId="{1DC2CF19-F1C7-AF4A-9516-D587CB784E61}" srcOrd="1" destOrd="0" presId="urn:microsoft.com/office/officeart/2005/8/layout/pyramid3"/>
    <dgm:cxn modelId="{44AAC0B3-2A37-2C41-A92A-75A29916FEC0}" type="presParOf" srcId="{21DE72BF-6EA7-2045-905A-EBA09EE15D37}" destId="{AAB7067F-F5FD-4948-B9EA-99A478DA871D}" srcOrd="1" destOrd="0" presId="urn:microsoft.com/office/officeart/2005/8/layout/pyramid3"/>
    <dgm:cxn modelId="{CC9F7D6E-C287-D941-802F-9B83BAC19E24}" type="presParOf" srcId="{AAB7067F-F5FD-4948-B9EA-99A478DA871D}" destId="{72CA8103-255E-8844-8F2B-F34CDF32FFDE}" srcOrd="0" destOrd="0" presId="urn:microsoft.com/office/officeart/2005/8/layout/pyramid3"/>
    <dgm:cxn modelId="{D234DC8F-BAA8-8D40-B621-E29B71A40A12}" type="presParOf" srcId="{AAB7067F-F5FD-4948-B9EA-99A478DA871D}" destId="{1B7A2E31-E57E-F74F-A6C9-A531C686A5D0}" srcOrd="1" destOrd="0" presId="urn:microsoft.com/office/officeart/2005/8/layout/pyramid3"/>
    <dgm:cxn modelId="{7F6202BE-2BD6-5040-9FB6-BE335898C814}" type="presParOf" srcId="{21DE72BF-6EA7-2045-905A-EBA09EE15D37}" destId="{D8E744C3-16C2-714E-8A04-A7AA7C8415C8}" srcOrd="2" destOrd="0" presId="urn:microsoft.com/office/officeart/2005/8/layout/pyramid3"/>
    <dgm:cxn modelId="{F06B27E4-EAC1-D341-ACAE-B8969F654DAF}" type="presParOf" srcId="{D8E744C3-16C2-714E-8A04-A7AA7C8415C8}" destId="{A551E1C8-7C75-934A-9CF6-09FB23F8364A}" srcOrd="0" destOrd="0" presId="urn:microsoft.com/office/officeart/2005/8/layout/pyramid3"/>
    <dgm:cxn modelId="{5A000911-AAD9-424D-BE08-9EA77356DE9D}" type="presParOf" srcId="{D8E744C3-16C2-714E-8A04-A7AA7C8415C8}" destId="{6D0BAB1A-28D3-F44E-ADF0-C64F95F1583A}" srcOrd="1" destOrd="0" presId="urn:microsoft.com/office/officeart/2005/8/layout/pyramid3"/>
    <dgm:cxn modelId="{89CB4BF2-69D2-684B-AD06-3A887F87B06D}" type="presParOf" srcId="{21DE72BF-6EA7-2045-905A-EBA09EE15D37}" destId="{13800E01-2AAB-B140-86F0-0108A69F0BF0}" srcOrd="3" destOrd="0" presId="urn:microsoft.com/office/officeart/2005/8/layout/pyramid3"/>
    <dgm:cxn modelId="{24FA2AE5-27A6-5C43-8AFE-5AE13EF6FEAB}" type="presParOf" srcId="{13800E01-2AAB-B140-86F0-0108A69F0BF0}" destId="{AE6C06CA-005F-F443-BA1B-9457D9387F6D}" srcOrd="0" destOrd="0" presId="urn:microsoft.com/office/officeart/2005/8/layout/pyramid3"/>
    <dgm:cxn modelId="{FCD992A0-8901-3448-8499-36FD9B577844}" type="presParOf" srcId="{13800E01-2AAB-B140-86F0-0108A69F0BF0}" destId="{56D5009B-A3A9-6449-AE79-FC2CB42F4F8D}"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EA3EB2-443F-D940-883B-F1B93FFC9FA2}" type="doc">
      <dgm:prSet loTypeId="urn:microsoft.com/office/officeart/2005/8/layout/pyramid3" loCatId="" qsTypeId="urn:microsoft.com/office/officeart/2005/8/quickstyle/simple1#4" qsCatId="simple" csTypeId="urn:microsoft.com/office/officeart/2005/8/colors/colorful3#1" csCatId="colorful" phldr="1"/>
      <dgm:spPr/>
    </dgm:pt>
    <dgm:pt modelId="{7AC21E37-D286-6F45-A2DA-EC7705DA54DC}">
      <dgm:prSet phldrT="[Text]" custT="1"/>
      <dgm:spPr/>
      <dgm:t>
        <a:bodyPr/>
        <a:lstStyle/>
        <a:p>
          <a:r>
            <a:rPr lang="en-GB" sz="1800" dirty="0"/>
            <a:t>Interested in performance</a:t>
          </a:r>
        </a:p>
      </dgm:t>
    </dgm:pt>
    <dgm:pt modelId="{2AFAD260-5E6C-CD4C-84FA-1FF85D8D18E6}" type="parTrans" cxnId="{14B19292-9A9D-574C-9749-18C642116072}">
      <dgm:prSet/>
      <dgm:spPr/>
      <dgm:t>
        <a:bodyPr/>
        <a:lstStyle/>
        <a:p>
          <a:endParaRPr lang="en-GB"/>
        </a:p>
      </dgm:t>
    </dgm:pt>
    <dgm:pt modelId="{24C4475F-05B2-2340-B998-431CC3C04768}" type="sibTrans" cxnId="{14B19292-9A9D-574C-9749-18C642116072}">
      <dgm:prSet/>
      <dgm:spPr/>
      <dgm:t>
        <a:bodyPr/>
        <a:lstStyle/>
        <a:p>
          <a:endParaRPr lang="en-GB"/>
        </a:p>
      </dgm:t>
    </dgm:pt>
    <dgm:pt modelId="{74036C58-5F7B-054A-A0C6-BE5953545C81}">
      <dgm:prSet phldrT="[Text]" custT="1"/>
      <dgm:spPr/>
      <dgm:t>
        <a:bodyPr/>
        <a:lstStyle/>
        <a:p>
          <a:r>
            <a:rPr lang="en-GB" sz="1800" dirty="0"/>
            <a:t>Interested in the effect of marketing on performance</a:t>
          </a:r>
        </a:p>
      </dgm:t>
    </dgm:pt>
    <dgm:pt modelId="{222E12E8-64D1-9B4C-B3A8-AC946D4F8263}" type="parTrans" cxnId="{C56EB3F4-65EB-6C48-911B-992ED8DCDC44}">
      <dgm:prSet/>
      <dgm:spPr/>
      <dgm:t>
        <a:bodyPr/>
        <a:lstStyle/>
        <a:p>
          <a:endParaRPr lang="en-GB"/>
        </a:p>
      </dgm:t>
    </dgm:pt>
    <dgm:pt modelId="{CB102159-D4B0-E64B-9EEB-A5ED31A49522}" type="sibTrans" cxnId="{C56EB3F4-65EB-6C48-911B-992ED8DCDC44}">
      <dgm:prSet/>
      <dgm:spPr/>
      <dgm:t>
        <a:bodyPr/>
        <a:lstStyle/>
        <a:p>
          <a:endParaRPr lang="en-GB"/>
        </a:p>
      </dgm:t>
    </dgm:pt>
    <dgm:pt modelId="{1AAA8E14-B568-D44B-BB38-2EBCFEFD748A}">
      <dgm:prSet phldrT="[Text]" custT="1"/>
      <dgm:spPr/>
      <dgm:t>
        <a:bodyPr/>
        <a:lstStyle/>
        <a:p>
          <a:r>
            <a:rPr lang="en-GB" sz="1800" dirty="0"/>
            <a:t>Interested in the effect of marketing on the performance of the retail industry</a:t>
          </a:r>
        </a:p>
      </dgm:t>
    </dgm:pt>
    <dgm:pt modelId="{530F10C6-1303-DD4C-89DA-C9941B72BF82}" type="parTrans" cxnId="{3EC26100-B6B1-B946-9CFE-A882F59F8A17}">
      <dgm:prSet/>
      <dgm:spPr/>
      <dgm:t>
        <a:bodyPr/>
        <a:lstStyle/>
        <a:p>
          <a:endParaRPr lang="en-GB"/>
        </a:p>
      </dgm:t>
    </dgm:pt>
    <dgm:pt modelId="{27C450D4-74AE-2D4C-9C3D-193419AB8B3B}" type="sibTrans" cxnId="{3EC26100-B6B1-B946-9CFE-A882F59F8A17}">
      <dgm:prSet/>
      <dgm:spPr/>
      <dgm:t>
        <a:bodyPr/>
        <a:lstStyle/>
        <a:p>
          <a:endParaRPr lang="en-GB"/>
        </a:p>
      </dgm:t>
    </dgm:pt>
    <dgm:pt modelId="{C8CF029D-A823-2948-A930-154B5F22F18F}">
      <dgm:prSet custT="1"/>
      <dgm:spPr/>
      <dgm:t>
        <a:bodyPr/>
        <a:lstStyle/>
        <a:p>
          <a:r>
            <a:rPr lang="en-GB" sz="1800" dirty="0"/>
            <a:t>Interested in the effect of marketing on the financial performance of the retail industry</a:t>
          </a:r>
        </a:p>
      </dgm:t>
    </dgm:pt>
    <dgm:pt modelId="{F8CCE625-0BB7-F64B-A6B4-3957D48CB692}" type="parTrans" cxnId="{8911CBF1-E338-A044-85B5-5A7BF97123A1}">
      <dgm:prSet/>
      <dgm:spPr/>
      <dgm:t>
        <a:bodyPr/>
        <a:lstStyle/>
        <a:p>
          <a:endParaRPr lang="en-GB"/>
        </a:p>
      </dgm:t>
    </dgm:pt>
    <dgm:pt modelId="{85E0850A-86F1-F542-9572-E9360147B00B}" type="sibTrans" cxnId="{8911CBF1-E338-A044-85B5-5A7BF97123A1}">
      <dgm:prSet/>
      <dgm:spPr/>
      <dgm:t>
        <a:bodyPr/>
        <a:lstStyle/>
        <a:p>
          <a:endParaRPr lang="en-GB"/>
        </a:p>
      </dgm:t>
    </dgm:pt>
    <dgm:pt modelId="{92172DEC-EDA0-A54D-990B-6D0BF3509734}">
      <dgm:prSet custT="1"/>
      <dgm:spPr/>
      <dgm:t>
        <a:bodyPr/>
        <a:lstStyle/>
        <a:p>
          <a:r>
            <a:rPr lang="en-GB" sz="1800" dirty="0"/>
            <a:t>Interested in the effect of marketing on the financial performance of the UK retail industry</a:t>
          </a:r>
        </a:p>
      </dgm:t>
    </dgm:pt>
    <dgm:pt modelId="{125E8DC9-21D6-9243-949B-91ABDCF45DAA}" type="parTrans" cxnId="{6C727A56-242A-9548-BAD8-744A707E46B7}">
      <dgm:prSet/>
      <dgm:spPr/>
      <dgm:t>
        <a:bodyPr/>
        <a:lstStyle/>
        <a:p>
          <a:endParaRPr lang="en-GB"/>
        </a:p>
      </dgm:t>
    </dgm:pt>
    <dgm:pt modelId="{2E9554B7-D861-F548-BE91-930EFE533BA8}" type="sibTrans" cxnId="{6C727A56-242A-9548-BAD8-744A707E46B7}">
      <dgm:prSet/>
      <dgm:spPr/>
      <dgm:t>
        <a:bodyPr/>
        <a:lstStyle/>
        <a:p>
          <a:endParaRPr lang="en-GB"/>
        </a:p>
      </dgm:t>
    </dgm:pt>
    <dgm:pt modelId="{04C024C2-3EC4-E044-B004-4FBDA3363ECC}" type="pres">
      <dgm:prSet presAssocID="{AAEA3EB2-443F-D940-883B-F1B93FFC9FA2}" presName="Name0" presStyleCnt="0">
        <dgm:presLayoutVars>
          <dgm:dir/>
          <dgm:animLvl val="lvl"/>
          <dgm:resizeHandles val="exact"/>
        </dgm:presLayoutVars>
      </dgm:prSet>
      <dgm:spPr/>
    </dgm:pt>
    <dgm:pt modelId="{558F5AF9-9D68-434A-BF2A-08E9E16746DB}" type="pres">
      <dgm:prSet presAssocID="{7AC21E37-D286-6F45-A2DA-EC7705DA54DC}" presName="Name8" presStyleCnt="0"/>
      <dgm:spPr/>
    </dgm:pt>
    <dgm:pt modelId="{CFABAAF9-583E-7B48-B44F-329B3E78F632}" type="pres">
      <dgm:prSet presAssocID="{7AC21E37-D286-6F45-A2DA-EC7705DA54DC}" presName="level" presStyleLbl="node1" presStyleIdx="0" presStyleCnt="5" custScaleX="82677" custScaleY="11384">
        <dgm:presLayoutVars>
          <dgm:chMax val="1"/>
          <dgm:bulletEnabled val="1"/>
        </dgm:presLayoutVars>
      </dgm:prSet>
      <dgm:spPr/>
    </dgm:pt>
    <dgm:pt modelId="{1E456222-8199-B944-B7D6-42FD6F84580F}" type="pres">
      <dgm:prSet presAssocID="{7AC21E37-D286-6F45-A2DA-EC7705DA54DC}" presName="levelTx" presStyleLbl="revTx" presStyleIdx="0" presStyleCnt="0">
        <dgm:presLayoutVars>
          <dgm:chMax val="1"/>
          <dgm:bulletEnabled val="1"/>
        </dgm:presLayoutVars>
      </dgm:prSet>
      <dgm:spPr/>
    </dgm:pt>
    <dgm:pt modelId="{ECDF0AD3-F7EF-1A4A-BF84-185D23B7D810}" type="pres">
      <dgm:prSet presAssocID="{74036C58-5F7B-054A-A0C6-BE5953545C81}" presName="Name8" presStyleCnt="0"/>
      <dgm:spPr/>
    </dgm:pt>
    <dgm:pt modelId="{0C5A42EE-3B7E-F242-8590-F0CCDBA6B1B8}" type="pres">
      <dgm:prSet presAssocID="{74036C58-5F7B-054A-A0C6-BE5953545C81}" presName="level" presStyleLbl="node1" presStyleIdx="1" presStyleCnt="5" custScaleX="92743" custScaleY="13562">
        <dgm:presLayoutVars>
          <dgm:chMax val="1"/>
          <dgm:bulletEnabled val="1"/>
        </dgm:presLayoutVars>
      </dgm:prSet>
      <dgm:spPr/>
    </dgm:pt>
    <dgm:pt modelId="{C1B21E63-FBE6-E843-9E70-ED601FAE0042}" type="pres">
      <dgm:prSet presAssocID="{74036C58-5F7B-054A-A0C6-BE5953545C81}" presName="levelTx" presStyleLbl="revTx" presStyleIdx="0" presStyleCnt="0">
        <dgm:presLayoutVars>
          <dgm:chMax val="1"/>
          <dgm:bulletEnabled val="1"/>
        </dgm:presLayoutVars>
      </dgm:prSet>
      <dgm:spPr/>
    </dgm:pt>
    <dgm:pt modelId="{2DDBE95C-5640-B24A-A729-CC748F520C0E}" type="pres">
      <dgm:prSet presAssocID="{1AAA8E14-B568-D44B-BB38-2EBCFEFD748A}" presName="Name8" presStyleCnt="0"/>
      <dgm:spPr/>
    </dgm:pt>
    <dgm:pt modelId="{E1477F85-A749-0642-8CB0-25A943B9411E}" type="pres">
      <dgm:prSet presAssocID="{1AAA8E14-B568-D44B-BB38-2EBCFEFD748A}" presName="level" presStyleLbl="node1" presStyleIdx="2" presStyleCnt="5" custScaleX="114947" custScaleY="11711">
        <dgm:presLayoutVars>
          <dgm:chMax val="1"/>
          <dgm:bulletEnabled val="1"/>
        </dgm:presLayoutVars>
      </dgm:prSet>
      <dgm:spPr/>
    </dgm:pt>
    <dgm:pt modelId="{85E95C94-ACA0-1D4E-A977-6A1C6D08DC7A}" type="pres">
      <dgm:prSet presAssocID="{1AAA8E14-B568-D44B-BB38-2EBCFEFD748A}" presName="levelTx" presStyleLbl="revTx" presStyleIdx="0" presStyleCnt="0">
        <dgm:presLayoutVars>
          <dgm:chMax val="1"/>
          <dgm:bulletEnabled val="1"/>
        </dgm:presLayoutVars>
      </dgm:prSet>
      <dgm:spPr/>
    </dgm:pt>
    <dgm:pt modelId="{58F06EC1-C091-434A-AD68-C33D0CF0B13E}" type="pres">
      <dgm:prSet presAssocID="{C8CF029D-A823-2948-A930-154B5F22F18F}" presName="Name8" presStyleCnt="0"/>
      <dgm:spPr/>
    </dgm:pt>
    <dgm:pt modelId="{468EAAA0-8AF3-4343-9D93-6DF98EB11DDC}" type="pres">
      <dgm:prSet presAssocID="{C8CF029D-A823-2948-A930-154B5F22F18F}" presName="level" presStyleLbl="node1" presStyleIdx="3" presStyleCnt="5" custScaleX="133251" custScaleY="15312">
        <dgm:presLayoutVars>
          <dgm:chMax val="1"/>
          <dgm:bulletEnabled val="1"/>
        </dgm:presLayoutVars>
      </dgm:prSet>
      <dgm:spPr/>
    </dgm:pt>
    <dgm:pt modelId="{504B2CC0-E28E-0647-9920-28FEE5519695}" type="pres">
      <dgm:prSet presAssocID="{C8CF029D-A823-2948-A930-154B5F22F18F}" presName="levelTx" presStyleLbl="revTx" presStyleIdx="0" presStyleCnt="0">
        <dgm:presLayoutVars>
          <dgm:chMax val="1"/>
          <dgm:bulletEnabled val="1"/>
        </dgm:presLayoutVars>
      </dgm:prSet>
      <dgm:spPr/>
    </dgm:pt>
    <dgm:pt modelId="{DC7E6276-92C4-5947-B2DC-CCECD7FB81CA}" type="pres">
      <dgm:prSet presAssocID="{92172DEC-EDA0-A54D-990B-6D0BF3509734}" presName="Name8" presStyleCnt="0"/>
      <dgm:spPr/>
    </dgm:pt>
    <dgm:pt modelId="{0BEB5B24-28F6-7741-A813-DC38E489DD69}" type="pres">
      <dgm:prSet presAssocID="{92172DEC-EDA0-A54D-990B-6D0BF3509734}" presName="level" presStyleLbl="node1" presStyleIdx="4" presStyleCnt="5" custScaleX="178890" custScaleY="17439" custLinFactNeighborX="0" custLinFactNeighborY="-5753">
        <dgm:presLayoutVars>
          <dgm:chMax val="1"/>
          <dgm:bulletEnabled val="1"/>
        </dgm:presLayoutVars>
      </dgm:prSet>
      <dgm:spPr/>
    </dgm:pt>
    <dgm:pt modelId="{219D56B8-13BA-394C-8E6E-40EF468EC1A4}" type="pres">
      <dgm:prSet presAssocID="{92172DEC-EDA0-A54D-990B-6D0BF3509734}" presName="levelTx" presStyleLbl="revTx" presStyleIdx="0" presStyleCnt="0">
        <dgm:presLayoutVars>
          <dgm:chMax val="1"/>
          <dgm:bulletEnabled val="1"/>
        </dgm:presLayoutVars>
      </dgm:prSet>
      <dgm:spPr/>
    </dgm:pt>
  </dgm:ptLst>
  <dgm:cxnLst>
    <dgm:cxn modelId="{3EC26100-B6B1-B946-9CFE-A882F59F8A17}" srcId="{AAEA3EB2-443F-D940-883B-F1B93FFC9FA2}" destId="{1AAA8E14-B568-D44B-BB38-2EBCFEFD748A}" srcOrd="2" destOrd="0" parTransId="{530F10C6-1303-DD4C-89DA-C9941B72BF82}" sibTransId="{27C450D4-74AE-2D4C-9C3D-193419AB8B3B}"/>
    <dgm:cxn modelId="{0AB20B04-FFC8-3B40-B073-3F21E1E3568B}" type="presOf" srcId="{74036C58-5F7B-054A-A0C6-BE5953545C81}" destId="{C1B21E63-FBE6-E843-9E70-ED601FAE0042}" srcOrd="1" destOrd="0" presId="urn:microsoft.com/office/officeart/2005/8/layout/pyramid3"/>
    <dgm:cxn modelId="{740C171C-22CE-4F4A-90E2-07857F1640D8}" type="presOf" srcId="{1AAA8E14-B568-D44B-BB38-2EBCFEFD748A}" destId="{E1477F85-A749-0642-8CB0-25A943B9411E}" srcOrd="0" destOrd="0" presId="urn:microsoft.com/office/officeart/2005/8/layout/pyramid3"/>
    <dgm:cxn modelId="{E42ACD35-D0CA-9746-A51A-061C4ACC09AD}" type="presOf" srcId="{C8CF029D-A823-2948-A930-154B5F22F18F}" destId="{504B2CC0-E28E-0647-9920-28FEE5519695}" srcOrd="1" destOrd="0" presId="urn:microsoft.com/office/officeart/2005/8/layout/pyramid3"/>
    <dgm:cxn modelId="{B2A2BB42-7452-1F41-91C1-650FE4C58CD7}" type="presOf" srcId="{92172DEC-EDA0-A54D-990B-6D0BF3509734}" destId="{219D56B8-13BA-394C-8E6E-40EF468EC1A4}" srcOrd="1" destOrd="0" presId="urn:microsoft.com/office/officeart/2005/8/layout/pyramid3"/>
    <dgm:cxn modelId="{4DFC5A48-E960-6248-9DC1-CC99F1A71BF7}" type="presOf" srcId="{7AC21E37-D286-6F45-A2DA-EC7705DA54DC}" destId="{1E456222-8199-B944-B7D6-42FD6F84580F}" srcOrd="1" destOrd="0" presId="urn:microsoft.com/office/officeart/2005/8/layout/pyramid3"/>
    <dgm:cxn modelId="{6C727A56-242A-9548-BAD8-744A707E46B7}" srcId="{AAEA3EB2-443F-D940-883B-F1B93FFC9FA2}" destId="{92172DEC-EDA0-A54D-990B-6D0BF3509734}" srcOrd="4" destOrd="0" parTransId="{125E8DC9-21D6-9243-949B-91ABDCF45DAA}" sibTransId="{2E9554B7-D861-F548-BE91-930EFE533BA8}"/>
    <dgm:cxn modelId="{3D89987E-618F-4142-905F-2541DA0229C1}" type="presOf" srcId="{7AC21E37-D286-6F45-A2DA-EC7705DA54DC}" destId="{CFABAAF9-583E-7B48-B44F-329B3E78F632}" srcOrd="0" destOrd="0" presId="urn:microsoft.com/office/officeart/2005/8/layout/pyramid3"/>
    <dgm:cxn modelId="{75A89D88-229D-C643-A893-4D4005AF2412}" type="presOf" srcId="{C8CF029D-A823-2948-A930-154B5F22F18F}" destId="{468EAAA0-8AF3-4343-9D93-6DF98EB11DDC}" srcOrd="0" destOrd="0" presId="urn:microsoft.com/office/officeart/2005/8/layout/pyramid3"/>
    <dgm:cxn modelId="{14B19292-9A9D-574C-9749-18C642116072}" srcId="{AAEA3EB2-443F-D940-883B-F1B93FFC9FA2}" destId="{7AC21E37-D286-6F45-A2DA-EC7705DA54DC}" srcOrd="0" destOrd="0" parTransId="{2AFAD260-5E6C-CD4C-84FA-1FF85D8D18E6}" sibTransId="{24C4475F-05B2-2340-B998-431CC3C04768}"/>
    <dgm:cxn modelId="{124BC8CA-4F0C-BE40-B866-F1715A5CBE30}" type="presOf" srcId="{92172DEC-EDA0-A54D-990B-6D0BF3509734}" destId="{0BEB5B24-28F6-7741-A813-DC38E489DD69}" srcOrd="0" destOrd="0" presId="urn:microsoft.com/office/officeart/2005/8/layout/pyramid3"/>
    <dgm:cxn modelId="{7D53A3D9-16CB-AA47-9EA1-C0418C2E7FBA}" type="presOf" srcId="{AAEA3EB2-443F-D940-883B-F1B93FFC9FA2}" destId="{04C024C2-3EC4-E044-B004-4FBDA3363ECC}" srcOrd="0" destOrd="0" presId="urn:microsoft.com/office/officeart/2005/8/layout/pyramid3"/>
    <dgm:cxn modelId="{9A2095DA-9DF1-9D44-9B1D-9932975A224D}" type="presOf" srcId="{74036C58-5F7B-054A-A0C6-BE5953545C81}" destId="{0C5A42EE-3B7E-F242-8590-F0CCDBA6B1B8}" srcOrd="0" destOrd="0" presId="urn:microsoft.com/office/officeart/2005/8/layout/pyramid3"/>
    <dgm:cxn modelId="{0607A1E8-BFB1-9849-812D-16D7C4C10B8F}" type="presOf" srcId="{1AAA8E14-B568-D44B-BB38-2EBCFEFD748A}" destId="{85E95C94-ACA0-1D4E-A977-6A1C6D08DC7A}" srcOrd="1" destOrd="0" presId="urn:microsoft.com/office/officeart/2005/8/layout/pyramid3"/>
    <dgm:cxn modelId="{8911CBF1-E338-A044-85B5-5A7BF97123A1}" srcId="{AAEA3EB2-443F-D940-883B-F1B93FFC9FA2}" destId="{C8CF029D-A823-2948-A930-154B5F22F18F}" srcOrd="3" destOrd="0" parTransId="{F8CCE625-0BB7-F64B-A6B4-3957D48CB692}" sibTransId="{85E0850A-86F1-F542-9572-E9360147B00B}"/>
    <dgm:cxn modelId="{C56EB3F4-65EB-6C48-911B-992ED8DCDC44}" srcId="{AAEA3EB2-443F-D940-883B-F1B93FFC9FA2}" destId="{74036C58-5F7B-054A-A0C6-BE5953545C81}" srcOrd="1" destOrd="0" parTransId="{222E12E8-64D1-9B4C-B3A8-AC946D4F8263}" sibTransId="{CB102159-D4B0-E64B-9EEB-A5ED31A49522}"/>
    <dgm:cxn modelId="{EE2F6ADE-0AF2-414B-B6F6-483BED65EC22}" type="presParOf" srcId="{04C024C2-3EC4-E044-B004-4FBDA3363ECC}" destId="{558F5AF9-9D68-434A-BF2A-08E9E16746DB}" srcOrd="0" destOrd="0" presId="urn:microsoft.com/office/officeart/2005/8/layout/pyramid3"/>
    <dgm:cxn modelId="{D6D60D6A-3211-F84A-ADDB-CB5BD91CBD3E}" type="presParOf" srcId="{558F5AF9-9D68-434A-BF2A-08E9E16746DB}" destId="{CFABAAF9-583E-7B48-B44F-329B3E78F632}" srcOrd="0" destOrd="0" presId="urn:microsoft.com/office/officeart/2005/8/layout/pyramid3"/>
    <dgm:cxn modelId="{9EE20199-A172-F143-B30D-8DD061052689}" type="presParOf" srcId="{558F5AF9-9D68-434A-BF2A-08E9E16746DB}" destId="{1E456222-8199-B944-B7D6-42FD6F84580F}" srcOrd="1" destOrd="0" presId="urn:microsoft.com/office/officeart/2005/8/layout/pyramid3"/>
    <dgm:cxn modelId="{DFA9F44C-5884-D949-99E8-195700FAC081}" type="presParOf" srcId="{04C024C2-3EC4-E044-B004-4FBDA3363ECC}" destId="{ECDF0AD3-F7EF-1A4A-BF84-185D23B7D810}" srcOrd="1" destOrd="0" presId="urn:microsoft.com/office/officeart/2005/8/layout/pyramid3"/>
    <dgm:cxn modelId="{DEC9B5DC-FD0C-A940-A898-1C1A4D7AA8D7}" type="presParOf" srcId="{ECDF0AD3-F7EF-1A4A-BF84-185D23B7D810}" destId="{0C5A42EE-3B7E-F242-8590-F0CCDBA6B1B8}" srcOrd="0" destOrd="0" presId="urn:microsoft.com/office/officeart/2005/8/layout/pyramid3"/>
    <dgm:cxn modelId="{066528A4-E375-5649-BAEF-414D1DC2D5E8}" type="presParOf" srcId="{ECDF0AD3-F7EF-1A4A-BF84-185D23B7D810}" destId="{C1B21E63-FBE6-E843-9E70-ED601FAE0042}" srcOrd="1" destOrd="0" presId="urn:microsoft.com/office/officeart/2005/8/layout/pyramid3"/>
    <dgm:cxn modelId="{25CBAA8E-805F-294D-A358-03EA457FF33A}" type="presParOf" srcId="{04C024C2-3EC4-E044-B004-4FBDA3363ECC}" destId="{2DDBE95C-5640-B24A-A729-CC748F520C0E}" srcOrd="2" destOrd="0" presId="urn:microsoft.com/office/officeart/2005/8/layout/pyramid3"/>
    <dgm:cxn modelId="{C85A09EB-3D29-844B-B528-BB61C28E7E8A}" type="presParOf" srcId="{2DDBE95C-5640-B24A-A729-CC748F520C0E}" destId="{E1477F85-A749-0642-8CB0-25A943B9411E}" srcOrd="0" destOrd="0" presId="urn:microsoft.com/office/officeart/2005/8/layout/pyramid3"/>
    <dgm:cxn modelId="{418FBB67-B7CB-B749-887F-F93F8B0C3A30}" type="presParOf" srcId="{2DDBE95C-5640-B24A-A729-CC748F520C0E}" destId="{85E95C94-ACA0-1D4E-A977-6A1C6D08DC7A}" srcOrd="1" destOrd="0" presId="urn:microsoft.com/office/officeart/2005/8/layout/pyramid3"/>
    <dgm:cxn modelId="{B602807D-0C09-AB40-9A06-FFF2AAD66886}" type="presParOf" srcId="{04C024C2-3EC4-E044-B004-4FBDA3363ECC}" destId="{58F06EC1-C091-434A-AD68-C33D0CF0B13E}" srcOrd="3" destOrd="0" presId="urn:microsoft.com/office/officeart/2005/8/layout/pyramid3"/>
    <dgm:cxn modelId="{3B4ABD46-62C8-7740-BF1F-64E9FD8740E9}" type="presParOf" srcId="{58F06EC1-C091-434A-AD68-C33D0CF0B13E}" destId="{468EAAA0-8AF3-4343-9D93-6DF98EB11DDC}" srcOrd="0" destOrd="0" presId="urn:microsoft.com/office/officeart/2005/8/layout/pyramid3"/>
    <dgm:cxn modelId="{954434A7-9C79-6D43-86C0-233D206EEFBE}" type="presParOf" srcId="{58F06EC1-C091-434A-AD68-C33D0CF0B13E}" destId="{504B2CC0-E28E-0647-9920-28FEE5519695}" srcOrd="1" destOrd="0" presId="urn:microsoft.com/office/officeart/2005/8/layout/pyramid3"/>
    <dgm:cxn modelId="{20368A98-C0C1-2C47-9A3A-361348125D22}" type="presParOf" srcId="{04C024C2-3EC4-E044-B004-4FBDA3363ECC}" destId="{DC7E6276-92C4-5947-B2DC-CCECD7FB81CA}" srcOrd="4" destOrd="0" presId="urn:microsoft.com/office/officeart/2005/8/layout/pyramid3"/>
    <dgm:cxn modelId="{ADFC0D4A-4531-B745-9489-B8927AE3A2A1}" type="presParOf" srcId="{DC7E6276-92C4-5947-B2DC-CCECD7FB81CA}" destId="{0BEB5B24-28F6-7741-A813-DC38E489DD69}" srcOrd="0" destOrd="0" presId="urn:microsoft.com/office/officeart/2005/8/layout/pyramid3"/>
    <dgm:cxn modelId="{D343C2B8-8051-4741-8741-2D30FF89741F}" type="presParOf" srcId="{DC7E6276-92C4-5947-B2DC-CCECD7FB81CA}" destId="{219D56B8-13BA-394C-8E6E-40EF468EC1A4}" srcOrd="1" destOrd="0" presId="urn:microsoft.com/office/officeart/2005/8/layout/pyramid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04F801A-28A5-FD41-9802-3F9DC4E4E027}" type="doc">
      <dgm:prSet loTypeId="urn:microsoft.com/office/officeart/2008/layout/RadialCluster" loCatId="" qsTypeId="urn:microsoft.com/office/officeart/2005/8/quickstyle/simple1#5" qsCatId="simple" csTypeId="urn:microsoft.com/office/officeart/2005/8/colors/accent1_2#4" csCatId="accent1" phldr="1"/>
      <dgm:spPr/>
      <dgm:t>
        <a:bodyPr/>
        <a:lstStyle/>
        <a:p>
          <a:endParaRPr lang="en-GB"/>
        </a:p>
      </dgm:t>
    </dgm:pt>
    <dgm:pt modelId="{10F1E14B-C7AE-3D48-871E-3D3A0DEC016D}">
      <dgm:prSet phldrT="[Text]"/>
      <dgm:spPr/>
      <dgm:t>
        <a:bodyPr/>
        <a:lstStyle/>
        <a:p>
          <a:r>
            <a:rPr lang="en-GB" dirty="0">
              <a:solidFill>
                <a:schemeClr val="tx1"/>
              </a:solidFill>
            </a:rPr>
            <a:t>RQ</a:t>
          </a:r>
        </a:p>
      </dgm:t>
    </dgm:pt>
    <dgm:pt modelId="{BAF07255-7F58-A948-87DD-265B9FE6BEFB}" type="parTrans" cxnId="{90590D39-CE21-D445-9CF7-475FD203165F}">
      <dgm:prSet/>
      <dgm:spPr/>
      <dgm:t>
        <a:bodyPr/>
        <a:lstStyle/>
        <a:p>
          <a:endParaRPr lang="en-GB"/>
        </a:p>
      </dgm:t>
    </dgm:pt>
    <dgm:pt modelId="{FFDDBF90-C68C-4948-ACA9-DF4311A17839}" type="sibTrans" cxnId="{90590D39-CE21-D445-9CF7-475FD203165F}">
      <dgm:prSet/>
      <dgm:spPr/>
      <dgm:t>
        <a:bodyPr/>
        <a:lstStyle/>
        <a:p>
          <a:endParaRPr lang="en-GB"/>
        </a:p>
      </dgm:t>
    </dgm:pt>
    <dgm:pt modelId="{92198146-F443-3649-BC8A-34E92942E794}">
      <dgm:prSet phldrT="[Text]" custT="1"/>
      <dgm:spPr/>
      <dgm:t>
        <a:bodyPr/>
        <a:lstStyle/>
        <a:p>
          <a:r>
            <a:rPr lang="en-GB" sz="2400" b="1" dirty="0">
              <a:solidFill>
                <a:schemeClr val="tx1"/>
              </a:solidFill>
            </a:rPr>
            <a:t>Relevance</a:t>
          </a:r>
          <a:r>
            <a:rPr lang="en-GB" sz="2400" dirty="0">
              <a:solidFill>
                <a:schemeClr val="tx1"/>
              </a:solidFill>
            </a:rPr>
            <a:t>: What is the importance or relevance of the topic for stakeholders?</a:t>
          </a:r>
        </a:p>
      </dgm:t>
    </dgm:pt>
    <dgm:pt modelId="{EADC5E4F-D7A4-784A-8FF0-E59240884900}" type="parTrans" cxnId="{DD7490B1-9012-034F-865D-15DF5F3784F4}">
      <dgm:prSet/>
      <dgm:spPr/>
      <dgm:t>
        <a:bodyPr/>
        <a:lstStyle/>
        <a:p>
          <a:endParaRPr lang="en-GB"/>
        </a:p>
      </dgm:t>
    </dgm:pt>
    <dgm:pt modelId="{0FE008ED-CF08-C148-AB40-339BFACED7E9}" type="sibTrans" cxnId="{DD7490B1-9012-034F-865D-15DF5F3784F4}">
      <dgm:prSet/>
      <dgm:spPr/>
      <dgm:t>
        <a:bodyPr/>
        <a:lstStyle/>
        <a:p>
          <a:endParaRPr lang="en-GB"/>
        </a:p>
      </dgm:t>
    </dgm:pt>
    <dgm:pt modelId="{3E093635-9F50-E94B-93E7-ADF053486FDB}">
      <dgm:prSet phldrT="[Text]" custT="1"/>
      <dgm:spPr/>
      <dgm:t>
        <a:bodyPr/>
        <a:lstStyle/>
        <a:p>
          <a:r>
            <a:rPr lang="en-GB" sz="2400" b="1" dirty="0">
              <a:solidFill>
                <a:schemeClr val="tx1"/>
              </a:solidFill>
            </a:rPr>
            <a:t>Originality</a:t>
          </a:r>
          <a:r>
            <a:rPr lang="en-GB" sz="2400" dirty="0">
              <a:solidFill>
                <a:schemeClr val="tx1"/>
              </a:solidFill>
            </a:rPr>
            <a:t>: What is already known about the topic? Which debate does it add to?</a:t>
          </a:r>
        </a:p>
      </dgm:t>
    </dgm:pt>
    <dgm:pt modelId="{8B9546D5-BC95-D74E-A20B-31E579B5D7A7}" type="parTrans" cxnId="{964F3671-5756-9A48-8E62-A09B51897596}">
      <dgm:prSet/>
      <dgm:spPr/>
      <dgm:t>
        <a:bodyPr/>
        <a:lstStyle/>
        <a:p>
          <a:endParaRPr lang="en-GB"/>
        </a:p>
      </dgm:t>
    </dgm:pt>
    <dgm:pt modelId="{5BC24FB7-851E-D14D-B375-7A10A17D3D6D}" type="sibTrans" cxnId="{964F3671-5756-9A48-8E62-A09B51897596}">
      <dgm:prSet/>
      <dgm:spPr/>
      <dgm:t>
        <a:bodyPr/>
        <a:lstStyle/>
        <a:p>
          <a:endParaRPr lang="en-GB"/>
        </a:p>
      </dgm:t>
    </dgm:pt>
    <dgm:pt modelId="{993D615E-986D-A14C-879D-F4608933D454}">
      <dgm:prSet phldrT="[Text]" custT="1"/>
      <dgm:spPr/>
      <dgm:t>
        <a:bodyPr/>
        <a:lstStyle/>
        <a:p>
          <a:r>
            <a:rPr lang="en-GB" sz="2400" b="1" dirty="0">
              <a:solidFill>
                <a:schemeClr val="tx1"/>
              </a:solidFill>
            </a:rPr>
            <a:t>Rigour</a:t>
          </a:r>
          <a:r>
            <a:rPr lang="en-GB" sz="2400" dirty="0">
              <a:solidFill>
                <a:schemeClr val="tx1"/>
              </a:solidFill>
            </a:rPr>
            <a:t>: Is the question aligned with the methods? Do the research tools generate appropriate data to answer the question?</a:t>
          </a:r>
        </a:p>
      </dgm:t>
    </dgm:pt>
    <dgm:pt modelId="{86BC7F47-8064-C54F-B07B-2F6C03EE2302}" type="parTrans" cxnId="{A89B1400-6903-EB4B-B9D2-712D06E8A97C}">
      <dgm:prSet/>
      <dgm:spPr/>
      <dgm:t>
        <a:bodyPr/>
        <a:lstStyle/>
        <a:p>
          <a:endParaRPr lang="en-GB"/>
        </a:p>
      </dgm:t>
    </dgm:pt>
    <dgm:pt modelId="{E4408974-FC88-B04B-BB60-DD925AB293FE}" type="sibTrans" cxnId="{A89B1400-6903-EB4B-B9D2-712D06E8A97C}">
      <dgm:prSet/>
      <dgm:spPr/>
      <dgm:t>
        <a:bodyPr/>
        <a:lstStyle/>
        <a:p>
          <a:endParaRPr lang="en-GB"/>
        </a:p>
      </dgm:t>
    </dgm:pt>
    <dgm:pt modelId="{847D0606-513E-EF46-B930-4459A64DD370}" type="pres">
      <dgm:prSet presAssocID="{404F801A-28A5-FD41-9802-3F9DC4E4E027}" presName="Name0" presStyleCnt="0">
        <dgm:presLayoutVars>
          <dgm:chMax val="1"/>
          <dgm:chPref val="1"/>
          <dgm:dir/>
          <dgm:animOne val="branch"/>
          <dgm:animLvl val="lvl"/>
        </dgm:presLayoutVars>
      </dgm:prSet>
      <dgm:spPr/>
    </dgm:pt>
    <dgm:pt modelId="{ECCAAD48-8D39-E943-815E-847D6FD0B8E1}" type="pres">
      <dgm:prSet presAssocID="{10F1E14B-C7AE-3D48-871E-3D3A0DEC016D}" presName="singleCycle" presStyleCnt="0"/>
      <dgm:spPr/>
    </dgm:pt>
    <dgm:pt modelId="{3FAB7F51-3D08-7B4A-8F0E-2DF8EBBB1E44}" type="pres">
      <dgm:prSet presAssocID="{10F1E14B-C7AE-3D48-871E-3D3A0DEC016D}" presName="singleCenter" presStyleLbl="node1" presStyleIdx="0" presStyleCnt="4" custScaleX="73479" custScaleY="43196" custLinFactNeighborX="-31432" custLinFactNeighborY="-17508">
        <dgm:presLayoutVars>
          <dgm:chMax val="7"/>
          <dgm:chPref val="7"/>
        </dgm:presLayoutVars>
      </dgm:prSet>
      <dgm:spPr/>
    </dgm:pt>
    <dgm:pt modelId="{43B43DAD-31D3-D14D-92C6-87090A481597}" type="pres">
      <dgm:prSet presAssocID="{EADC5E4F-D7A4-784A-8FF0-E59240884900}" presName="Name56" presStyleLbl="parChTrans1D2" presStyleIdx="0" presStyleCnt="3"/>
      <dgm:spPr/>
    </dgm:pt>
    <dgm:pt modelId="{33A31E0E-ABFD-1646-A8F4-6CBEAC2AD30E}" type="pres">
      <dgm:prSet presAssocID="{92198146-F443-3649-BC8A-34E92942E794}" presName="text0" presStyleLbl="node1" presStyleIdx="1" presStyleCnt="4" custScaleX="429743" custScaleY="143248" custRadScaleRad="140470" custRadScaleInc="-76354">
        <dgm:presLayoutVars>
          <dgm:bulletEnabled val="1"/>
        </dgm:presLayoutVars>
      </dgm:prSet>
      <dgm:spPr/>
    </dgm:pt>
    <dgm:pt modelId="{6D62DD8B-9E2B-234F-B4C4-F00133BB61B9}" type="pres">
      <dgm:prSet presAssocID="{8B9546D5-BC95-D74E-A20B-31E579B5D7A7}" presName="Name56" presStyleLbl="parChTrans1D2" presStyleIdx="1" presStyleCnt="3"/>
      <dgm:spPr/>
    </dgm:pt>
    <dgm:pt modelId="{E406165E-80E2-654D-8DCF-BDB48873C6E8}" type="pres">
      <dgm:prSet presAssocID="{3E093635-9F50-E94B-93E7-ADF053486FDB}" presName="text0" presStyleLbl="node1" presStyleIdx="2" presStyleCnt="4" custScaleX="501367" custScaleY="143248" custRadScaleRad="167397" custRadScaleInc="-81299">
        <dgm:presLayoutVars>
          <dgm:bulletEnabled val="1"/>
        </dgm:presLayoutVars>
      </dgm:prSet>
      <dgm:spPr/>
    </dgm:pt>
    <dgm:pt modelId="{5E50A564-45AE-474D-85FA-BFB1B22E665A}" type="pres">
      <dgm:prSet presAssocID="{86BC7F47-8064-C54F-B07B-2F6C03EE2302}" presName="Name56" presStyleLbl="parChTrans1D2" presStyleIdx="2" presStyleCnt="3"/>
      <dgm:spPr/>
    </dgm:pt>
    <dgm:pt modelId="{5F9B690B-192D-1246-B012-F8E2EEA53145}" type="pres">
      <dgm:prSet presAssocID="{993D615E-986D-A14C-879D-F4608933D454}" presName="text0" presStyleLbl="node1" presStyleIdx="3" presStyleCnt="4" custScaleX="501367" custScaleY="143248" custRadScaleRad="147957" custRadScaleInc="29412">
        <dgm:presLayoutVars>
          <dgm:bulletEnabled val="1"/>
        </dgm:presLayoutVars>
      </dgm:prSet>
      <dgm:spPr/>
    </dgm:pt>
  </dgm:ptLst>
  <dgm:cxnLst>
    <dgm:cxn modelId="{A89B1400-6903-EB4B-B9D2-712D06E8A97C}" srcId="{10F1E14B-C7AE-3D48-871E-3D3A0DEC016D}" destId="{993D615E-986D-A14C-879D-F4608933D454}" srcOrd="2" destOrd="0" parTransId="{86BC7F47-8064-C54F-B07B-2F6C03EE2302}" sibTransId="{E4408974-FC88-B04B-BB60-DD925AB293FE}"/>
    <dgm:cxn modelId="{1A353A26-6E4A-8342-8397-FC66F748988A}" type="presOf" srcId="{EADC5E4F-D7A4-784A-8FF0-E59240884900}" destId="{43B43DAD-31D3-D14D-92C6-87090A481597}" srcOrd="0" destOrd="0" presId="urn:microsoft.com/office/officeart/2008/layout/RadialCluster"/>
    <dgm:cxn modelId="{90590D39-CE21-D445-9CF7-475FD203165F}" srcId="{404F801A-28A5-FD41-9802-3F9DC4E4E027}" destId="{10F1E14B-C7AE-3D48-871E-3D3A0DEC016D}" srcOrd="0" destOrd="0" parTransId="{BAF07255-7F58-A948-87DD-265B9FE6BEFB}" sibTransId="{FFDDBF90-C68C-4948-ACA9-DF4311A17839}"/>
    <dgm:cxn modelId="{26234645-6B3A-7348-B63F-DDF8693BA8EF}" type="presOf" srcId="{8B9546D5-BC95-D74E-A20B-31E579B5D7A7}" destId="{6D62DD8B-9E2B-234F-B4C4-F00133BB61B9}" srcOrd="0" destOrd="0" presId="urn:microsoft.com/office/officeart/2008/layout/RadialCluster"/>
    <dgm:cxn modelId="{DCEE6947-F3F5-014D-88D2-8D49AE66E5DD}" type="presOf" srcId="{993D615E-986D-A14C-879D-F4608933D454}" destId="{5F9B690B-192D-1246-B012-F8E2EEA53145}" srcOrd="0" destOrd="0" presId="urn:microsoft.com/office/officeart/2008/layout/RadialCluster"/>
    <dgm:cxn modelId="{964F3671-5756-9A48-8E62-A09B51897596}" srcId="{10F1E14B-C7AE-3D48-871E-3D3A0DEC016D}" destId="{3E093635-9F50-E94B-93E7-ADF053486FDB}" srcOrd="1" destOrd="0" parTransId="{8B9546D5-BC95-D74E-A20B-31E579B5D7A7}" sibTransId="{5BC24FB7-851E-D14D-B375-7A10A17D3D6D}"/>
    <dgm:cxn modelId="{57FD20A5-9D9D-6D46-9A56-700734B3702C}" type="presOf" srcId="{404F801A-28A5-FD41-9802-3F9DC4E4E027}" destId="{847D0606-513E-EF46-B930-4459A64DD370}" srcOrd="0" destOrd="0" presId="urn:microsoft.com/office/officeart/2008/layout/RadialCluster"/>
    <dgm:cxn modelId="{2D6ADFAC-E3D9-3E49-8954-FE644D512F97}" type="presOf" srcId="{3E093635-9F50-E94B-93E7-ADF053486FDB}" destId="{E406165E-80E2-654D-8DCF-BDB48873C6E8}" srcOrd="0" destOrd="0" presId="urn:microsoft.com/office/officeart/2008/layout/RadialCluster"/>
    <dgm:cxn modelId="{DD7490B1-9012-034F-865D-15DF5F3784F4}" srcId="{10F1E14B-C7AE-3D48-871E-3D3A0DEC016D}" destId="{92198146-F443-3649-BC8A-34E92942E794}" srcOrd="0" destOrd="0" parTransId="{EADC5E4F-D7A4-784A-8FF0-E59240884900}" sibTransId="{0FE008ED-CF08-C148-AB40-339BFACED7E9}"/>
    <dgm:cxn modelId="{6A342FC0-F6BF-0C47-85DE-85580587084A}" type="presOf" srcId="{86BC7F47-8064-C54F-B07B-2F6C03EE2302}" destId="{5E50A564-45AE-474D-85FA-BFB1B22E665A}" srcOrd="0" destOrd="0" presId="urn:microsoft.com/office/officeart/2008/layout/RadialCluster"/>
    <dgm:cxn modelId="{6B79CFDA-06C1-9C42-AA10-FBB88EBE62F7}" type="presOf" srcId="{92198146-F443-3649-BC8A-34E92942E794}" destId="{33A31E0E-ABFD-1646-A8F4-6CBEAC2AD30E}" srcOrd="0" destOrd="0" presId="urn:microsoft.com/office/officeart/2008/layout/RadialCluster"/>
    <dgm:cxn modelId="{935C02ED-B682-4744-B298-BF75A4855A7C}" type="presOf" srcId="{10F1E14B-C7AE-3D48-871E-3D3A0DEC016D}" destId="{3FAB7F51-3D08-7B4A-8F0E-2DF8EBBB1E44}" srcOrd="0" destOrd="0" presId="urn:microsoft.com/office/officeart/2008/layout/RadialCluster"/>
    <dgm:cxn modelId="{55B171DB-F177-FD42-9B66-1E31220D1C0A}" type="presParOf" srcId="{847D0606-513E-EF46-B930-4459A64DD370}" destId="{ECCAAD48-8D39-E943-815E-847D6FD0B8E1}" srcOrd="0" destOrd="0" presId="urn:microsoft.com/office/officeart/2008/layout/RadialCluster"/>
    <dgm:cxn modelId="{A34B9889-A87D-CD42-8506-7FDAFEC6483B}" type="presParOf" srcId="{ECCAAD48-8D39-E943-815E-847D6FD0B8E1}" destId="{3FAB7F51-3D08-7B4A-8F0E-2DF8EBBB1E44}" srcOrd="0" destOrd="0" presId="urn:microsoft.com/office/officeart/2008/layout/RadialCluster"/>
    <dgm:cxn modelId="{EFBB8BDA-F175-C94C-96BD-B7EE148A5583}" type="presParOf" srcId="{ECCAAD48-8D39-E943-815E-847D6FD0B8E1}" destId="{43B43DAD-31D3-D14D-92C6-87090A481597}" srcOrd="1" destOrd="0" presId="urn:microsoft.com/office/officeart/2008/layout/RadialCluster"/>
    <dgm:cxn modelId="{AF0FA385-2F63-864A-9FDC-61D32F8B63CD}" type="presParOf" srcId="{ECCAAD48-8D39-E943-815E-847D6FD0B8E1}" destId="{33A31E0E-ABFD-1646-A8F4-6CBEAC2AD30E}" srcOrd="2" destOrd="0" presId="urn:microsoft.com/office/officeart/2008/layout/RadialCluster"/>
    <dgm:cxn modelId="{B59ABB20-589C-C544-92CC-49ACC4798DD3}" type="presParOf" srcId="{ECCAAD48-8D39-E943-815E-847D6FD0B8E1}" destId="{6D62DD8B-9E2B-234F-B4C4-F00133BB61B9}" srcOrd="3" destOrd="0" presId="urn:microsoft.com/office/officeart/2008/layout/RadialCluster"/>
    <dgm:cxn modelId="{7A2285FE-6AEE-FE4E-BDED-E0C46A564928}" type="presParOf" srcId="{ECCAAD48-8D39-E943-815E-847D6FD0B8E1}" destId="{E406165E-80E2-654D-8DCF-BDB48873C6E8}" srcOrd="4" destOrd="0" presId="urn:microsoft.com/office/officeart/2008/layout/RadialCluster"/>
    <dgm:cxn modelId="{AE78CD29-ABAA-3342-95C1-CC67885932EE}" type="presParOf" srcId="{ECCAAD48-8D39-E943-815E-847D6FD0B8E1}" destId="{5E50A564-45AE-474D-85FA-BFB1B22E665A}" srcOrd="5" destOrd="0" presId="urn:microsoft.com/office/officeart/2008/layout/RadialCluster"/>
    <dgm:cxn modelId="{8B095707-5DDA-7D4A-B6A4-B59111889F6A}" type="presParOf" srcId="{ECCAAD48-8D39-E943-815E-847D6FD0B8E1}" destId="{5F9B690B-192D-1246-B012-F8E2EEA53145}" srcOrd="6"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A9084-21A4-43C9-A6AD-40AC89E2A447}">
      <dsp:nvSpPr>
        <dsp:cNvPr id="0" name=""/>
        <dsp:cNvSpPr/>
      </dsp:nvSpPr>
      <dsp:spPr>
        <a:xfrm>
          <a:off x="2104991" y="489"/>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Observation</a:t>
          </a:r>
        </a:p>
      </dsp:txBody>
      <dsp:txXfrm>
        <a:off x="2148615" y="44113"/>
        <a:ext cx="2131188" cy="806390"/>
      </dsp:txXfrm>
    </dsp:sp>
    <dsp:sp modelId="{F4D5ECE1-CC1C-4C95-A708-F581BC86A2AE}">
      <dsp:nvSpPr>
        <dsp:cNvPr id="0" name=""/>
        <dsp:cNvSpPr/>
      </dsp:nvSpPr>
      <dsp:spPr>
        <a:xfrm>
          <a:off x="1429906" y="447308"/>
          <a:ext cx="3568605" cy="3568605"/>
        </a:xfrm>
        <a:custGeom>
          <a:avLst/>
          <a:gdLst/>
          <a:ahLst/>
          <a:cxnLst/>
          <a:rect l="0" t="0" r="0" b="0"/>
          <a:pathLst>
            <a:path>
              <a:moveTo>
                <a:pt x="2976672" y="456903"/>
              </a:moveTo>
              <a:arcTo wR="1784302" hR="1784302" stAng="18715954" swAng="6333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00A918A-1D12-43DB-BC47-5D1E94B5D35B}">
      <dsp:nvSpPr>
        <dsp:cNvPr id="0" name=""/>
        <dsp:cNvSpPr/>
      </dsp:nvSpPr>
      <dsp:spPr>
        <a:xfrm>
          <a:off x="3801964" y="1233411"/>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Hypothesis formulation</a:t>
          </a:r>
        </a:p>
      </dsp:txBody>
      <dsp:txXfrm>
        <a:off x="3845588" y="1277035"/>
        <a:ext cx="2131188" cy="806390"/>
      </dsp:txXfrm>
    </dsp:sp>
    <dsp:sp modelId="{D7EDCAFB-138F-495A-95BA-6AFB7456FB36}">
      <dsp:nvSpPr>
        <dsp:cNvPr id="0" name=""/>
        <dsp:cNvSpPr/>
      </dsp:nvSpPr>
      <dsp:spPr>
        <a:xfrm>
          <a:off x="1453863" y="652110"/>
          <a:ext cx="3568605" cy="3568605"/>
        </a:xfrm>
        <a:custGeom>
          <a:avLst/>
          <a:gdLst/>
          <a:ahLst/>
          <a:cxnLst/>
          <a:rect l="0" t="0" r="0" b="0"/>
          <a:pathLst>
            <a:path>
              <a:moveTo>
                <a:pt x="3564161" y="1658454"/>
              </a:moveTo>
              <a:arcTo wR="1784302" hR="1784302" stAng="21357332" swAng="108976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83A8858-050C-4853-BD7D-07F5095864D9}">
      <dsp:nvSpPr>
        <dsp:cNvPr id="0" name=""/>
        <dsp:cNvSpPr/>
      </dsp:nvSpPr>
      <dsp:spPr>
        <a:xfrm>
          <a:off x="3505190" y="3048385"/>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Experimentation</a:t>
          </a:r>
        </a:p>
      </dsp:txBody>
      <dsp:txXfrm>
        <a:off x="3548814" y="3092009"/>
        <a:ext cx="2131188" cy="806390"/>
      </dsp:txXfrm>
    </dsp:sp>
    <dsp:sp modelId="{02C287E3-5304-4689-A7FA-DB55A9BE0666}">
      <dsp:nvSpPr>
        <dsp:cNvPr id="0" name=""/>
        <dsp:cNvSpPr/>
      </dsp:nvSpPr>
      <dsp:spPr>
        <a:xfrm>
          <a:off x="1443730" y="553413"/>
          <a:ext cx="3568605" cy="3568605"/>
        </a:xfrm>
        <a:custGeom>
          <a:avLst/>
          <a:gdLst/>
          <a:ahLst/>
          <a:cxnLst/>
          <a:rect l="0" t="0" r="0" b="0"/>
          <a:pathLst>
            <a:path>
              <a:moveTo>
                <a:pt x="2270258" y="3501155"/>
              </a:moveTo>
              <a:arcTo wR="1784302" hR="1784302" stAng="4451750" swAng="1937104"/>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AAAC191-7908-47B1-AA47-20314EF2D6F1}">
      <dsp:nvSpPr>
        <dsp:cNvPr id="0" name=""/>
        <dsp:cNvSpPr/>
      </dsp:nvSpPr>
      <dsp:spPr>
        <a:xfrm>
          <a:off x="712735" y="3039049"/>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Analysis</a:t>
          </a:r>
        </a:p>
      </dsp:txBody>
      <dsp:txXfrm>
        <a:off x="756359" y="3082673"/>
        <a:ext cx="2131188" cy="806390"/>
      </dsp:txXfrm>
    </dsp:sp>
    <dsp:sp modelId="{98C99F8C-B77A-40B3-BF52-DBBED2F68F53}">
      <dsp:nvSpPr>
        <dsp:cNvPr id="0" name=""/>
        <dsp:cNvSpPr/>
      </dsp:nvSpPr>
      <dsp:spPr>
        <a:xfrm>
          <a:off x="1409860" y="629008"/>
          <a:ext cx="3568605" cy="3568605"/>
        </a:xfrm>
        <a:custGeom>
          <a:avLst/>
          <a:gdLst/>
          <a:ahLst/>
          <a:cxnLst/>
          <a:rect l="0" t="0" r="0" b="0"/>
          <a:pathLst>
            <a:path>
              <a:moveTo>
                <a:pt x="57962" y="2235395"/>
              </a:moveTo>
              <a:arcTo wR="1784302" hR="1784302" stAng="9921362" swAng="107942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CD86C57C-6ACD-4384-A80F-5848FD9494CB}">
      <dsp:nvSpPr>
        <dsp:cNvPr id="0" name=""/>
        <dsp:cNvSpPr/>
      </dsp:nvSpPr>
      <dsp:spPr>
        <a:xfrm>
          <a:off x="408018" y="1233411"/>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Conclusion</a:t>
          </a:r>
        </a:p>
      </dsp:txBody>
      <dsp:txXfrm>
        <a:off x="451642" y="1277035"/>
        <a:ext cx="2131188" cy="806390"/>
      </dsp:txXfrm>
    </dsp:sp>
    <dsp:sp modelId="{255C34FA-220C-4C76-A59E-3696AEF45A4D}">
      <dsp:nvSpPr>
        <dsp:cNvPr id="0" name=""/>
        <dsp:cNvSpPr/>
      </dsp:nvSpPr>
      <dsp:spPr>
        <a:xfrm>
          <a:off x="1429906" y="447308"/>
          <a:ext cx="3568605" cy="3568605"/>
        </a:xfrm>
        <a:custGeom>
          <a:avLst/>
          <a:gdLst/>
          <a:ahLst/>
          <a:cxnLst/>
          <a:rect l="0" t="0" r="0" b="0"/>
          <a:pathLst>
            <a:path>
              <a:moveTo>
                <a:pt x="368951" y="697786"/>
              </a:moveTo>
              <a:arcTo wR="1784302" hR="1784302" stAng="13050733" swAng="6333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A9084-21A4-43C9-A6AD-40AC89E2A447}">
      <dsp:nvSpPr>
        <dsp:cNvPr id="0" name=""/>
        <dsp:cNvSpPr/>
      </dsp:nvSpPr>
      <dsp:spPr>
        <a:xfrm>
          <a:off x="2104991" y="489"/>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Observation</a:t>
          </a:r>
        </a:p>
      </dsp:txBody>
      <dsp:txXfrm>
        <a:off x="2148615" y="44113"/>
        <a:ext cx="2131188" cy="806390"/>
      </dsp:txXfrm>
    </dsp:sp>
    <dsp:sp modelId="{F4D5ECE1-CC1C-4C95-A708-F581BC86A2AE}">
      <dsp:nvSpPr>
        <dsp:cNvPr id="0" name=""/>
        <dsp:cNvSpPr/>
      </dsp:nvSpPr>
      <dsp:spPr>
        <a:xfrm>
          <a:off x="1429906" y="447308"/>
          <a:ext cx="3568605" cy="3568605"/>
        </a:xfrm>
        <a:custGeom>
          <a:avLst/>
          <a:gdLst/>
          <a:ahLst/>
          <a:cxnLst/>
          <a:rect l="0" t="0" r="0" b="0"/>
          <a:pathLst>
            <a:path>
              <a:moveTo>
                <a:pt x="2976672" y="456903"/>
              </a:moveTo>
              <a:arcTo wR="1784302" hR="1784302" stAng="18715954" swAng="6333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00A918A-1D12-43DB-BC47-5D1E94B5D35B}">
      <dsp:nvSpPr>
        <dsp:cNvPr id="0" name=""/>
        <dsp:cNvSpPr/>
      </dsp:nvSpPr>
      <dsp:spPr>
        <a:xfrm>
          <a:off x="3801964" y="1233411"/>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Hypothesis formulation</a:t>
          </a:r>
        </a:p>
      </dsp:txBody>
      <dsp:txXfrm>
        <a:off x="3845588" y="1277035"/>
        <a:ext cx="2131188" cy="806390"/>
      </dsp:txXfrm>
    </dsp:sp>
    <dsp:sp modelId="{D7EDCAFB-138F-495A-95BA-6AFB7456FB36}">
      <dsp:nvSpPr>
        <dsp:cNvPr id="0" name=""/>
        <dsp:cNvSpPr/>
      </dsp:nvSpPr>
      <dsp:spPr>
        <a:xfrm>
          <a:off x="1453863" y="652110"/>
          <a:ext cx="3568605" cy="3568605"/>
        </a:xfrm>
        <a:custGeom>
          <a:avLst/>
          <a:gdLst/>
          <a:ahLst/>
          <a:cxnLst/>
          <a:rect l="0" t="0" r="0" b="0"/>
          <a:pathLst>
            <a:path>
              <a:moveTo>
                <a:pt x="3564161" y="1658454"/>
              </a:moveTo>
              <a:arcTo wR="1784302" hR="1784302" stAng="21357332" swAng="1089769"/>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683A8858-050C-4853-BD7D-07F5095864D9}">
      <dsp:nvSpPr>
        <dsp:cNvPr id="0" name=""/>
        <dsp:cNvSpPr/>
      </dsp:nvSpPr>
      <dsp:spPr>
        <a:xfrm>
          <a:off x="3505190" y="3048385"/>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Experimentation</a:t>
          </a:r>
        </a:p>
      </dsp:txBody>
      <dsp:txXfrm>
        <a:off x="3548814" y="3092009"/>
        <a:ext cx="2131188" cy="806390"/>
      </dsp:txXfrm>
    </dsp:sp>
    <dsp:sp modelId="{02C287E3-5304-4689-A7FA-DB55A9BE0666}">
      <dsp:nvSpPr>
        <dsp:cNvPr id="0" name=""/>
        <dsp:cNvSpPr/>
      </dsp:nvSpPr>
      <dsp:spPr>
        <a:xfrm>
          <a:off x="1443730" y="553413"/>
          <a:ext cx="3568605" cy="3568605"/>
        </a:xfrm>
        <a:custGeom>
          <a:avLst/>
          <a:gdLst/>
          <a:ahLst/>
          <a:cxnLst/>
          <a:rect l="0" t="0" r="0" b="0"/>
          <a:pathLst>
            <a:path>
              <a:moveTo>
                <a:pt x="2270258" y="3501155"/>
              </a:moveTo>
              <a:arcTo wR="1784302" hR="1784302" stAng="4451750" swAng="1937104"/>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AAAC191-7908-47B1-AA47-20314EF2D6F1}">
      <dsp:nvSpPr>
        <dsp:cNvPr id="0" name=""/>
        <dsp:cNvSpPr/>
      </dsp:nvSpPr>
      <dsp:spPr>
        <a:xfrm>
          <a:off x="712735" y="3039049"/>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Analysis</a:t>
          </a:r>
        </a:p>
      </dsp:txBody>
      <dsp:txXfrm>
        <a:off x="756359" y="3082673"/>
        <a:ext cx="2131188" cy="806390"/>
      </dsp:txXfrm>
    </dsp:sp>
    <dsp:sp modelId="{98C99F8C-B77A-40B3-BF52-DBBED2F68F53}">
      <dsp:nvSpPr>
        <dsp:cNvPr id="0" name=""/>
        <dsp:cNvSpPr/>
      </dsp:nvSpPr>
      <dsp:spPr>
        <a:xfrm>
          <a:off x="1409860" y="629008"/>
          <a:ext cx="3568605" cy="3568605"/>
        </a:xfrm>
        <a:custGeom>
          <a:avLst/>
          <a:gdLst/>
          <a:ahLst/>
          <a:cxnLst/>
          <a:rect l="0" t="0" r="0" b="0"/>
          <a:pathLst>
            <a:path>
              <a:moveTo>
                <a:pt x="57962" y="2235395"/>
              </a:moveTo>
              <a:arcTo wR="1784302" hR="1784302" stAng="9921362" swAng="1079421"/>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CD86C57C-6ACD-4384-A80F-5848FD9494CB}">
      <dsp:nvSpPr>
        <dsp:cNvPr id="0" name=""/>
        <dsp:cNvSpPr/>
      </dsp:nvSpPr>
      <dsp:spPr>
        <a:xfrm>
          <a:off x="408018" y="1233411"/>
          <a:ext cx="2218436" cy="893638"/>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Conclusion</a:t>
          </a:r>
        </a:p>
      </dsp:txBody>
      <dsp:txXfrm>
        <a:off x="451642" y="1277035"/>
        <a:ext cx="2131188" cy="806390"/>
      </dsp:txXfrm>
    </dsp:sp>
    <dsp:sp modelId="{255C34FA-220C-4C76-A59E-3696AEF45A4D}">
      <dsp:nvSpPr>
        <dsp:cNvPr id="0" name=""/>
        <dsp:cNvSpPr/>
      </dsp:nvSpPr>
      <dsp:spPr>
        <a:xfrm>
          <a:off x="1429906" y="447308"/>
          <a:ext cx="3568605" cy="3568605"/>
        </a:xfrm>
        <a:custGeom>
          <a:avLst/>
          <a:gdLst/>
          <a:ahLst/>
          <a:cxnLst/>
          <a:rect l="0" t="0" r="0" b="0"/>
          <a:pathLst>
            <a:path>
              <a:moveTo>
                <a:pt x="368951" y="697786"/>
              </a:moveTo>
              <a:arcTo wR="1784302" hR="1784302" stAng="13050733" swAng="633313"/>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EF67B4-B9C0-DA41-99B6-CBA38F44FD31}">
      <dsp:nvSpPr>
        <dsp:cNvPr id="0" name=""/>
        <dsp:cNvSpPr/>
      </dsp:nvSpPr>
      <dsp:spPr>
        <a:xfrm rot="10800000">
          <a:off x="0" y="0"/>
          <a:ext cx="8128000" cy="974248"/>
        </a:xfrm>
        <a:prstGeom prst="trapezoid">
          <a:avLst>
            <a:gd name="adj" fmla="val 8795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2000250">
            <a:lnSpc>
              <a:spcPct val="90000"/>
            </a:lnSpc>
            <a:spcBef>
              <a:spcPct val="0"/>
            </a:spcBef>
            <a:spcAft>
              <a:spcPct val="35000"/>
            </a:spcAft>
            <a:buNone/>
          </a:pPr>
          <a:r>
            <a:rPr lang="en-GB" sz="4500" kern="1200" dirty="0"/>
            <a:t>When?</a:t>
          </a:r>
        </a:p>
      </dsp:txBody>
      <dsp:txXfrm rot="-10800000">
        <a:off x="1422399" y="0"/>
        <a:ext cx="5283200" cy="974248"/>
      </dsp:txXfrm>
    </dsp:sp>
    <dsp:sp modelId="{72CA8103-255E-8844-8F2B-F34CDF32FFDE}">
      <dsp:nvSpPr>
        <dsp:cNvPr id="0" name=""/>
        <dsp:cNvSpPr/>
      </dsp:nvSpPr>
      <dsp:spPr>
        <a:xfrm rot="10800000">
          <a:off x="856849" y="974248"/>
          <a:ext cx="6414300" cy="875477"/>
        </a:xfrm>
        <a:prstGeom prst="trapezoid">
          <a:avLst>
            <a:gd name="adj" fmla="val 8795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2000250">
            <a:lnSpc>
              <a:spcPct val="90000"/>
            </a:lnSpc>
            <a:spcBef>
              <a:spcPct val="0"/>
            </a:spcBef>
            <a:spcAft>
              <a:spcPct val="35000"/>
            </a:spcAft>
            <a:buNone/>
          </a:pPr>
          <a:r>
            <a:rPr lang="en-GB" sz="4500" kern="1200" dirty="0"/>
            <a:t>Who?</a:t>
          </a:r>
        </a:p>
      </dsp:txBody>
      <dsp:txXfrm rot="-10800000">
        <a:off x="1979352" y="974248"/>
        <a:ext cx="4169295" cy="875477"/>
      </dsp:txXfrm>
    </dsp:sp>
    <dsp:sp modelId="{A551E1C8-7C75-934A-9CF6-09FB23F8364A}">
      <dsp:nvSpPr>
        <dsp:cNvPr id="0" name=""/>
        <dsp:cNvSpPr/>
      </dsp:nvSpPr>
      <dsp:spPr>
        <a:xfrm rot="10800000">
          <a:off x="1626830" y="1849726"/>
          <a:ext cx="4874339" cy="813098"/>
        </a:xfrm>
        <a:prstGeom prst="trapezoid">
          <a:avLst>
            <a:gd name="adj" fmla="val 8795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2000250">
            <a:lnSpc>
              <a:spcPct val="90000"/>
            </a:lnSpc>
            <a:spcBef>
              <a:spcPct val="0"/>
            </a:spcBef>
            <a:spcAft>
              <a:spcPct val="35000"/>
            </a:spcAft>
            <a:buNone/>
          </a:pPr>
          <a:r>
            <a:rPr lang="en-GB" sz="4500" kern="1200" dirty="0"/>
            <a:t>Where?</a:t>
          </a:r>
        </a:p>
      </dsp:txBody>
      <dsp:txXfrm rot="-10800000">
        <a:off x="2479839" y="1849726"/>
        <a:ext cx="3168320" cy="813098"/>
      </dsp:txXfrm>
    </dsp:sp>
    <dsp:sp modelId="{AE6C06CA-005F-F443-BA1B-9457D9387F6D}">
      <dsp:nvSpPr>
        <dsp:cNvPr id="0" name=""/>
        <dsp:cNvSpPr/>
      </dsp:nvSpPr>
      <dsp:spPr>
        <a:xfrm rot="10800000">
          <a:off x="2341948" y="2662824"/>
          <a:ext cx="3444103" cy="1957994"/>
        </a:xfrm>
        <a:prstGeom prst="trapezoid">
          <a:avLst>
            <a:gd name="adj" fmla="val 8795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2133600">
            <a:lnSpc>
              <a:spcPct val="90000"/>
            </a:lnSpc>
            <a:spcBef>
              <a:spcPct val="0"/>
            </a:spcBef>
            <a:spcAft>
              <a:spcPct val="35000"/>
            </a:spcAft>
            <a:buNone/>
          </a:pPr>
          <a:r>
            <a:rPr lang="en-GB" sz="4800" kern="1200" dirty="0"/>
            <a:t>What?</a:t>
          </a:r>
        </a:p>
      </dsp:txBody>
      <dsp:txXfrm rot="-10800000">
        <a:off x="2341948" y="2662824"/>
        <a:ext cx="3444103" cy="19579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ABAAF9-583E-7B48-B44F-329B3E78F632}">
      <dsp:nvSpPr>
        <dsp:cNvPr id="0" name=""/>
        <dsp:cNvSpPr/>
      </dsp:nvSpPr>
      <dsp:spPr>
        <a:xfrm rot="10800000">
          <a:off x="780918" y="176012"/>
          <a:ext cx="7454135" cy="521372"/>
        </a:xfrm>
        <a:prstGeom prst="trapezoid">
          <a:avLst>
            <a:gd name="adj" fmla="val 9843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Interested in performance</a:t>
          </a:r>
        </a:p>
      </dsp:txBody>
      <dsp:txXfrm rot="-10800000">
        <a:off x="2085392" y="176012"/>
        <a:ext cx="4845187" cy="521372"/>
      </dsp:txXfrm>
    </dsp:sp>
    <dsp:sp modelId="{0C5A42EE-3B7E-F242-8590-F0CCDBA6B1B8}">
      <dsp:nvSpPr>
        <dsp:cNvPr id="0" name=""/>
        <dsp:cNvSpPr/>
      </dsp:nvSpPr>
      <dsp:spPr>
        <a:xfrm rot="10800000">
          <a:off x="1012868" y="927182"/>
          <a:ext cx="6990235" cy="621121"/>
        </a:xfrm>
        <a:prstGeom prst="trapezoid">
          <a:avLst>
            <a:gd name="adj" fmla="val 98430"/>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Interested in the effect of marketing on performance</a:t>
          </a:r>
        </a:p>
      </dsp:txBody>
      <dsp:txXfrm rot="-10800000">
        <a:off x="2236159" y="927182"/>
        <a:ext cx="4543653" cy="621121"/>
      </dsp:txXfrm>
    </dsp:sp>
    <dsp:sp modelId="{E1477F85-A749-0642-8CB0-25A943B9411E}">
      <dsp:nvSpPr>
        <dsp:cNvPr id="0" name=""/>
        <dsp:cNvSpPr/>
      </dsp:nvSpPr>
      <dsp:spPr>
        <a:xfrm rot="10800000">
          <a:off x="1188585" y="1822068"/>
          <a:ext cx="6638801" cy="536348"/>
        </a:xfrm>
        <a:prstGeom prst="trapezoid">
          <a:avLst>
            <a:gd name="adj" fmla="val 9843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Interested in the effect of marketing on the performance of the retail industry</a:t>
          </a:r>
        </a:p>
      </dsp:txBody>
      <dsp:txXfrm rot="-10800000">
        <a:off x="2350375" y="1822068"/>
        <a:ext cx="4315220" cy="536348"/>
      </dsp:txXfrm>
    </dsp:sp>
    <dsp:sp modelId="{468EAAA0-8AF3-4343-9D93-6DF98EB11DDC}">
      <dsp:nvSpPr>
        <dsp:cNvPr id="0" name=""/>
        <dsp:cNvSpPr/>
      </dsp:nvSpPr>
      <dsp:spPr>
        <a:xfrm rot="10800000">
          <a:off x="1673540" y="2594815"/>
          <a:ext cx="5668890" cy="701269"/>
        </a:xfrm>
        <a:prstGeom prst="trapezoid">
          <a:avLst>
            <a:gd name="adj" fmla="val 98430"/>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Interested in the effect of marketing on the financial performance of the retail industry</a:t>
          </a:r>
        </a:p>
      </dsp:txBody>
      <dsp:txXfrm rot="-10800000">
        <a:off x="2665596" y="2594815"/>
        <a:ext cx="3684778" cy="701269"/>
      </dsp:txXfrm>
    </dsp:sp>
    <dsp:sp modelId="{0BEB5B24-28F6-7741-A813-DC38E489DD69}">
      <dsp:nvSpPr>
        <dsp:cNvPr id="0" name=""/>
        <dsp:cNvSpPr/>
      </dsp:nvSpPr>
      <dsp:spPr>
        <a:xfrm rot="10800000">
          <a:off x="2481793" y="3341694"/>
          <a:ext cx="4052384" cy="798683"/>
        </a:xfrm>
        <a:prstGeom prst="trapezoid">
          <a:avLst>
            <a:gd name="adj" fmla="val 9843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dirty="0"/>
            <a:t>Interested in the effect of marketing on the financial performance of the UK retail industry</a:t>
          </a:r>
        </a:p>
      </dsp:txBody>
      <dsp:txXfrm rot="-10800000">
        <a:off x="2481793" y="3341694"/>
        <a:ext cx="4052384" cy="79868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AB7F51-3D08-7B4A-8F0E-2DF8EBBB1E44}">
      <dsp:nvSpPr>
        <dsp:cNvPr id="0" name=""/>
        <dsp:cNvSpPr/>
      </dsp:nvSpPr>
      <dsp:spPr>
        <a:xfrm>
          <a:off x="3900469" y="1934058"/>
          <a:ext cx="1095876" cy="644231"/>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RQ</a:t>
          </a:r>
        </a:p>
      </dsp:txBody>
      <dsp:txXfrm>
        <a:off x="3931918" y="1965507"/>
        <a:ext cx="1032978" cy="581333"/>
      </dsp:txXfrm>
    </dsp:sp>
    <dsp:sp modelId="{43B43DAD-31D3-D14D-92C6-87090A481597}">
      <dsp:nvSpPr>
        <dsp:cNvPr id="0" name=""/>
        <dsp:cNvSpPr/>
      </dsp:nvSpPr>
      <dsp:spPr>
        <a:xfrm rot="14337122">
          <a:off x="3897665" y="1732372"/>
          <a:ext cx="470826" cy="0"/>
        </a:xfrm>
        <a:custGeom>
          <a:avLst/>
          <a:gdLst/>
          <a:ahLst/>
          <a:cxnLst/>
          <a:rect l="0" t="0" r="0" b="0"/>
          <a:pathLst>
            <a:path>
              <a:moveTo>
                <a:pt x="0" y="0"/>
              </a:moveTo>
              <a:lnTo>
                <a:pt x="470826"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A31E0E-ABFD-1646-A8F4-6CBEAC2AD30E}">
      <dsp:nvSpPr>
        <dsp:cNvPr id="0" name=""/>
        <dsp:cNvSpPr/>
      </dsp:nvSpPr>
      <dsp:spPr>
        <a:xfrm>
          <a:off x="1433711" y="99283"/>
          <a:ext cx="4294197" cy="143140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Relevance</a:t>
          </a:r>
          <a:r>
            <a:rPr lang="en-GB" sz="2400" kern="1200" dirty="0">
              <a:solidFill>
                <a:schemeClr val="tx1"/>
              </a:solidFill>
            </a:rPr>
            <a:t>: What is the importance or relevance of the topic for stakeholders?</a:t>
          </a:r>
        </a:p>
      </dsp:txBody>
      <dsp:txXfrm>
        <a:off x="1503586" y="169158"/>
        <a:ext cx="4154447" cy="1291652"/>
      </dsp:txXfrm>
    </dsp:sp>
    <dsp:sp modelId="{6D62DD8B-9E2B-234F-B4C4-F00133BB61B9}">
      <dsp:nvSpPr>
        <dsp:cNvPr id="0" name=""/>
        <dsp:cNvSpPr/>
      </dsp:nvSpPr>
      <dsp:spPr>
        <a:xfrm rot="21292653">
          <a:off x="4992794" y="2127649"/>
          <a:ext cx="1778727" cy="0"/>
        </a:xfrm>
        <a:custGeom>
          <a:avLst/>
          <a:gdLst/>
          <a:ahLst/>
          <a:cxnLst/>
          <a:rect l="0" t="0" r="0" b="0"/>
          <a:pathLst>
            <a:path>
              <a:moveTo>
                <a:pt x="0" y="0"/>
              </a:moveTo>
              <a:lnTo>
                <a:pt x="177872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406165E-80E2-654D-8DCF-BDB48873C6E8}">
      <dsp:nvSpPr>
        <dsp:cNvPr id="0" name=""/>
        <dsp:cNvSpPr/>
      </dsp:nvSpPr>
      <dsp:spPr>
        <a:xfrm>
          <a:off x="6767970" y="1107991"/>
          <a:ext cx="5009898" cy="143140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Originality</a:t>
          </a:r>
          <a:r>
            <a:rPr lang="en-GB" sz="2400" kern="1200" dirty="0">
              <a:solidFill>
                <a:schemeClr val="tx1"/>
              </a:solidFill>
            </a:rPr>
            <a:t>: What is already known about the topic? Which debate does it add to?</a:t>
          </a:r>
        </a:p>
      </dsp:txBody>
      <dsp:txXfrm>
        <a:off x="6837845" y="1177866"/>
        <a:ext cx="4870148" cy="1291652"/>
      </dsp:txXfrm>
    </dsp:sp>
    <dsp:sp modelId="{5E50A564-45AE-474D-85FA-BFB1B22E665A}">
      <dsp:nvSpPr>
        <dsp:cNvPr id="0" name=""/>
        <dsp:cNvSpPr/>
      </dsp:nvSpPr>
      <dsp:spPr>
        <a:xfrm rot="8446432">
          <a:off x="3366433" y="2823235"/>
          <a:ext cx="774673" cy="0"/>
        </a:xfrm>
        <a:custGeom>
          <a:avLst/>
          <a:gdLst/>
          <a:ahLst/>
          <a:cxnLst/>
          <a:rect l="0" t="0" r="0" b="0"/>
          <a:pathLst>
            <a:path>
              <a:moveTo>
                <a:pt x="0" y="0"/>
              </a:moveTo>
              <a:lnTo>
                <a:pt x="774673"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F9B690B-192D-1246-B012-F8E2EEA53145}">
      <dsp:nvSpPr>
        <dsp:cNvPr id="0" name=""/>
        <dsp:cNvSpPr/>
      </dsp:nvSpPr>
      <dsp:spPr>
        <a:xfrm>
          <a:off x="72048" y="3068180"/>
          <a:ext cx="5009898" cy="143140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rPr>
            <a:t>Rigour</a:t>
          </a:r>
          <a:r>
            <a:rPr lang="en-GB" sz="2400" kern="1200" dirty="0">
              <a:solidFill>
                <a:schemeClr val="tx1"/>
              </a:solidFill>
            </a:rPr>
            <a:t>: Is the question aligned with the methods? Do the research tools generate appropriate data to answer the question?</a:t>
          </a:r>
        </a:p>
      </dsp:txBody>
      <dsp:txXfrm>
        <a:off x="141923" y="3138055"/>
        <a:ext cx="4870148" cy="1291652"/>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3">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4">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872A1-F9F3-4828-92EA-6DAA22A9D75A}" type="datetimeFigureOut">
              <a:rPr lang="en-GB" smtClean="0"/>
              <a:t>26/09/2026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7F13BE-0D13-4DB1-B8FE-C23C5387B70B}" type="slidenum">
              <a:rPr lang="en-GB" smtClean="0"/>
              <a:t>‹#›</a:t>
            </a:fld>
            <a:endParaRPr lang="en-GB"/>
          </a:p>
        </p:txBody>
      </p:sp>
    </p:spTree>
    <p:extLst>
      <p:ext uri="{BB962C8B-B14F-4D97-AF65-F5344CB8AC3E}">
        <p14:creationId xmlns:p14="http://schemas.microsoft.com/office/powerpoint/2010/main" val="25308353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76" name="Google Shape;7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9"/>
        <p:cNvGrpSpPr/>
        <p:nvPr/>
      </p:nvGrpSpPr>
      <p:grpSpPr>
        <a:xfrm>
          <a:off x="0" y="0"/>
          <a:ext cx="0" cy="0"/>
          <a:chOff x="0" y="0"/>
          <a:chExt cx="0" cy="0"/>
        </a:xfrm>
      </p:grpSpPr>
      <p:sp>
        <p:nvSpPr>
          <p:cNvPr id="80" name="Google Shape;80;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1" name="Google Shape;81;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7" name="Google Shape;87;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3" name="Google Shape;93;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9" name="Google Shape;9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1" name="Google Shape;111;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a:extLst>
            <a:ext uri="{FF2B5EF4-FFF2-40B4-BE49-F238E27FC236}">
              <a16:creationId xmlns:a16="http://schemas.microsoft.com/office/drawing/2014/main" id="{5D423A63-7F8E-B5FE-BE3A-9489DE2BD2D7}"/>
            </a:ext>
          </a:extLst>
        </p:cNvPr>
        <p:cNvGrpSpPr/>
        <p:nvPr/>
      </p:nvGrpSpPr>
      <p:grpSpPr>
        <a:xfrm>
          <a:off x="0" y="0"/>
          <a:ext cx="0" cy="0"/>
          <a:chOff x="0" y="0"/>
          <a:chExt cx="0" cy="0"/>
        </a:xfrm>
      </p:grpSpPr>
      <p:sp>
        <p:nvSpPr>
          <p:cNvPr id="110" name="Google Shape;110;p7:notes">
            <a:extLst>
              <a:ext uri="{FF2B5EF4-FFF2-40B4-BE49-F238E27FC236}">
                <a16:creationId xmlns:a16="http://schemas.microsoft.com/office/drawing/2014/main" id="{AAB3A6ED-9738-80E5-7619-525015CB133A}"/>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1" name="Google Shape;111;p7:notes">
            <a:extLst>
              <a:ext uri="{FF2B5EF4-FFF2-40B4-BE49-F238E27FC236}">
                <a16:creationId xmlns:a16="http://schemas.microsoft.com/office/drawing/2014/main" id="{239077B8-C358-6FF6-A749-010E1049629C}"/>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277025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7" name="Google Shape;11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3" name="Google Shape;123;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p1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9" name="Google Shape;129;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1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5" name="Google Shape;135;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7170D4FB-BAB8-5974-D166-8A7E3EDE3D8D}"/>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4B4EA3D5-E78F-68D9-DFFF-20D88AE457CF}"/>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3E36B87E-39EB-B218-5B1C-4260A4FEA25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932572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Google Shape;140;p1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1" name="Google Shape;141;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p1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6" name="Google Shape;146;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a:extLst>
            <a:ext uri="{FF2B5EF4-FFF2-40B4-BE49-F238E27FC236}">
              <a16:creationId xmlns:a16="http://schemas.microsoft.com/office/drawing/2014/main" id="{B55446B5-57E3-6D44-C5CE-2CA8836C5E97}"/>
            </a:ext>
          </a:extLst>
        </p:cNvPr>
        <p:cNvGrpSpPr/>
        <p:nvPr/>
      </p:nvGrpSpPr>
      <p:grpSpPr>
        <a:xfrm>
          <a:off x="0" y="0"/>
          <a:ext cx="0" cy="0"/>
          <a:chOff x="0" y="0"/>
          <a:chExt cx="0" cy="0"/>
        </a:xfrm>
      </p:grpSpPr>
      <p:sp>
        <p:nvSpPr>
          <p:cNvPr id="151" name="Google Shape;151;p14:notes">
            <a:extLst>
              <a:ext uri="{FF2B5EF4-FFF2-40B4-BE49-F238E27FC236}">
                <a16:creationId xmlns:a16="http://schemas.microsoft.com/office/drawing/2014/main" id="{B2554C41-75F8-8DA2-FE07-EBE5B0D884D1}"/>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18</a:t>
            </a:fld>
            <a:endParaRPr sz="1200" b="0" i="0" u="none" strike="noStrike" cap="none">
              <a:solidFill>
                <a:srgbClr val="000000"/>
              </a:solidFill>
              <a:latin typeface="Times New Roman"/>
              <a:ea typeface="Times New Roman"/>
              <a:cs typeface="Times New Roman"/>
              <a:sym typeface="Times New Roman"/>
            </a:endParaRPr>
          </a:p>
        </p:txBody>
      </p:sp>
      <p:sp>
        <p:nvSpPr>
          <p:cNvPr id="152" name="Google Shape;152;p14:notes">
            <a:extLst>
              <a:ext uri="{FF2B5EF4-FFF2-40B4-BE49-F238E27FC236}">
                <a16:creationId xmlns:a16="http://schemas.microsoft.com/office/drawing/2014/main" id="{BEAF417F-68C8-A96F-AF43-F875D9FA478A}"/>
              </a:ext>
            </a:extLst>
          </p:cNvPr>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53" name="Google Shape;153;p14:notes">
            <a:extLst>
              <a:ext uri="{FF2B5EF4-FFF2-40B4-BE49-F238E27FC236}">
                <a16:creationId xmlns:a16="http://schemas.microsoft.com/office/drawing/2014/main" id="{FA9028C6-2772-B726-1054-5942D4943DEC}"/>
              </a:ext>
            </a:extLst>
          </p:cNvPr>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algn="l">
              <a:spcBef>
                <a:spcPts val="300"/>
              </a:spcBef>
              <a:spcAft>
                <a:spcPts val="600"/>
              </a:spcAft>
              <a:buFont typeface="+mj-lt"/>
              <a:buAutoNum type="arabicPeriod"/>
            </a:pPr>
            <a:r>
              <a:rPr lang="en-GB" b="1" i="0" dirty="0">
                <a:solidFill>
                  <a:srgbClr val="424242"/>
                </a:solidFill>
                <a:effectLst/>
                <a:latin typeface="Segoe Sans"/>
              </a:rPr>
              <a:t>A Clear Research Purpose or Question</a:t>
            </a:r>
            <a:br>
              <a:rPr lang="en-GB" b="0" i="0" dirty="0">
                <a:solidFill>
                  <a:srgbClr val="424242"/>
                </a:solidFill>
                <a:effectLst/>
                <a:latin typeface="Segoe Sans"/>
              </a:rPr>
            </a:br>
            <a:r>
              <a:rPr lang="en-GB" b="0" i="0" dirty="0">
                <a:solidFill>
                  <a:srgbClr val="424242"/>
                </a:solidFill>
                <a:effectLst/>
                <a:latin typeface="Segoe Sans"/>
              </a:rPr>
              <a:t>Every research project begins with a well-defined purpose or a specific question it aims to answer. This provides direction and focus, ensuring that the study addresses a meaningful issue or gap in knowledge.</a:t>
            </a:r>
          </a:p>
          <a:p>
            <a:pPr algn="l">
              <a:spcBef>
                <a:spcPts val="300"/>
              </a:spcBef>
              <a:spcAft>
                <a:spcPts val="600"/>
              </a:spcAft>
              <a:buFont typeface="+mj-lt"/>
              <a:buAutoNum type="arabicPeriod"/>
            </a:pPr>
            <a:r>
              <a:rPr lang="en-GB" b="1" i="0" dirty="0">
                <a:solidFill>
                  <a:srgbClr val="424242"/>
                </a:solidFill>
                <a:effectLst/>
                <a:latin typeface="Segoe Sans"/>
              </a:rPr>
              <a:t>A Systematic Methodology</a:t>
            </a:r>
            <a:br>
              <a:rPr lang="en-GB" b="0" i="0" dirty="0">
                <a:solidFill>
                  <a:srgbClr val="424242"/>
                </a:solidFill>
                <a:effectLst/>
                <a:latin typeface="Segoe Sans"/>
              </a:rPr>
            </a:br>
            <a:r>
              <a:rPr lang="en-GB" b="0" i="0" dirty="0">
                <a:solidFill>
                  <a:srgbClr val="424242"/>
                </a:solidFill>
                <a:effectLst/>
                <a:latin typeface="Segoe Sans"/>
              </a:rPr>
              <a:t>Research must follow a structured and logical process. This includes selecting appropriate methods for data collection and analysis, ensuring that the approach is rigorous, replicable, and suitable for answering the research question.</a:t>
            </a:r>
          </a:p>
          <a:p>
            <a:pPr algn="l">
              <a:spcBef>
                <a:spcPts val="300"/>
              </a:spcBef>
              <a:spcAft>
                <a:spcPts val="600"/>
              </a:spcAft>
              <a:buFont typeface="+mj-lt"/>
              <a:buAutoNum type="arabicPeriod"/>
            </a:pPr>
            <a:r>
              <a:rPr lang="en-GB" b="1" i="0" dirty="0">
                <a:solidFill>
                  <a:srgbClr val="424242"/>
                </a:solidFill>
                <a:effectLst/>
                <a:latin typeface="Segoe Sans"/>
              </a:rPr>
              <a:t>Evidence-Based Analysis and Interpretation</a:t>
            </a:r>
            <a:br>
              <a:rPr lang="en-GB" b="0" i="0" dirty="0">
                <a:solidFill>
                  <a:srgbClr val="424242"/>
                </a:solidFill>
                <a:effectLst/>
                <a:latin typeface="Segoe Sans"/>
              </a:rPr>
            </a:br>
            <a:r>
              <a:rPr lang="en-GB" b="0" i="0" dirty="0">
                <a:solidFill>
                  <a:srgbClr val="424242"/>
                </a:solidFill>
                <a:effectLst/>
                <a:latin typeface="Segoe Sans"/>
              </a:rPr>
              <a:t>Research relies on the collection and interpretation of data or evidence. The findings must be </a:t>
            </a:r>
            <a:r>
              <a:rPr lang="en-GB" b="0" i="0" dirty="0" err="1">
                <a:solidFill>
                  <a:srgbClr val="424242"/>
                </a:solidFill>
                <a:effectLst/>
                <a:latin typeface="Segoe Sans"/>
              </a:rPr>
              <a:t>analyzed</a:t>
            </a:r>
            <a:r>
              <a:rPr lang="en-GB" b="0" i="0" dirty="0">
                <a:solidFill>
                  <a:srgbClr val="424242"/>
                </a:solidFill>
                <a:effectLst/>
                <a:latin typeface="Segoe Sans"/>
              </a:rPr>
              <a:t> objectively and critically, leading to conclusions that are supported by the data and contribute to the broader understanding of the topic.</a:t>
            </a:r>
          </a:p>
          <a:p>
            <a:pPr marL="0" lvl="0" indent="0" algn="l" rtl="0">
              <a:spcBef>
                <a:spcPts val="0"/>
              </a:spcBef>
              <a:spcAft>
                <a:spcPts val="0"/>
              </a:spcAft>
              <a:buNone/>
            </a:pPr>
            <a:endParaRPr dirty="0"/>
          </a:p>
        </p:txBody>
      </p:sp>
      <p:sp>
        <p:nvSpPr>
          <p:cNvPr id="154" name="Google Shape;154;p14:notes">
            <a:extLst>
              <a:ext uri="{FF2B5EF4-FFF2-40B4-BE49-F238E27FC236}">
                <a16:creationId xmlns:a16="http://schemas.microsoft.com/office/drawing/2014/main" id="{9F620970-84FA-FE99-B998-D254B48A8B4B}"/>
              </a:ext>
            </a:extLst>
          </p:cNvPr>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extLst>
      <p:ext uri="{BB962C8B-B14F-4D97-AF65-F5344CB8AC3E}">
        <p14:creationId xmlns:p14="http://schemas.microsoft.com/office/powerpoint/2010/main" val="14263702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19</a:t>
            </a:fld>
            <a:endParaRPr sz="1200" b="0" i="0" u="none" strike="noStrike" cap="none">
              <a:solidFill>
                <a:srgbClr val="000000"/>
              </a:solidFill>
              <a:latin typeface="Times New Roman"/>
              <a:ea typeface="Times New Roman"/>
              <a:cs typeface="Times New Roman"/>
              <a:sym typeface="Times New Roman"/>
            </a:endParaRPr>
          </a:p>
        </p:txBody>
      </p:sp>
      <p:sp>
        <p:nvSpPr>
          <p:cNvPr id="159" name="Google Shape;159;p15: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60" name="Google Shape;160;p15: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61" name="Google Shape;161;p15: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5" name="Google Shape;175;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1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2" name="Google Shape;182;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8"/>
        <p:cNvGrpSpPr/>
        <p:nvPr/>
      </p:nvGrpSpPr>
      <p:grpSpPr>
        <a:xfrm>
          <a:off x="0" y="0"/>
          <a:ext cx="0" cy="0"/>
          <a:chOff x="0" y="0"/>
          <a:chExt cx="0" cy="0"/>
        </a:xfrm>
      </p:grpSpPr>
      <p:sp>
        <p:nvSpPr>
          <p:cNvPr id="279" name="Google Shape;279;p3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22</a:t>
            </a:fld>
            <a:endParaRPr sz="1200" b="0" i="0" u="none" strike="noStrike" cap="none">
              <a:solidFill>
                <a:srgbClr val="000000"/>
              </a:solidFill>
              <a:latin typeface="Times New Roman"/>
              <a:ea typeface="Times New Roman"/>
              <a:cs typeface="Times New Roman"/>
              <a:sym typeface="Times New Roman"/>
            </a:endParaRPr>
          </a:p>
        </p:txBody>
      </p:sp>
      <p:sp>
        <p:nvSpPr>
          <p:cNvPr id="280" name="Google Shape;280;p32: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281" name="Google Shape;281;p32: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82" name="Google Shape;282;p32: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p1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9" name="Google Shape;189;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a:extLst>
            <a:ext uri="{FF2B5EF4-FFF2-40B4-BE49-F238E27FC236}">
              <a16:creationId xmlns:a16="http://schemas.microsoft.com/office/drawing/2014/main" id="{D1BC60D0-A8E7-E3E0-1EC7-484105AB159A}"/>
            </a:ext>
          </a:extLst>
        </p:cNvPr>
        <p:cNvGrpSpPr/>
        <p:nvPr/>
      </p:nvGrpSpPr>
      <p:grpSpPr>
        <a:xfrm>
          <a:off x="0" y="0"/>
          <a:ext cx="0" cy="0"/>
          <a:chOff x="0" y="0"/>
          <a:chExt cx="0" cy="0"/>
        </a:xfrm>
      </p:grpSpPr>
      <p:sp>
        <p:nvSpPr>
          <p:cNvPr id="188" name="Google Shape;188;p19:notes">
            <a:extLst>
              <a:ext uri="{FF2B5EF4-FFF2-40B4-BE49-F238E27FC236}">
                <a16:creationId xmlns:a16="http://schemas.microsoft.com/office/drawing/2014/main" id="{62AA84F2-4854-CA89-67A3-3071F1B0D9B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9" name="Google Shape;189;p19:notes">
            <a:extLst>
              <a:ext uri="{FF2B5EF4-FFF2-40B4-BE49-F238E27FC236}">
                <a16:creationId xmlns:a16="http://schemas.microsoft.com/office/drawing/2014/main" id="{FDDC5C53-E4E0-9D81-C510-82B6B33AEE66}"/>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043419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F8F77B0E-4414-B9DF-1C5D-AA36D8F2A581}"/>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42E73753-6EC1-7B30-7B92-89944F96EBF9}"/>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1E46F161-A404-4C7B-4134-4E62F16277E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7609367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7C14CB50-E7FC-D41E-A5AA-A267F61E60C6}"/>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5832DEED-BE6B-71D1-3A65-FB28104E71A7}"/>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DC02737A-0188-DF4A-2BC3-3474610FA59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644407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EEB2F401-1E17-A28E-40DD-CE8D4853B7D0}"/>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747F6D5E-6E1D-5848-06B2-45B9779C3A0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B444A44E-7F3C-39D3-96D9-B1BFBF48ADA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824541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a:extLst>
            <a:ext uri="{FF2B5EF4-FFF2-40B4-BE49-F238E27FC236}">
              <a16:creationId xmlns:a16="http://schemas.microsoft.com/office/drawing/2014/main" id="{CE46B18E-70D8-F295-A9CD-F2614564190B}"/>
            </a:ext>
          </a:extLst>
        </p:cNvPr>
        <p:cNvGrpSpPr/>
        <p:nvPr/>
      </p:nvGrpSpPr>
      <p:grpSpPr>
        <a:xfrm>
          <a:off x="0" y="0"/>
          <a:ext cx="0" cy="0"/>
          <a:chOff x="0" y="0"/>
          <a:chExt cx="0" cy="0"/>
        </a:xfrm>
      </p:grpSpPr>
      <p:sp>
        <p:nvSpPr>
          <p:cNvPr id="202" name="Google Shape;202;p21:notes">
            <a:extLst>
              <a:ext uri="{FF2B5EF4-FFF2-40B4-BE49-F238E27FC236}">
                <a16:creationId xmlns:a16="http://schemas.microsoft.com/office/drawing/2014/main" id="{AD2F801C-7008-3D07-E491-ABD8DD07932C}"/>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3" name="Google Shape;203;p21:notes">
            <a:extLst>
              <a:ext uri="{FF2B5EF4-FFF2-40B4-BE49-F238E27FC236}">
                <a16:creationId xmlns:a16="http://schemas.microsoft.com/office/drawing/2014/main" id="{C19CC24B-3536-906D-A0FC-2F672C598F4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4370154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2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dirty="0"/>
              <a:t>Illustration: Archimedes figured out how to check the materials of the king’s crown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Because without observation, we have no reliable knowledge of what is happening or how it happens — and therefore we cannot understand, influence, or improve the outcomes we care about.</a:t>
            </a:r>
            <a:endParaRPr b="0" dirty="0"/>
          </a:p>
        </p:txBody>
      </p:sp>
      <p:sp>
        <p:nvSpPr>
          <p:cNvPr id="203" name="Google Shape;203;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a:extLst>
            <a:ext uri="{FF2B5EF4-FFF2-40B4-BE49-F238E27FC236}">
              <a16:creationId xmlns:a16="http://schemas.microsoft.com/office/drawing/2014/main" id="{7128DD4B-4BA9-9B8A-2252-17BA321066F7}"/>
            </a:ext>
          </a:extLst>
        </p:cNvPr>
        <p:cNvGrpSpPr/>
        <p:nvPr/>
      </p:nvGrpSpPr>
      <p:grpSpPr>
        <a:xfrm>
          <a:off x="0" y="0"/>
          <a:ext cx="0" cy="0"/>
          <a:chOff x="0" y="0"/>
          <a:chExt cx="0" cy="0"/>
        </a:xfrm>
      </p:grpSpPr>
      <p:sp>
        <p:nvSpPr>
          <p:cNvPr id="202" name="Google Shape;202;p21:notes">
            <a:extLst>
              <a:ext uri="{FF2B5EF4-FFF2-40B4-BE49-F238E27FC236}">
                <a16:creationId xmlns:a16="http://schemas.microsoft.com/office/drawing/2014/main" id="{E9C534EC-2C37-E97A-8EC8-7DD94B436134}"/>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r>
              <a:rPr lang="en-GB" b="1" dirty="0"/>
              <a:t>👥 Human Capital Management — 3 Observations</a:t>
            </a:r>
          </a:p>
          <a:p>
            <a:r>
              <a:rPr lang="en-GB" dirty="0">
                <a:effectLst/>
              </a:rPr>
              <a:t>Employees in hybrid‑work organisations report </a:t>
            </a:r>
            <a:r>
              <a:rPr lang="en-GB" b="1" dirty="0">
                <a:effectLst/>
              </a:rPr>
              <a:t>higher perceived autonomy</a:t>
            </a:r>
            <a:r>
              <a:rPr lang="en-GB" dirty="0">
                <a:effectLst/>
              </a:rPr>
              <a:t> than those in fully office‑based roles.</a:t>
            </a:r>
            <a:endParaRPr lang="en-GB" dirty="0"/>
          </a:p>
          <a:p>
            <a:r>
              <a:rPr lang="en-GB" dirty="0">
                <a:effectLst/>
              </a:rPr>
              <a:t>Teams with frequent one‑on‑one meetings show </a:t>
            </a:r>
            <a:r>
              <a:rPr lang="en-GB" b="1" dirty="0">
                <a:effectLst/>
              </a:rPr>
              <a:t>lower voluntary turnover</a:t>
            </a:r>
            <a:r>
              <a:rPr lang="en-GB" dirty="0">
                <a:effectLst/>
              </a:rPr>
              <a:t> compared to teams with infrequent manager check‑ins.</a:t>
            </a:r>
            <a:endParaRPr lang="en-GB" dirty="0"/>
          </a:p>
          <a:p>
            <a:r>
              <a:rPr lang="en-GB" dirty="0">
                <a:effectLst/>
              </a:rPr>
              <a:t>New hires who complete structured onboarding programs demonstrate </a:t>
            </a:r>
            <a:r>
              <a:rPr lang="en-GB" b="1" dirty="0">
                <a:effectLst/>
              </a:rPr>
              <a:t>faster time‑to‑productivity</a:t>
            </a:r>
            <a:r>
              <a:rPr lang="en-GB" dirty="0">
                <a:effectLst/>
              </a:rPr>
              <a:t> than those with informal onboarding.</a:t>
            </a:r>
            <a:endParaRPr lang="en-GB" dirty="0"/>
          </a:p>
          <a:p>
            <a:r>
              <a:rPr lang="en-GB" b="1" dirty="0"/>
              <a:t>🎯 Marketing Management — 3 Observations</a:t>
            </a:r>
          </a:p>
          <a:p>
            <a:r>
              <a:rPr lang="en-GB" dirty="0">
                <a:effectLst/>
              </a:rPr>
              <a:t>Customers spend </a:t>
            </a:r>
            <a:r>
              <a:rPr lang="en-GB" b="1" dirty="0">
                <a:effectLst/>
              </a:rPr>
              <a:t>more time</a:t>
            </a:r>
            <a:r>
              <a:rPr lang="en-GB" dirty="0">
                <a:effectLst/>
              </a:rPr>
              <a:t> on product pages that include user‑generated content such as reviews or photos.</a:t>
            </a:r>
            <a:endParaRPr lang="en-GB" dirty="0"/>
          </a:p>
          <a:p>
            <a:r>
              <a:rPr lang="en-GB" dirty="0">
                <a:effectLst/>
              </a:rPr>
              <a:t>Email campaigns sent in the morning tend to have </a:t>
            </a:r>
            <a:r>
              <a:rPr lang="en-GB" b="1" dirty="0">
                <a:effectLst/>
              </a:rPr>
              <a:t>higher open rates</a:t>
            </a:r>
            <a:r>
              <a:rPr lang="en-GB" dirty="0">
                <a:effectLst/>
              </a:rPr>
              <a:t> than those sent late in the day.</a:t>
            </a:r>
            <a:endParaRPr lang="en-GB" dirty="0"/>
          </a:p>
          <a:p>
            <a:r>
              <a:rPr lang="en-GB" dirty="0">
                <a:effectLst/>
              </a:rPr>
              <a:t>Consumers are </a:t>
            </a:r>
            <a:r>
              <a:rPr lang="en-GB" b="1" dirty="0">
                <a:effectLst/>
              </a:rPr>
              <a:t>more likely to abandon carts</a:t>
            </a:r>
            <a:r>
              <a:rPr lang="en-GB" dirty="0">
                <a:effectLst/>
              </a:rPr>
              <a:t> when unexpected fees appear during checkout.</a:t>
            </a:r>
            <a:endParaRPr lang="en-GB" dirty="0"/>
          </a:p>
          <a:p>
            <a:r>
              <a:rPr lang="en-GB" b="1" dirty="0"/>
              <a:t>💰 Financial Management — 3 Observations</a:t>
            </a:r>
          </a:p>
          <a:p>
            <a:r>
              <a:rPr lang="en-GB" dirty="0">
                <a:effectLst/>
              </a:rPr>
              <a:t>Firms with higher cash reserves tend to show </a:t>
            </a:r>
            <a:r>
              <a:rPr lang="en-GB" b="1" dirty="0">
                <a:effectLst/>
              </a:rPr>
              <a:t>greater resilience</a:t>
            </a:r>
            <a:r>
              <a:rPr lang="en-GB" dirty="0">
                <a:effectLst/>
              </a:rPr>
              <a:t> during economic downturns.</a:t>
            </a:r>
            <a:endParaRPr lang="en-GB" dirty="0"/>
          </a:p>
          <a:p>
            <a:r>
              <a:rPr lang="en-GB" dirty="0">
                <a:effectLst/>
              </a:rPr>
              <a:t>Companies that issue frequent earnings guidance experience </a:t>
            </a:r>
            <a:r>
              <a:rPr lang="en-GB" b="1" dirty="0">
                <a:effectLst/>
              </a:rPr>
              <a:t>higher stock price volatility</a:t>
            </a:r>
            <a:r>
              <a:rPr lang="en-GB" dirty="0">
                <a:effectLst/>
              </a:rPr>
              <a:t> around announcement periods.</a:t>
            </a:r>
            <a:endParaRPr lang="en-GB" dirty="0"/>
          </a:p>
          <a:p>
            <a:r>
              <a:rPr lang="en-GB" dirty="0">
                <a:effectLst/>
              </a:rPr>
              <a:t>Organisations with strong internal controls report </a:t>
            </a:r>
            <a:r>
              <a:rPr lang="en-GB" b="1" dirty="0">
                <a:effectLst/>
              </a:rPr>
              <a:t>fewer financial restatements</a:t>
            </a:r>
            <a:r>
              <a:rPr lang="en-GB" dirty="0">
                <a:effectLst/>
              </a:rPr>
              <a:t> over multi‑year periods.</a:t>
            </a:r>
            <a:endParaRPr lang="en-GB" dirty="0"/>
          </a:p>
          <a:p>
            <a:r>
              <a:rPr lang="en-GB" b="1" dirty="0"/>
              <a:t>🌍 International Business Concepts — 3 Observations</a:t>
            </a:r>
          </a:p>
          <a:p>
            <a:r>
              <a:rPr lang="en-GB" dirty="0">
                <a:effectLst/>
              </a:rPr>
              <a:t>Multinational teams often experience </a:t>
            </a:r>
            <a:r>
              <a:rPr lang="en-GB" b="1" dirty="0">
                <a:effectLst/>
              </a:rPr>
              <a:t>communication delays</a:t>
            </a:r>
            <a:r>
              <a:rPr lang="en-GB" dirty="0">
                <a:effectLst/>
              </a:rPr>
              <a:t> due to time‑zone differences.</a:t>
            </a:r>
            <a:endParaRPr lang="en-GB" dirty="0"/>
          </a:p>
          <a:p>
            <a:r>
              <a:rPr lang="en-GB" dirty="0">
                <a:effectLst/>
              </a:rPr>
              <a:t>Firms entering culturally distant markets face </a:t>
            </a:r>
            <a:r>
              <a:rPr lang="en-GB" b="1" dirty="0">
                <a:effectLst/>
              </a:rPr>
              <a:t>longer adaptation periods</a:t>
            </a:r>
            <a:r>
              <a:rPr lang="en-GB" dirty="0">
                <a:effectLst/>
              </a:rPr>
              <a:t> before achieving stable performance.</a:t>
            </a:r>
            <a:endParaRPr lang="en-GB" dirty="0"/>
          </a:p>
          <a:p>
            <a:r>
              <a:rPr lang="en-GB" dirty="0">
                <a:effectLst/>
              </a:rPr>
              <a:t>Cross‑border mergers frequently encounter </a:t>
            </a:r>
            <a:r>
              <a:rPr lang="en-GB" b="1" dirty="0">
                <a:effectLst/>
              </a:rPr>
              <a:t>integration challenges</a:t>
            </a:r>
            <a:r>
              <a:rPr lang="en-GB" dirty="0">
                <a:effectLst/>
              </a:rPr>
              <a:t> related to organisational culture differences.</a:t>
            </a:r>
            <a:endParaRPr lang="en-GB" dirty="0"/>
          </a:p>
          <a:p>
            <a:r>
              <a:rPr lang="en-GB" b="1" dirty="0"/>
              <a:t>🌐 International Marketing: Principles &amp; Practices — 3 Observations</a:t>
            </a:r>
          </a:p>
          <a:p>
            <a:r>
              <a:rPr lang="en-GB" dirty="0">
                <a:effectLst/>
              </a:rPr>
              <a:t>Global brands that localise messaging see </a:t>
            </a:r>
            <a:r>
              <a:rPr lang="en-GB" b="1" dirty="0">
                <a:effectLst/>
              </a:rPr>
              <a:t>higher engagement</a:t>
            </a:r>
            <a:r>
              <a:rPr lang="en-GB" dirty="0">
                <a:effectLst/>
              </a:rPr>
              <a:t> in culturally diverse markets.</a:t>
            </a:r>
            <a:endParaRPr lang="en-GB" dirty="0"/>
          </a:p>
          <a:p>
            <a:r>
              <a:rPr lang="en-GB" dirty="0">
                <a:effectLst/>
              </a:rPr>
              <a:t>Consumers in emerging markets show </a:t>
            </a:r>
            <a:r>
              <a:rPr lang="en-GB" b="1" dirty="0">
                <a:effectLst/>
              </a:rPr>
              <a:t>greater sensitivity to brand reputation</a:t>
            </a:r>
            <a:r>
              <a:rPr lang="en-GB" dirty="0">
                <a:effectLst/>
              </a:rPr>
              <a:t> when purchasing foreign products.</a:t>
            </a:r>
            <a:endParaRPr lang="en-GB" dirty="0"/>
          </a:p>
          <a:p>
            <a:r>
              <a:rPr lang="en-GB" dirty="0">
                <a:effectLst/>
              </a:rPr>
              <a:t>Standardised global advertising tends to perform </a:t>
            </a:r>
            <a:r>
              <a:rPr lang="en-GB" b="1" dirty="0">
                <a:effectLst/>
              </a:rPr>
              <a:t>less effectively</a:t>
            </a:r>
            <a:r>
              <a:rPr lang="en-GB" dirty="0">
                <a:effectLst/>
              </a:rPr>
              <a:t> in countries with high cultural distance.</a:t>
            </a:r>
            <a:endParaRPr lang="en-GB" dirty="0"/>
          </a:p>
          <a:p>
            <a:r>
              <a:rPr lang="en-GB" b="1" dirty="0"/>
              <a:t>🧭 Strategic Management — 3 Observations</a:t>
            </a:r>
          </a:p>
          <a:p>
            <a:r>
              <a:rPr lang="en-GB" dirty="0">
                <a:effectLst/>
              </a:rPr>
              <a:t>Firms with clearly articulated long‑term strategies exhibit </a:t>
            </a:r>
            <a:r>
              <a:rPr lang="en-GB" b="1" dirty="0">
                <a:effectLst/>
              </a:rPr>
              <a:t>more consistent investment decisions</a:t>
            </a:r>
            <a:r>
              <a:rPr lang="en-GB" dirty="0">
                <a:effectLst/>
              </a:rPr>
              <a:t> across business cycles.</a:t>
            </a:r>
            <a:endParaRPr lang="en-GB" dirty="0"/>
          </a:p>
          <a:p>
            <a:r>
              <a:rPr lang="en-GB" dirty="0">
                <a:effectLst/>
              </a:rPr>
              <a:t>Organisations that regularly scan their competitive environment respond </a:t>
            </a:r>
            <a:r>
              <a:rPr lang="en-GB" b="1" dirty="0">
                <a:effectLst/>
              </a:rPr>
              <a:t>faster to market disruptions</a:t>
            </a:r>
            <a:r>
              <a:rPr lang="en-GB" dirty="0">
                <a:effectLst/>
              </a:rPr>
              <a:t>.</a:t>
            </a:r>
            <a:endParaRPr lang="en-GB" dirty="0"/>
          </a:p>
          <a:p>
            <a:r>
              <a:rPr lang="en-GB" dirty="0">
                <a:effectLst/>
              </a:rPr>
              <a:t>Companies with decentralised decision‑making structures show </a:t>
            </a:r>
            <a:r>
              <a:rPr lang="en-GB" b="1" dirty="0">
                <a:effectLst/>
              </a:rPr>
              <a:t>greater innovation output</a:t>
            </a:r>
            <a:r>
              <a:rPr lang="en-GB" dirty="0">
                <a:effectLst/>
              </a:rPr>
              <a:t> than highly centralised firms.</a:t>
            </a:r>
            <a:endParaRPr lang="en-GB" dirty="0"/>
          </a:p>
          <a:p>
            <a:pPr marL="0" lvl="0" indent="0" algn="l" rtl="0">
              <a:spcBef>
                <a:spcPts val="0"/>
              </a:spcBef>
              <a:spcAft>
                <a:spcPts val="0"/>
              </a:spcAft>
              <a:buNone/>
            </a:pPr>
            <a:endParaRPr dirty="0"/>
          </a:p>
        </p:txBody>
      </p:sp>
      <p:sp>
        <p:nvSpPr>
          <p:cNvPr id="203" name="Google Shape;203;p21:notes">
            <a:extLst>
              <a:ext uri="{FF2B5EF4-FFF2-40B4-BE49-F238E27FC236}">
                <a16:creationId xmlns:a16="http://schemas.microsoft.com/office/drawing/2014/main" id="{DE3105B5-D683-7505-B1C3-041C8069EA8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1285691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a:extLst>
            <a:ext uri="{FF2B5EF4-FFF2-40B4-BE49-F238E27FC236}">
              <a16:creationId xmlns:a16="http://schemas.microsoft.com/office/drawing/2014/main" id="{B86991BA-6EF2-23EA-596F-B1A9730FCCD8}"/>
            </a:ext>
          </a:extLst>
        </p:cNvPr>
        <p:cNvGrpSpPr/>
        <p:nvPr/>
      </p:nvGrpSpPr>
      <p:grpSpPr>
        <a:xfrm>
          <a:off x="0" y="0"/>
          <a:ext cx="0" cy="0"/>
          <a:chOff x="0" y="0"/>
          <a:chExt cx="0" cy="0"/>
        </a:xfrm>
      </p:grpSpPr>
      <p:sp>
        <p:nvSpPr>
          <p:cNvPr id="202" name="Google Shape;202;p21:notes">
            <a:extLst>
              <a:ext uri="{FF2B5EF4-FFF2-40B4-BE49-F238E27FC236}">
                <a16:creationId xmlns:a16="http://schemas.microsoft.com/office/drawing/2014/main" id="{AE65B1E6-FA01-3473-9E87-AD5C1427868D}"/>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r>
              <a:rPr lang="en-GB" b="0" dirty="0">
                <a:effectLst/>
              </a:rPr>
              <a:t>A hypothesis gives research </a:t>
            </a:r>
            <a:r>
              <a:rPr lang="en-GB" dirty="0">
                <a:effectLst/>
              </a:rPr>
              <a:t>direction and purpose. Without it, data collection becomes random and unfocused. A hypothesis is essential because it:</a:t>
            </a:r>
            <a:endParaRPr lang="en-GB" dirty="0"/>
          </a:p>
          <a:p>
            <a:pPr marL="228600" indent="-228600">
              <a:buFont typeface="+mj-lt"/>
              <a:buAutoNum type="arabicPeriod"/>
            </a:pPr>
            <a:r>
              <a:rPr lang="en-GB" b="0" dirty="0">
                <a:effectLst/>
              </a:rPr>
              <a:t>Provides a clear, testable prediction about what we expect to find</a:t>
            </a:r>
            <a:endParaRPr lang="en-GB" b="0" dirty="0"/>
          </a:p>
          <a:p>
            <a:pPr marL="228600" indent="-228600">
              <a:buFont typeface="+mj-lt"/>
              <a:buAutoNum type="arabicPeriod"/>
            </a:pPr>
            <a:r>
              <a:rPr lang="en-GB" b="0" dirty="0">
                <a:effectLst/>
              </a:rPr>
              <a:t>Guides what data to collect, how to collect it, and how to analyse it</a:t>
            </a:r>
            <a:endParaRPr lang="en-GB" b="0" dirty="0"/>
          </a:p>
          <a:p>
            <a:pPr marL="228600" indent="-228600">
              <a:buFont typeface="+mj-lt"/>
              <a:buAutoNum type="arabicPeriod"/>
            </a:pPr>
            <a:r>
              <a:rPr lang="en-GB" b="0" dirty="0">
                <a:effectLst/>
              </a:rPr>
              <a:t>Connects the study to existing theory and shows how it extends current knowledge</a:t>
            </a:r>
            <a:endParaRPr lang="en-GB" b="0" dirty="0"/>
          </a:p>
          <a:p>
            <a:pPr marL="228600" indent="-228600">
              <a:buFont typeface="+mj-lt"/>
              <a:buAutoNum type="arabicPeriod"/>
            </a:pPr>
            <a:r>
              <a:rPr lang="en-GB" b="0" dirty="0">
                <a:effectLst/>
              </a:rPr>
              <a:t>Allows us to determine whether evidence supports or refutes a proposed explanation</a:t>
            </a:r>
            <a:endParaRPr lang="en-GB" b="0" dirty="0"/>
          </a:p>
          <a:p>
            <a:pPr marL="228600" indent="-228600">
              <a:buFont typeface="+mj-lt"/>
              <a:buAutoNum type="arabicPeriod"/>
            </a:pPr>
            <a:r>
              <a:rPr lang="en-GB" b="0" dirty="0">
                <a:effectLst/>
              </a:rPr>
              <a:t>Helps identify causal relationships, not just descriptions</a:t>
            </a:r>
            <a:endParaRPr lang="en-GB" b="0" dirty="0"/>
          </a:p>
          <a:p>
            <a:pPr marL="228600" indent="-228600">
              <a:buFont typeface="+mj-lt"/>
              <a:buAutoNum type="arabicPeriod"/>
            </a:pPr>
            <a:r>
              <a:rPr lang="en-GB" b="0" dirty="0">
                <a:effectLst/>
              </a:rPr>
              <a:t>Makes research replicable, structured, and scientifically meaningful</a:t>
            </a:r>
            <a:endParaRPr lang="en-GB" b="0" dirty="0"/>
          </a:p>
          <a:p>
            <a:r>
              <a:rPr lang="en-GB" b="0" dirty="0">
                <a:effectLst/>
              </a:rPr>
              <a:t>In short: A hypothesis turns curiosity into a testable scientific question.</a:t>
            </a:r>
            <a:endParaRPr lang="en-GB" b="0"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endParaRPr lang="en-GB" dirty="0"/>
          </a:p>
          <a:p>
            <a:pPr marL="0" lvl="0" indent="0" algn="l" rtl="0">
              <a:spcBef>
                <a:spcPts val="0"/>
              </a:spcBef>
              <a:spcAft>
                <a:spcPts val="0"/>
              </a:spcAft>
              <a:buNone/>
            </a:pPr>
            <a:r>
              <a:rPr lang="en-GB" dirty="0"/>
              <a:t>Some good hypotheses:</a:t>
            </a:r>
          </a:p>
          <a:p>
            <a:pPr marL="457200" lvl="0" indent="-457200">
              <a:buFont typeface="+mj-lt"/>
              <a:buAutoNum type="arabicPeriod"/>
            </a:pPr>
            <a:r>
              <a:rPr lang="en-GB" sz="1200" dirty="0">
                <a:latin typeface="Calibri" panose="020F0502020204030204" pitchFamily="34" charset="0"/>
                <a:cs typeface="Calibri" panose="020F0502020204030204" pitchFamily="34" charset="0"/>
              </a:rPr>
              <a:t>Transparent communication increases organisational trust by reducing uncertainty.</a:t>
            </a:r>
          </a:p>
          <a:p>
            <a:pPr marL="457200" lvl="0" indent="-457200">
              <a:buFont typeface="+mj-lt"/>
              <a:buAutoNum type="arabicPeriod"/>
            </a:pPr>
            <a:r>
              <a:rPr lang="en-GB" sz="1200" dirty="0">
                <a:latin typeface="Calibri" panose="020F0502020204030204" pitchFamily="34" charset="0"/>
                <a:cs typeface="Calibri" panose="020F0502020204030204" pitchFamily="34" charset="0"/>
              </a:rPr>
              <a:t>Structured interviews lead to better hiring outcomes than unstructured interviews because they reduce interviewer bias.</a:t>
            </a:r>
          </a:p>
          <a:p>
            <a:pPr marL="457200" lvl="0" indent="-457200">
              <a:buFont typeface="+mj-lt"/>
              <a:buAutoNum type="arabicPeriod"/>
            </a:pPr>
            <a:r>
              <a:rPr lang="en-GB" sz="1200" dirty="0">
                <a:latin typeface="Calibri" panose="020F0502020204030204" pitchFamily="34" charset="0"/>
                <a:cs typeface="Calibri" panose="020F0502020204030204" pitchFamily="34" charset="0"/>
              </a:rPr>
              <a:t>Continuous feedback systems improve employee performance more than annual reviews due to shorter feedback loops.</a:t>
            </a:r>
          </a:p>
          <a:p>
            <a:pPr marL="457200" lvl="0" indent="-457200">
              <a:buFont typeface="+mj-lt"/>
              <a:buAutoNum type="arabicPeriod"/>
            </a:pPr>
            <a:r>
              <a:rPr lang="en-GB" sz="1200" dirty="0">
                <a:latin typeface="Calibri" panose="020F0502020204030204" pitchFamily="34" charset="0"/>
                <a:cs typeface="Calibri" panose="020F0502020204030204" pitchFamily="34" charset="0"/>
              </a:rPr>
              <a:t>Diversity in leadership increases innovation by broadening cognitive perspectives.</a:t>
            </a:r>
          </a:p>
          <a:p>
            <a:pPr marL="457200" lvl="0" indent="-457200">
              <a:buFont typeface="+mj-lt"/>
              <a:buAutoNum type="arabicPeriod"/>
            </a:pPr>
            <a:r>
              <a:rPr lang="en-GB" sz="1200" dirty="0">
                <a:latin typeface="Calibri" panose="020F0502020204030204" pitchFamily="34" charset="0"/>
                <a:cs typeface="Calibri" panose="020F0502020204030204" pitchFamily="34" charset="0"/>
              </a:rPr>
              <a:t>Employee autonomy increases job satisfaction by enhancing perceived control.</a:t>
            </a:r>
          </a:p>
          <a:p>
            <a:pPr marL="457200" lvl="0" indent="-457200">
              <a:buFont typeface="+mj-lt"/>
              <a:buAutoNum type="arabicPeriod"/>
            </a:pPr>
            <a:r>
              <a:rPr lang="en-GB" sz="1200" dirty="0">
                <a:latin typeface="Calibri" panose="020F0502020204030204" pitchFamily="34" charset="0"/>
                <a:cs typeface="Calibri" panose="020F0502020204030204" pitchFamily="34" charset="0"/>
              </a:rPr>
              <a:t>Differentiation strategies lead to higher customer loyalty than cost‑leadership strategies because they create emotional value.</a:t>
            </a:r>
          </a:p>
          <a:p>
            <a:pPr marL="457200" lvl="0" indent="-457200">
              <a:buFont typeface="+mj-lt"/>
              <a:buAutoNum type="arabicPeriod"/>
            </a:pPr>
            <a:r>
              <a:rPr lang="en-GB" sz="1200" dirty="0">
                <a:latin typeface="Calibri" panose="020F0502020204030204" pitchFamily="34" charset="0"/>
                <a:cs typeface="Calibri" panose="020F0502020204030204" pitchFamily="34" charset="0"/>
              </a:rPr>
              <a:t>Cross‑functional collaboration improves strategic decision quality by integrating diverse expertise.</a:t>
            </a:r>
          </a:p>
          <a:p>
            <a:pPr marL="457200" lvl="0" indent="-457200">
              <a:buFont typeface="+mj-lt"/>
              <a:buAutoNum type="arabicPeriod"/>
            </a:pPr>
            <a:r>
              <a:rPr lang="en-GB" sz="1200" dirty="0">
                <a:latin typeface="Calibri" panose="020F0502020204030204" pitchFamily="34" charset="0"/>
                <a:cs typeface="Calibri" panose="020F0502020204030204" pitchFamily="34" charset="0"/>
              </a:rPr>
              <a:t>Data‑driven decision‑making increases organisational performance by reducing uncertainty in strategic choices.</a:t>
            </a:r>
          </a:p>
          <a:p>
            <a:pPr marL="457200" lvl="0" indent="-457200">
              <a:buFont typeface="+mj-lt"/>
              <a:buAutoNum type="arabicPeriod"/>
            </a:pPr>
            <a:r>
              <a:rPr lang="en-GB" sz="1200" dirty="0">
                <a:latin typeface="Calibri" panose="020F0502020204030204" pitchFamily="34" charset="0"/>
                <a:cs typeface="Calibri" panose="020F0502020204030204" pitchFamily="34" charset="0"/>
              </a:rPr>
              <a:t>First‑mover advantage leads to higher market share only when supported by strong R&amp;D capabilities.</a:t>
            </a:r>
          </a:p>
          <a:p>
            <a:pPr marL="457200" lvl="0" indent="-457200">
              <a:buFont typeface="+mj-lt"/>
              <a:buAutoNum type="arabicPeriod"/>
            </a:pPr>
            <a:r>
              <a:rPr lang="en-GB" sz="1200" dirty="0">
                <a:latin typeface="Calibri" panose="020F0502020204030204" pitchFamily="34" charset="0"/>
                <a:cs typeface="Calibri" panose="020F0502020204030204" pitchFamily="34" charset="0"/>
              </a:rPr>
              <a:t>Cultural intelligence of managers improves the performance of multinational teams by reducing communication friction.</a:t>
            </a:r>
          </a:p>
          <a:p>
            <a:pPr marL="457200" lvl="0" indent="-457200">
              <a:buFont typeface="+mj-lt"/>
              <a:buAutoNum type="arabicPeriod"/>
            </a:pPr>
            <a:r>
              <a:rPr lang="en-GB" sz="1200" dirty="0">
                <a:latin typeface="Calibri" panose="020F0502020204030204" pitchFamily="34" charset="0"/>
                <a:cs typeface="Calibri" panose="020F0502020204030204" pitchFamily="34" charset="0"/>
              </a:rPr>
              <a:t>Local market adaptation leads to higher market entry success than global standardisation in culturally distant countries.</a:t>
            </a:r>
          </a:p>
          <a:p>
            <a:pPr marL="457200" lvl="0" indent="-457200">
              <a:buFont typeface="+mj-lt"/>
              <a:buAutoNum type="arabicPeriod"/>
            </a:pPr>
            <a:r>
              <a:rPr lang="en-GB" sz="1200" dirty="0">
                <a:latin typeface="Calibri" panose="020F0502020204030204" pitchFamily="34" charset="0"/>
                <a:cs typeface="Calibri" panose="020F0502020204030204" pitchFamily="34" charset="0"/>
              </a:rPr>
              <a:t>Cross‑border supply chain transparency increases foreign customer trust by reducing uncertainty about ethical practices.</a:t>
            </a:r>
          </a:p>
          <a:p>
            <a:pPr marL="457200" lvl="0" indent="-457200">
              <a:buFont typeface="+mj-lt"/>
              <a:buAutoNum type="arabicPeriod"/>
            </a:pPr>
            <a:r>
              <a:rPr lang="en-GB" sz="1200" dirty="0">
                <a:latin typeface="Calibri" panose="020F0502020204030204" pitchFamily="34" charset="0"/>
                <a:cs typeface="Calibri" panose="020F0502020204030204" pitchFamily="34" charset="0"/>
              </a:rPr>
              <a:t>Personalised email content increases click‑through rates because relevance improves user engagement.</a:t>
            </a:r>
          </a:p>
          <a:p>
            <a:pPr marL="457200" lvl="0" indent="-457200">
              <a:buFont typeface="+mj-lt"/>
              <a:buAutoNum type="arabicPeriod"/>
            </a:pPr>
            <a:r>
              <a:rPr lang="en-GB" sz="1200" dirty="0">
                <a:latin typeface="Calibri" panose="020F0502020204030204" pitchFamily="34" charset="0"/>
                <a:cs typeface="Calibri" panose="020F0502020204030204" pitchFamily="34" charset="0"/>
              </a:rPr>
              <a:t>Social proof cues (reviews, testimonials) increase conversion rates by reducing perceived risk.</a:t>
            </a:r>
          </a:p>
          <a:p>
            <a:pPr marL="457200" lvl="0" indent="-457200">
              <a:buFont typeface="+mj-lt"/>
              <a:buAutoNum type="arabicPeriod"/>
            </a:pPr>
            <a:r>
              <a:rPr lang="en-GB" sz="1200" dirty="0">
                <a:latin typeface="Calibri" panose="020F0502020204030204" pitchFamily="34" charset="0"/>
                <a:cs typeface="Calibri" panose="020F0502020204030204" pitchFamily="34" charset="0"/>
              </a:rPr>
              <a:t>Value‑focused messaging outperforms feature‑focused messaging because customers prioritise outcomes over product attributes.</a:t>
            </a:r>
          </a:p>
          <a:p>
            <a:pPr marL="0" lvl="0" indent="0" algn="l" rtl="0">
              <a:spcBef>
                <a:spcPts val="0"/>
              </a:spcBef>
              <a:spcAft>
                <a:spcPts val="0"/>
              </a:spcAft>
              <a:buNone/>
            </a:pPr>
            <a:endParaRPr dirty="0"/>
          </a:p>
        </p:txBody>
      </p:sp>
      <p:sp>
        <p:nvSpPr>
          <p:cNvPr id="203" name="Google Shape;203;p21:notes">
            <a:extLst>
              <a:ext uri="{FF2B5EF4-FFF2-40B4-BE49-F238E27FC236}">
                <a16:creationId xmlns:a16="http://schemas.microsoft.com/office/drawing/2014/main" id="{7A59F9E1-0CDB-7BD4-31ED-7DA3BC65BEBC}"/>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987779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a:extLst>
            <a:ext uri="{FF2B5EF4-FFF2-40B4-BE49-F238E27FC236}">
              <a16:creationId xmlns:a16="http://schemas.microsoft.com/office/drawing/2014/main" id="{5FA03C3D-8751-5D69-7C8C-CAFB0E38CB54}"/>
            </a:ext>
          </a:extLst>
        </p:cNvPr>
        <p:cNvGrpSpPr/>
        <p:nvPr/>
      </p:nvGrpSpPr>
      <p:grpSpPr>
        <a:xfrm>
          <a:off x="0" y="0"/>
          <a:ext cx="0" cy="0"/>
          <a:chOff x="0" y="0"/>
          <a:chExt cx="0" cy="0"/>
        </a:xfrm>
      </p:grpSpPr>
      <p:sp>
        <p:nvSpPr>
          <p:cNvPr id="202" name="Google Shape;202;p21:notes">
            <a:extLst>
              <a:ext uri="{FF2B5EF4-FFF2-40B4-BE49-F238E27FC236}">
                <a16:creationId xmlns:a16="http://schemas.microsoft.com/office/drawing/2014/main" id="{ABF69136-0663-8393-A092-4078ABD6E77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dirty="0"/>
              <a:t>Observation — Customers often abandon their online shopping carts after seeing shipping costs.</a:t>
            </a:r>
          </a:p>
          <a:p>
            <a:pPr marL="0" lvl="0" indent="0" algn="l" rtl="0">
              <a:spcBef>
                <a:spcPts val="0"/>
              </a:spcBef>
              <a:spcAft>
                <a:spcPts val="0"/>
              </a:spcAft>
              <a:buNone/>
            </a:pPr>
            <a:r>
              <a:rPr lang="en-GB" dirty="0"/>
              <a:t>Hypothesis — Offering free shipping above a threshold increases average order value.</a:t>
            </a:r>
          </a:p>
          <a:p>
            <a:pPr marL="0" lvl="0" indent="0" algn="l" rtl="0">
              <a:spcBef>
                <a:spcPts val="0"/>
              </a:spcBef>
              <a:spcAft>
                <a:spcPts val="0"/>
              </a:spcAft>
              <a:buNone/>
            </a:pPr>
            <a:r>
              <a:rPr lang="en-GB" dirty="0"/>
              <a:t>Observation — Employees report higher stress levels during quarterly reporting periods.</a:t>
            </a:r>
          </a:p>
          <a:p>
            <a:pPr marL="0" lvl="0" indent="0" algn="l" rtl="0">
              <a:spcBef>
                <a:spcPts val="0"/>
              </a:spcBef>
              <a:spcAft>
                <a:spcPts val="0"/>
              </a:spcAft>
              <a:buNone/>
            </a:pPr>
            <a:r>
              <a:rPr lang="en-GB" dirty="0"/>
              <a:t>Hypothesis — Allowing flexible scheduling reduces employee stress during peak workload cycles.</a:t>
            </a:r>
          </a:p>
          <a:p>
            <a:pPr marL="0" lvl="0" indent="0" algn="l" rtl="0">
              <a:spcBef>
                <a:spcPts val="0"/>
              </a:spcBef>
              <a:spcAft>
                <a:spcPts val="0"/>
              </a:spcAft>
              <a:buNone/>
            </a:pPr>
            <a:r>
              <a:rPr lang="en-GB" dirty="0"/>
              <a:t>Observation — Users spend more time on product pages that include customer reviews.</a:t>
            </a:r>
          </a:p>
          <a:p>
            <a:pPr marL="0" lvl="0" indent="0" algn="l" rtl="0">
              <a:spcBef>
                <a:spcPts val="0"/>
              </a:spcBef>
              <a:spcAft>
                <a:spcPts val="0"/>
              </a:spcAft>
              <a:buNone/>
            </a:pPr>
            <a:r>
              <a:rPr lang="en-GB" dirty="0"/>
              <a:t>Hypothesis — Adding verified reviews increases conversion rates by reducing perceived risk.</a:t>
            </a:r>
          </a:p>
          <a:p>
            <a:pPr marL="0" lvl="0" indent="0" algn="l" rtl="0">
              <a:spcBef>
                <a:spcPts val="0"/>
              </a:spcBef>
              <a:spcAft>
                <a:spcPts val="0"/>
              </a:spcAft>
              <a:buNone/>
            </a:pPr>
            <a:r>
              <a:rPr lang="en-GB" dirty="0"/>
              <a:t>Observation — Multinational teams often experience communication delays across time zones.</a:t>
            </a:r>
          </a:p>
          <a:p>
            <a:pPr marL="0" lvl="0" indent="0" algn="l" rtl="0">
              <a:spcBef>
                <a:spcPts val="0"/>
              </a:spcBef>
              <a:spcAft>
                <a:spcPts val="0"/>
              </a:spcAft>
              <a:buNone/>
            </a:pPr>
            <a:r>
              <a:rPr lang="en-GB" dirty="0"/>
              <a:t>Hypothesis — Cross‑cultural training improves collaboration efficiency in multinational teams.</a:t>
            </a:r>
          </a:p>
          <a:p>
            <a:pPr marL="0" lvl="0" indent="0" algn="l" rtl="0">
              <a:spcBef>
                <a:spcPts val="0"/>
              </a:spcBef>
              <a:spcAft>
                <a:spcPts val="0"/>
              </a:spcAft>
              <a:buNone/>
            </a:pPr>
            <a:r>
              <a:rPr lang="en-GB" dirty="0"/>
              <a:t>Observation — Stock prices frequently drop sharply after unexpected negative earnings announcements.</a:t>
            </a:r>
          </a:p>
          <a:p>
            <a:pPr marL="0" lvl="0" indent="0" algn="l" rtl="0">
              <a:spcBef>
                <a:spcPts val="0"/>
              </a:spcBef>
              <a:spcAft>
                <a:spcPts val="0"/>
              </a:spcAft>
              <a:buNone/>
            </a:pPr>
            <a:r>
              <a:rPr lang="en-GB" dirty="0"/>
              <a:t>Hypothesis — Markets overreact to negative earnings surprises, leading to short‑term mispricing.</a:t>
            </a:r>
          </a:p>
          <a:p>
            <a:pPr marL="0" lvl="0" indent="0" algn="l" rtl="0">
              <a:spcBef>
                <a:spcPts val="0"/>
              </a:spcBef>
              <a:spcAft>
                <a:spcPts val="0"/>
              </a:spcAft>
              <a:buNone/>
            </a:pPr>
            <a:endParaRPr lang="en-GB" dirty="0"/>
          </a:p>
          <a:p>
            <a:pPr marL="0" lvl="0" indent="0" algn="l" rtl="0">
              <a:spcBef>
                <a:spcPts val="0"/>
              </a:spcBef>
              <a:spcAft>
                <a:spcPts val="0"/>
              </a:spcAft>
              <a:buNone/>
            </a:pPr>
            <a:r>
              <a:rPr lang="en-GB" dirty="0"/>
              <a:t>An observation is a </a:t>
            </a:r>
            <a:r>
              <a:rPr lang="en-GB" b="1" dirty="0"/>
              <a:t>fact‑based statement</a:t>
            </a:r>
            <a:r>
              <a:rPr lang="en-GB" dirty="0"/>
              <a:t> about something you’ve seen, measured, or recorded — without trying to explain it.</a:t>
            </a:r>
          </a:p>
          <a:p>
            <a:pPr marL="0" lvl="0" indent="0" algn="l" rtl="0">
              <a:spcBef>
                <a:spcPts val="0"/>
              </a:spcBef>
              <a:spcAft>
                <a:spcPts val="0"/>
              </a:spcAft>
              <a:buNone/>
            </a:pPr>
            <a:r>
              <a:rPr lang="en-GB" dirty="0"/>
              <a:t>A hypothesis is a </a:t>
            </a:r>
            <a:r>
              <a:rPr lang="en-GB" b="1" dirty="0"/>
              <a:t>testable explanation or prediction</a:t>
            </a:r>
            <a:r>
              <a:rPr lang="en-GB" dirty="0"/>
              <a:t> about the observation.</a:t>
            </a:r>
          </a:p>
          <a:p>
            <a:pPr marL="0" lvl="0" indent="0" algn="l" rtl="0">
              <a:spcBef>
                <a:spcPts val="0"/>
              </a:spcBef>
              <a:spcAft>
                <a:spcPts val="0"/>
              </a:spcAft>
              <a:buNone/>
            </a:pPr>
            <a:endParaRPr dirty="0"/>
          </a:p>
        </p:txBody>
      </p:sp>
      <p:sp>
        <p:nvSpPr>
          <p:cNvPr id="203" name="Google Shape;203;p21:notes">
            <a:extLst>
              <a:ext uri="{FF2B5EF4-FFF2-40B4-BE49-F238E27FC236}">
                <a16:creationId xmlns:a16="http://schemas.microsoft.com/office/drawing/2014/main" id="{E8463D55-E915-A3AB-F38F-CD9F43342A85}"/>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331877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a:extLst>
            <a:ext uri="{FF2B5EF4-FFF2-40B4-BE49-F238E27FC236}">
              <a16:creationId xmlns:a16="http://schemas.microsoft.com/office/drawing/2014/main" id="{AADA95B9-A0EC-ED81-5ED7-A52D06E8A5D6}"/>
            </a:ext>
          </a:extLst>
        </p:cNvPr>
        <p:cNvGrpSpPr/>
        <p:nvPr/>
      </p:nvGrpSpPr>
      <p:grpSpPr>
        <a:xfrm>
          <a:off x="0" y="0"/>
          <a:ext cx="0" cy="0"/>
          <a:chOff x="0" y="0"/>
          <a:chExt cx="0" cy="0"/>
        </a:xfrm>
      </p:grpSpPr>
      <p:sp>
        <p:nvSpPr>
          <p:cNvPr id="209" name="Google Shape;209;p22:notes">
            <a:extLst>
              <a:ext uri="{FF2B5EF4-FFF2-40B4-BE49-F238E27FC236}">
                <a16:creationId xmlns:a16="http://schemas.microsoft.com/office/drawing/2014/main" id="{5429726C-585A-6B81-4D60-94041AF81ABC}"/>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r>
              <a:rPr lang="en-GB" b="0" dirty="0">
                <a:effectLst/>
              </a:rPr>
              <a:t>Experiments are essential because they turn a hypothesis into something we can test, measure, and verify. Without experiments, science would be speculation. Experiments allow us to:</a:t>
            </a:r>
            <a:endParaRPr lang="en-GB" b="0" dirty="0"/>
          </a:p>
          <a:p>
            <a:pPr marL="228600" indent="-228600">
              <a:buFont typeface="+mj-lt"/>
              <a:buAutoNum type="arabicPeriod"/>
            </a:pPr>
            <a:r>
              <a:rPr lang="en-GB" b="0" dirty="0">
                <a:effectLst/>
              </a:rPr>
              <a:t>Test hypotheses in a controlled and systematic way</a:t>
            </a:r>
            <a:endParaRPr lang="en-GB" b="0" dirty="0"/>
          </a:p>
          <a:p>
            <a:pPr marL="228600" indent="-228600">
              <a:buFont typeface="+mj-lt"/>
              <a:buAutoNum type="arabicPeriod"/>
            </a:pPr>
            <a:r>
              <a:rPr lang="en-GB" b="0" dirty="0">
                <a:effectLst/>
              </a:rPr>
              <a:t>Isolate variables to see what truly causes an effect</a:t>
            </a:r>
            <a:endParaRPr lang="en-GB" b="0" dirty="0"/>
          </a:p>
          <a:p>
            <a:pPr marL="228600" indent="-228600">
              <a:buFont typeface="+mj-lt"/>
              <a:buAutoNum type="arabicPeriod"/>
            </a:pPr>
            <a:r>
              <a:rPr lang="en-GB" b="0" dirty="0">
                <a:effectLst/>
              </a:rPr>
              <a:t>Collect reliable evidence rather than relying on intuition or opinion</a:t>
            </a:r>
            <a:endParaRPr lang="en-GB" b="0" dirty="0"/>
          </a:p>
          <a:p>
            <a:pPr marL="228600" indent="-228600">
              <a:buFont typeface="+mj-lt"/>
              <a:buAutoNum type="arabicPeriod"/>
            </a:pPr>
            <a:r>
              <a:rPr lang="en-GB" b="0" dirty="0">
                <a:effectLst/>
              </a:rPr>
              <a:t>Confirm, refine, or reject existing theories</a:t>
            </a:r>
            <a:endParaRPr lang="en-GB" b="0" dirty="0"/>
          </a:p>
          <a:p>
            <a:pPr marL="228600" indent="-228600">
              <a:buFont typeface="+mj-lt"/>
              <a:buAutoNum type="arabicPeriod"/>
            </a:pPr>
            <a:r>
              <a:rPr lang="en-GB" b="0" dirty="0">
                <a:effectLst/>
              </a:rPr>
              <a:t>Replicate results, ensuring findings are trustworthy</a:t>
            </a:r>
            <a:endParaRPr lang="en-GB" b="0" dirty="0"/>
          </a:p>
          <a:p>
            <a:pPr marL="228600" indent="-228600">
              <a:buFont typeface="+mj-lt"/>
              <a:buAutoNum type="arabicPeriod"/>
            </a:pPr>
            <a:r>
              <a:rPr lang="en-GB" b="0" dirty="0">
                <a:effectLst/>
              </a:rPr>
              <a:t>Discover new patterns that were not predicted</a:t>
            </a:r>
            <a:endParaRPr lang="en-GB" b="0" dirty="0"/>
          </a:p>
          <a:p>
            <a:pPr marL="228600" indent="-228600">
              <a:buFont typeface="+mj-lt"/>
              <a:buAutoNum type="arabicPeriod"/>
            </a:pPr>
            <a:r>
              <a:rPr lang="en-GB" b="0" dirty="0">
                <a:effectLst/>
              </a:rPr>
              <a:t>Build causal explanations, not just descriptions</a:t>
            </a:r>
            <a:endParaRPr lang="en-GB" b="0" dirty="0"/>
          </a:p>
          <a:p>
            <a:r>
              <a:rPr lang="en-GB" b="0" dirty="0">
                <a:effectLst/>
              </a:rPr>
              <a:t>In short: We need experiments because they provide the evidence that makes scientific knowledge trustworthy.</a:t>
            </a:r>
            <a:endParaRPr lang="en-GB" b="0" dirty="0"/>
          </a:p>
          <a:p>
            <a:pPr marL="0" lvl="0" indent="0" algn="l" rtl="0">
              <a:spcBef>
                <a:spcPts val="0"/>
              </a:spcBef>
              <a:spcAft>
                <a:spcPts val="0"/>
              </a:spcAft>
              <a:buNone/>
            </a:pPr>
            <a:endParaRPr b="0" dirty="0"/>
          </a:p>
        </p:txBody>
      </p:sp>
      <p:sp>
        <p:nvSpPr>
          <p:cNvPr id="210" name="Google Shape;210;p22:notes">
            <a:extLst>
              <a:ext uri="{FF2B5EF4-FFF2-40B4-BE49-F238E27FC236}">
                <a16:creationId xmlns:a16="http://schemas.microsoft.com/office/drawing/2014/main" id="{985B92F4-F680-FA08-5D3C-EFCC2BC254F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7943525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2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0" name="Google Shape;210;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a:extLst>
            <a:ext uri="{FF2B5EF4-FFF2-40B4-BE49-F238E27FC236}">
              <a16:creationId xmlns:a16="http://schemas.microsoft.com/office/drawing/2014/main" id="{B278CC3A-85B6-ACA6-650A-0F6B6FDA04B7}"/>
            </a:ext>
          </a:extLst>
        </p:cNvPr>
        <p:cNvGrpSpPr/>
        <p:nvPr/>
      </p:nvGrpSpPr>
      <p:grpSpPr>
        <a:xfrm>
          <a:off x="0" y="0"/>
          <a:ext cx="0" cy="0"/>
          <a:chOff x="0" y="0"/>
          <a:chExt cx="0" cy="0"/>
        </a:xfrm>
      </p:grpSpPr>
      <p:sp>
        <p:nvSpPr>
          <p:cNvPr id="202" name="Google Shape;202;p21:notes">
            <a:extLst>
              <a:ext uri="{FF2B5EF4-FFF2-40B4-BE49-F238E27FC236}">
                <a16:creationId xmlns:a16="http://schemas.microsoft.com/office/drawing/2014/main" id="{5484B338-B50A-F9D5-7576-37925D7C0610}"/>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r>
              <a:rPr lang="en-GB" b="0" dirty="0">
                <a:effectLst/>
              </a:rPr>
              <a:t>We need analysis because it turns raw data into understanding. Without </a:t>
            </a:r>
            <a:r>
              <a:rPr lang="en-GB" dirty="0">
                <a:effectLst/>
              </a:rPr>
              <a:t>analysis, data is just numbers, words, or observations with no meaning. Analysis is essential because it:</a:t>
            </a:r>
            <a:endParaRPr lang="en-GB" dirty="0"/>
          </a:p>
          <a:p>
            <a:pPr marL="228600" indent="-228600">
              <a:buFont typeface="+mj-lt"/>
              <a:buAutoNum type="arabicPeriod"/>
            </a:pPr>
            <a:r>
              <a:rPr lang="en-GB" b="0" dirty="0">
                <a:effectLst/>
              </a:rPr>
              <a:t>Identifies patterns, relationships, and themes in the data</a:t>
            </a:r>
            <a:endParaRPr lang="en-GB" b="0" dirty="0"/>
          </a:p>
          <a:p>
            <a:pPr marL="228600" indent="-228600">
              <a:buFont typeface="+mj-lt"/>
              <a:buAutoNum type="arabicPeriod"/>
            </a:pPr>
            <a:r>
              <a:rPr lang="en-GB" b="0" dirty="0">
                <a:effectLst/>
              </a:rPr>
              <a:t>Shows whether the evidence supports or contradicts the hypothesis</a:t>
            </a:r>
            <a:endParaRPr lang="en-GB" b="0" dirty="0"/>
          </a:p>
          <a:p>
            <a:pPr marL="228600" indent="-228600">
              <a:buFont typeface="+mj-lt"/>
              <a:buAutoNum type="arabicPeriod"/>
            </a:pPr>
            <a:r>
              <a:rPr lang="en-GB" b="0" dirty="0">
                <a:effectLst/>
              </a:rPr>
              <a:t>Helps us explain why something happened, not just what happened</a:t>
            </a:r>
            <a:endParaRPr lang="en-GB" b="0" dirty="0"/>
          </a:p>
          <a:p>
            <a:pPr marL="228600" indent="-228600">
              <a:buFont typeface="+mj-lt"/>
              <a:buAutoNum type="arabicPeriod"/>
            </a:pPr>
            <a:r>
              <a:rPr lang="en-GB" b="0" dirty="0">
                <a:effectLst/>
              </a:rPr>
              <a:t>Connects findings to existing theories and real‑world implications</a:t>
            </a:r>
            <a:endParaRPr lang="en-GB" b="0" dirty="0"/>
          </a:p>
          <a:p>
            <a:pPr marL="228600" indent="-228600">
              <a:buFont typeface="+mj-lt"/>
              <a:buAutoNum type="arabicPeriod"/>
            </a:pPr>
            <a:r>
              <a:rPr lang="en-GB" b="0" dirty="0">
                <a:effectLst/>
              </a:rPr>
              <a:t>Reveals limitations, unexpected results, and new questions</a:t>
            </a:r>
            <a:endParaRPr lang="en-GB" b="0" dirty="0"/>
          </a:p>
          <a:p>
            <a:pPr marL="228600" indent="-228600">
              <a:buFont typeface="+mj-lt"/>
              <a:buAutoNum type="arabicPeriod"/>
            </a:pPr>
            <a:r>
              <a:rPr lang="en-GB" b="0" dirty="0">
                <a:effectLst/>
              </a:rPr>
              <a:t>Provides the basis for conclusions, recommendations, and future research</a:t>
            </a:r>
            <a:endParaRPr lang="en-GB" b="0" dirty="0"/>
          </a:p>
          <a:p>
            <a:r>
              <a:rPr lang="en-GB" dirty="0">
                <a:effectLst/>
              </a:rPr>
              <a:t>In short: </a:t>
            </a:r>
            <a:r>
              <a:rPr lang="en-GB" b="0" dirty="0">
                <a:effectLst/>
              </a:rPr>
              <a:t>Analysis transforms data into knowledge.</a:t>
            </a:r>
            <a:endParaRPr lang="en-GB" b="0" dirty="0"/>
          </a:p>
          <a:p>
            <a:pPr marL="0" lvl="0" indent="0" algn="l" rtl="0">
              <a:spcBef>
                <a:spcPts val="0"/>
              </a:spcBef>
              <a:spcAft>
                <a:spcPts val="0"/>
              </a:spcAft>
              <a:buNone/>
            </a:pPr>
            <a:endParaRPr dirty="0"/>
          </a:p>
        </p:txBody>
      </p:sp>
      <p:sp>
        <p:nvSpPr>
          <p:cNvPr id="203" name="Google Shape;203;p21:notes">
            <a:extLst>
              <a:ext uri="{FF2B5EF4-FFF2-40B4-BE49-F238E27FC236}">
                <a16:creationId xmlns:a16="http://schemas.microsoft.com/office/drawing/2014/main" id="{78FADA4C-8BE1-808A-E064-D739EE3ABCA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1676542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a:extLst>
            <a:ext uri="{FF2B5EF4-FFF2-40B4-BE49-F238E27FC236}">
              <a16:creationId xmlns:a16="http://schemas.microsoft.com/office/drawing/2014/main" id="{A2518BB5-7049-11D5-7F37-BC754656767D}"/>
            </a:ext>
          </a:extLst>
        </p:cNvPr>
        <p:cNvGrpSpPr/>
        <p:nvPr/>
      </p:nvGrpSpPr>
      <p:grpSpPr>
        <a:xfrm>
          <a:off x="0" y="0"/>
          <a:ext cx="0" cy="0"/>
          <a:chOff x="0" y="0"/>
          <a:chExt cx="0" cy="0"/>
        </a:xfrm>
      </p:grpSpPr>
      <p:sp>
        <p:nvSpPr>
          <p:cNvPr id="202" name="Google Shape;202;p21:notes">
            <a:extLst>
              <a:ext uri="{FF2B5EF4-FFF2-40B4-BE49-F238E27FC236}">
                <a16:creationId xmlns:a16="http://schemas.microsoft.com/office/drawing/2014/main" id="{32B00D18-C29B-8FDB-3EA2-CCE91F779890}"/>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r>
              <a:rPr lang="en-GB" b="0" dirty="0">
                <a:effectLst/>
              </a:rPr>
              <a:t>A conclusion brings the entire research process together. Without it, findings </a:t>
            </a:r>
            <a:r>
              <a:rPr lang="en-GB" dirty="0">
                <a:effectLst/>
              </a:rPr>
              <a:t>remain disconnected and unclear. A conclusion is essential because it:</a:t>
            </a:r>
            <a:endParaRPr lang="en-GB" dirty="0"/>
          </a:p>
          <a:p>
            <a:pPr marL="228600" indent="-228600">
              <a:buFont typeface="+mj-lt"/>
              <a:buAutoNum type="arabicPeriod"/>
            </a:pPr>
            <a:r>
              <a:rPr lang="en-GB" b="0" dirty="0">
                <a:effectLst/>
              </a:rPr>
              <a:t>Synthesises the key results into a coherent message</a:t>
            </a:r>
            <a:endParaRPr lang="en-GB" b="0" dirty="0"/>
          </a:p>
          <a:p>
            <a:pPr marL="228600" indent="-228600">
              <a:buFont typeface="+mj-lt"/>
              <a:buAutoNum type="arabicPeriod"/>
            </a:pPr>
            <a:r>
              <a:rPr lang="en-GB" b="0" dirty="0">
                <a:effectLst/>
              </a:rPr>
              <a:t>States clearly whether the evidence supports or refutes the hypothesis</a:t>
            </a:r>
            <a:endParaRPr lang="en-GB" b="0" dirty="0"/>
          </a:p>
          <a:p>
            <a:pPr marL="228600" indent="-228600">
              <a:buFont typeface="+mj-lt"/>
              <a:buAutoNum type="arabicPeriod"/>
            </a:pPr>
            <a:r>
              <a:rPr lang="en-GB" b="0" dirty="0">
                <a:effectLst/>
              </a:rPr>
              <a:t>Explains the meaning and implications of the findings</a:t>
            </a:r>
            <a:endParaRPr lang="en-GB" b="0" dirty="0"/>
          </a:p>
          <a:p>
            <a:pPr marL="228600" indent="-228600">
              <a:buFont typeface="+mj-lt"/>
              <a:buAutoNum type="arabicPeriod"/>
            </a:pPr>
            <a:r>
              <a:rPr lang="en-GB" b="0" dirty="0">
                <a:effectLst/>
              </a:rPr>
              <a:t>Shows how the study contributes to existing knowledge</a:t>
            </a:r>
            <a:endParaRPr lang="en-GB" b="0" dirty="0"/>
          </a:p>
          <a:p>
            <a:pPr marL="228600" indent="-228600">
              <a:buFont typeface="+mj-lt"/>
              <a:buAutoNum type="arabicPeriod"/>
            </a:pPr>
            <a:r>
              <a:rPr lang="en-GB" b="0" dirty="0">
                <a:effectLst/>
              </a:rPr>
              <a:t>Highlights limitations and what they mean for interpretation</a:t>
            </a:r>
            <a:endParaRPr lang="en-GB" b="0" dirty="0"/>
          </a:p>
          <a:p>
            <a:pPr marL="228600" indent="-228600">
              <a:buFont typeface="+mj-lt"/>
              <a:buAutoNum type="arabicPeriod"/>
            </a:pPr>
            <a:r>
              <a:rPr lang="en-GB" b="0" dirty="0">
                <a:effectLst/>
              </a:rPr>
              <a:t>Identifies next steps or directions for future research</a:t>
            </a:r>
            <a:endParaRPr lang="en-GB" b="0" dirty="0"/>
          </a:p>
          <a:p>
            <a:r>
              <a:rPr lang="en-GB" dirty="0">
                <a:effectLst/>
              </a:rPr>
              <a:t>In short: </a:t>
            </a:r>
            <a:r>
              <a:rPr lang="en-GB" b="0" dirty="0">
                <a:effectLst/>
              </a:rPr>
              <a:t>A conclusion turns analysis into understanding and tells us what the research actually means.</a:t>
            </a:r>
            <a:endParaRPr lang="en-GB" b="0" dirty="0"/>
          </a:p>
          <a:p>
            <a:pPr marL="0" lvl="0" indent="0" algn="l" rtl="0">
              <a:spcBef>
                <a:spcPts val="0"/>
              </a:spcBef>
              <a:spcAft>
                <a:spcPts val="0"/>
              </a:spcAft>
              <a:buNone/>
            </a:pPr>
            <a:endParaRPr dirty="0"/>
          </a:p>
        </p:txBody>
      </p:sp>
      <p:sp>
        <p:nvSpPr>
          <p:cNvPr id="203" name="Google Shape;203;p21:notes">
            <a:extLst>
              <a:ext uri="{FF2B5EF4-FFF2-40B4-BE49-F238E27FC236}">
                <a16:creationId xmlns:a16="http://schemas.microsoft.com/office/drawing/2014/main" id="{B5A532D6-CE84-B793-7D4D-0E5F266B74D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9396127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a:extLst>
            <a:ext uri="{FF2B5EF4-FFF2-40B4-BE49-F238E27FC236}">
              <a16:creationId xmlns:a16="http://schemas.microsoft.com/office/drawing/2014/main" id="{7A9AA3F8-7179-052E-4C0B-488DB9BB02D2}"/>
            </a:ext>
          </a:extLst>
        </p:cNvPr>
        <p:cNvGrpSpPr/>
        <p:nvPr/>
      </p:nvGrpSpPr>
      <p:grpSpPr>
        <a:xfrm>
          <a:off x="0" y="0"/>
          <a:ext cx="0" cy="0"/>
          <a:chOff x="0" y="0"/>
          <a:chExt cx="0" cy="0"/>
        </a:xfrm>
      </p:grpSpPr>
      <p:sp>
        <p:nvSpPr>
          <p:cNvPr id="202" name="Google Shape;202;p21:notes">
            <a:extLst>
              <a:ext uri="{FF2B5EF4-FFF2-40B4-BE49-F238E27FC236}">
                <a16:creationId xmlns:a16="http://schemas.microsoft.com/office/drawing/2014/main" id="{B5440438-0141-684C-E6A1-8788DE8EAEB6}"/>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dirty="0"/>
              <a:t>Disapproved theories: </a:t>
            </a:r>
            <a:r>
              <a:rPr lang="en-GB" dirty="0" err="1"/>
              <a:t>Geocentrism</a:t>
            </a:r>
            <a:r>
              <a:rPr lang="en-GB" dirty="0"/>
              <a:t> (Ptolemy) - Earth-centric theory vs Helio-centric theory (Copernicus, Galileo, Kepler). Mozart music makes babies smarter. Behaviour explained by race. Marshmallow Test: The original study claimed that children who delayed gratification had better life outcomes. And many more.</a:t>
            </a:r>
          </a:p>
          <a:p>
            <a:pPr marL="0" lvl="0" indent="0" algn="l" rtl="0">
              <a:spcBef>
                <a:spcPts val="0"/>
              </a:spcBef>
              <a:spcAft>
                <a:spcPts val="0"/>
              </a:spcAft>
              <a:buNone/>
            </a:pPr>
            <a:r>
              <a:rPr lang="en-GB" dirty="0"/>
              <a:t>Incorrect “facts”: </a:t>
            </a:r>
          </a:p>
          <a:p>
            <a:pPr marL="228600" indent="-228600">
              <a:buFont typeface="+mj-lt"/>
              <a:buAutoNum type="arabicPeriod"/>
            </a:pPr>
            <a:r>
              <a:rPr lang="en-GB" b="0" dirty="0">
                <a:effectLst/>
              </a:rPr>
              <a:t>Open‑plan offices boost collaboration — multiple studies (Harvard, 2018–2020) show they </a:t>
            </a:r>
            <a:r>
              <a:rPr lang="en-GB" b="0" i="1" dirty="0">
                <a:effectLst/>
              </a:rPr>
              <a:t>reduce</a:t>
            </a:r>
            <a:r>
              <a:rPr lang="en-GB" b="0" dirty="0">
                <a:effectLst/>
              </a:rPr>
              <a:t> face‑to‑face interaction and increase digital communication instead</a:t>
            </a:r>
            <a:endParaRPr lang="en-GB" b="0" dirty="0"/>
          </a:p>
          <a:p>
            <a:pPr marL="228600" indent="-228600">
              <a:buFont typeface="+mj-lt"/>
              <a:buAutoNum type="arabicPeriod"/>
            </a:pPr>
            <a:r>
              <a:rPr lang="en-GB" b="0" dirty="0">
                <a:effectLst/>
              </a:rPr>
              <a:t>More data automatically leads to better decisions — research shows data overload often </a:t>
            </a:r>
            <a:r>
              <a:rPr lang="en-GB" b="0" i="1" dirty="0">
                <a:effectLst/>
              </a:rPr>
              <a:t>worsens</a:t>
            </a:r>
            <a:r>
              <a:rPr lang="en-GB" b="0" dirty="0">
                <a:effectLst/>
              </a:rPr>
              <a:t> decision quality without strong analytical capability</a:t>
            </a:r>
            <a:endParaRPr lang="en-GB" b="0" dirty="0"/>
          </a:p>
          <a:p>
            <a:pPr marL="228600" indent="-228600">
              <a:buFont typeface="+mj-lt"/>
              <a:buAutoNum type="arabicPeriod"/>
            </a:pPr>
            <a:r>
              <a:rPr lang="en-GB" b="0" dirty="0">
                <a:effectLst/>
              </a:rPr>
              <a:t>Remote workers are less productive — post‑2020 studies show equal or higher productivity for many roles</a:t>
            </a:r>
            <a:endParaRPr lang="en-GB" b="0" dirty="0"/>
          </a:p>
          <a:p>
            <a:pPr marL="228600" indent="-228600">
              <a:buFont typeface="+mj-lt"/>
              <a:buAutoNum type="arabicPeriod"/>
            </a:pPr>
            <a:r>
              <a:rPr lang="en-GB" b="0" dirty="0">
                <a:effectLst/>
              </a:rPr>
              <a:t>High employee engagement always improves performance — recent meta‑analyses show the relationship is weaker and more context‑dependent than previously claimed</a:t>
            </a:r>
            <a:endParaRPr lang="en-GB" b="0" dirty="0"/>
          </a:p>
          <a:p>
            <a:pPr marL="228600" indent="-228600">
              <a:buFont typeface="+mj-lt"/>
              <a:buAutoNum type="arabicPeriod"/>
            </a:pPr>
            <a:r>
              <a:rPr lang="en-GB" b="0" dirty="0">
                <a:effectLst/>
              </a:rPr>
              <a:t>AI will replace most jobs soon — current evidence shows AI augments tasks more than it replaces entire roles</a:t>
            </a:r>
            <a:endParaRPr lang="en-GB" b="0" dirty="0"/>
          </a:p>
          <a:p>
            <a:pPr marL="228600" indent="-228600">
              <a:buFont typeface="+mj-lt"/>
              <a:buAutoNum type="arabicPeriod"/>
            </a:pPr>
            <a:r>
              <a:rPr lang="en-GB" b="0" dirty="0">
                <a:effectLst/>
              </a:rPr>
              <a:t>Millennials are fundamentally different at work — research shows generational differences are tiny; age and career stage explain more</a:t>
            </a:r>
            <a:endParaRPr lang="en-GB" b="0" dirty="0"/>
          </a:p>
          <a:p>
            <a:pPr marL="228600" indent="-228600">
              <a:buFont typeface="+mj-lt"/>
              <a:buAutoNum type="arabicPeriod"/>
            </a:pPr>
            <a:r>
              <a:rPr lang="en-GB" b="0" dirty="0">
                <a:effectLst/>
              </a:rPr>
              <a:t>Longer hours mean higher productivity — studies from 2015–2024 show diminishing returns after ~50 hours/week</a:t>
            </a:r>
            <a:endParaRPr lang="en-GB" b="0" dirty="0"/>
          </a:p>
          <a:p>
            <a:pPr marL="228600" indent="-228600">
              <a:buFont typeface="+mj-lt"/>
              <a:buAutoNum type="arabicPeriod"/>
            </a:pPr>
            <a:r>
              <a:rPr lang="en-GB" b="0" dirty="0">
                <a:effectLst/>
              </a:rPr>
              <a:t>Brainstorming in groups produces more ideas — newer research confirms individuals generate more and better ideas alone before group discussion</a:t>
            </a:r>
            <a:endParaRPr lang="en-GB" b="0" dirty="0"/>
          </a:p>
          <a:p>
            <a:pPr marL="228600" indent="-228600">
              <a:buFont typeface="+mj-lt"/>
              <a:buAutoNum type="arabicPeriod"/>
            </a:pPr>
            <a:r>
              <a:rPr lang="en-GB" b="0" dirty="0">
                <a:effectLst/>
              </a:rPr>
              <a:t>Customer satisfaction guarantees loyalty — recent findings show satisfied customers still switch brands frequently</a:t>
            </a:r>
            <a:endParaRPr lang="en-GB" b="0" dirty="0"/>
          </a:p>
          <a:p>
            <a:pPr marL="228600" indent="-228600">
              <a:buFont typeface="+mj-lt"/>
              <a:buAutoNum type="arabicPeriod"/>
            </a:pPr>
            <a:r>
              <a:rPr lang="en-GB" b="0" dirty="0">
                <a:effectLst/>
              </a:rPr>
              <a:t>Diversity automatically improves performance — evidence shows benefits depend heavily on inclusion, leadership, and team climate</a:t>
            </a:r>
            <a:endParaRPr lang="en-GB" dirty="0"/>
          </a:p>
          <a:p>
            <a:pPr marL="228600" indent="-228600">
              <a:buFont typeface="+mj-lt"/>
              <a:buAutoNum type="arabicPeriod"/>
            </a:pPr>
            <a:r>
              <a:rPr lang="en-GB" b="0" dirty="0">
                <a:effectLst/>
              </a:rPr>
              <a:t>Humans use only 10% of their brain — completely false; brain imaging disproves it</a:t>
            </a:r>
            <a:endParaRPr lang="en-GB" b="0" dirty="0"/>
          </a:p>
          <a:p>
            <a:pPr marL="228600" indent="-228600">
              <a:buFont typeface="+mj-lt"/>
              <a:buAutoNum type="arabicPeriod"/>
            </a:pPr>
            <a:r>
              <a:rPr lang="en-GB" b="0" dirty="0">
                <a:effectLst/>
              </a:rPr>
              <a:t>Lightning never strikes the same place twice — it does, especially tall structures</a:t>
            </a:r>
            <a:endParaRPr lang="en-GB" b="0" dirty="0"/>
          </a:p>
          <a:p>
            <a:pPr marL="228600" indent="-228600">
              <a:buFont typeface="+mj-lt"/>
              <a:buAutoNum type="arabicPeriod"/>
            </a:pPr>
            <a:r>
              <a:rPr lang="en-GB" b="0" dirty="0">
                <a:effectLst/>
              </a:rPr>
              <a:t>Sugar causes hyperactivity in children — controlled studies show no causal link</a:t>
            </a:r>
            <a:endParaRPr lang="en-GB" b="0" dirty="0"/>
          </a:p>
          <a:p>
            <a:pPr marL="228600" indent="-228600">
              <a:buFont typeface="+mj-lt"/>
              <a:buAutoNum type="arabicPeriod"/>
            </a:pPr>
            <a:r>
              <a:rPr lang="en-GB" b="0" dirty="0">
                <a:effectLst/>
              </a:rPr>
              <a:t>Goldfish have a 3‑second memory — they can remember for months</a:t>
            </a:r>
            <a:endParaRPr lang="en-GB" b="0" dirty="0"/>
          </a:p>
          <a:p>
            <a:pPr marL="228600" indent="-228600">
              <a:buFont typeface="+mj-lt"/>
              <a:buAutoNum type="arabicPeriod"/>
            </a:pPr>
            <a:r>
              <a:rPr lang="en-GB" b="0" dirty="0">
                <a:effectLst/>
              </a:rPr>
              <a:t>Vaccines cause autism — based on a fraudulent study; thoroughly disproven</a:t>
            </a:r>
            <a:endParaRPr lang="en-GB" b="0" dirty="0"/>
          </a:p>
          <a:p>
            <a:pPr marL="228600" indent="-228600">
              <a:buFont typeface="+mj-lt"/>
              <a:buAutoNum type="arabicPeriod"/>
            </a:pPr>
            <a:r>
              <a:rPr lang="en-GB" b="0" dirty="0">
                <a:effectLst/>
              </a:rPr>
              <a:t>Bulls hate the colour red — bulls are colour‑blind to red; they react to movement</a:t>
            </a:r>
            <a:endParaRPr lang="en-GB" b="0" dirty="0"/>
          </a:p>
          <a:p>
            <a:pPr marL="228600" lvl="0" indent="-228600" algn="l" rtl="0">
              <a:spcBef>
                <a:spcPts val="0"/>
              </a:spcBef>
              <a:spcAft>
                <a:spcPts val="0"/>
              </a:spcAft>
              <a:buFont typeface="+mj-lt"/>
              <a:buAutoNum type="arabicPeriod"/>
            </a:pPr>
            <a:endParaRPr lang="en-GB" dirty="0"/>
          </a:p>
          <a:p>
            <a:pPr marL="228600" lvl="0" indent="-228600" algn="l" rtl="0">
              <a:spcBef>
                <a:spcPts val="0"/>
              </a:spcBef>
              <a:spcAft>
                <a:spcPts val="0"/>
              </a:spcAft>
              <a:buFont typeface="+mj-lt"/>
              <a:buAutoNum type="arabicPeriod"/>
            </a:pPr>
            <a:endParaRPr dirty="0"/>
          </a:p>
        </p:txBody>
      </p:sp>
      <p:sp>
        <p:nvSpPr>
          <p:cNvPr id="203" name="Google Shape;203;p21:notes">
            <a:extLst>
              <a:ext uri="{FF2B5EF4-FFF2-40B4-BE49-F238E27FC236}">
                <a16:creationId xmlns:a16="http://schemas.microsoft.com/office/drawing/2014/main" id="{7A6B8927-16F3-24F9-D75C-F43501DD7D14}"/>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26291997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a:extLst>
            <a:ext uri="{FF2B5EF4-FFF2-40B4-BE49-F238E27FC236}">
              <a16:creationId xmlns:a16="http://schemas.microsoft.com/office/drawing/2014/main" id="{4BAC0CFC-3ACC-F493-CE6A-6FE7E37BBD02}"/>
            </a:ext>
          </a:extLst>
        </p:cNvPr>
        <p:cNvGrpSpPr/>
        <p:nvPr/>
      </p:nvGrpSpPr>
      <p:grpSpPr>
        <a:xfrm>
          <a:off x="0" y="0"/>
          <a:ext cx="0" cy="0"/>
          <a:chOff x="0" y="0"/>
          <a:chExt cx="0" cy="0"/>
        </a:xfrm>
      </p:grpSpPr>
      <p:sp>
        <p:nvSpPr>
          <p:cNvPr id="195" name="Google Shape;195;p20:notes">
            <a:extLst>
              <a:ext uri="{FF2B5EF4-FFF2-40B4-BE49-F238E27FC236}">
                <a16:creationId xmlns:a16="http://schemas.microsoft.com/office/drawing/2014/main" id="{855090DD-7B6D-9A7C-6727-815EFDDBA4DD}"/>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a:extLst>
              <a:ext uri="{FF2B5EF4-FFF2-40B4-BE49-F238E27FC236}">
                <a16:creationId xmlns:a16="http://schemas.microsoft.com/office/drawing/2014/main" id="{95AA07C5-0CAE-E88A-BAB3-BEF2D8CC6316}"/>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2560112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p3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26" name="Google Shape;326;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58964FEB-6C34-AE2F-76A3-65E6257A6CB9}"/>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9C659806-DBCB-E2DA-9B78-34E35B0C67B2}"/>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F42A159A-96A8-4C38-248C-6906A5B8A2C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3588043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10946811-0095-D3DF-46C2-DDDA232BAB54}"/>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92D7F2E9-E1FF-932D-06C6-5E021C910BE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DF8BAED8-2D03-276D-ED2E-85D85FE889AB}"/>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9059089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4"/>
        <p:cNvGrpSpPr/>
        <p:nvPr/>
      </p:nvGrpSpPr>
      <p:grpSpPr>
        <a:xfrm>
          <a:off x="0" y="0"/>
          <a:ext cx="0" cy="0"/>
          <a:chOff x="0" y="0"/>
          <a:chExt cx="0" cy="0"/>
        </a:xfrm>
      </p:grpSpPr>
      <p:sp>
        <p:nvSpPr>
          <p:cNvPr id="295" name="Google Shape;295;p3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6" name="Google Shape;296;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8" name="Google Shape;22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6501429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0"/>
        <p:cNvGrpSpPr/>
        <p:nvPr/>
      </p:nvGrpSpPr>
      <p:grpSpPr>
        <a:xfrm>
          <a:off x="0" y="0"/>
          <a:ext cx="0" cy="0"/>
          <a:chOff x="0" y="0"/>
          <a:chExt cx="0" cy="0"/>
        </a:xfrm>
      </p:grpSpPr>
      <p:sp>
        <p:nvSpPr>
          <p:cNvPr id="311" name="Google Shape;311;p3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2" name="Google Shape;312;p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p3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9" name="Google Shape;319;p3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6"/>
        <p:cNvGrpSpPr/>
        <p:nvPr/>
      </p:nvGrpSpPr>
      <p:grpSpPr>
        <a:xfrm>
          <a:off x="0" y="0"/>
          <a:ext cx="0" cy="0"/>
          <a:chOff x="0" y="0"/>
          <a:chExt cx="0" cy="0"/>
        </a:xfrm>
      </p:grpSpPr>
      <p:sp>
        <p:nvSpPr>
          <p:cNvPr id="287" name="Google Shape;287;p3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49</a:t>
            </a:fld>
            <a:endParaRPr sz="1200" b="0" i="0" u="none" strike="noStrike" cap="none">
              <a:solidFill>
                <a:srgbClr val="000000"/>
              </a:solidFill>
              <a:latin typeface="Times New Roman"/>
              <a:ea typeface="Times New Roman"/>
              <a:cs typeface="Times New Roman"/>
              <a:sym typeface="Times New Roman"/>
            </a:endParaRPr>
          </a:p>
        </p:txBody>
      </p:sp>
      <p:sp>
        <p:nvSpPr>
          <p:cNvPr id="288" name="Google Shape;288;p33:notes"/>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289" name="Google Shape;289;p33:notes"/>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dirty="0"/>
          </a:p>
          <a:p>
            <a:pPr marL="0" lvl="0" indent="0" algn="l" rtl="0">
              <a:spcBef>
                <a:spcPts val="0"/>
              </a:spcBef>
              <a:spcAft>
                <a:spcPts val="0"/>
              </a:spcAft>
              <a:buNone/>
            </a:pPr>
            <a:r>
              <a:rPr lang="en-GB" dirty="0"/>
              <a:t>Good research topic:</a:t>
            </a:r>
          </a:p>
          <a:p>
            <a:pPr marL="228600" lvl="0" indent="-228600" algn="l" rtl="0">
              <a:spcBef>
                <a:spcPts val="0"/>
              </a:spcBef>
              <a:spcAft>
                <a:spcPts val="0"/>
              </a:spcAft>
              <a:buAutoNum type="arabicPeriod"/>
            </a:pPr>
            <a:r>
              <a:rPr lang="en-GB" dirty="0"/>
              <a:t>Relevant to your future</a:t>
            </a:r>
          </a:p>
          <a:p>
            <a:pPr marL="228600" lvl="0" indent="-228600" algn="l" rtl="0">
              <a:spcBef>
                <a:spcPts val="0"/>
              </a:spcBef>
              <a:spcAft>
                <a:spcPts val="0"/>
              </a:spcAft>
              <a:buAutoNum type="arabicPeriod"/>
            </a:pPr>
            <a:r>
              <a:rPr lang="en-GB" dirty="0"/>
              <a:t>You know well about it</a:t>
            </a:r>
          </a:p>
          <a:p>
            <a:pPr marL="228600" lvl="0" indent="-228600" algn="l" rtl="0">
              <a:spcBef>
                <a:spcPts val="0"/>
              </a:spcBef>
              <a:spcAft>
                <a:spcPts val="0"/>
              </a:spcAft>
              <a:buAutoNum type="arabicPeriod"/>
            </a:pPr>
            <a:r>
              <a:rPr lang="en-GB" dirty="0"/>
              <a:t>There are publicly available resources which could help to do research in the selected topic.</a:t>
            </a:r>
          </a:p>
          <a:p>
            <a:pPr marL="228600" lvl="0" indent="-228600" algn="l" rtl="0">
              <a:spcBef>
                <a:spcPts val="0"/>
              </a:spcBef>
              <a:spcAft>
                <a:spcPts val="0"/>
              </a:spcAft>
              <a:buAutoNum type="arabicPeriod"/>
            </a:pPr>
            <a:r>
              <a:rPr lang="en-GB" dirty="0"/>
              <a:t>Relevant data could be collected</a:t>
            </a:r>
            <a:endParaRPr dirty="0"/>
          </a:p>
        </p:txBody>
      </p:sp>
      <p:sp>
        <p:nvSpPr>
          <p:cNvPr id="290" name="Google Shape;290;p33:notes"/>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extLst>
      <p:ext uri="{BB962C8B-B14F-4D97-AF65-F5344CB8AC3E}">
        <p14:creationId xmlns:p14="http://schemas.microsoft.com/office/powerpoint/2010/main" val="382783650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2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2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9572226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2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24" name="Google Shape;224;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105795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1" name="Google Shape;21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1031369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1" name="Google Shape;241;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7720841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p:cNvGrpSpPr/>
        <p:nvPr/>
      </p:nvGrpSpPr>
      <p:grpSpPr>
        <a:xfrm>
          <a:off x="0" y="0"/>
          <a:ext cx="0" cy="0"/>
          <a:chOff x="0" y="0"/>
          <a:chExt cx="0" cy="0"/>
        </a:xfrm>
      </p:grpSpPr>
      <p:sp>
        <p:nvSpPr>
          <p:cNvPr id="305" name="Google Shape;305;p3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6" name="Google Shape;306;p3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8934999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4">
          <a:extLst>
            <a:ext uri="{FF2B5EF4-FFF2-40B4-BE49-F238E27FC236}">
              <a16:creationId xmlns:a16="http://schemas.microsoft.com/office/drawing/2014/main" id="{0C32ABFC-361F-537F-3C27-E336AB25F64A}"/>
            </a:ext>
          </a:extLst>
        </p:cNvPr>
        <p:cNvGrpSpPr/>
        <p:nvPr/>
      </p:nvGrpSpPr>
      <p:grpSpPr>
        <a:xfrm>
          <a:off x="0" y="0"/>
          <a:ext cx="0" cy="0"/>
          <a:chOff x="0" y="0"/>
          <a:chExt cx="0" cy="0"/>
        </a:xfrm>
      </p:grpSpPr>
      <p:sp>
        <p:nvSpPr>
          <p:cNvPr id="305" name="Google Shape;305;p35:notes">
            <a:extLst>
              <a:ext uri="{FF2B5EF4-FFF2-40B4-BE49-F238E27FC236}">
                <a16:creationId xmlns:a16="http://schemas.microsoft.com/office/drawing/2014/main" id="{74CE9F8A-C573-0B96-D2EA-0D3F6E5F5B60}"/>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06" name="Google Shape;306;p35:notes">
            <a:extLst>
              <a:ext uri="{FF2B5EF4-FFF2-40B4-BE49-F238E27FC236}">
                <a16:creationId xmlns:a16="http://schemas.microsoft.com/office/drawing/2014/main" id="{4EE1452B-B88D-5BBB-E37D-F8A89CC0C5BD}"/>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55163870"/>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a:extLst>
            <a:ext uri="{FF2B5EF4-FFF2-40B4-BE49-F238E27FC236}">
              <a16:creationId xmlns:a16="http://schemas.microsoft.com/office/drawing/2014/main" id="{A3A5DC2F-9A28-B575-5EB3-BC817315BF80}"/>
            </a:ext>
          </a:extLst>
        </p:cNvPr>
        <p:cNvGrpSpPr/>
        <p:nvPr/>
      </p:nvGrpSpPr>
      <p:grpSpPr>
        <a:xfrm>
          <a:off x="0" y="0"/>
          <a:ext cx="0" cy="0"/>
          <a:chOff x="0" y="0"/>
          <a:chExt cx="0" cy="0"/>
        </a:xfrm>
      </p:grpSpPr>
      <p:sp>
        <p:nvSpPr>
          <p:cNvPr id="246" name="Google Shape;246;p10:notes">
            <a:extLst>
              <a:ext uri="{FF2B5EF4-FFF2-40B4-BE49-F238E27FC236}">
                <a16:creationId xmlns:a16="http://schemas.microsoft.com/office/drawing/2014/main" id="{45F254BD-6649-15F8-245B-67DEDE34D5FC}"/>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7" name="Google Shape;247;p10:notes">
            <a:extLst>
              <a:ext uri="{FF2B5EF4-FFF2-40B4-BE49-F238E27FC236}">
                <a16:creationId xmlns:a16="http://schemas.microsoft.com/office/drawing/2014/main" id="{1C78662A-8AC1-CDB2-F41C-5984576BB7E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135785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none" strike="noStrike" kern="1200" dirty="0">
                <a:solidFill>
                  <a:schemeClr val="tx1"/>
                </a:solidFill>
                <a:effectLst/>
                <a:latin typeface="+mn-lt"/>
                <a:ea typeface="+mn-ea"/>
                <a:cs typeface="+mn-cs"/>
              </a:rPr>
              <a:t>Research paradigms: </a:t>
            </a:r>
            <a:r>
              <a:rPr lang="en-GB" sz="1200" b="0" u="none" strike="noStrike" kern="1200" dirty="0">
                <a:solidFill>
                  <a:schemeClr val="tx1"/>
                </a:solidFill>
                <a:effectLst/>
                <a:latin typeface="+mn-lt"/>
                <a:ea typeface="+mn-ea"/>
                <a:cs typeface="+mn-cs"/>
              </a:rPr>
              <a:t>to understand what knowledge is and how to realise it.</a:t>
            </a:r>
          </a:p>
          <a:p>
            <a:r>
              <a:rPr lang="en-GB" sz="1200" b="1" u="none" strike="noStrike" kern="1200" dirty="0">
                <a:solidFill>
                  <a:schemeClr val="tx1"/>
                </a:solidFill>
                <a:effectLst/>
                <a:latin typeface="+mn-lt"/>
                <a:ea typeface="+mn-ea"/>
                <a:cs typeface="+mn-cs"/>
              </a:rPr>
              <a:t>Positivism</a:t>
            </a:r>
          </a:p>
          <a:p>
            <a:r>
              <a:rPr lang="en-GB" sz="1200" b="1" u="none" strike="noStrike" kern="1200" dirty="0">
                <a:solidFill>
                  <a:schemeClr val="tx1"/>
                </a:solidFill>
                <a:effectLst/>
                <a:latin typeface="+mn-lt"/>
                <a:ea typeface="+mn-ea"/>
                <a:cs typeface="+mn-cs"/>
              </a:rPr>
              <a:t>Focus:</a:t>
            </a:r>
            <a:r>
              <a:rPr lang="en-GB" sz="1200" b="0" u="none" strike="noStrike" kern="1200" dirty="0">
                <a:solidFill>
                  <a:schemeClr val="tx1"/>
                </a:solidFill>
                <a:effectLst/>
                <a:latin typeface="+mn-lt"/>
                <a:ea typeface="+mn-ea"/>
                <a:cs typeface="+mn-cs"/>
              </a:rPr>
              <a:t> Objective reality and quantifiable data.</a:t>
            </a:r>
          </a:p>
          <a:p>
            <a:r>
              <a:rPr lang="en-GB" sz="1200" b="1" u="none" strike="noStrike" kern="1200" dirty="0">
                <a:solidFill>
                  <a:schemeClr val="tx1"/>
                </a:solidFill>
                <a:effectLst/>
                <a:latin typeface="+mn-lt"/>
                <a:ea typeface="+mn-ea"/>
                <a:cs typeface="+mn-cs"/>
              </a:rPr>
              <a:t>Philosophy:</a:t>
            </a:r>
            <a:r>
              <a:rPr lang="en-GB" sz="1200" b="0" u="none" strike="noStrike" kern="1200" dirty="0">
                <a:solidFill>
                  <a:schemeClr val="tx1"/>
                </a:solidFill>
                <a:effectLst/>
                <a:latin typeface="+mn-lt"/>
                <a:ea typeface="+mn-ea"/>
                <a:cs typeface="+mn-cs"/>
              </a:rPr>
              <a:t> Believes that management phenomena (e.g., employee productivity, market trends) can be studied using the scientific method, testing hypotheses to establish universal laws and cause-and-effect relationships.</a:t>
            </a:r>
          </a:p>
          <a:p>
            <a:r>
              <a:rPr lang="en-GB" sz="1200" b="1" u="none" strike="noStrike" kern="1200" dirty="0">
                <a:solidFill>
                  <a:schemeClr val="tx1"/>
                </a:solidFill>
                <a:effectLst/>
                <a:latin typeface="+mn-lt"/>
                <a:ea typeface="+mn-ea"/>
                <a:cs typeface="+mn-cs"/>
              </a:rPr>
              <a:t>Methodology:</a:t>
            </a:r>
            <a:r>
              <a:rPr lang="en-GB" sz="1200" b="0" u="none" strike="noStrike" kern="1200" dirty="0">
                <a:solidFill>
                  <a:schemeClr val="tx1"/>
                </a:solidFill>
                <a:effectLst/>
                <a:latin typeface="+mn-lt"/>
                <a:ea typeface="+mn-ea"/>
                <a:cs typeface="+mn-cs"/>
              </a:rPr>
              <a:t> Highly structured, quantitative, large-scale surveys or statistical analysis of datasets.</a:t>
            </a:r>
          </a:p>
          <a:p>
            <a:r>
              <a:rPr lang="en-GB" sz="1200" b="1" u="none" strike="noStrike" kern="1200" dirty="0">
                <a:solidFill>
                  <a:schemeClr val="tx1"/>
                </a:solidFill>
                <a:effectLst/>
                <a:latin typeface="+mn-lt"/>
                <a:ea typeface="+mn-ea"/>
                <a:cs typeface="+mn-cs"/>
              </a:rPr>
              <a:t>2. Interpretivism</a:t>
            </a:r>
          </a:p>
          <a:p>
            <a:r>
              <a:rPr lang="en-GB" sz="1200" b="1" u="none" strike="noStrike" kern="1200" dirty="0">
                <a:solidFill>
                  <a:schemeClr val="tx1"/>
                </a:solidFill>
                <a:effectLst/>
                <a:latin typeface="+mn-lt"/>
                <a:ea typeface="+mn-ea"/>
                <a:cs typeface="+mn-cs"/>
              </a:rPr>
              <a:t>Focus:</a:t>
            </a:r>
            <a:r>
              <a:rPr lang="en-GB" sz="1200" b="0" u="none" strike="noStrike" kern="1200" dirty="0">
                <a:solidFill>
                  <a:schemeClr val="tx1"/>
                </a:solidFill>
                <a:effectLst/>
                <a:latin typeface="+mn-lt"/>
                <a:ea typeface="+mn-ea"/>
                <a:cs typeface="+mn-cs"/>
              </a:rPr>
              <a:t> Subjective realities, human experiences, and context.</a:t>
            </a:r>
          </a:p>
          <a:p>
            <a:r>
              <a:rPr lang="en-GB" sz="1200" b="1" u="none" strike="noStrike" kern="1200" dirty="0">
                <a:solidFill>
                  <a:schemeClr val="tx1"/>
                </a:solidFill>
                <a:effectLst/>
                <a:latin typeface="+mn-lt"/>
                <a:ea typeface="+mn-ea"/>
                <a:cs typeface="+mn-cs"/>
              </a:rPr>
              <a:t>Philosophy:</a:t>
            </a:r>
            <a:r>
              <a:rPr lang="en-GB" sz="1200" b="0" u="none" strike="noStrike" kern="1200" dirty="0">
                <a:solidFill>
                  <a:schemeClr val="tx1"/>
                </a:solidFill>
                <a:effectLst/>
                <a:latin typeface="+mn-lt"/>
                <a:ea typeface="+mn-ea"/>
                <a:cs typeface="+mn-cs"/>
              </a:rPr>
              <a:t> Believes that organizations are complex social and political environments shaped by the people within them, rather than sterile systems governed by rigid physical laws. </a:t>
            </a:r>
          </a:p>
          <a:p>
            <a:r>
              <a:rPr lang="en-GB" sz="1200" b="1" u="none" strike="noStrike" kern="1200" dirty="0">
                <a:solidFill>
                  <a:schemeClr val="tx1"/>
                </a:solidFill>
                <a:effectLst/>
                <a:latin typeface="+mn-lt"/>
                <a:ea typeface="+mn-ea"/>
                <a:cs typeface="+mn-cs"/>
              </a:rPr>
              <a:t>Methodology:</a:t>
            </a:r>
            <a:r>
              <a:rPr lang="en-GB" sz="1200" b="0" u="none" strike="noStrike" kern="1200" dirty="0">
                <a:solidFill>
                  <a:schemeClr val="tx1"/>
                </a:solidFill>
                <a:effectLst/>
                <a:latin typeface="+mn-lt"/>
                <a:ea typeface="+mn-ea"/>
                <a:cs typeface="+mn-cs"/>
              </a:rPr>
              <a:t> Inductive, qualitative, utilizing small samples, in-depth interviews, or case studies to explore </a:t>
            </a:r>
            <a:r>
              <a:rPr lang="en-GB" sz="1200" b="0" i="1" u="none" strike="noStrike" kern="1200" dirty="0">
                <a:solidFill>
                  <a:schemeClr val="tx1"/>
                </a:solidFill>
                <a:effectLst/>
                <a:latin typeface="+mn-lt"/>
                <a:ea typeface="+mn-ea"/>
                <a:cs typeface="+mn-cs"/>
              </a:rPr>
              <a:t>why</a:t>
            </a:r>
            <a:r>
              <a:rPr lang="en-GB" sz="1200" b="0" u="none" strike="noStrike" kern="1200" dirty="0">
                <a:solidFill>
                  <a:schemeClr val="tx1"/>
                </a:solidFill>
                <a:effectLst/>
                <a:latin typeface="+mn-lt"/>
                <a:ea typeface="+mn-ea"/>
                <a:cs typeface="+mn-cs"/>
              </a:rPr>
              <a:t> and </a:t>
            </a:r>
            <a:r>
              <a:rPr lang="en-GB" sz="1200" b="0" i="1" u="none" strike="noStrike" kern="1200" dirty="0">
                <a:solidFill>
                  <a:schemeClr val="tx1"/>
                </a:solidFill>
                <a:effectLst/>
                <a:latin typeface="+mn-lt"/>
                <a:ea typeface="+mn-ea"/>
                <a:cs typeface="+mn-cs"/>
              </a:rPr>
              <a:t>how</a:t>
            </a:r>
            <a:r>
              <a:rPr lang="en-GB" sz="1200" b="0" u="none" strike="noStrike" kern="1200" dirty="0">
                <a:solidFill>
                  <a:schemeClr val="tx1"/>
                </a:solidFill>
                <a:effectLst/>
                <a:latin typeface="+mn-lt"/>
                <a:ea typeface="+mn-ea"/>
                <a:cs typeface="+mn-cs"/>
              </a:rPr>
              <a:t> people behave in specific settings.</a:t>
            </a:r>
          </a:p>
          <a:p>
            <a:r>
              <a:rPr lang="en-GB" sz="1200" b="1" u="none" strike="noStrike" kern="1200" dirty="0">
                <a:solidFill>
                  <a:schemeClr val="tx1"/>
                </a:solidFill>
                <a:effectLst/>
                <a:latin typeface="+mn-lt"/>
                <a:ea typeface="+mn-ea"/>
                <a:cs typeface="+mn-cs"/>
              </a:rPr>
              <a:t>3. Pragmatism</a:t>
            </a:r>
          </a:p>
          <a:p>
            <a:r>
              <a:rPr lang="en-GB" sz="1200" b="1" u="none" strike="noStrike" kern="1200" dirty="0">
                <a:solidFill>
                  <a:schemeClr val="tx1"/>
                </a:solidFill>
                <a:effectLst/>
                <a:latin typeface="+mn-lt"/>
                <a:ea typeface="+mn-ea"/>
                <a:cs typeface="+mn-cs"/>
              </a:rPr>
              <a:t>Focus:</a:t>
            </a:r>
            <a:r>
              <a:rPr lang="en-GB" sz="1200" b="0" u="none" strike="noStrike" kern="1200" dirty="0">
                <a:solidFill>
                  <a:schemeClr val="tx1"/>
                </a:solidFill>
                <a:effectLst/>
                <a:latin typeface="+mn-lt"/>
                <a:ea typeface="+mn-ea"/>
                <a:cs typeface="+mn-cs"/>
              </a:rPr>
              <a:t> The research problem itself rather than abstract philosophical debates.</a:t>
            </a:r>
          </a:p>
          <a:p>
            <a:r>
              <a:rPr lang="en-GB" sz="1200" b="1" u="none" strike="noStrike" kern="1200" dirty="0">
                <a:solidFill>
                  <a:schemeClr val="tx1"/>
                </a:solidFill>
                <a:effectLst/>
                <a:latin typeface="+mn-lt"/>
                <a:ea typeface="+mn-ea"/>
                <a:cs typeface="+mn-cs"/>
              </a:rPr>
              <a:t>Philosophy:</a:t>
            </a:r>
            <a:r>
              <a:rPr lang="en-GB" sz="1200" b="0" u="none" strike="noStrike" kern="1200" dirty="0">
                <a:solidFill>
                  <a:schemeClr val="tx1"/>
                </a:solidFill>
                <a:effectLst/>
                <a:latin typeface="+mn-lt"/>
                <a:ea typeface="+mn-ea"/>
                <a:cs typeface="+mn-cs"/>
              </a:rPr>
              <a:t> Believes the best way to understand a management issue is to use whatever approach works best to find the answer.</a:t>
            </a:r>
          </a:p>
          <a:p>
            <a:r>
              <a:rPr lang="en-GB" sz="1200" b="1" u="none" strike="noStrike" kern="1200" dirty="0">
                <a:solidFill>
                  <a:schemeClr val="tx1"/>
                </a:solidFill>
                <a:effectLst/>
                <a:latin typeface="+mn-lt"/>
                <a:ea typeface="+mn-ea"/>
                <a:cs typeface="+mn-cs"/>
              </a:rPr>
              <a:t>Methodology:</a:t>
            </a:r>
            <a:r>
              <a:rPr lang="en-GB" sz="1200" b="0" u="none" strike="noStrike" kern="1200" dirty="0">
                <a:solidFill>
                  <a:schemeClr val="tx1"/>
                </a:solidFill>
                <a:effectLst/>
                <a:latin typeface="+mn-lt"/>
                <a:ea typeface="+mn-ea"/>
                <a:cs typeface="+mn-cs"/>
              </a:rPr>
              <a:t> Mixed-methods (combining quantitative and qualitative data) to evaluate phenomena holistically (e.g., combining employee satisfaction surveys with in-depth management interviews).</a:t>
            </a:r>
          </a:p>
          <a:p>
            <a:r>
              <a:rPr lang="en-GB" sz="1200" b="1" u="none" strike="noStrike" kern="1200" dirty="0">
                <a:solidFill>
                  <a:schemeClr val="tx1"/>
                </a:solidFill>
                <a:effectLst/>
                <a:latin typeface="+mn-lt"/>
                <a:ea typeface="+mn-ea"/>
                <a:cs typeface="+mn-cs"/>
              </a:rPr>
              <a:t>4. Critical Realism</a:t>
            </a:r>
          </a:p>
          <a:p>
            <a:r>
              <a:rPr lang="en-GB" sz="1200" b="1" u="none" strike="noStrike" kern="1200" dirty="0">
                <a:solidFill>
                  <a:schemeClr val="tx1"/>
                </a:solidFill>
                <a:effectLst/>
                <a:latin typeface="+mn-lt"/>
                <a:ea typeface="+mn-ea"/>
                <a:cs typeface="+mn-cs"/>
              </a:rPr>
              <a:t>Focus:</a:t>
            </a:r>
            <a:r>
              <a:rPr lang="en-GB" sz="1200" b="0" u="none" strike="noStrike" kern="1200" dirty="0">
                <a:solidFill>
                  <a:schemeClr val="tx1"/>
                </a:solidFill>
                <a:effectLst/>
                <a:latin typeface="+mn-lt"/>
                <a:ea typeface="+mn-ea"/>
                <a:cs typeface="+mn-cs"/>
              </a:rPr>
              <a:t> Identifying the underlying structures that cause observable events.</a:t>
            </a:r>
          </a:p>
          <a:p>
            <a:r>
              <a:rPr lang="en-GB" sz="1200" b="1" u="none" strike="noStrike" kern="1200" dirty="0">
                <a:solidFill>
                  <a:schemeClr val="tx1"/>
                </a:solidFill>
                <a:effectLst/>
                <a:latin typeface="+mn-lt"/>
                <a:ea typeface="+mn-ea"/>
                <a:cs typeface="+mn-cs"/>
              </a:rPr>
              <a:t>Philosophy:</a:t>
            </a:r>
            <a:r>
              <a:rPr lang="en-GB" sz="1200" b="0" u="none" strike="noStrike" kern="1200" dirty="0">
                <a:solidFill>
                  <a:schemeClr val="tx1"/>
                </a:solidFill>
                <a:effectLst/>
                <a:latin typeface="+mn-lt"/>
                <a:ea typeface="+mn-ea"/>
                <a:cs typeface="+mn-cs"/>
              </a:rPr>
              <a:t> Accepts that an objective reality exists, but our understanding of it is subjective and shaped by social, cultural, and historical structures. </a:t>
            </a:r>
          </a:p>
          <a:p>
            <a:r>
              <a:rPr lang="en-GB" sz="1200" b="1" u="none" strike="noStrike" kern="1200" dirty="0">
                <a:solidFill>
                  <a:schemeClr val="tx1"/>
                </a:solidFill>
                <a:effectLst/>
                <a:latin typeface="+mn-lt"/>
                <a:ea typeface="+mn-ea"/>
                <a:cs typeface="+mn-cs"/>
              </a:rPr>
              <a:t>Methodology:</a:t>
            </a:r>
            <a:r>
              <a:rPr lang="en-GB" sz="1200" b="0" u="none" strike="noStrike" kern="1200" dirty="0">
                <a:solidFill>
                  <a:schemeClr val="tx1"/>
                </a:solidFill>
                <a:effectLst/>
                <a:latin typeface="+mn-lt"/>
                <a:ea typeface="+mn-ea"/>
                <a:cs typeface="+mn-cs"/>
              </a:rPr>
              <a:t> Focuses on uncovering the hidden mechanisms (like organizational culture or power dynamics) that shape surface-level business performance.</a:t>
            </a:r>
          </a:p>
          <a:p>
            <a:endParaRPr lang="en-GB" dirty="0"/>
          </a:p>
        </p:txBody>
      </p:sp>
      <p:sp>
        <p:nvSpPr>
          <p:cNvPr id="4" name="Slide Number Placeholder 3"/>
          <p:cNvSpPr>
            <a:spLocks noGrp="1"/>
          </p:cNvSpPr>
          <p:nvPr>
            <p:ph type="sldNum" sz="quarter" idx="5"/>
          </p:nvPr>
        </p:nvSpPr>
        <p:spPr/>
        <p:txBody>
          <a:bodyPr/>
          <a:lstStyle/>
          <a:p>
            <a:fld id="{657F13BE-0D13-4DB1-B8FE-C23C5387B70B}" type="slidenum">
              <a:rPr lang="en-GB" smtClean="0"/>
              <a:t>59</a:t>
            </a:fld>
            <a:endParaRPr lang="en-GB"/>
          </a:p>
        </p:txBody>
      </p:sp>
    </p:spTree>
    <p:extLst>
      <p:ext uri="{BB962C8B-B14F-4D97-AF65-F5344CB8AC3E}">
        <p14:creationId xmlns:p14="http://schemas.microsoft.com/office/powerpoint/2010/main" val="304298038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dirty="0">
                <a:effectLst/>
              </a:rPr>
              <a:t>RQ1: How do employees experience motivation in hybrid‑working environments? — </a:t>
            </a:r>
            <a:r>
              <a:rPr lang="en-GB" b="0" i="1" dirty="0">
                <a:effectLst/>
              </a:rPr>
              <a:t>Qualitative</a:t>
            </a:r>
            <a:r>
              <a:rPr lang="en-GB" b="0" dirty="0">
                <a:effectLst/>
              </a:rPr>
              <a:t> Because it explores lived experiences, perceptions, and meanings.</a:t>
            </a:r>
            <a:endParaRPr lang="en-GB" b="0" dirty="0"/>
          </a:p>
          <a:p>
            <a:r>
              <a:rPr lang="en-GB" b="0" dirty="0">
                <a:effectLst/>
              </a:rPr>
              <a:t>RQ2: What factors influence customer trust in AI‑powered customer service? — </a:t>
            </a:r>
            <a:r>
              <a:rPr lang="en-GB" b="0" i="1" dirty="0">
                <a:effectLst/>
              </a:rPr>
              <a:t>Qualitative</a:t>
            </a:r>
            <a:r>
              <a:rPr lang="en-GB" b="0" dirty="0">
                <a:effectLst/>
              </a:rPr>
              <a:t> Because it seeks to uncover underlying beliefs, drivers, and interpretations.</a:t>
            </a:r>
            <a:endParaRPr lang="en-GB" b="0" dirty="0"/>
          </a:p>
          <a:p>
            <a:r>
              <a:rPr lang="en-GB" b="0" dirty="0">
                <a:effectLst/>
              </a:rPr>
              <a:t>RQ3: To what extent does training investment improve employee productivity in SMEs? — </a:t>
            </a:r>
            <a:r>
              <a:rPr lang="en-GB" b="0" i="1" dirty="0">
                <a:effectLst/>
              </a:rPr>
              <a:t>Quantitative</a:t>
            </a:r>
            <a:r>
              <a:rPr lang="en-GB" b="0" dirty="0">
                <a:effectLst/>
              </a:rPr>
              <a:t> Because it requires measurement of variables and statistical testing.</a:t>
            </a:r>
            <a:endParaRPr lang="en-GB" b="0" dirty="0"/>
          </a:p>
          <a:p>
            <a:r>
              <a:rPr lang="en-GB" b="0" dirty="0">
                <a:effectLst/>
              </a:rPr>
              <a:t>RQ4: How many MBA graduates secure management‑level roles within six months of graduation? — </a:t>
            </a:r>
            <a:r>
              <a:rPr lang="en-GB" b="0" i="1" dirty="0">
                <a:effectLst/>
              </a:rPr>
              <a:t>Quantitative</a:t>
            </a:r>
            <a:r>
              <a:rPr lang="en-GB" b="0" dirty="0">
                <a:effectLst/>
              </a:rPr>
              <a:t> Because it asks for numerical counts and descriptive statistics.</a:t>
            </a:r>
            <a:endParaRPr lang="en-GB" b="0" dirty="0"/>
          </a:p>
          <a:p>
            <a:r>
              <a:rPr lang="en-GB" b="0" dirty="0">
                <a:effectLst/>
              </a:rPr>
              <a:t>RQ5: What is the relationship between social‑media engagement and brand loyalty among Gen Z consumers? — </a:t>
            </a:r>
            <a:r>
              <a:rPr lang="en-GB" b="0" i="1" dirty="0">
                <a:effectLst/>
              </a:rPr>
              <a:t>Quantitative</a:t>
            </a:r>
            <a:r>
              <a:rPr lang="en-GB" b="0" dirty="0">
                <a:effectLst/>
              </a:rPr>
              <a:t> Because it examines statistical relationships (correlation, regression).</a:t>
            </a:r>
            <a:endParaRPr lang="en-GB" b="0" dirty="0"/>
          </a:p>
        </p:txBody>
      </p:sp>
      <p:sp>
        <p:nvSpPr>
          <p:cNvPr id="4" name="Slide Number Placeholder 3"/>
          <p:cNvSpPr>
            <a:spLocks noGrp="1"/>
          </p:cNvSpPr>
          <p:nvPr>
            <p:ph type="sldNum" sz="quarter" idx="5"/>
          </p:nvPr>
        </p:nvSpPr>
        <p:spPr/>
        <p:txBody>
          <a:bodyPr/>
          <a:lstStyle/>
          <a:p>
            <a:fld id="{657F13BE-0D13-4DB1-B8FE-C23C5387B70B}" type="slidenum">
              <a:rPr lang="en-GB" smtClean="0"/>
              <a:t>62</a:t>
            </a:fld>
            <a:endParaRPr lang="en-GB"/>
          </a:p>
        </p:txBody>
      </p:sp>
    </p:spTree>
    <p:extLst>
      <p:ext uri="{BB962C8B-B14F-4D97-AF65-F5344CB8AC3E}">
        <p14:creationId xmlns:p14="http://schemas.microsoft.com/office/powerpoint/2010/main" val="22971880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36"/>
        <p:cNvGrpSpPr/>
        <p:nvPr/>
      </p:nvGrpSpPr>
      <p:grpSpPr>
        <a:xfrm>
          <a:off x="0" y="0"/>
          <a:ext cx="0" cy="0"/>
          <a:chOff x="0" y="0"/>
          <a:chExt cx="0" cy="0"/>
        </a:xfrm>
      </p:grpSpPr>
      <p:sp>
        <p:nvSpPr>
          <p:cNvPr id="337" name="Google Shape;337;p4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8" name="Google Shape;338;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8242849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a:extLst>
            <a:ext uri="{FF2B5EF4-FFF2-40B4-BE49-F238E27FC236}">
              <a16:creationId xmlns:a16="http://schemas.microsoft.com/office/drawing/2014/main" id="{030822CF-545C-0A3F-5775-69B425FB1EBB}"/>
            </a:ext>
          </a:extLst>
        </p:cNvPr>
        <p:cNvGrpSpPr/>
        <p:nvPr/>
      </p:nvGrpSpPr>
      <p:grpSpPr>
        <a:xfrm>
          <a:off x="0" y="0"/>
          <a:ext cx="0" cy="0"/>
          <a:chOff x="0" y="0"/>
          <a:chExt cx="0" cy="0"/>
        </a:xfrm>
      </p:grpSpPr>
      <p:sp>
        <p:nvSpPr>
          <p:cNvPr id="371" name="Google Shape;371;p45:notes">
            <a:extLst>
              <a:ext uri="{FF2B5EF4-FFF2-40B4-BE49-F238E27FC236}">
                <a16:creationId xmlns:a16="http://schemas.microsoft.com/office/drawing/2014/main" id="{8567F6B1-6369-0CC9-C50C-88915D5E04F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2" name="Google Shape;372;p45:notes">
            <a:extLst>
              <a:ext uri="{FF2B5EF4-FFF2-40B4-BE49-F238E27FC236}">
                <a16:creationId xmlns:a16="http://schemas.microsoft.com/office/drawing/2014/main" id="{C2A83B28-FB2F-92E4-818F-19C1920DD1F1}"/>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31044864"/>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a:extLst>
            <a:ext uri="{FF2B5EF4-FFF2-40B4-BE49-F238E27FC236}">
              <a16:creationId xmlns:a16="http://schemas.microsoft.com/office/drawing/2014/main" id="{46CA9A00-9F05-06D0-3573-F28399C84B3C}"/>
            </a:ext>
          </a:extLst>
        </p:cNvPr>
        <p:cNvGrpSpPr/>
        <p:nvPr/>
      </p:nvGrpSpPr>
      <p:grpSpPr>
        <a:xfrm>
          <a:off x="0" y="0"/>
          <a:ext cx="0" cy="0"/>
          <a:chOff x="0" y="0"/>
          <a:chExt cx="0" cy="0"/>
        </a:xfrm>
      </p:grpSpPr>
      <p:sp>
        <p:nvSpPr>
          <p:cNvPr id="371" name="Google Shape;371;p45:notes">
            <a:extLst>
              <a:ext uri="{FF2B5EF4-FFF2-40B4-BE49-F238E27FC236}">
                <a16:creationId xmlns:a16="http://schemas.microsoft.com/office/drawing/2014/main" id="{A24F9CBB-BCB9-BCBD-74A3-89AB8FE53FE2}"/>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2" name="Google Shape;372;p45:notes">
            <a:extLst>
              <a:ext uri="{FF2B5EF4-FFF2-40B4-BE49-F238E27FC236}">
                <a16:creationId xmlns:a16="http://schemas.microsoft.com/office/drawing/2014/main" id="{1293948A-8584-C634-8A61-B382E29D5261}"/>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7524643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a:extLst>
            <a:ext uri="{FF2B5EF4-FFF2-40B4-BE49-F238E27FC236}">
              <a16:creationId xmlns:a16="http://schemas.microsoft.com/office/drawing/2014/main" id="{B1B874BF-9D16-2FD7-8B95-EA84E61ED47B}"/>
            </a:ext>
          </a:extLst>
        </p:cNvPr>
        <p:cNvGrpSpPr/>
        <p:nvPr/>
      </p:nvGrpSpPr>
      <p:grpSpPr>
        <a:xfrm>
          <a:off x="0" y="0"/>
          <a:ext cx="0" cy="0"/>
          <a:chOff x="0" y="0"/>
          <a:chExt cx="0" cy="0"/>
        </a:xfrm>
      </p:grpSpPr>
      <p:sp>
        <p:nvSpPr>
          <p:cNvPr id="151" name="Google Shape;151;p14:notes">
            <a:extLst>
              <a:ext uri="{FF2B5EF4-FFF2-40B4-BE49-F238E27FC236}">
                <a16:creationId xmlns:a16="http://schemas.microsoft.com/office/drawing/2014/main" id="{C3E134FF-211A-3AC0-6177-D3D59791AE2C}"/>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67</a:t>
            </a:fld>
            <a:endParaRPr sz="1200" b="0" i="0" u="none" strike="noStrike" cap="none">
              <a:solidFill>
                <a:srgbClr val="000000"/>
              </a:solidFill>
              <a:latin typeface="Times New Roman"/>
              <a:ea typeface="Times New Roman"/>
              <a:cs typeface="Times New Roman"/>
              <a:sym typeface="Times New Roman"/>
            </a:endParaRPr>
          </a:p>
        </p:txBody>
      </p:sp>
      <p:sp>
        <p:nvSpPr>
          <p:cNvPr id="152" name="Google Shape;152;p14:notes">
            <a:extLst>
              <a:ext uri="{FF2B5EF4-FFF2-40B4-BE49-F238E27FC236}">
                <a16:creationId xmlns:a16="http://schemas.microsoft.com/office/drawing/2014/main" id="{4A675FFC-5676-A07E-14E7-AA27ACFF272A}"/>
              </a:ext>
            </a:extLst>
          </p:cNvPr>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53" name="Google Shape;153;p14:notes">
            <a:extLst>
              <a:ext uri="{FF2B5EF4-FFF2-40B4-BE49-F238E27FC236}">
                <a16:creationId xmlns:a16="http://schemas.microsoft.com/office/drawing/2014/main" id="{380FDF70-F58A-C808-A344-29AFC8AE1700}"/>
              </a:ext>
            </a:extLst>
          </p:cNvPr>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54" name="Google Shape;154;p14:notes">
            <a:extLst>
              <a:ext uri="{FF2B5EF4-FFF2-40B4-BE49-F238E27FC236}">
                <a16:creationId xmlns:a16="http://schemas.microsoft.com/office/drawing/2014/main" id="{6345AA7C-609C-0BB6-DDA8-D4AC3B9E45A1}"/>
              </a:ext>
            </a:extLst>
          </p:cNvPr>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extLst>
      <p:ext uri="{BB962C8B-B14F-4D97-AF65-F5344CB8AC3E}">
        <p14:creationId xmlns:p14="http://schemas.microsoft.com/office/powerpoint/2010/main" val="3707425635"/>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2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78916357"/>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a:extLst>
            <a:ext uri="{FF2B5EF4-FFF2-40B4-BE49-F238E27FC236}">
              <a16:creationId xmlns:a16="http://schemas.microsoft.com/office/drawing/2014/main" id="{CA589939-EFB0-ED3F-A888-5A921C5E4D04}"/>
            </a:ext>
          </a:extLst>
        </p:cNvPr>
        <p:cNvGrpSpPr/>
        <p:nvPr/>
      </p:nvGrpSpPr>
      <p:grpSpPr>
        <a:xfrm>
          <a:off x="0" y="0"/>
          <a:ext cx="0" cy="0"/>
          <a:chOff x="0" y="0"/>
          <a:chExt cx="0" cy="0"/>
        </a:xfrm>
      </p:grpSpPr>
      <p:sp>
        <p:nvSpPr>
          <p:cNvPr id="151" name="Google Shape;151;p14:notes">
            <a:extLst>
              <a:ext uri="{FF2B5EF4-FFF2-40B4-BE49-F238E27FC236}">
                <a16:creationId xmlns:a16="http://schemas.microsoft.com/office/drawing/2014/main" id="{5B583ACD-C783-5A7F-E494-B53F7E6D9739}"/>
              </a:ext>
            </a:extLst>
          </p:cNvPr>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rgbClr val="000000"/>
                </a:solidFill>
                <a:latin typeface="Times New Roman"/>
                <a:ea typeface="Times New Roman"/>
                <a:cs typeface="Times New Roman"/>
                <a:sym typeface="Times New Roman"/>
              </a:rPr>
              <a:t>70</a:t>
            </a:fld>
            <a:endParaRPr sz="1200" b="0" i="0" u="none" strike="noStrike" cap="none">
              <a:solidFill>
                <a:srgbClr val="000000"/>
              </a:solidFill>
              <a:latin typeface="Times New Roman"/>
              <a:ea typeface="Times New Roman"/>
              <a:cs typeface="Times New Roman"/>
              <a:sym typeface="Times New Roman"/>
            </a:endParaRPr>
          </a:p>
        </p:txBody>
      </p:sp>
      <p:sp>
        <p:nvSpPr>
          <p:cNvPr id="152" name="Google Shape;152;p14:notes">
            <a:extLst>
              <a:ext uri="{FF2B5EF4-FFF2-40B4-BE49-F238E27FC236}">
                <a16:creationId xmlns:a16="http://schemas.microsoft.com/office/drawing/2014/main" id="{17D4FF4B-3881-B0D8-127E-7C1CF13A868E}"/>
              </a:ext>
            </a:extLst>
          </p:cNvPr>
          <p:cNvSpPr>
            <a:spLocks noGrp="1" noRot="1" noChangeAspect="1"/>
          </p:cNvSpPr>
          <p:nvPr>
            <p:ph type="sldImg" idx="2"/>
          </p:nvPr>
        </p:nvSpPr>
        <p:spPr>
          <a:xfrm>
            <a:off x="314325" y="868363"/>
            <a:ext cx="6153150" cy="3462337"/>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chemeClr val="dk1"/>
            </a:solidFill>
            <a:prstDash val="solid"/>
            <a:round/>
            <a:headEnd type="none" w="sm" len="sm"/>
            <a:tailEnd type="none" w="sm" len="sm"/>
          </a:ln>
        </p:spPr>
      </p:sp>
      <p:sp>
        <p:nvSpPr>
          <p:cNvPr id="153" name="Google Shape;153;p14:notes">
            <a:extLst>
              <a:ext uri="{FF2B5EF4-FFF2-40B4-BE49-F238E27FC236}">
                <a16:creationId xmlns:a16="http://schemas.microsoft.com/office/drawing/2014/main" id="{9336C890-BB74-E932-1879-D12B43838FA1}"/>
              </a:ext>
            </a:extLst>
          </p:cNvPr>
          <p:cNvSpPr txBox="1">
            <a:spLocks noGrp="1"/>
          </p:cNvSpPr>
          <p:nvPr>
            <p:ph type="body" idx="1"/>
          </p:nvPr>
        </p:nvSpPr>
        <p:spPr>
          <a:xfrm>
            <a:off x="904875" y="4722813"/>
            <a:ext cx="4972050" cy="4122737"/>
          </a:xfrm>
          <a:prstGeom prst="rect">
            <a:avLst/>
          </a:prstGeom>
          <a:noFill/>
          <a:ln>
            <a:noFill/>
          </a:ln>
        </p:spPr>
        <p:txBody>
          <a:bodyPr spcFirstLastPara="1" wrap="square" lIns="90475" tIns="44450" rIns="90475" bIns="44450" anchor="t" anchorCtr="0">
            <a:noAutofit/>
          </a:bodyPr>
          <a:lstStyle/>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54" name="Google Shape;154;p14:notes">
            <a:extLst>
              <a:ext uri="{FF2B5EF4-FFF2-40B4-BE49-F238E27FC236}">
                <a16:creationId xmlns:a16="http://schemas.microsoft.com/office/drawing/2014/main" id="{6D7C7296-D7A1-B16B-A6BD-FB5266AF2E1E}"/>
              </a:ext>
            </a:extLst>
          </p:cNvPr>
          <p:cNvSpPr/>
          <p:nvPr/>
        </p:nvSpPr>
        <p:spPr>
          <a:xfrm>
            <a:off x="1050925" y="4716463"/>
            <a:ext cx="4830763" cy="2406650"/>
          </a:xfrm>
          <a:prstGeom prst="rect">
            <a:avLst/>
          </a:prstGeom>
          <a:noFill/>
          <a:ln>
            <a:noFill/>
          </a:ln>
        </p:spPr>
        <p:txBody>
          <a:bodyPr spcFirstLastPara="1" wrap="square" lIns="90475" tIns="44450" rIns="90475" bIns="44450" anchor="t" anchorCtr="0">
            <a:noAutofit/>
          </a:bodyPr>
          <a:lstStyle/>
          <a:p>
            <a:pPr marL="0" marR="0" lvl="0" indent="-76200" algn="l" rtl="0">
              <a:spcBef>
                <a:spcPts val="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Focused - helps with controlling data collection &amp; organisation</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Systematic</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Beyond - contributes to the debate / identifies the gap</a:t>
            </a:r>
            <a:endParaRPr/>
          </a:p>
          <a:p>
            <a:pPr marL="0" marR="0" lvl="0" indent="-76200" algn="l" rtl="0">
              <a:spcBef>
                <a:spcPts val="600"/>
              </a:spcBef>
              <a:spcAft>
                <a:spcPts val="0"/>
              </a:spcAft>
              <a:buClr>
                <a:srgbClr val="000000"/>
              </a:buClr>
              <a:buSzPts val="1200"/>
              <a:buFont typeface="Times New Roman"/>
              <a:buChar char="•"/>
            </a:pPr>
            <a:r>
              <a:rPr lang="en-GB" sz="1200" b="0" i="0" u="none" strike="noStrike" cap="none">
                <a:solidFill>
                  <a:srgbClr val="000000"/>
                </a:solidFill>
                <a:latin typeface="Times New Roman"/>
                <a:ea typeface="Times New Roman"/>
                <a:cs typeface="Times New Roman"/>
                <a:sym typeface="Times New Roman"/>
              </a:rPr>
              <a:t>A basis for analysis</a:t>
            </a:r>
            <a:endParaRPr/>
          </a:p>
          <a:p>
            <a:pPr marL="0" marR="0" lvl="0" indent="0" algn="l" rtl="0">
              <a:spcBef>
                <a:spcPts val="600"/>
              </a:spcBef>
              <a:spcAft>
                <a:spcPts val="0"/>
              </a:spcAft>
              <a:buNone/>
            </a:pPr>
            <a:endParaRPr sz="1200" b="0" i="0" u="none" strike="noStrike" cap="none">
              <a:solidFill>
                <a:srgbClr val="000000"/>
              </a:solidFill>
              <a:latin typeface="Times New Roman"/>
              <a:ea typeface="Times New Roman"/>
              <a:cs typeface="Times New Roman"/>
              <a:sym typeface="Times New Roman"/>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Think of one or more of your assignments so far.</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How do they measure up to this definition?</a:t>
            </a:r>
            <a:endParaRPr/>
          </a:p>
          <a:p>
            <a:pPr marL="0" marR="0" lvl="0" indent="0" algn="l" rtl="0">
              <a:spcBef>
                <a:spcPts val="600"/>
              </a:spcBef>
              <a:spcAft>
                <a:spcPts val="0"/>
              </a:spcAft>
              <a:buNone/>
            </a:pPr>
            <a:r>
              <a:rPr lang="en-GB" sz="1200" b="0" i="0" u="none" strike="noStrike" cap="none">
                <a:solidFill>
                  <a:srgbClr val="000000"/>
                </a:solidFill>
                <a:latin typeface="Times New Roman"/>
                <a:ea typeface="Times New Roman"/>
                <a:cs typeface="Times New Roman"/>
                <a:sym typeface="Times New Roman"/>
              </a:rPr>
              <a:t>What alterations would you now make in order for them to meet the definition?</a:t>
            </a:r>
            <a:endParaRPr/>
          </a:p>
        </p:txBody>
      </p:sp>
    </p:spTree>
    <p:extLst>
      <p:ext uri="{BB962C8B-B14F-4D97-AF65-F5344CB8AC3E}">
        <p14:creationId xmlns:p14="http://schemas.microsoft.com/office/powerpoint/2010/main" val="2252287854"/>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p:cNvGrpSpPr/>
        <p:nvPr/>
      </p:nvGrpSpPr>
      <p:grpSpPr>
        <a:xfrm>
          <a:off x="0" y="0"/>
          <a:ext cx="0" cy="0"/>
          <a:chOff x="0" y="0"/>
          <a:chExt cx="0" cy="0"/>
        </a:xfrm>
      </p:grpSpPr>
      <p:sp>
        <p:nvSpPr>
          <p:cNvPr id="371" name="Google Shape;371;p4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2" name="Google Shape;372;p4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1E78EBD0-F068-36D6-AB17-1D00C6C866B2}"/>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5835E4DC-4D18-78DF-31C1-691C964E4DFC}"/>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B12FEC44-03C3-9770-A6D5-86C08E17CE3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49555856"/>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a:extLst>
            <a:ext uri="{FF2B5EF4-FFF2-40B4-BE49-F238E27FC236}">
              <a16:creationId xmlns:a16="http://schemas.microsoft.com/office/drawing/2014/main" id="{680684CE-ABF9-6940-7E49-1931FD6AB95F}"/>
            </a:ext>
          </a:extLst>
        </p:cNvPr>
        <p:cNvGrpSpPr/>
        <p:nvPr/>
      </p:nvGrpSpPr>
      <p:grpSpPr>
        <a:xfrm>
          <a:off x="0" y="0"/>
          <a:ext cx="0" cy="0"/>
          <a:chOff x="0" y="0"/>
          <a:chExt cx="0" cy="0"/>
        </a:xfrm>
      </p:grpSpPr>
      <p:sp>
        <p:nvSpPr>
          <p:cNvPr id="204" name="Google Shape;204;p3:notes">
            <a:extLst>
              <a:ext uri="{FF2B5EF4-FFF2-40B4-BE49-F238E27FC236}">
                <a16:creationId xmlns:a16="http://schemas.microsoft.com/office/drawing/2014/main" id="{865B3AA1-75A0-3C00-C5AD-B107A9206C6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5" name="Google Shape;205;p3:notes">
            <a:extLst>
              <a:ext uri="{FF2B5EF4-FFF2-40B4-BE49-F238E27FC236}">
                <a16:creationId xmlns:a16="http://schemas.microsoft.com/office/drawing/2014/main" id="{5F8556BE-D363-11B3-0557-F6F22D37647A}"/>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56323898"/>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0">
          <a:extLst>
            <a:ext uri="{FF2B5EF4-FFF2-40B4-BE49-F238E27FC236}">
              <a16:creationId xmlns:a16="http://schemas.microsoft.com/office/drawing/2014/main" id="{AC0294BD-9C64-5031-D579-0C38E1AEDADF}"/>
            </a:ext>
          </a:extLst>
        </p:cNvPr>
        <p:cNvGrpSpPr/>
        <p:nvPr/>
      </p:nvGrpSpPr>
      <p:grpSpPr>
        <a:xfrm>
          <a:off x="0" y="0"/>
          <a:ext cx="0" cy="0"/>
          <a:chOff x="0" y="0"/>
          <a:chExt cx="0" cy="0"/>
        </a:xfrm>
      </p:grpSpPr>
      <p:sp>
        <p:nvSpPr>
          <p:cNvPr id="371" name="Google Shape;371;p45:notes">
            <a:extLst>
              <a:ext uri="{FF2B5EF4-FFF2-40B4-BE49-F238E27FC236}">
                <a16:creationId xmlns:a16="http://schemas.microsoft.com/office/drawing/2014/main" id="{0051FE5F-1852-55C6-98AD-44BF6CB0DE1F}"/>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2" name="Google Shape;372;p45:notes">
            <a:extLst>
              <a:ext uri="{FF2B5EF4-FFF2-40B4-BE49-F238E27FC236}">
                <a16:creationId xmlns:a16="http://schemas.microsoft.com/office/drawing/2014/main" id="{9276A2A9-7521-0EA0-4D70-EEE51AE1E1E5}"/>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7415755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7" name="Google Shape;217;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382349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527051" y="6524626"/>
            <a:ext cx="129540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149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4517" y="1196975"/>
            <a:ext cx="5486400" cy="49911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extLst>
              <a:ext uri="{28A0092B-C50C-407E-A947-70E740481C1C}">
                <a14:useLocalDpi xmlns:a14="http://schemas.microsoft.com/office/drawing/2010/main" val="0"/>
              </a:ext>
            </a:extLst>
          </a:blip>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moodle.uwtsd.ac.uk/course/view.php?id=13149" TargetMode="Externa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moodle.uwtsd.ac.uk/course/view.php?id=13149" TargetMode="Externa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1.xml"/><Relationship Id="rId1" Type="http://schemas.openxmlformats.org/officeDocument/2006/relationships/slideLayout" Target="../slideLayouts/slideLayout4.xml"/><Relationship Id="rId4" Type="http://schemas.openxmlformats.org/officeDocument/2006/relationships/hyperlink" Target="https://forms.cloud.microsoft/e/aT80XeYpTD" TargetMode="Externa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3"/>
          <p:cNvSpPr txBox="1">
            <a:spLocks noGrp="1"/>
          </p:cNvSpPr>
          <p:nvPr>
            <p:ph type="ctrTitle"/>
          </p:nvPr>
        </p:nvSpPr>
        <p:spPr>
          <a:xfrm>
            <a:off x="191352" y="3429000"/>
            <a:ext cx="5444134" cy="2607566"/>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1"/>
              </a:buClr>
              <a:buSzPct val="73333"/>
              <a:buFont typeface="Open Sans"/>
              <a:buNone/>
            </a:pPr>
            <a:r>
              <a:rPr lang="en-GB" sz="3100" b="1" dirty="0">
                <a:solidFill>
                  <a:srgbClr val="FFFF99"/>
                </a:solidFill>
                <a:latin typeface="Calibri" panose="020F0502020204030204" pitchFamily="34" charset="0"/>
                <a:cs typeface="Calibri" panose="020F0502020204030204" pitchFamily="34" charset="0"/>
              </a:rPr>
              <a:t>Workshop 1.1 -</a:t>
            </a:r>
            <a:br>
              <a:rPr lang="en-GB" sz="3200" b="1" dirty="0">
                <a:solidFill>
                  <a:srgbClr val="FF0000"/>
                </a:solidFill>
                <a:latin typeface="Calibri" panose="020F0502020204030204" pitchFamily="34" charset="0"/>
                <a:cs typeface="Calibri" panose="020F0502020204030204" pitchFamily="34" charset="0"/>
              </a:rPr>
            </a:br>
            <a:r>
              <a:rPr lang="en-GB" sz="2800" b="1" dirty="0">
                <a:solidFill>
                  <a:srgbClr val="FFFE99"/>
                </a:solidFill>
                <a:latin typeface="Calibri" panose="020F0502020204030204" pitchFamily="34" charset="0"/>
                <a:cs typeface="Calibri" panose="020F0502020204030204" pitchFamily="34" charset="0"/>
              </a:rPr>
              <a:t>Module Overview</a:t>
            </a:r>
            <a:br>
              <a:rPr lang="en-GB" sz="2800" b="1" dirty="0">
                <a:solidFill>
                  <a:srgbClr val="FFFE99"/>
                </a:solidFill>
                <a:latin typeface="Calibri" panose="020F0502020204030204" pitchFamily="34" charset="0"/>
                <a:cs typeface="Calibri" panose="020F0502020204030204" pitchFamily="34" charset="0"/>
              </a:rPr>
            </a:br>
            <a:r>
              <a:rPr lang="en-GB" sz="2800" b="1" dirty="0">
                <a:solidFill>
                  <a:srgbClr val="FFFE99"/>
                </a:solidFill>
                <a:latin typeface="Calibri" panose="020F0502020204030204" pitchFamily="34" charset="0"/>
                <a:cs typeface="Calibri" panose="020F0502020204030204" pitchFamily="34" charset="0"/>
              </a:rPr>
              <a:t>and</a:t>
            </a:r>
            <a:br>
              <a:rPr lang="en-GB" sz="2800" b="1" dirty="0">
                <a:solidFill>
                  <a:srgbClr val="FFFE99"/>
                </a:solidFill>
                <a:latin typeface="Calibri" panose="020F0502020204030204" pitchFamily="34" charset="0"/>
                <a:cs typeface="Calibri" panose="020F0502020204030204" pitchFamily="34" charset="0"/>
              </a:rPr>
            </a:br>
            <a:r>
              <a:rPr lang="en-GB" sz="2800" b="1" dirty="0">
                <a:solidFill>
                  <a:srgbClr val="FFFE99"/>
                </a:solidFill>
                <a:latin typeface="Calibri" panose="020F0502020204030204" pitchFamily="34" charset="0"/>
                <a:cs typeface="Calibri" panose="020F0502020204030204" pitchFamily="34" charset="0"/>
              </a:rPr>
              <a:t>Workshop 1.2 - Introduction to Research Methods</a:t>
            </a:r>
            <a:endParaRPr sz="2800" dirty="0">
              <a:solidFill>
                <a:srgbClr val="FFFE99"/>
              </a:solidFill>
              <a:latin typeface="Calibri" panose="020F0502020204030204" pitchFamily="34" charset="0"/>
              <a:cs typeface="Calibri" panose="020F0502020204030204" pitchFamily="34" charset="0"/>
            </a:endParaRPr>
          </a:p>
        </p:txBody>
      </p:sp>
      <p:sp>
        <p:nvSpPr>
          <p:cNvPr id="2" name="TextBox 1">
            <a:extLst>
              <a:ext uri="{FF2B5EF4-FFF2-40B4-BE49-F238E27FC236}">
                <a16:creationId xmlns:a16="http://schemas.microsoft.com/office/drawing/2014/main" id="{BA014B03-46D7-2270-4B20-EDAA99F92943}"/>
              </a:ext>
            </a:extLst>
          </p:cNvPr>
          <p:cNvSpPr txBox="1"/>
          <p:nvPr/>
        </p:nvSpPr>
        <p:spPr>
          <a:xfrm>
            <a:off x="5083012" y="659011"/>
            <a:ext cx="6828183" cy="2769989"/>
          </a:xfrm>
          <a:prstGeom prst="rect">
            <a:avLst/>
          </a:prstGeom>
          <a:noFill/>
        </p:spPr>
        <p:txBody>
          <a:bodyPr wrap="square">
            <a:spAutoFit/>
          </a:bodyPr>
          <a:lstStyle/>
          <a:p>
            <a:pPr algn="ctr"/>
            <a:r>
              <a:rPr lang="en-GB" sz="5400" b="1" dirty="0">
                <a:ln w="13462">
                  <a:solidFill>
                    <a:schemeClr val="bg1"/>
                  </a:solidFill>
                  <a:prstDash val="solid"/>
                </a:ln>
                <a:solidFill>
                  <a:srgbClr val="FFC000"/>
                </a:solidFill>
                <a:effectLst>
                  <a:outerShdw dist="38100" dir="2700000" algn="bl" rotWithShape="0">
                    <a:schemeClr val="accent5"/>
                  </a:outerShdw>
                </a:effectLst>
                <a:latin typeface="Calibri" panose="020F0502020204030204" pitchFamily="34" charset="0"/>
                <a:cs typeface="Calibri" panose="020F0502020204030204" pitchFamily="34" charset="0"/>
              </a:rPr>
              <a:t> </a:t>
            </a:r>
            <a:r>
              <a:rPr lang="en-GB" sz="5400" b="1" dirty="0">
                <a:ln w="13462">
                  <a:solidFill>
                    <a:schemeClr val="tx1"/>
                  </a:solidFill>
                  <a:prstDash val="solid"/>
                </a:ln>
                <a:solidFill>
                  <a:srgbClr val="FFC000"/>
                </a:solidFill>
                <a:effectLst>
                  <a:outerShdw dist="38100" dir="2700000" algn="bl" rotWithShape="0">
                    <a:schemeClr val="accent5"/>
                  </a:outerShdw>
                </a:effectLst>
                <a:latin typeface="Calibri" panose="020F0502020204030204" pitchFamily="34" charset="0"/>
                <a:cs typeface="Calibri" panose="020F0502020204030204" pitchFamily="34" charset="0"/>
              </a:rPr>
              <a:t>Dissertation Module </a:t>
            </a:r>
            <a:br>
              <a:rPr lang="en-GB" sz="6600" b="1" dirty="0">
                <a:ln w="13462">
                  <a:solidFill>
                    <a:schemeClr val="bg1"/>
                  </a:solidFill>
                  <a:prstDash val="solid"/>
                </a:ln>
                <a:solidFill>
                  <a:srgbClr val="FFC000"/>
                </a:solidFill>
                <a:effectLst>
                  <a:outerShdw dist="38100" dir="2700000" algn="bl" rotWithShape="0">
                    <a:schemeClr val="accent5"/>
                  </a:outerShdw>
                </a:effectLst>
                <a:latin typeface="Calibri" panose="020F0502020204030204" pitchFamily="34" charset="0"/>
                <a:cs typeface="Calibri" panose="020F0502020204030204" pitchFamily="34" charset="0"/>
              </a:rPr>
            </a:br>
            <a:endParaRPr lang="en-GB" sz="6600" b="1" dirty="0">
              <a:ln w="13462">
                <a:solidFill>
                  <a:schemeClr val="bg1"/>
                </a:solidFill>
                <a:prstDash val="solid"/>
              </a:ln>
              <a:solidFill>
                <a:srgbClr val="FFC000"/>
              </a:solidFill>
              <a:effectLst>
                <a:outerShdw dist="38100" dir="2700000" algn="bl" rotWithShape="0">
                  <a:schemeClr val="accent5"/>
                </a:outerShdw>
              </a:effectLst>
              <a:latin typeface="Calibri" panose="020F0502020204030204" pitchFamily="34" charset="0"/>
              <a:cs typeface="Calibri" panose="020F0502020204030204" pitchFamily="34" charset="0"/>
            </a:endParaRPr>
          </a:p>
          <a:p>
            <a:pPr algn="ctr"/>
            <a:r>
              <a:rPr lang="en-GB" sz="5400" b="1" dirty="0">
                <a:ln w="13462">
                  <a:solidFill>
                    <a:schemeClr val="tx1"/>
                  </a:solidFill>
                  <a:prstDash val="solid"/>
                </a:ln>
                <a:solidFill>
                  <a:srgbClr val="FFC000"/>
                </a:solidFill>
                <a:effectLst>
                  <a:outerShdw dist="38100" dir="2700000" algn="bl" rotWithShape="0">
                    <a:schemeClr val="accent5"/>
                  </a:outerShdw>
                </a:effectLst>
                <a:latin typeface="Calibri" panose="020F0502020204030204" pitchFamily="34" charset="0"/>
                <a:cs typeface="Calibri" panose="020F0502020204030204" pitchFamily="34" charset="0"/>
              </a:rPr>
              <a:t>(LCMB7035)</a:t>
            </a:r>
            <a:endParaRPr lang="en-GB" sz="5400" b="1" dirty="0">
              <a:ln w="13462">
                <a:solidFill>
                  <a:schemeClr val="tx1"/>
                </a:solidFill>
                <a:prstDash val="solid"/>
              </a:ln>
              <a:solidFill>
                <a:srgbClr val="FFC000"/>
              </a:solidFill>
              <a:effectLst>
                <a:outerShdw dist="38100" dir="2700000" algn="bl" rotWithShape="0">
                  <a:schemeClr val="accent5"/>
                </a:outerShdw>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2"/>
        <p:cNvGrpSpPr/>
        <p:nvPr/>
      </p:nvGrpSpPr>
      <p:grpSpPr>
        <a:xfrm>
          <a:off x="0" y="0"/>
          <a:ext cx="0" cy="0"/>
          <a:chOff x="0" y="0"/>
          <a:chExt cx="0" cy="0"/>
        </a:xfrm>
      </p:grpSpPr>
      <p:sp>
        <p:nvSpPr>
          <p:cNvPr id="83" name="Google Shape;83;p14"/>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Agenda – Module Overview </a:t>
            </a:r>
          </a:p>
        </p:txBody>
      </p:sp>
      <p:sp>
        <p:nvSpPr>
          <p:cNvPr id="84" name="Google Shape;84;p14"/>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latin typeface="Calibri" panose="020F0502020204030204" pitchFamily="34" charset="0"/>
                <a:cs typeface="Calibri" panose="020F0502020204030204" pitchFamily="34" charset="0"/>
              </a:rPr>
              <a:t>After this session, you should be able to:</a:t>
            </a:r>
          </a:p>
          <a:p>
            <a:pPr lvl="1"/>
            <a:r>
              <a:rPr lang="en-US" dirty="0">
                <a:latin typeface="Calibri" panose="020F0502020204030204" pitchFamily="34" charset="0"/>
                <a:cs typeface="Calibri" panose="020F0502020204030204" pitchFamily="34" charset="0"/>
              </a:rPr>
              <a:t>Understand the purpose of the module </a:t>
            </a:r>
          </a:p>
          <a:p>
            <a:pPr lvl="1"/>
            <a:r>
              <a:rPr lang="en-US" dirty="0">
                <a:latin typeface="Calibri" panose="020F0502020204030204" pitchFamily="34" charset="0"/>
                <a:cs typeface="Calibri" panose="020F0502020204030204" pitchFamily="34" charset="0"/>
              </a:rPr>
              <a:t>Familiarise yourself with the delivery structure and key requirements of the module, including relevant engagement strategies</a:t>
            </a:r>
          </a:p>
          <a:p>
            <a:pPr lvl="1"/>
            <a:r>
              <a:rPr lang="en-US" dirty="0">
                <a:latin typeface="Calibri" panose="020F0502020204030204" pitchFamily="34" charset="0"/>
                <a:cs typeface="Calibri" panose="020F0502020204030204" pitchFamily="34" charset="0"/>
              </a:rPr>
              <a:t>Understand the assessment requirements for the module </a:t>
            </a:r>
          </a:p>
        </p:txBody>
      </p:sp>
      <p:sp>
        <p:nvSpPr>
          <p:cNvPr id="2" name="Slide Number Placeholder 1">
            <a:extLst>
              <a:ext uri="{FF2B5EF4-FFF2-40B4-BE49-F238E27FC236}">
                <a16:creationId xmlns:a16="http://schemas.microsoft.com/office/drawing/2014/main" id="{EACD3F97-852C-1CFD-7D87-E4734A8F9097}"/>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2</a:t>
            </a:fld>
            <a:endParaRPr lang="en-US" altLang="en-US">
              <a:latin typeface="Calibri" panose="020F0502020204030204" pitchFamily="34" charset="0"/>
              <a:cs typeface="Calibri" panose="020F050202020403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5"/>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Module aim </a:t>
            </a:r>
          </a:p>
        </p:txBody>
      </p:sp>
      <p:sp>
        <p:nvSpPr>
          <p:cNvPr id="90" name="Google Shape;90;p15"/>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92500" lnSpcReduction="10000"/>
          </a:bodyPr>
          <a:lstStyle/>
          <a:p>
            <a:pPr lvl="0"/>
            <a:r>
              <a:rPr lang="en-US" dirty="0">
                <a:latin typeface="Calibri" panose="020F0502020204030204" pitchFamily="34" charset="0"/>
                <a:cs typeface="Calibri" panose="020F0502020204030204" pitchFamily="34" charset="0"/>
              </a:rPr>
              <a:t>To develop in the student an understanding of the application of research methodologies, and an ability to frame a research proposal.</a:t>
            </a:r>
          </a:p>
          <a:p>
            <a:pPr marL="114300" lvl="0" indent="0">
              <a:buNone/>
            </a:pPr>
            <a:endParaRPr lang="en-US" dirty="0">
              <a:latin typeface="Calibri" panose="020F0502020204030204" pitchFamily="34" charset="0"/>
              <a:cs typeface="Calibri" panose="020F0502020204030204" pitchFamily="34" charset="0"/>
            </a:endParaRPr>
          </a:p>
          <a:p>
            <a:pPr lvl="0"/>
            <a:r>
              <a:rPr lang="en-US" dirty="0">
                <a:latin typeface="Calibri" panose="020F0502020204030204" pitchFamily="34" charset="0"/>
                <a:cs typeface="Calibri" panose="020F0502020204030204" pitchFamily="34" charset="0"/>
              </a:rPr>
              <a:t>To develop in the student the ability to report research results in written format to an academic and/or professional audience, and to further develop the student’s capacity for critical analysis and independent thought.</a:t>
            </a:r>
          </a:p>
          <a:p>
            <a:pPr lvl="0"/>
            <a:endParaRPr lang="en-US" dirty="0">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9209CD8B-AD0A-F4D2-6E0C-64C87FF06A5F}"/>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3</a:t>
            </a:fld>
            <a:endParaRPr lang="en-US" altLang="en-US">
              <a:latin typeface="Calibri" panose="020F0502020204030204" pitchFamily="34" charset="0"/>
              <a:cs typeface="Calibri" panose="020F050202020403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6"/>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Learning Outcomes </a:t>
            </a:r>
          </a:p>
        </p:txBody>
      </p:sp>
      <p:sp>
        <p:nvSpPr>
          <p:cNvPr id="96" name="Google Shape;96;p16"/>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55000" lnSpcReduction="20000"/>
          </a:bodyPr>
          <a:lstStyle/>
          <a:p>
            <a:pPr lvl="0">
              <a:lnSpc>
                <a:spcPct val="170000"/>
              </a:lnSpc>
            </a:pPr>
            <a:r>
              <a:rPr lang="en-US" dirty="0">
                <a:latin typeface="Calibri" panose="020F0502020204030204" pitchFamily="34" charset="0"/>
                <a:cs typeface="Calibri" panose="020F0502020204030204" pitchFamily="34" charset="0"/>
              </a:rPr>
              <a:t>Prepare a research/independent study proposal that provides evidence that the topic to be studied is worth addressing; that the way the proposal addresses the topic is both appropriate and feasible in terms of intended activities, outcomes and resources and thus establishes its importance to both academic and professional communities;</a:t>
            </a:r>
            <a:endParaRPr lang="en-GB" dirty="0">
              <a:latin typeface="Calibri" panose="020F0502020204030204" pitchFamily="34" charset="0"/>
              <a:cs typeface="Calibri" panose="020F0502020204030204" pitchFamily="34" charset="0"/>
            </a:endParaRPr>
          </a:p>
          <a:p>
            <a:pPr lvl="0">
              <a:lnSpc>
                <a:spcPct val="170000"/>
              </a:lnSpc>
            </a:pPr>
            <a:r>
              <a:rPr lang="en-US" dirty="0">
                <a:latin typeface="Calibri" panose="020F0502020204030204" pitchFamily="34" charset="0"/>
                <a:cs typeface="Calibri" panose="020F0502020204030204" pitchFamily="34" charset="0"/>
              </a:rPr>
              <a:t>Plan, manage and execute an in-depth research, inquiry or investigation with a business and/or management focus by applying the principles of research design and appropriate methodology selection to the formulation of a research question including, where appropriate, formal hypotheses that can be tested, and the selection of appropriate research methods for answering these questions;</a:t>
            </a:r>
            <a:endParaRPr lang="en-GB" dirty="0">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3F633C8E-2A88-EC35-D093-B6AF02266B2E}"/>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4</a:t>
            </a:fld>
            <a:endParaRPr lang="en-US" altLang="en-US">
              <a:latin typeface="Calibri" panose="020F0502020204030204" pitchFamily="34" charset="0"/>
              <a:cs typeface="Calibri" panose="020F050202020403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17"/>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Learning Outcomes </a:t>
            </a:r>
          </a:p>
        </p:txBody>
      </p:sp>
      <p:sp>
        <p:nvSpPr>
          <p:cNvPr id="102" name="Google Shape;102;p17"/>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55000" lnSpcReduction="20000"/>
          </a:bodyPr>
          <a:lstStyle/>
          <a:p>
            <a:pPr lvl="0">
              <a:lnSpc>
                <a:spcPct val="170000"/>
              </a:lnSpc>
            </a:pPr>
            <a:r>
              <a:rPr lang="en-US" dirty="0">
                <a:latin typeface="Calibri" panose="020F0502020204030204" pitchFamily="34" charset="0"/>
                <a:cs typeface="Calibri" panose="020F0502020204030204" pitchFamily="34" charset="0"/>
              </a:rPr>
              <a:t>Demonstrate the ability to conduct research under supervision in a business and management context including the ability to critically review published literature, show conceptual and theoretical understanding, identify research problems, use project management skills to budget, manage time and other resources, handle data, interpret results and disseminate findings in a way that is consistent with professional business and management practice and normal principles of research ethics;</a:t>
            </a:r>
            <a:endParaRPr lang="en-GB" dirty="0">
              <a:latin typeface="Calibri" panose="020F0502020204030204" pitchFamily="34" charset="0"/>
              <a:cs typeface="Calibri" panose="020F0502020204030204" pitchFamily="34" charset="0"/>
            </a:endParaRPr>
          </a:p>
          <a:p>
            <a:pPr lvl="0">
              <a:lnSpc>
                <a:spcPct val="170000"/>
              </a:lnSpc>
            </a:pPr>
            <a:r>
              <a:rPr lang="en-US" dirty="0">
                <a:latin typeface="Calibri" panose="020F0502020204030204" pitchFamily="34" charset="0"/>
                <a:cs typeface="Calibri" panose="020F0502020204030204" pitchFamily="34" charset="0"/>
              </a:rPr>
              <a:t>Exhibit the analytical, numerical, literacy, communication and computer skills to enable critical research to be undertaken and be able to apply those transferable skills to develop research-based inquiry in future employment settings.</a:t>
            </a:r>
            <a:endParaRPr lang="en-GB" dirty="0">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7D7CE215-A529-9EED-9242-7F66342E387E}"/>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5</a:t>
            </a:fld>
            <a:endParaRPr lang="en-US" altLang="en-US">
              <a:latin typeface="Calibri" panose="020F0502020204030204" pitchFamily="34" charset="0"/>
              <a:cs typeface="Calibri" panose="020F050202020403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19"/>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Indicative contents </a:t>
            </a:r>
          </a:p>
        </p:txBody>
      </p:sp>
      <p:sp>
        <p:nvSpPr>
          <p:cNvPr id="114" name="Google Shape;114;p19"/>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92500" lnSpcReduction="20000"/>
          </a:bodyPr>
          <a:lstStyle/>
          <a:p>
            <a:pPr lvl="0"/>
            <a:r>
              <a:rPr lang="en-GB" dirty="0">
                <a:latin typeface="Calibri" panose="020F0502020204030204" pitchFamily="34" charset="0"/>
                <a:cs typeface="Calibri" panose="020F0502020204030204" pitchFamily="34" charset="0"/>
              </a:rPr>
              <a:t>The complexities and practical issues of business and management research: Independent learning and development; stakeholder interests and ethical considerations; the investigative process; philosophical considerations; the use of theory; the importance of on-going clear communication.</a:t>
            </a:r>
          </a:p>
          <a:p>
            <a:pPr lvl="0"/>
            <a:r>
              <a:rPr lang="en-GB" dirty="0">
                <a:latin typeface="Calibri" panose="020F0502020204030204" pitchFamily="34" charset="0"/>
                <a:cs typeface="Calibri" panose="020F0502020204030204" pitchFamily="34" charset="0"/>
              </a:rPr>
              <a:t>The importance of clear aims and objectives: project management, use of project management skills to budget, manage time and other resources, building and managing relationships; learning and reflection, reviewing and judging.</a:t>
            </a:r>
          </a:p>
        </p:txBody>
      </p:sp>
      <p:sp>
        <p:nvSpPr>
          <p:cNvPr id="2" name="Slide Number Placeholder 1">
            <a:extLst>
              <a:ext uri="{FF2B5EF4-FFF2-40B4-BE49-F238E27FC236}">
                <a16:creationId xmlns:a16="http://schemas.microsoft.com/office/drawing/2014/main" id="{777A7C3A-3838-C249-27BF-E7C71A4C4E4E}"/>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6</a:t>
            </a:fld>
            <a:endParaRPr lang="en-US" altLang="en-US">
              <a:latin typeface="Calibri" panose="020F0502020204030204" pitchFamily="34" charset="0"/>
              <a:cs typeface="Calibri" panose="020F050202020403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2">
          <a:extLst>
            <a:ext uri="{FF2B5EF4-FFF2-40B4-BE49-F238E27FC236}">
              <a16:creationId xmlns:a16="http://schemas.microsoft.com/office/drawing/2014/main" id="{4A7E86D3-EF48-FD55-5237-DF977A9CEF16}"/>
            </a:ext>
          </a:extLst>
        </p:cNvPr>
        <p:cNvGrpSpPr/>
        <p:nvPr/>
      </p:nvGrpSpPr>
      <p:grpSpPr>
        <a:xfrm>
          <a:off x="0" y="0"/>
          <a:ext cx="0" cy="0"/>
          <a:chOff x="0" y="0"/>
          <a:chExt cx="0" cy="0"/>
        </a:xfrm>
      </p:grpSpPr>
      <p:sp>
        <p:nvSpPr>
          <p:cNvPr id="113" name="Google Shape;113;p19">
            <a:extLst>
              <a:ext uri="{FF2B5EF4-FFF2-40B4-BE49-F238E27FC236}">
                <a16:creationId xmlns:a16="http://schemas.microsoft.com/office/drawing/2014/main" id="{7D553BC4-B6B0-BE7C-AB11-19565C9851BA}"/>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Indicative contents </a:t>
            </a:r>
          </a:p>
        </p:txBody>
      </p:sp>
      <p:sp>
        <p:nvSpPr>
          <p:cNvPr id="114" name="Google Shape;114;p19">
            <a:extLst>
              <a:ext uri="{FF2B5EF4-FFF2-40B4-BE49-F238E27FC236}">
                <a16:creationId xmlns:a16="http://schemas.microsoft.com/office/drawing/2014/main" id="{82E191BC-2EE4-1CED-AC6D-D8F0A2E62C5B}"/>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92500" lnSpcReduction="20000"/>
          </a:bodyPr>
          <a:lstStyle/>
          <a:p>
            <a:pPr lvl="0"/>
            <a:r>
              <a:rPr lang="en-GB" dirty="0">
                <a:latin typeface="Calibri" panose="020F0502020204030204" pitchFamily="34" charset="0"/>
                <a:cs typeface="Calibri" panose="020F0502020204030204" pitchFamily="34" charset="0"/>
              </a:rPr>
              <a:t>Exploring the literature, writing a literature review, reviewing published literature critically, showing conceptual and theoretical understanding, identifying research problems and questions.</a:t>
            </a:r>
          </a:p>
          <a:p>
            <a:pPr lvl="0"/>
            <a:r>
              <a:rPr lang="en-GB" dirty="0">
                <a:latin typeface="Calibri" panose="020F0502020204030204" pitchFamily="34" charset="0"/>
                <a:cs typeface="Calibri" panose="020F0502020204030204" pitchFamily="34" charset="0"/>
              </a:rPr>
              <a:t>Choosing a research method, data collection and sampling, data analysis and interpreting results, reliability and validity of data, evidence-based approach; disseminating findings in a way that is consistent with professional business and management practice. Drawing valid conclusions and recommendations. Reflecting on the research process and outcomes and the learning experience.</a:t>
            </a:r>
          </a:p>
        </p:txBody>
      </p:sp>
      <p:sp>
        <p:nvSpPr>
          <p:cNvPr id="2" name="Slide Number Placeholder 1">
            <a:extLst>
              <a:ext uri="{FF2B5EF4-FFF2-40B4-BE49-F238E27FC236}">
                <a16:creationId xmlns:a16="http://schemas.microsoft.com/office/drawing/2014/main" id="{71E5DF91-0F39-B929-69A3-D3973B11AA9B}"/>
              </a:ext>
            </a:extLst>
          </p:cNvPr>
          <p:cNvSpPr>
            <a:spLocks noGrp="1"/>
          </p:cNvSpPr>
          <p:nvPr>
            <p:ph type="sldNum" sz="quarter" idx="12"/>
          </p:nvPr>
        </p:nvSpPr>
        <p:spPr/>
        <p:txBody>
          <a:bodyPr/>
          <a:lstStyle/>
          <a:p>
            <a:pPr>
              <a:defRPr/>
            </a:pPr>
            <a:fld id="{6B9CAAEB-5DD4-4716-AEA0-BEF1B1D22BD1}" type="slidenum">
              <a:rPr lang="en-US" altLang="en-US" smtClean="0"/>
              <a:pPr>
                <a:defRPr/>
              </a:pPr>
              <a:t>7</a:t>
            </a:fld>
            <a:endParaRPr lang="en-US" altLang="en-US"/>
          </a:p>
        </p:txBody>
      </p:sp>
    </p:spTree>
    <p:extLst>
      <p:ext uri="{BB962C8B-B14F-4D97-AF65-F5344CB8AC3E}">
        <p14:creationId xmlns:p14="http://schemas.microsoft.com/office/powerpoint/2010/main" val="37258455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20"/>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Module Delivery Strategy </a:t>
            </a:r>
          </a:p>
        </p:txBody>
      </p:sp>
      <p:sp>
        <p:nvSpPr>
          <p:cNvPr id="120" name="Google Shape;120;p20"/>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62500" lnSpcReduction="20000"/>
          </a:bodyPr>
          <a:lstStyle/>
          <a:p>
            <a:pPr lvl="0">
              <a:lnSpc>
                <a:spcPct val="170000"/>
              </a:lnSpc>
            </a:pPr>
            <a:r>
              <a:rPr lang="en-US" dirty="0">
                <a:latin typeface="Calibri" panose="020F0502020204030204" pitchFamily="34" charset="0"/>
                <a:cs typeface="Calibri" panose="020F0502020204030204" pitchFamily="34" charset="0"/>
              </a:rPr>
              <a:t>Workshops: Developing research competence </a:t>
            </a:r>
          </a:p>
          <a:p>
            <a:pPr lvl="0">
              <a:lnSpc>
                <a:spcPct val="170000"/>
              </a:lnSpc>
            </a:pPr>
            <a:r>
              <a:rPr lang="en-US" dirty="0">
                <a:latin typeface="Calibri" panose="020F0502020204030204" pitchFamily="34" charset="0"/>
                <a:cs typeface="Calibri" panose="020F0502020204030204" pitchFamily="34" charset="0"/>
              </a:rPr>
              <a:t>Supervision: Develop the Dissertation with support from the supervisor</a:t>
            </a:r>
          </a:p>
          <a:p>
            <a:pPr>
              <a:lnSpc>
                <a:spcPct val="170000"/>
              </a:lnSpc>
            </a:pPr>
            <a:r>
              <a:rPr lang="en-US" dirty="0">
                <a:latin typeface="Calibri" panose="020F0502020204030204" pitchFamily="34" charset="0"/>
                <a:cs typeface="Calibri" panose="020F0502020204030204" pitchFamily="34" charset="0"/>
              </a:rPr>
              <a:t>Engagement is expected through classroom activities, email communication, and Teams/Panopto recordings </a:t>
            </a:r>
          </a:p>
          <a:p>
            <a:pPr lvl="0">
              <a:lnSpc>
                <a:spcPct val="170000"/>
              </a:lnSpc>
            </a:pPr>
            <a:endParaRPr lang="en-US" dirty="0">
              <a:latin typeface="Calibri" panose="020F0502020204030204" pitchFamily="34" charset="0"/>
              <a:cs typeface="Calibri" panose="020F0502020204030204" pitchFamily="34" charset="0"/>
            </a:endParaRPr>
          </a:p>
          <a:p>
            <a:pPr marL="0" lvl="0" indent="0">
              <a:lnSpc>
                <a:spcPct val="170000"/>
              </a:lnSpc>
              <a:buNone/>
            </a:pPr>
            <a:r>
              <a:rPr lang="en-US" dirty="0">
                <a:latin typeface="Calibri" panose="020F0502020204030204" pitchFamily="34" charset="0"/>
                <a:cs typeface="Calibri" panose="020F0502020204030204" pitchFamily="34" charset="0"/>
              </a:rPr>
              <a:t>Workshops and supervisions are implemented simultaneously, enable the students to benefit from both.</a:t>
            </a:r>
          </a:p>
        </p:txBody>
      </p:sp>
      <p:sp>
        <p:nvSpPr>
          <p:cNvPr id="2" name="Slide Number Placeholder 1">
            <a:extLst>
              <a:ext uri="{FF2B5EF4-FFF2-40B4-BE49-F238E27FC236}">
                <a16:creationId xmlns:a16="http://schemas.microsoft.com/office/drawing/2014/main" id="{862E1052-176F-B412-99DC-C084E5FD0B32}"/>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8</a:t>
            </a:fld>
            <a:endParaRPr lang="en-US" altLang="en-US">
              <a:latin typeface="Calibri" panose="020F0502020204030204" pitchFamily="34" charset="0"/>
              <a:cs typeface="Calibri" panose="020F050202020403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1"/>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a:latin typeface="Calibri" panose="020F0502020204030204" pitchFamily="34" charset="0"/>
                <a:cs typeface="Calibri" panose="020F0502020204030204" pitchFamily="34" charset="0"/>
              </a:rPr>
              <a:t>Assessment </a:t>
            </a:r>
            <a:endParaRPr lang="en-GB" dirty="0">
              <a:latin typeface="Calibri" panose="020F0502020204030204" pitchFamily="34" charset="0"/>
              <a:cs typeface="Calibri" panose="020F0502020204030204" pitchFamily="34" charset="0"/>
            </a:endParaRPr>
          </a:p>
        </p:txBody>
      </p:sp>
      <p:sp>
        <p:nvSpPr>
          <p:cNvPr id="126" name="Google Shape;126;p21"/>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latin typeface="Calibri" panose="020F0502020204030204" pitchFamily="34" charset="0"/>
                <a:cs typeface="Calibri" panose="020F0502020204030204" pitchFamily="34" charset="0"/>
              </a:rPr>
              <a:t>Formative Research Proposal</a:t>
            </a:r>
          </a:p>
          <a:p>
            <a:pPr lvl="0"/>
            <a:r>
              <a:rPr lang="en-US" dirty="0">
                <a:latin typeface="Calibri" panose="020F0502020204030204" pitchFamily="34" charset="0"/>
                <a:cs typeface="Calibri" panose="020F0502020204030204" pitchFamily="34" charset="0"/>
              </a:rPr>
              <a:t>Ethics form</a:t>
            </a:r>
          </a:p>
          <a:p>
            <a:pPr lvl="0"/>
            <a:r>
              <a:rPr lang="en-US" dirty="0">
                <a:latin typeface="Calibri" panose="020F0502020204030204" pitchFamily="34" charset="0"/>
                <a:cs typeface="Calibri" panose="020F0502020204030204" pitchFamily="34" charset="0"/>
              </a:rPr>
              <a:t>Dissertation - 100%</a:t>
            </a:r>
          </a:p>
          <a:p>
            <a:pPr lvl="0"/>
            <a:endParaRPr lang="en-US" dirty="0">
              <a:latin typeface="Calibri" panose="020F0502020204030204" pitchFamily="34" charset="0"/>
              <a:cs typeface="Calibri" panose="020F0502020204030204" pitchFamily="34" charset="0"/>
            </a:endParaRPr>
          </a:p>
          <a:p>
            <a:pPr marL="0" lvl="0" indent="0">
              <a:buNone/>
            </a:pPr>
            <a:r>
              <a:rPr lang="en-US" dirty="0">
                <a:latin typeface="Calibri" panose="020F0502020204030204" pitchFamily="34" charset="0"/>
                <a:cs typeface="Calibri" panose="020F0502020204030204" pitchFamily="34" charset="0"/>
              </a:rPr>
              <a:t>Please check your submission dates on Moodle.</a:t>
            </a:r>
          </a:p>
          <a:p>
            <a:pPr lvl="0"/>
            <a:endParaRPr lang="en-US" dirty="0">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BF6E555C-D79F-45FD-EF90-6A6EA77F8873}"/>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9</a:t>
            </a:fld>
            <a:endParaRPr lang="en-US" altLang="en-US">
              <a:latin typeface="Calibri" panose="020F0502020204030204" pitchFamily="34" charset="0"/>
              <a:cs typeface="Calibri" panose="020F050202020403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p22"/>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Learning Resources </a:t>
            </a:r>
          </a:p>
        </p:txBody>
      </p:sp>
      <p:sp>
        <p:nvSpPr>
          <p:cNvPr id="132" name="Google Shape;132;p22"/>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latin typeface="Calibri" panose="020F0502020204030204" pitchFamily="34" charset="0"/>
                <a:cs typeface="Calibri" panose="020F0502020204030204" pitchFamily="34" charset="0"/>
              </a:rPr>
              <a:t>Reading list on Moodle </a:t>
            </a:r>
          </a:p>
          <a:p>
            <a:pPr lvl="0"/>
            <a:r>
              <a:rPr lang="en-US" dirty="0">
                <a:latin typeface="Calibri" panose="020F0502020204030204" pitchFamily="34" charset="0"/>
                <a:cs typeface="Calibri" panose="020F0502020204030204" pitchFamily="34" charset="0"/>
              </a:rPr>
              <a:t>Tutors may provide additional materials </a:t>
            </a:r>
          </a:p>
          <a:p>
            <a:pPr lvl="0"/>
            <a:r>
              <a:rPr lang="en-US" dirty="0">
                <a:latin typeface="Calibri" panose="020F0502020204030204" pitchFamily="34" charset="0"/>
                <a:cs typeface="Calibri" panose="020F0502020204030204" pitchFamily="34" charset="0"/>
              </a:rPr>
              <a:t>The library: research articles, books, and other scholarly materials: </a:t>
            </a:r>
            <a:r>
              <a:rPr lang="en-US" dirty="0">
                <a:latin typeface="Calibri" panose="020F0502020204030204" pitchFamily="34" charset="0"/>
                <a:cs typeface="Calibri" panose="020F0502020204030204" pitchFamily="34" charset="0"/>
                <a:hlinkClick r:id="rId3"/>
              </a:rPr>
              <a:t>https://www.uwtsd.ac.uk/library</a:t>
            </a:r>
            <a:r>
              <a:rPr lang="en-US" dirty="0">
                <a:latin typeface="Calibri" panose="020F0502020204030204" pitchFamily="34" charset="0"/>
                <a:cs typeface="Calibri" panose="020F0502020204030204" pitchFamily="34" charset="0"/>
              </a:rPr>
              <a:t> </a:t>
            </a:r>
          </a:p>
          <a:p>
            <a:pPr lvl="0"/>
            <a:r>
              <a:rPr lang="en-US" dirty="0">
                <a:latin typeface="Calibri" panose="020F0502020204030204" pitchFamily="34" charset="0"/>
                <a:cs typeface="Calibri" panose="020F0502020204030204" pitchFamily="34" charset="0"/>
              </a:rPr>
              <a:t>Other sources such as Google Scholar.</a:t>
            </a:r>
          </a:p>
        </p:txBody>
      </p:sp>
      <p:sp>
        <p:nvSpPr>
          <p:cNvPr id="2" name="Slide Number Placeholder 1">
            <a:extLst>
              <a:ext uri="{FF2B5EF4-FFF2-40B4-BE49-F238E27FC236}">
                <a16:creationId xmlns:a16="http://schemas.microsoft.com/office/drawing/2014/main" id="{537E5AD8-A1BE-89C4-A6A7-BC37A7A2E81C}"/>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10</a:t>
            </a:fld>
            <a:endParaRPr lang="en-US" altLang="en-US">
              <a:latin typeface="Calibri" panose="020F0502020204030204" pitchFamily="34" charset="0"/>
              <a:cs typeface="Calibri" panose="020F050202020403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Google Shape;137;p23"/>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Other support</a:t>
            </a:r>
          </a:p>
        </p:txBody>
      </p:sp>
      <p:sp>
        <p:nvSpPr>
          <p:cNvPr id="138" name="Google Shape;138;p23"/>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77500" lnSpcReduction="20000"/>
          </a:bodyPr>
          <a:lstStyle/>
          <a:p>
            <a:pPr lvl="0">
              <a:lnSpc>
                <a:spcPct val="170000"/>
              </a:lnSpc>
            </a:pPr>
            <a:r>
              <a:rPr lang="en-US" dirty="0">
                <a:latin typeface="Calibri" panose="020F0502020204030204" pitchFamily="34" charset="0"/>
                <a:cs typeface="Calibri" panose="020F0502020204030204" pitchFamily="34" charset="0"/>
              </a:rPr>
              <a:t>Academic Support Tutor, Academic Skill Workshop : to be updated by your </a:t>
            </a:r>
            <a:r>
              <a:rPr lang="en-US" dirty="0" err="1">
                <a:latin typeface="Calibri" panose="020F0502020204030204" pitchFamily="34" charset="0"/>
                <a:cs typeface="Calibri" panose="020F0502020204030204" pitchFamily="34" charset="0"/>
              </a:rPr>
              <a:t>Programme</a:t>
            </a:r>
            <a:r>
              <a:rPr lang="en-US" dirty="0">
                <a:latin typeface="Calibri" panose="020F0502020204030204" pitchFamily="34" charset="0"/>
                <a:cs typeface="Calibri" panose="020F0502020204030204" pitchFamily="34" charset="0"/>
              </a:rPr>
              <a:t> Manager.</a:t>
            </a:r>
          </a:p>
          <a:p>
            <a:pPr lvl="0">
              <a:lnSpc>
                <a:spcPct val="170000"/>
              </a:lnSpc>
            </a:pPr>
            <a:r>
              <a:rPr lang="en-US" dirty="0">
                <a:latin typeface="Calibri" panose="020F0502020204030204" pitchFamily="34" charset="0"/>
                <a:cs typeface="Calibri" panose="020F0502020204030204" pitchFamily="34" charset="0"/>
              </a:rPr>
              <a:t>Librarian: information finding and reference developing</a:t>
            </a:r>
          </a:p>
          <a:p>
            <a:pPr lvl="0">
              <a:lnSpc>
                <a:spcPct val="170000"/>
              </a:lnSpc>
            </a:pPr>
            <a:r>
              <a:rPr lang="en-GB" dirty="0">
                <a:latin typeface="Calibri" panose="020F0502020204030204" pitchFamily="34" charset="0"/>
                <a:cs typeface="Calibri" panose="020F0502020204030204" pitchFamily="34" charset="0"/>
              </a:rPr>
              <a:t>Wellbeing, Disability support, Career advice: please contact them if needed. If you unsure whom to contact, please liaise with London Reception.</a:t>
            </a:r>
            <a:endParaRPr lang="en-US" dirty="0">
              <a:latin typeface="Calibri" panose="020F0502020204030204" pitchFamily="34" charset="0"/>
              <a:cs typeface="Calibri" panose="020F0502020204030204" pitchFamily="34" charset="0"/>
            </a:endParaRPr>
          </a:p>
          <a:p>
            <a:pPr lvl="0">
              <a:lnSpc>
                <a:spcPct val="170000"/>
              </a:lnSpc>
            </a:pPr>
            <a:endParaRPr lang="en-US" dirty="0">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03995BF1-8EFD-EB56-4E53-B46A9A308291}"/>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11</a:t>
            </a:fld>
            <a:endParaRPr lang="en-US" altLang="en-US">
              <a:latin typeface="Calibri" panose="020F0502020204030204" pitchFamily="34" charset="0"/>
              <a:cs typeface="Calibri" panose="020F050202020403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4DC03607-460B-60EB-894A-EF052F4CF304}"/>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4D377766-617D-D178-B350-B9571E36287F}"/>
              </a:ext>
            </a:extLst>
          </p:cNvPr>
          <p:cNvSpPr>
            <a:spLocks noGrp="1"/>
          </p:cNvSpPr>
          <p:nvPr>
            <p:ph type="title"/>
          </p:nvPr>
        </p:nvSpPr>
        <p:spPr/>
        <p:txBody>
          <a:bodyPr/>
          <a:lstStyle/>
          <a:p>
            <a:r>
              <a:rPr lang="en-US" dirty="0">
                <a:latin typeface="Calibri" panose="020F0502020204030204" pitchFamily="34" charset="0"/>
                <a:cs typeface="Calibri" panose="020F0502020204030204" pitchFamily="34" charset="0"/>
              </a:rPr>
              <a:t>Supervisors</a:t>
            </a:r>
            <a:endParaRPr lang="en-GB" dirty="0">
              <a:latin typeface="Calibri" panose="020F0502020204030204" pitchFamily="34" charset="0"/>
              <a:cs typeface="Calibri" panose="020F0502020204030204" pitchFamily="34" charset="0"/>
            </a:endParaRPr>
          </a:p>
        </p:txBody>
      </p:sp>
      <p:sp>
        <p:nvSpPr>
          <p:cNvPr id="208" name="Google Shape;208;p36">
            <a:extLst>
              <a:ext uri="{FF2B5EF4-FFF2-40B4-BE49-F238E27FC236}">
                <a16:creationId xmlns:a16="http://schemas.microsoft.com/office/drawing/2014/main" id="{26DD99EF-30C6-1D59-6486-65F2D6109176}"/>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85000" lnSpcReduction="20000"/>
          </a:bodyPr>
          <a:lstStyle/>
          <a:p>
            <a:r>
              <a:rPr lang="en-US" dirty="0">
                <a:latin typeface="Calibri" panose="020F0502020204030204" pitchFamily="34" charset="0"/>
                <a:cs typeface="Calibri" panose="020F0502020204030204" pitchFamily="34" charset="0"/>
              </a:rPr>
              <a:t>Direct contact with dissertation supervisor (1-hour face-to-face meeting per student, to be held fortnightly)</a:t>
            </a:r>
          </a:p>
          <a:p>
            <a:pPr lvl="0"/>
            <a:r>
              <a:rPr lang="en-US" dirty="0">
                <a:latin typeface="Calibri" panose="020F0502020204030204" pitchFamily="34" charset="0"/>
                <a:cs typeface="Calibri" panose="020F0502020204030204" pitchFamily="34" charset="0"/>
              </a:rPr>
              <a:t>Please email the supervisor you have been allocated.</a:t>
            </a:r>
          </a:p>
          <a:p>
            <a:pPr lvl="0"/>
            <a:r>
              <a:rPr lang="en-US" dirty="0">
                <a:latin typeface="Calibri" panose="020F0502020204030204" pitchFamily="34" charset="0"/>
                <a:cs typeface="Calibri" panose="020F0502020204030204" pitchFamily="34" charset="0"/>
              </a:rPr>
              <a:t>It is mandatory to have the first meeting in the first two weeks of the term.</a:t>
            </a:r>
          </a:p>
          <a:p>
            <a:pPr lvl="0"/>
            <a:r>
              <a:rPr lang="en-US" dirty="0">
                <a:latin typeface="Calibri" panose="020F0502020204030204" pitchFamily="34" charset="0"/>
                <a:cs typeface="Calibri" panose="020F0502020204030204" pitchFamily="34" charset="0"/>
              </a:rPr>
              <a:t>Supervisors are here to support you.</a:t>
            </a:r>
          </a:p>
          <a:p>
            <a:pPr lvl="0"/>
            <a:r>
              <a:rPr lang="en-US" dirty="0">
                <a:latin typeface="Calibri" panose="020F0502020204030204" pitchFamily="34" charset="0"/>
                <a:cs typeface="Calibri" panose="020F0502020204030204" pitchFamily="34" charset="0"/>
              </a:rPr>
              <a:t>Managing your supervisor is an important attribute you can refer to for employability.</a:t>
            </a:r>
          </a:p>
          <a:p>
            <a:pPr lvl="0"/>
            <a:r>
              <a:rPr lang="en-US" dirty="0">
                <a:latin typeface="Calibri" panose="020F0502020204030204" pitchFamily="34" charset="0"/>
                <a:cs typeface="Calibri" panose="020F0502020204030204" pitchFamily="34" charset="0"/>
              </a:rPr>
              <a:t>They can write a job reference for you, considering the time they spend with you (i.e. 16 weeks) on the dissertation.</a:t>
            </a:r>
          </a:p>
          <a:p>
            <a:pPr lvl="0"/>
            <a:endParaRPr lang="en-US" dirty="0">
              <a:latin typeface="Calibri" panose="020F0502020204030204" pitchFamily="34" charset="0"/>
              <a:cs typeface="Calibri" panose="020F0502020204030204" pitchFamily="34" charset="0"/>
            </a:endParaRPr>
          </a:p>
          <a:p>
            <a:pPr lvl="0"/>
            <a:endParaRPr lang="en-US" dirty="0">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2DEB85A2-79FC-66C1-4373-D36A114F386A}"/>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12</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75674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08">
                                            <p:txEl>
                                              <p:pRg st="1" end="1"/>
                                            </p:txEl>
                                          </p:spTgt>
                                        </p:tgtEl>
                                        <p:attrNameLst>
                                          <p:attrName>style.visibility</p:attrName>
                                        </p:attrNameLst>
                                      </p:cBhvr>
                                      <p:to>
                                        <p:strVal val="visible"/>
                                      </p:to>
                                    </p:set>
                                    <p:anim calcmode="lin" valueType="num">
                                      <p:cBhvr additive="base">
                                        <p:cTn id="7"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08">
                                            <p:txEl>
                                              <p:pRg st="0" end="0"/>
                                            </p:txEl>
                                          </p:spTgt>
                                        </p:tgtEl>
                                        <p:attrNameLst>
                                          <p:attrName>style.visibility</p:attrName>
                                        </p:attrNameLst>
                                      </p:cBhvr>
                                      <p:to>
                                        <p:strVal val="visible"/>
                                      </p:to>
                                    </p:set>
                                    <p:anim calcmode="lin" valueType="num">
                                      <p:cBhvr additive="base">
                                        <p:cTn id="12"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08">
                                            <p:txEl>
                                              <p:pRg st="2" end="2"/>
                                            </p:txEl>
                                          </p:spTgt>
                                        </p:tgtEl>
                                        <p:attrNameLst>
                                          <p:attrName>style.visibility</p:attrName>
                                        </p:attrNameLst>
                                      </p:cBhvr>
                                      <p:to>
                                        <p:strVal val="visible"/>
                                      </p:to>
                                    </p:set>
                                    <p:anim calcmode="lin" valueType="num">
                                      <p:cBhvr additive="base">
                                        <p:cTn id="17"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208">
                                            <p:txEl>
                                              <p:pRg st="3" end="3"/>
                                            </p:txEl>
                                          </p:spTgt>
                                        </p:tgtEl>
                                        <p:attrNameLst>
                                          <p:attrName>style.visibility</p:attrName>
                                        </p:attrNameLst>
                                      </p:cBhvr>
                                      <p:to>
                                        <p:strVal val="visible"/>
                                      </p:to>
                                    </p:set>
                                    <p:anim calcmode="lin" valueType="num">
                                      <p:cBhvr additive="base">
                                        <p:cTn id="22"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208">
                                            <p:txEl>
                                              <p:pRg st="4" end="4"/>
                                            </p:txEl>
                                          </p:spTgt>
                                        </p:tgtEl>
                                        <p:attrNameLst>
                                          <p:attrName>style.visibility</p:attrName>
                                        </p:attrNameLst>
                                      </p:cBhvr>
                                      <p:to>
                                        <p:strVal val="visible"/>
                                      </p:to>
                                    </p:set>
                                    <p:anim calcmode="lin" valueType="num">
                                      <p:cBhvr additive="base">
                                        <p:cTn id="27" dur="500"/>
                                        <p:tgtEl>
                                          <p:spTgt spid="208">
                                            <p:txEl>
                                              <p:pRg st="4" end="4"/>
                                            </p:txEl>
                                          </p:spTgt>
                                        </p:tgtEl>
                                        <p:attrNameLst>
                                          <p:attrName>ppt_x</p:attrName>
                                        </p:attrNameLst>
                                      </p:cBhvr>
                                      <p:tavLst>
                                        <p:tav tm="0">
                                          <p:val>
                                            <p:strVal val="#ppt_x-1"/>
                                          </p:val>
                                        </p:tav>
                                        <p:tav tm="100000">
                                          <p:val>
                                            <p:strVal val="#ppt_x"/>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nodeType="clickEffect">
                                  <p:stCondLst>
                                    <p:cond delay="0"/>
                                  </p:stCondLst>
                                  <p:childTnLst>
                                    <p:set>
                                      <p:cBhvr>
                                        <p:cTn id="31" dur="1" fill="hold">
                                          <p:stCondLst>
                                            <p:cond delay="0"/>
                                          </p:stCondLst>
                                        </p:cTn>
                                        <p:tgtEl>
                                          <p:spTgt spid="208">
                                            <p:txEl>
                                              <p:pRg st="5" end="5"/>
                                            </p:txEl>
                                          </p:spTgt>
                                        </p:tgtEl>
                                        <p:attrNameLst>
                                          <p:attrName>style.visibility</p:attrName>
                                        </p:attrNameLst>
                                      </p:cBhvr>
                                      <p:to>
                                        <p:strVal val="visible"/>
                                      </p:to>
                                    </p:set>
                                    <p:anim calcmode="lin" valueType="num">
                                      <p:cBhvr additive="base">
                                        <p:cTn id="32" dur="500"/>
                                        <p:tgtEl>
                                          <p:spTgt spid="208">
                                            <p:txEl>
                                              <p:pRg st="5" end="5"/>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46A8F-B300-A6FE-E4CE-B52D3D99881C}"/>
              </a:ext>
            </a:extLst>
          </p:cNvPr>
          <p:cNvSpPr>
            <a:spLocks noGrp="1"/>
          </p:cNvSpPr>
          <p:nvPr>
            <p:ph type="title"/>
          </p:nvPr>
        </p:nvSpPr>
        <p:spPr>
          <a:solidFill>
            <a:schemeClr val="accent2"/>
          </a:solidFill>
        </p:spPr>
        <p:txBody>
          <a:bodyPr/>
          <a:lstStyle/>
          <a:p>
            <a:r>
              <a:rPr lang="en-GB" sz="3200" dirty="0">
                <a:latin typeface="Calibri" panose="020F0502020204030204" pitchFamily="34" charset="0"/>
                <a:cs typeface="Calibri" panose="020F0502020204030204" pitchFamily="34" charset="0"/>
              </a:rPr>
              <a:t>Activity: Why and how</a:t>
            </a:r>
          </a:p>
        </p:txBody>
      </p:sp>
      <p:sp>
        <p:nvSpPr>
          <p:cNvPr id="3" name="Content Placeholder 2">
            <a:extLst>
              <a:ext uri="{FF2B5EF4-FFF2-40B4-BE49-F238E27FC236}">
                <a16:creationId xmlns:a16="http://schemas.microsoft.com/office/drawing/2014/main" id="{EFDD0E78-EF0E-636E-6EC9-97361156AE3C}"/>
              </a:ext>
            </a:extLst>
          </p:cNvPr>
          <p:cNvSpPr>
            <a:spLocks noGrp="1"/>
          </p:cNvSpPr>
          <p:nvPr>
            <p:ph idx="1"/>
          </p:nvPr>
        </p:nvSpPr>
        <p:spPr/>
        <p:txBody>
          <a:bodyPr/>
          <a:lstStyle/>
          <a:p>
            <a:pPr marL="0" indent="0">
              <a:buNone/>
            </a:pPr>
            <a:r>
              <a:rPr lang="en-GB" sz="2400" b="1" dirty="0">
                <a:latin typeface="Calibri" panose="020F0502020204030204" pitchFamily="34" charset="0"/>
                <a:cs typeface="Calibri" panose="020F0502020204030204" pitchFamily="34" charset="0"/>
              </a:rPr>
              <a:t>In 5 minutes, think about:</a:t>
            </a:r>
          </a:p>
          <a:p>
            <a:pPr marL="0" indent="0">
              <a:buNone/>
            </a:pPr>
            <a:r>
              <a:rPr lang="en-GB" sz="2400" dirty="0">
                <a:latin typeface="Calibri" panose="020F0502020204030204" pitchFamily="34" charset="0"/>
                <a:cs typeface="Calibri" panose="020F0502020204030204" pitchFamily="34" charset="0"/>
              </a:rPr>
              <a:t>1. How could you make the best out of the workshops and supervision?</a:t>
            </a:r>
          </a:p>
          <a:p>
            <a:pPr marL="0" indent="0">
              <a:buNone/>
            </a:pPr>
            <a:r>
              <a:rPr lang="en-GB" sz="2400" dirty="0">
                <a:latin typeface="Calibri" panose="020F0502020204030204" pitchFamily="34" charset="0"/>
                <a:cs typeface="Calibri" panose="020F0502020204030204" pitchFamily="34" charset="0"/>
              </a:rPr>
              <a:t>2. How would this dissertation module help you to enhance your employability? </a:t>
            </a:r>
          </a:p>
          <a:p>
            <a:pPr marL="0" indent="0">
              <a:buNone/>
            </a:pPr>
            <a:endParaRPr lang="en-GB" sz="2400" b="1" dirty="0">
              <a:latin typeface="Calibri" panose="020F0502020204030204" pitchFamily="34" charset="0"/>
              <a:cs typeface="Calibri" panose="020F0502020204030204" pitchFamily="34" charset="0"/>
            </a:endParaRPr>
          </a:p>
          <a:p>
            <a:pPr marL="0" indent="0">
              <a:buNone/>
            </a:pPr>
            <a:r>
              <a:rPr lang="en-GB" sz="2400" b="1" dirty="0">
                <a:latin typeface="Calibri" panose="020F0502020204030204" pitchFamily="34" charset="0"/>
                <a:cs typeface="Calibri" panose="020F0502020204030204" pitchFamily="34" charset="0"/>
              </a:rPr>
              <a:t>Please prepare to share your answer to the class.</a:t>
            </a:r>
          </a:p>
        </p:txBody>
      </p:sp>
      <p:sp>
        <p:nvSpPr>
          <p:cNvPr id="4" name="Slide Number Placeholder 3">
            <a:extLst>
              <a:ext uri="{FF2B5EF4-FFF2-40B4-BE49-F238E27FC236}">
                <a16:creationId xmlns:a16="http://schemas.microsoft.com/office/drawing/2014/main" id="{BF0C9D61-632C-A91A-8AEC-6015B53CBABA}"/>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13</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941875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9CC99-3A20-EF67-9E58-0A26CC2A3EDD}"/>
              </a:ext>
            </a:extLst>
          </p:cNvPr>
          <p:cNvSpPr>
            <a:spLocks noGrp="1"/>
          </p:cNvSpPr>
          <p:nvPr>
            <p:ph type="title"/>
          </p:nvPr>
        </p:nvSpPr>
        <p:spPr>
          <a:solidFill>
            <a:schemeClr val="accent2"/>
          </a:solidFill>
        </p:spPr>
        <p:txBody>
          <a:bodyPr/>
          <a:lstStyle/>
          <a:p>
            <a:r>
              <a:rPr lang="en-US" sz="4000" dirty="0" err="1"/>
              <a:t>Activty</a:t>
            </a:r>
            <a:r>
              <a:rPr lang="en-US" sz="4000" dirty="0"/>
              <a:t>: Identify expectations for the students</a:t>
            </a:r>
            <a:endParaRPr lang="en-GB" sz="4000" dirty="0"/>
          </a:p>
        </p:txBody>
      </p:sp>
      <p:sp>
        <p:nvSpPr>
          <p:cNvPr id="3" name="Content Placeholder 2">
            <a:extLst>
              <a:ext uri="{FF2B5EF4-FFF2-40B4-BE49-F238E27FC236}">
                <a16:creationId xmlns:a16="http://schemas.microsoft.com/office/drawing/2014/main" id="{84725541-D2C2-4C07-2216-CFCA4DE6B5E3}"/>
              </a:ext>
            </a:extLst>
          </p:cNvPr>
          <p:cNvSpPr>
            <a:spLocks noGrp="1"/>
          </p:cNvSpPr>
          <p:nvPr>
            <p:ph idx="1"/>
          </p:nvPr>
        </p:nvSpPr>
        <p:spPr/>
        <p:txBody>
          <a:bodyPr/>
          <a:lstStyle/>
          <a:p>
            <a:r>
              <a:rPr lang="en-US" dirty="0"/>
              <a:t>Punctuality?</a:t>
            </a:r>
          </a:p>
          <a:p>
            <a:r>
              <a:rPr lang="en-US" dirty="0"/>
              <a:t>Complete your Independent Study before attending workshops / supervision meetings?</a:t>
            </a:r>
            <a:endParaRPr lang="en-GB" dirty="0"/>
          </a:p>
        </p:txBody>
      </p:sp>
      <p:sp>
        <p:nvSpPr>
          <p:cNvPr id="4" name="Slide Number Placeholder 3">
            <a:extLst>
              <a:ext uri="{FF2B5EF4-FFF2-40B4-BE49-F238E27FC236}">
                <a16:creationId xmlns:a16="http://schemas.microsoft.com/office/drawing/2014/main" id="{76C816E0-C3A0-ABFF-2529-C00FC9EB530C}"/>
              </a:ext>
            </a:extLst>
          </p:cNvPr>
          <p:cNvSpPr>
            <a:spLocks noGrp="1"/>
          </p:cNvSpPr>
          <p:nvPr>
            <p:ph type="sldNum" sz="quarter" idx="12"/>
          </p:nvPr>
        </p:nvSpPr>
        <p:spPr/>
        <p:txBody>
          <a:bodyPr/>
          <a:lstStyle/>
          <a:p>
            <a:pPr>
              <a:defRPr/>
            </a:pPr>
            <a:fld id="{6B9CAAEB-5DD4-4716-AEA0-BEF1B1D22BD1}" type="slidenum">
              <a:rPr lang="en-US" altLang="en-US" smtClean="0"/>
              <a:pPr>
                <a:defRPr/>
              </a:pPr>
              <a:t>14</a:t>
            </a:fld>
            <a:endParaRPr lang="en-US" altLang="en-US"/>
          </a:p>
        </p:txBody>
      </p:sp>
    </p:spTree>
    <p:extLst>
      <p:ext uri="{BB962C8B-B14F-4D97-AF65-F5344CB8AC3E}">
        <p14:creationId xmlns:p14="http://schemas.microsoft.com/office/powerpoint/2010/main" val="11196337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D403EA-A118-A083-6061-9006E9894B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4772A8-51F9-61AD-CF78-45E4CB0EC7A5}"/>
              </a:ext>
            </a:extLst>
          </p:cNvPr>
          <p:cNvSpPr>
            <a:spLocks noGrp="1"/>
          </p:cNvSpPr>
          <p:nvPr>
            <p:ph type="title"/>
          </p:nvPr>
        </p:nvSpPr>
        <p:spPr>
          <a:solidFill>
            <a:schemeClr val="accent2"/>
          </a:solidFill>
        </p:spPr>
        <p:txBody>
          <a:bodyPr/>
          <a:lstStyle/>
          <a:p>
            <a:r>
              <a:rPr lang="en-US" sz="4000" dirty="0"/>
              <a:t>Activity: Identify expectations for the lecturer</a:t>
            </a:r>
            <a:endParaRPr lang="en-GB" sz="4000" dirty="0"/>
          </a:p>
        </p:txBody>
      </p:sp>
      <p:sp>
        <p:nvSpPr>
          <p:cNvPr id="3" name="Content Placeholder 2">
            <a:extLst>
              <a:ext uri="{FF2B5EF4-FFF2-40B4-BE49-F238E27FC236}">
                <a16:creationId xmlns:a16="http://schemas.microsoft.com/office/drawing/2014/main" id="{497B5BE6-C47F-CB2D-C8A0-BC0CCADF5820}"/>
              </a:ext>
            </a:extLst>
          </p:cNvPr>
          <p:cNvSpPr>
            <a:spLocks noGrp="1"/>
          </p:cNvSpPr>
          <p:nvPr>
            <p:ph idx="1"/>
          </p:nvPr>
        </p:nvSpPr>
        <p:spPr/>
        <p:txBody>
          <a:bodyPr/>
          <a:lstStyle/>
          <a:p>
            <a:r>
              <a:rPr lang="en-US" dirty="0"/>
              <a:t>Provide ample opportunities for students to perform and receive feedback?</a:t>
            </a:r>
          </a:p>
        </p:txBody>
      </p:sp>
      <p:sp>
        <p:nvSpPr>
          <p:cNvPr id="4" name="Slide Number Placeholder 3">
            <a:extLst>
              <a:ext uri="{FF2B5EF4-FFF2-40B4-BE49-F238E27FC236}">
                <a16:creationId xmlns:a16="http://schemas.microsoft.com/office/drawing/2014/main" id="{8FE585D8-29CF-E284-86C8-05A8E9FB80C9}"/>
              </a:ext>
            </a:extLst>
          </p:cNvPr>
          <p:cNvSpPr>
            <a:spLocks noGrp="1"/>
          </p:cNvSpPr>
          <p:nvPr>
            <p:ph type="sldNum" sz="quarter" idx="12"/>
          </p:nvPr>
        </p:nvSpPr>
        <p:spPr/>
        <p:txBody>
          <a:bodyPr/>
          <a:lstStyle/>
          <a:p>
            <a:pPr>
              <a:defRPr/>
            </a:pPr>
            <a:fld id="{6B9CAAEB-5DD4-4716-AEA0-BEF1B1D22BD1}" type="slidenum">
              <a:rPr lang="en-US" altLang="en-US" smtClean="0"/>
              <a:pPr>
                <a:defRPr/>
              </a:pPr>
              <a:t>15</a:t>
            </a:fld>
            <a:endParaRPr lang="en-US" altLang="en-US"/>
          </a:p>
        </p:txBody>
      </p:sp>
    </p:spTree>
    <p:extLst>
      <p:ext uri="{BB962C8B-B14F-4D97-AF65-F5344CB8AC3E}">
        <p14:creationId xmlns:p14="http://schemas.microsoft.com/office/powerpoint/2010/main" val="1244827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42"/>
        <p:cNvGrpSpPr/>
        <p:nvPr/>
      </p:nvGrpSpPr>
      <p:grpSpPr>
        <a:xfrm>
          <a:off x="0" y="0"/>
          <a:ext cx="0" cy="0"/>
          <a:chOff x="0" y="0"/>
          <a:chExt cx="0" cy="0"/>
        </a:xfrm>
      </p:grpSpPr>
      <p:sp>
        <p:nvSpPr>
          <p:cNvPr id="143" name="Google Shape;143;p24"/>
          <p:cNvSpPr txBox="1">
            <a:spLocks noGrp="1"/>
          </p:cNvSpPr>
          <p:nvPr>
            <p:ph type="ctrTitle"/>
          </p:nvPr>
        </p:nvSpPr>
        <p:spPr>
          <a:xfrm>
            <a:off x="728066" y="471399"/>
            <a:ext cx="11074400" cy="5445898"/>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rgbClr val="FF0000"/>
              </a:buClr>
              <a:buSzPct val="100000"/>
              <a:buFont typeface="Open Sans"/>
              <a:buNone/>
            </a:pPr>
            <a:br>
              <a:rPr lang="en-GB" sz="2400" dirty="0">
                <a:solidFill>
                  <a:srgbClr val="FF0000"/>
                </a:solidFill>
                <a:latin typeface="Calibri" panose="020F0502020204030204" pitchFamily="34" charset="0"/>
                <a:cs typeface="Calibri" panose="020F0502020204030204" pitchFamily="34" charset="0"/>
              </a:rPr>
            </a:br>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 </a:t>
            </a:r>
            <a:r>
              <a:rPr lang="en-GB" sz="3200" b="1" dirty="0">
                <a:solidFill>
                  <a:srgbClr val="FFFF99"/>
                </a:solidFill>
                <a:latin typeface="Calibri" panose="020F0502020204030204" pitchFamily="34" charset="0"/>
                <a:cs typeface="Calibri" panose="020F0502020204030204" pitchFamily="34" charset="0"/>
              </a:rPr>
              <a:t>Dissertation Module </a:t>
            </a:r>
            <a:br>
              <a:rPr lang="en-GB" sz="4000" b="1" dirty="0">
                <a:solidFill>
                  <a:srgbClr val="FFFF99"/>
                </a:solidFill>
                <a:latin typeface="Calibri" panose="020F0502020204030204" pitchFamily="34" charset="0"/>
                <a:cs typeface="Calibri" panose="020F0502020204030204" pitchFamily="34" charset="0"/>
              </a:rPr>
            </a:br>
            <a:r>
              <a:rPr lang="en-GB" sz="3100" b="1" dirty="0">
                <a:solidFill>
                  <a:srgbClr val="FFFF99"/>
                </a:solidFill>
                <a:latin typeface="Calibri" panose="020F0502020204030204" pitchFamily="34" charset="0"/>
                <a:cs typeface="Calibri" panose="020F0502020204030204" pitchFamily="34" charset="0"/>
              </a:rPr>
              <a:t>(</a:t>
            </a:r>
            <a:r>
              <a:rPr lang="en-GB" sz="3200" dirty="0">
                <a:solidFill>
                  <a:srgbClr val="FFFF99"/>
                </a:solidFill>
                <a:latin typeface="Calibri" panose="020F0502020204030204" pitchFamily="34" charset="0"/>
                <a:cs typeface="Calibri" panose="020F0502020204030204" pitchFamily="34" charset="0"/>
              </a:rPr>
              <a:t>LCMB7035</a:t>
            </a:r>
            <a:r>
              <a:rPr lang="en-GB" sz="3100" b="1" dirty="0">
                <a:solidFill>
                  <a:srgbClr val="FFFF99"/>
                </a:solidFill>
                <a:latin typeface="Calibri" panose="020F0502020204030204" pitchFamily="34" charset="0"/>
                <a:cs typeface="Calibri" panose="020F0502020204030204" pitchFamily="34" charset="0"/>
              </a:rPr>
              <a:t>)</a:t>
            </a:r>
            <a:br>
              <a:rPr lang="en-GB" sz="3100" b="1" dirty="0">
                <a:solidFill>
                  <a:srgbClr val="FFFF99"/>
                </a:solidFill>
                <a:latin typeface="Calibri" panose="020F0502020204030204" pitchFamily="34" charset="0"/>
                <a:cs typeface="Calibri" panose="020F0502020204030204" pitchFamily="34" charset="0"/>
              </a:rPr>
            </a:br>
            <a:r>
              <a:rPr lang="en-GB" sz="3100" b="1" dirty="0">
                <a:solidFill>
                  <a:srgbClr val="FFFF99"/>
                </a:solidFill>
                <a:latin typeface="Calibri" panose="020F0502020204030204" pitchFamily="34" charset="0"/>
                <a:cs typeface="Calibri" panose="020F0502020204030204" pitchFamily="34" charset="0"/>
              </a:rPr>
              <a:t>Workshop 1</a:t>
            </a:r>
            <a:br>
              <a:rPr lang="en-GB" sz="3200" b="1" dirty="0">
                <a:solidFill>
                  <a:srgbClr val="FF0000"/>
                </a:solidFill>
                <a:latin typeface="Calibri" panose="020F0502020204030204" pitchFamily="34" charset="0"/>
                <a:cs typeface="Calibri" panose="020F0502020204030204" pitchFamily="34" charset="0"/>
              </a:rPr>
            </a:br>
            <a:br>
              <a:rPr lang="en-GB" sz="6000" b="1" dirty="0">
                <a:solidFill>
                  <a:srgbClr val="FFFE99"/>
                </a:solidFill>
                <a:latin typeface="Calibri" panose="020F0502020204030204" pitchFamily="34" charset="0"/>
                <a:cs typeface="Calibri" panose="020F0502020204030204" pitchFamily="34" charset="0"/>
              </a:rPr>
            </a:br>
            <a:r>
              <a:rPr lang="en-GB" sz="6000" b="1" dirty="0">
                <a:solidFill>
                  <a:srgbClr val="FFFE99"/>
                </a:solidFill>
                <a:latin typeface="Calibri" panose="020F0502020204030204" pitchFamily="34" charset="0"/>
                <a:cs typeface="Calibri" panose="020F0502020204030204" pitchFamily="34" charset="0"/>
              </a:rPr>
              <a:t>Introduction to Research Methods (Part 2) </a:t>
            </a:r>
            <a:endParaRPr sz="6000" dirty="0">
              <a:solidFill>
                <a:srgbClr val="FFFE99"/>
              </a:solidFill>
              <a:latin typeface="Calibri" panose="020F0502020204030204" pitchFamily="34" charset="0"/>
              <a:cs typeface="Calibri" panose="020F050202020403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25"/>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Learning objectives</a:t>
            </a:r>
          </a:p>
        </p:txBody>
      </p:sp>
      <p:sp>
        <p:nvSpPr>
          <p:cNvPr id="149" name="Google Shape;149;p25"/>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85000" lnSpcReduction="20000"/>
          </a:bodyPr>
          <a:lstStyle/>
          <a:p>
            <a:pPr marL="0" indent="0">
              <a:buNone/>
            </a:pPr>
            <a:r>
              <a:rPr lang="en-GB" sz="3300" b="1" dirty="0"/>
              <a:t>After this session, you should be able to:</a:t>
            </a:r>
            <a:endParaRPr lang="en-GB" sz="3300" dirty="0"/>
          </a:p>
          <a:p>
            <a:r>
              <a:rPr lang="en-GB" dirty="0"/>
              <a:t>Critically explain the meaning of research</a:t>
            </a:r>
          </a:p>
          <a:p>
            <a:r>
              <a:rPr lang="en-GB" dirty="0"/>
              <a:t>Understand what a research proposal is</a:t>
            </a:r>
          </a:p>
          <a:p>
            <a:r>
              <a:rPr lang="en-GB" dirty="0"/>
              <a:t>Identify the key components of research and of a research proposal</a:t>
            </a:r>
          </a:p>
          <a:p>
            <a:r>
              <a:rPr lang="en-GB" dirty="0"/>
              <a:t>Understand the classical scientific method and major research paradigms</a:t>
            </a:r>
          </a:p>
          <a:p>
            <a:r>
              <a:rPr lang="en-GB" dirty="0"/>
              <a:t>Discuss key strategies and considerations for choosing a suitable research topic</a:t>
            </a:r>
          </a:p>
          <a:p>
            <a:r>
              <a:rPr lang="en-GB" dirty="0"/>
              <a:t>Identify an appropriate research topic for your dissertation</a:t>
            </a:r>
          </a:p>
        </p:txBody>
      </p:sp>
      <p:sp>
        <p:nvSpPr>
          <p:cNvPr id="2" name="Slide Number Placeholder 1">
            <a:extLst>
              <a:ext uri="{FF2B5EF4-FFF2-40B4-BE49-F238E27FC236}">
                <a16:creationId xmlns:a16="http://schemas.microsoft.com/office/drawing/2014/main" id="{026F018C-25BE-0D60-22D4-1014ACA686AC}"/>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17</a:t>
            </a:fld>
            <a:endParaRPr lang="en-US" altLang="en-US">
              <a:latin typeface="Calibri" panose="020F0502020204030204" pitchFamily="34" charset="0"/>
              <a:cs typeface="Calibri" panose="020F050202020403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AD597AFC-DC91-14AA-EA08-CE6153486757}"/>
            </a:ext>
          </a:extLst>
        </p:cNvPr>
        <p:cNvGrpSpPr/>
        <p:nvPr/>
      </p:nvGrpSpPr>
      <p:grpSpPr>
        <a:xfrm>
          <a:off x="0" y="0"/>
          <a:ext cx="0" cy="0"/>
          <a:chOff x="0" y="0"/>
          <a:chExt cx="0" cy="0"/>
        </a:xfrm>
      </p:grpSpPr>
      <p:sp>
        <p:nvSpPr>
          <p:cNvPr id="156" name="Google Shape;156;p26">
            <a:extLst>
              <a:ext uri="{FF2B5EF4-FFF2-40B4-BE49-F238E27FC236}">
                <a16:creationId xmlns:a16="http://schemas.microsoft.com/office/drawing/2014/main" id="{33DF5E8B-611B-0DFC-D65D-3F58400AB501}"/>
              </a:ext>
            </a:extLst>
          </p:cNvPr>
          <p:cNvSpPr txBox="1">
            <a:spLocks noGrp="1"/>
          </p:cNvSpPr>
          <p:nvPr>
            <p:ph type="title"/>
          </p:nvPr>
        </p:nvSpPr>
        <p:spPr>
          <a:xfrm>
            <a:off x="609600" y="274638"/>
            <a:ext cx="10972800" cy="1143000"/>
          </a:xfrm>
          <a:solidFill>
            <a:schemeClr val="accent2"/>
          </a:solidFill>
          <a:ln>
            <a:noFill/>
          </a:ln>
        </p:spPr>
        <p:txBody>
          <a:bodyPr spcFirstLastPara="1" wrap="square" lIns="90475" tIns="44450" rIns="90475" bIns="44450" anchor="ctr" anchorCtr="0">
            <a:normAutofit/>
          </a:bodyPr>
          <a:lstStyle/>
          <a:p>
            <a:pPr lvl="0"/>
            <a:r>
              <a:rPr lang="en-US" dirty="0">
                <a:solidFill>
                  <a:schemeClr val="dk1"/>
                </a:solidFill>
                <a:latin typeface="Calibri" panose="020F0502020204030204" pitchFamily="34" charset="0"/>
                <a:cs typeface="Calibri" panose="020F0502020204030204" pitchFamily="34" charset="0"/>
              </a:rPr>
              <a:t>Activity</a:t>
            </a:r>
            <a:endParaRPr lang="en-US" dirty="0">
              <a:latin typeface="Calibri" panose="020F0502020204030204" pitchFamily="34" charset="0"/>
              <a:cs typeface="Calibri" panose="020F0502020204030204" pitchFamily="34" charset="0"/>
            </a:endParaRPr>
          </a:p>
        </p:txBody>
      </p:sp>
      <p:sp>
        <p:nvSpPr>
          <p:cNvPr id="5" name="Text Placeholder 4">
            <a:extLst>
              <a:ext uri="{FF2B5EF4-FFF2-40B4-BE49-F238E27FC236}">
                <a16:creationId xmlns:a16="http://schemas.microsoft.com/office/drawing/2014/main" id="{A3379EEF-4928-9A16-11F3-723331D6AC69}"/>
              </a:ext>
            </a:extLst>
          </p:cNvPr>
          <p:cNvSpPr>
            <a:spLocks noGrp="1"/>
          </p:cNvSpPr>
          <p:nvPr>
            <p:ph type="body" idx="1"/>
          </p:nvPr>
        </p:nvSpPr>
        <p:spPr/>
        <p:txBody>
          <a:bodyPr>
            <a:normAutofit/>
          </a:bodyPr>
          <a:lstStyle/>
          <a:p>
            <a:pPr marL="114300" indent="0">
              <a:buNone/>
            </a:pPr>
            <a:r>
              <a:rPr lang="en-US" dirty="0">
                <a:latin typeface="Calibri" panose="020F0502020204030204" pitchFamily="34" charset="0"/>
                <a:cs typeface="Calibri" panose="020F0502020204030204" pitchFamily="34" charset="0"/>
              </a:rPr>
              <a:t>Working in pairs, discuss:</a:t>
            </a:r>
            <a:br>
              <a:rPr lang="en-US" dirty="0">
                <a:latin typeface="Calibri" panose="020F0502020204030204" pitchFamily="34" charset="0"/>
                <a:cs typeface="Calibri" panose="020F0502020204030204" pitchFamily="34" charset="0"/>
              </a:rPr>
            </a:br>
            <a:br>
              <a:rPr lang="en-US" dirty="0">
                <a:latin typeface="Calibri" panose="020F0502020204030204" pitchFamily="34" charset="0"/>
                <a:cs typeface="Calibri" panose="020F0502020204030204" pitchFamily="34" charset="0"/>
              </a:rPr>
            </a:br>
            <a:r>
              <a:rPr lang="en-US" dirty="0">
                <a:latin typeface="Calibri" panose="020F0502020204030204" pitchFamily="34" charset="0"/>
                <a:cs typeface="Calibri" panose="020F0502020204030204" pitchFamily="34" charset="0"/>
              </a:rPr>
              <a:t>1. </a:t>
            </a:r>
            <a:r>
              <a:rPr lang="en-US" dirty="0">
                <a:solidFill>
                  <a:schemeClr val="dk1"/>
                </a:solidFill>
                <a:latin typeface="Calibri" panose="020F0502020204030204" pitchFamily="34" charset="0"/>
                <a:cs typeface="Calibri" panose="020F0502020204030204" pitchFamily="34" charset="0"/>
              </a:rPr>
              <a:t>What is </a:t>
            </a:r>
            <a:r>
              <a:rPr lang="en-US" b="1" dirty="0">
                <a:solidFill>
                  <a:schemeClr val="dk1"/>
                </a:solidFill>
                <a:latin typeface="Calibri" panose="020F0502020204030204" pitchFamily="34" charset="0"/>
                <a:cs typeface="Calibri" panose="020F0502020204030204" pitchFamily="34" charset="0"/>
              </a:rPr>
              <a:t>research</a:t>
            </a:r>
            <a:r>
              <a:rPr lang="en-US" dirty="0">
                <a:solidFill>
                  <a:schemeClr val="dk1"/>
                </a:solidFill>
                <a:latin typeface="Calibri" panose="020F0502020204030204" pitchFamily="34" charset="0"/>
                <a:cs typeface="Calibri" panose="020F0502020204030204" pitchFamily="34" charset="0"/>
              </a:rPr>
              <a:t>?</a:t>
            </a:r>
            <a:br>
              <a:rPr lang="en-US" dirty="0">
                <a:solidFill>
                  <a:schemeClr val="dk1"/>
                </a:solidFill>
                <a:latin typeface="Calibri" panose="020F0502020204030204" pitchFamily="34" charset="0"/>
                <a:cs typeface="Calibri" panose="020F0502020204030204" pitchFamily="34" charset="0"/>
              </a:rPr>
            </a:br>
            <a:br>
              <a:rPr lang="en-US" dirty="0">
                <a:solidFill>
                  <a:schemeClr val="dk1"/>
                </a:solidFill>
                <a:latin typeface="Calibri" panose="020F0502020204030204" pitchFamily="34" charset="0"/>
                <a:cs typeface="Calibri" panose="020F0502020204030204" pitchFamily="34" charset="0"/>
              </a:rPr>
            </a:br>
            <a:r>
              <a:rPr lang="en-US" dirty="0">
                <a:solidFill>
                  <a:schemeClr val="dk1"/>
                </a:solidFill>
                <a:latin typeface="Calibri" panose="020F0502020204030204" pitchFamily="34" charset="0"/>
                <a:cs typeface="Calibri" panose="020F0502020204030204" pitchFamily="34" charset="0"/>
              </a:rPr>
              <a:t>2. What </a:t>
            </a:r>
            <a:r>
              <a:rPr lang="en-US" b="1" dirty="0">
                <a:solidFill>
                  <a:schemeClr val="dk1"/>
                </a:solidFill>
                <a:latin typeface="Calibri" panose="020F0502020204030204" pitchFamily="34" charset="0"/>
                <a:cs typeface="Calibri" panose="020F0502020204030204" pitchFamily="34" charset="0"/>
              </a:rPr>
              <a:t>three key elements </a:t>
            </a:r>
            <a:r>
              <a:rPr lang="en-US" dirty="0">
                <a:solidFill>
                  <a:schemeClr val="dk1"/>
                </a:solidFill>
                <a:latin typeface="Calibri" panose="020F0502020204030204" pitchFamily="34" charset="0"/>
                <a:cs typeface="Calibri" panose="020F0502020204030204" pitchFamily="34" charset="0"/>
              </a:rPr>
              <a:t>must be included in defining research?</a:t>
            </a:r>
            <a:br>
              <a:rPr lang="en-US" dirty="0">
                <a:solidFill>
                  <a:schemeClr val="dk1"/>
                </a:solidFill>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47448C69-4623-FF2C-8F46-0F4307B4B627}"/>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18</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230623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7"/>
          <p:cNvSpPr txBox="1">
            <a:spLocks noGrp="1"/>
          </p:cNvSpPr>
          <p:nvPr>
            <p:ph type="title"/>
          </p:nvPr>
        </p:nvSpPr>
        <p:spPr>
          <a:xfrm>
            <a:off x="609600" y="274638"/>
            <a:ext cx="10972800" cy="1143000"/>
          </a:xfrm>
          <a:noFill/>
          <a:ln>
            <a:noFill/>
          </a:ln>
        </p:spPr>
        <p:txBody>
          <a:bodyPr spcFirstLastPara="1" wrap="square" lIns="90475" tIns="44450" rIns="90475" bIns="44450" anchor="ctr" anchorCtr="0">
            <a:normAutofit/>
          </a:bodyPr>
          <a:lstStyle/>
          <a:p>
            <a:pPr lvl="0"/>
            <a:r>
              <a:rPr lang="en-GB" dirty="0">
                <a:latin typeface="Calibri" panose="020F0502020204030204" pitchFamily="34" charset="0"/>
                <a:cs typeface="Calibri" panose="020F0502020204030204" pitchFamily="34" charset="0"/>
              </a:rPr>
              <a:t>What is research?</a:t>
            </a:r>
          </a:p>
        </p:txBody>
      </p:sp>
      <p:sp>
        <p:nvSpPr>
          <p:cNvPr id="164" name="Google Shape;164;p27"/>
          <p:cNvSpPr txBox="1">
            <a:spLocks noGrp="1"/>
          </p:cNvSpPr>
          <p:nvPr>
            <p:ph type="body" idx="1"/>
          </p:nvPr>
        </p:nvSpPr>
        <p:spPr>
          <a:xfrm>
            <a:off x="609600" y="1600201"/>
            <a:ext cx="10972800" cy="3917032"/>
          </a:xfrm>
          <a:noFill/>
          <a:ln>
            <a:noFill/>
          </a:ln>
        </p:spPr>
        <p:txBody>
          <a:bodyPr spcFirstLastPara="1" wrap="square" lIns="90475" tIns="44450" rIns="90475" bIns="44450" anchor="t" anchorCtr="0">
            <a:normAutofit/>
          </a:bodyPr>
          <a:lstStyle/>
          <a:p>
            <a:pPr marL="571500" indent="-457200"/>
            <a:r>
              <a:rPr lang="en-US" dirty="0">
                <a:latin typeface="Calibri" panose="020F0502020204030204" pitchFamily="34" charset="0"/>
                <a:cs typeface="Calibri" panose="020F0502020204030204" pitchFamily="34" charset="0"/>
              </a:rPr>
              <a:t>“A focused and systematic enquiry that goes beyond generally available knowledge to acquire specialised and detailed information, providing a basis for analysis and elucidating comment on the topic of the enquiry” </a:t>
            </a:r>
            <a:r>
              <a:rPr lang="en-US" dirty="0">
                <a:latin typeface="Calibri" panose="020F0502020204030204" pitchFamily="34" charset="0"/>
                <a:cs typeface="Calibri" panose="020F0502020204030204" pitchFamily="34" charset="0"/>
                <a:sym typeface="Open Sans"/>
              </a:rPr>
              <a:t>Johnson (1994:3)</a:t>
            </a:r>
          </a:p>
          <a:p>
            <a:pPr marL="571500" indent="-457200"/>
            <a:r>
              <a:rPr lang="en-US" dirty="0">
                <a:latin typeface="Calibri" panose="020F0502020204030204" pitchFamily="34" charset="0"/>
                <a:cs typeface="Calibri" panose="020F0502020204030204" pitchFamily="34" charset="0"/>
                <a:sym typeface="Open Sans"/>
              </a:rPr>
              <a:t>“Research is systematic, critical and self-critical enquiry which aims to contribute towards the advancement of knowledge and wisdom”</a:t>
            </a:r>
            <a:r>
              <a:rPr lang="en-US" dirty="0">
                <a:latin typeface="Calibri" panose="020F0502020204030204" pitchFamily="34" charset="0"/>
                <a:cs typeface="Calibri" panose="020F0502020204030204" pitchFamily="34" charset="0"/>
              </a:rPr>
              <a:t> </a:t>
            </a:r>
            <a:r>
              <a:rPr lang="en-US" dirty="0">
                <a:latin typeface="Calibri" panose="020F0502020204030204" pitchFamily="34" charset="0"/>
                <a:cs typeface="Calibri" panose="020F0502020204030204" pitchFamily="34" charset="0"/>
                <a:sym typeface="Open Sans"/>
              </a:rPr>
              <a:t>Bassey (1999:38)</a:t>
            </a:r>
            <a:endParaRPr lang="en-US" dirty="0">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2153A333-0CBE-5009-9740-645CFE5FFA61}"/>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19</a:t>
            </a:fld>
            <a:endParaRPr lang="en-US" altLang="en-US">
              <a:latin typeface="Calibri" panose="020F0502020204030204" pitchFamily="34" charset="0"/>
              <a:cs typeface="Calibri" panose="020F0502020204030204"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8" name="Google Shape;178;p29"/>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What is research? - Cont’d</a:t>
            </a:r>
          </a:p>
        </p:txBody>
      </p:sp>
      <p:sp>
        <p:nvSpPr>
          <p:cNvPr id="179" name="Google Shape;179;p29"/>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latin typeface="Calibri" panose="020F0502020204030204" pitchFamily="34" charset="0"/>
                <a:cs typeface="Calibri" panose="020F0502020204030204" pitchFamily="34" charset="0"/>
              </a:rPr>
              <a:t>The systematic investigation into and study of materials, sources, etc., to establish facts and reach new conclusions.</a:t>
            </a:r>
          </a:p>
          <a:p>
            <a:pPr lvl="0"/>
            <a:r>
              <a:rPr lang="en-US" dirty="0">
                <a:latin typeface="Calibri" panose="020F0502020204030204" pitchFamily="34" charset="0"/>
                <a:cs typeface="Calibri" panose="020F0502020204030204" pitchFamily="34" charset="0"/>
              </a:rPr>
              <a:t>An endeavour to discover new or collate old facts, etc, by the scientific study of a subject or by a course of critical investigation. (Oxford Concise Dictionary)</a:t>
            </a:r>
          </a:p>
        </p:txBody>
      </p:sp>
      <p:sp>
        <p:nvSpPr>
          <p:cNvPr id="177" name="Google Shape;177;p29"/>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20</a:t>
            </a:fld>
            <a:endParaRPr lang="en-GB">
              <a:latin typeface="Calibri" panose="020F0502020204030204" pitchFamily="34" charset="0"/>
              <a:cs typeface="Calibri" panose="020F0502020204030204" pitchFamily="34" charset="0"/>
              <a:sym typeface="Aria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5" name="Google Shape;185;p30"/>
          <p:cNvSpPr txBox="1">
            <a:spLocks noGrp="1"/>
          </p:cNvSpPr>
          <p:nvPr>
            <p:ph type="title"/>
          </p:nvPr>
        </p:nvSpPr>
        <p:spPr>
          <a:xfrm>
            <a:off x="609600" y="301271"/>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Other definitions ….</a:t>
            </a:r>
          </a:p>
        </p:txBody>
      </p:sp>
      <p:sp>
        <p:nvSpPr>
          <p:cNvPr id="186" name="Google Shape;186;p30"/>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latin typeface="Calibri" panose="020F0502020204030204" pitchFamily="34" charset="0"/>
                <a:cs typeface="Calibri" panose="020F0502020204030204" pitchFamily="34" charset="0"/>
              </a:rPr>
              <a:t>Research is what we do when we have a question or a problem we want to resolve</a:t>
            </a:r>
          </a:p>
          <a:p>
            <a:pPr lvl="1"/>
            <a:r>
              <a:rPr lang="en-US" dirty="0">
                <a:latin typeface="Calibri" panose="020F0502020204030204" pitchFamily="34" charset="0"/>
                <a:cs typeface="Calibri" panose="020F0502020204030204" pitchFamily="34" charset="0"/>
              </a:rPr>
              <a:t>We may already think we know the answer to our question </a:t>
            </a:r>
          </a:p>
          <a:p>
            <a:pPr lvl="1"/>
            <a:r>
              <a:rPr lang="en-US" dirty="0">
                <a:latin typeface="Calibri" panose="020F0502020204030204" pitchFamily="34" charset="0"/>
                <a:cs typeface="Calibri" panose="020F0502020204030204" pitchFamily="34" charset="0"/>
              </a:rPr>
              <a:t>We may think the answer is obvious, common sense</a:t>
            </a:r>
          </a:p>
          <a:p>
            <a:pPr lvl="0"/>
            <a:r>
              <a:rPr lang="en-US" dirty="0">
                <a:latin typeface="Calibri" panose="020F0502020204030204" pitchFamily="34" charset="0"/>
                <a:cs typeface="Calibri" panose="020F0502020204030204" pitchFamily="34" charset="0"/>
              </a:rPr>
              <a:t>However, until we have subjected our problem to rigorous scientific scrutiny, our 'knowledge' remains little more than guesswork or at best, intuition. </a:t>
            </a:r>
          </a:p>
        </p:txBody>
      </p:sp>
      <p:sp>
        <p:nvSpPr>
          <p:cNvPr id="184" name="Google Shape;184;p30"/>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21</a:t>
            </a:fld>
            <a:endParaRPr lang="en-GB">
              <a:latin typeface="Calibri" panose="020F0502020204030204" pitchFamily="34" charset="0"/>
              <a:cs typeface="Calibri" panose="020F0502020204030204" pitchFamily="34" charset="0"/>
              <a:sym typeface="Aria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sp>
        <p:nvSpPr>
          <p:cNvPr id="284" name="Google Shape;284;p44"/>
          <p:cNvSpPr txBox="1">
            <a:spLocks noGrp="1"/>
          </p:cNvSpPr>
          <p:nvPr>
            <p:ph type="title"/>
          </p:nvPr>
        </p:nvSpPr>
        <p:spPr>
          <a:xfrm>
            <a:off x="609600" y="274638"/>
            <a:ext cx="10972800" cy="1143000"/>
          </a:xfrm>
          <a:noFill/>
          <a:ln>
            <a:noFill/>
          </a:ln>
        </p:spPr>
        <p:txBody>
          <a:bodyPr spcFirstLastPara="1" wrap="square" lIns="90475" tIns="44450" rIns="90475" bIns="44450" anchor="ctr" anchorCtr="0">
            <a:normAutofit/>
          </a:bodyPr>
          <a:lstStyle/>
          <a:p>
            <a:pPr lvl="0"/>
            <a:r>
              <a:rPr lang="en-US" dirty="0">
                <a:latin typeface="Calibri" panose="020F0502020204030204" pitchFamily="34" charset="0"/>
                <a:cs typeface="Calibri" panose="020F0502020204030204" pitchFamily="34" charset="0"/>
              </a:rPr>
              <a:t>The purpose of research is to …</a:t>
            </a:r>
          </a:p>
        </p:txBody>
      </p:sp>
      <p:sp>
        <p:nvSpPr>
          <p:cNvPr id="285" name="Google Shape;285;p44"/>
          <p:cNvSpPr txBox="1">
            <a:spLocks noGrp="1"/>
          </p:cNvSpPr>
          <p:nvPr>
            <p:ph idx="1"/>
          </p:nvPr>
        </p:nvSpPr>
        <p:spPr>
          <a:xfrm>
            <a:off x="609600" y="1600201"/>
            <a:ext cx="10972800" cy="3917032"/>
          </a:xfrm>
          <a:noFill/>
          <a:ln>
            <a:noFill/>
          </a:ln>
        </p:spPr>
        <p:txBody>
          <a:bodyPr spcFirstLastPara="1" wrap="square" lIns="90475" tIns="44450" rIns="90475" bIns="44450" anchor="t" anchorCtr="0">
            <a:normAutofit/>
          </a:bodyPr>
          <a:lstStyle/>
          <a:p>
            <a:pPr lvl="0"/>
            <a:r>
              <a:rPr lang="en-US" dirty="0">
                <a:latin typeface="Calibri" panose="020F0502020204030204" pitchFamily="34" charset="0"/>
                <a:cs typeface="Calibri" panose="020F0502020204030204" pitchFamily="34" charset="0"/>
                <a:sym typeface="Open Sans"/>
              </a:rPr>
              <a:t>Uncover timeless truths; test hypotheses. </a:t>
            </a:r>
            <a:br>
              <a:rPr lang="en-US" dirty="0">
                <a:latin typeface="Calibri" panose="020F0502020204030204" pitchFamily="34" charset="0"/>
                <a:cs typeface="Calibri" panose="020F0502020204030204" pitchFamily="34" charset="0"/>
                <a:sym typeface="Open Sans"/>
              </a:rPr>
            </a:br>
            <a:endParaRPr lang="en-US" dirty="0">
              <a:latin typeface="Calibri" panose="020F0502020204030204" pitchFamily="34" charset="0"/>
              <a:cs typeface="Calibri" panose="020F0502020204030204" pitchFamily="34" charset="0"/>
              <a:sym typeface="Open Sans"/>
            </a:endParaRPr>
          </a:p>
          <a:p>
            <a:pPr lvl="0"/>
            <a:r>
              <a:rPr lang="en-US" dirty="0">
                <a:latin typeface="Calibri" panose="020F0502020204030204" pitchFamily="34" charset="0"/>
                <a:cs typeface="Calibri" panose="020F0502020204030204" pitchFamily="34" charset="0"/>
                <a:sym typeface="Open Sans"/>
              </a:rPr>
              <a:t>Investigate perceptions; jointly construct reality.</a:t>
            </a:r>
            <a:br>
              <a:rPr lang="en-US" dirty="0">
                <a:latin typeface="Calibri" panose="020F0502020204030204" pitchFamily="34" charset="0"/>
                <a:cs typeface="Calibri" panose="020F0502020204030204" pitchFamily="34" charset="0"/>
                <a:sym typeface="Open Sans"/>
              </a:rPr>
            </a:br>
            <a:endParaRPr lang="en-US" dirty="0">
              <a:latin typeface="Calibri" panose="020F0502020204030204" pitchFamily="34" charset="0"/>
              <a:cs typeface="Calibri" panose="020F0502020204030204" pitchFamily="34" charset="0"/>
              <a:sym typeface="Open Sans"/>
            </a:endParaRPr>
          </a:p>
          <a:p>
            <a:pPr lvl="0"/>
            <a:r>
              <a:rPr lang="en-US" dirty="0">
                <a:latin typeface="Calibri" panose="020F0502020204030204" pitchFamily="34" charset="0"/>
                <a:cs typeface="Calibri" panose="020F0502020204030204" pitchFamily="34" charset="0"/>
                <a:sym typeface="Open Sans"/>
              </a:rPr>
              <a:t>Change the world; bring about social justice.</a:t>
            </a:r>
          </a:p>
        </p:txBody>
      </p:sp>
      <p:sp>
        <p:nvSpPr>
          <p:cNvPr id="2" name="Slide Number Placeholder 1">
            <a:extLst>
              <a:ext uri="{FF2B5EF4-FFF2-40B4-BE49-F238E27FC236}">
                <a16:creationId xmlns:a16="http://schemas.microsoft.com/office/drawing/2014/main" id="{3355B581-501A-C394-C494-8A23C2FE7F11}"/>
              </a:ext>
            </a:extLst>
          </p:cNvPr>
          <p:cNvSpPr>
            <a:spLocks noGrp="1"/>
          </p:cNvSpPr>
          <p:nvPr>
            <p:ph type="sldNum" sz="quarter" idx="12"/>
          </p:nvPr>
        </p:nvSpPr>
        <p:spPr>
          <a:xfrm>
            <a:off x="10608733" y="6381751"/>
            <a:ext cx="973667" cy="339725"/>
          </a:xfrm>
        </p:spPr>
        <p:txBody>
          <a:bodyPr/>
          <a:lstStyle/>
          <a:p>
            <a:fld id="{6B9CAAEB-5DD4-4716-AEA0-BEF1B1D22BD1}" type="slidenum">
              <a:rPr lang="en-US" altLang="en-US" smtClean="0">
                <a:latin typeface="Calibri" panose="020F0502020204030204" pitchFamily="34" charset="0"/>
                <a:cs typeface="Calibri" panose="020F0502020204030204" pitchFamily="34" charset="0"/>
              </a:rPr>
              <a:pPr/>
              <a:t>22</a:t>
            </a:fld>
            <a:endParaRPr lang="en-US" altLang="en-US">
              <a:latin typeface="Calibri" panose="020F0502020204030204" pitchFamily="34" charset="0"/>
              <a:cs typeface="Calibri" panose="020F050202020403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2" name="Google Shape;192;p31"/>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Priorities in research</a:t>
            </a:r>
          </a:p>
        </p:txBody>
      </p:sp>
      <p:sp>
        <p:nvSpPr>
          <p:cNvPr id="193" name="Google Shape;193;p31"/>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latin typeface="Calibri" panose="020F0502020204030204" pitchFamily="34" charset="0"/>
                <a:cs typeface="Calibri" panose="020F0502020204030204" pitchFamily="34" charset="0"/>
              </a:rPr>
              <a:t>First priority is to formulate your question</a:t>
            </a:r>
          </a:p>
          <a:p>
            <a:pPr lvl="0"/>
            <a:r>
              <a:rPr lang="en-US" dirty="0">
                <a:latin typeface="Calibri" panose="020F0502020204030204" pitchFamily="34" charset="0"/>
                <a:cs typeface="Calibri" panose="020F0502020204030204" pitchFamily="34" charset="0"/>
              </a:rPr>
              <a:t>Then figure out how you are going to answer it</a:t>
            </a:r>
          </a:p>
          <a:p>
            <a:pPr lvl="1"/>
            <a:r>
              <a:rPr lang="en-US" dirty="0">
                <a:latin typeface="Calibri" panose="020F0502020204030204" pitchFamily="34" charset="0"/>
                <a:cs typeface="Calibri" panose="020F0502020204030204" pitchFamily="34" charset="0"/>
              </a:rPr>
              <a:t>How have others answered it?</a:t>
            </a:r>
          </a:p>
          <a:p>
            <a:pPr lvl="1"/>
            <a:r>
              <a:rPr lang="en-US" dirty="0">
                <a:latin typeface="Calibri" panose="020F0502020204030204" pitchFamily="34" charset="0"/>
                <a:cs typeface="Calibri" panose="020F0502020204030204" pitchFamily="34" charset="0"/>
              </a:rPr>
              <a:t>How does your proposal fit in with what others have done?</a:t>
            </a:r>
          </a:p>
          <a:p>
            <a:pPr lvl="1"/>
            <a:r>
              <a:rPr lang="en-US" dirty="0">
                <a:latin typeface="Calibri" panose="020F0502020204030204" pitchFamily="34" charset="0"/>
                <a:cs typeface="Calibri" panose="020F0502020204030204" pitchFamily="34" charset="0"/>
              </a:rPr>
              <a:t>How will you know when you have answered it?</a:t>
            </a:r>
          </a:p>
          <a:p>
            <a:pPr lvl="0"/>
            <a:r>
              <a:rPr lang="en-US" dirty="0">
                <a:latin typeface="Calibri" panose="020F0502020204030204" pitchFamily="34" charset="0"/>
                <a:cs typeface="Calibri" panose="020F0502020204030204" pitchFamily="34" charset="0"/>
              </a:rPr>
              <a:t>Then you can present your answer</a:t>
            </a:r>
          </a:p>
          <a:p>
            <a:pPr lvl="1"/>
            <a:endParaRPr lang="en-US" dirty="0">
              <a:latin typeface="Calibri" panose="020F0502020204030204" pitchFamily="34" charset="0"/>
              <a:cs typeface="Calibri" panose="020F0502020204030204" pitchFamily="34" charset="0"/>
            </a:endParaRPr>
          </a:p>
          <a:p>
            <a:pPr lvl="1"/>
            <a:endParaRPr lang="en-US" dirty="0">
              <a:latin typeface="Calibri" panose="020F0502020204030204" pitchFamily="34" charset="0"/>
              <a:cs typeface="Calibri" panose="020F0502020204030204" pitchFamily="34" charset="0"/>
            </a:endParaRPr>
          </a:p>
        </p:txBody>
      </p:sp>
      <p:sp>
        <p:nvSpPr>
          <p:cNvPr id="191" name="Google Shape;191;p31"/>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23</a:t>
            </a:fld>
            <a:endParaRPr lang="en-GB">
              <a:latin typeface="Calibri" panose="020F0502020204030204" pitchFamily="34" charset="0"/>
              <a:cs typeface="Calibri" panose="020F0502020204030204" pitchFamily="34" charset="0"/>
              <a:sym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90">
          <a:extLst>
            <a:ext uri="{FF2B5EF4-FFF2-40B4-BE49-F238E27FC236}">
              <a16:creationId xmlns:a16="http://schemas.microsoft.com/office/drawing/2014/main" id="{5601A26D-0B8A-2D34-652F-A66CA1891327}"/>
            </a:ext>
          </a:extLst>
        </p:cNvPr>
        <p:cNvGrpSpPr/>
        <p:nvPr/>
      </p:nvGrpSpPr>
      <p:grpSpPr>
        <a:xfrm>
          <a:off x="0" y="0"/>
          <a:ext cx="0" cy="0"/>
          <a:chOff x="0" y="0"/>
          <a:chExt cx="0" cy="0"/>
        </a:xfrm>
      </p:grpSpPr>
      <p:sp>
        <p:nvSpPr>
          <p:cNvPr id="192" name="Google Shape;192;p31">
            <a:extLst>
              <a:ext uri="{FF2B5EF4-FFF2-40B4-BE49-F238E27FC236}">
                <a16:creationId xmlns:a16="http://schemas.microsoft.com/office/drawing/2014/main" id="{77D2E34C-75DF-F3F9-1F75-9B6B8C48F806}"/>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Example 1</a:t>
            </a:r>
          </a:p>
        </p:txBody>
      </p:sp>
      <p:sp>
        <p:nvSpPr>
          <p:cNvPr id="193" name="Google Shape;193;p31">
            <a:extLst>
              <a:ext uri="{FF2B5EF4-FFF2-40B4-BE49-F238E27FC236}">
                <a16:creationId xmlns:a16="http://schemas.microsoft.com/office/drawing/2014/main" id="{0E1EB8AF-2705-A360-C703-9525F551E6D3}"/>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92500" lnSpcReduction="10000"/>
          </a:bodyPr>
          <a:lstStyle/>
          <a:p>
            <a:r>
              <a:rPr lang="en-GB" sz="2000" b="1" dirty="0">
                <a:latin typeface="Calibri" panose="020F0502020204030204" pitchFamily="34" charset="0"/>
                <a:cs typeface="Calibri" panose="020F0502020204030204" pitchFamily="34" charset="0"/>
              </a:rPr>
              <a:t>Issue/Context</a:t>
            </a:r>
            <a:r>
              <a:rPr lang="en-GB" sz="2000" dirty="0">
                <a:latin typeface="Calibri" panose="020F0502020204030204" pitchFamily="34" charset="0"/>
                <a:cs typeface="Calibri" panose="020F0502020204030204" pitchFamily="34" charset="0"/>
              </a:rPr>
              <a:t>: Marks &amp; Spencer (M&amp;S) is considered a well-established British retail brand, but it has recently faced declining performance due to shifts in consumer preferences, digital disruption, and increased competition from fast fashion and e-commerce. </a:t>
            </a:r>
          </a:p>
          <a:p>
            <a:r>
              <a:rPr lang="en-GB" sz="2000" b="1" dirty="0">
                <a:latin typeface="Calibri" panose="020F0502020204030204" pitchFamily="34" charset="0"/>
                <a:cs typeface="Calibri" panose="020F0502020204030204" pitchFamily="34" charset="0"/>
              </a:rPr>
              <a:t>Title</a:t>
            </a:r>
            <a:r>
              <a:rPr lang="en-GB" sz="2000" dirty="0">
                <a:latin typeface="Calibri" panose="020F0502020204030204" pitchFamily="34" charset="0"/>
                <a:cs typeface="Calibri" panose="020F0502020204030204" pitchFamily="34" charset="0"/>
              </a:rPr>
              <a:t>: Strategic Turnaround and Digital Transformation at Marks &amp; Spencer: A Case Study on Revitalising Legacy Retail Brands in the UK</a:t>
            </a:r>
          </a:p>
          <a:p>
            <a:r>
              <a:rPr lang="en-GB" sz="2000" b="1" dirty="0">
                <a:latin typeface="Calibri" panose="020F0502020204030204" pitchFamily="34" charset="0"/>
                <a:cs typeface="Calibri" panose="020F0502020204030204" pitchFamily="34" charset="0"/>
              </a:rPr>
              <a:t>Research Aim</a:t>
            </a:r>
            <a:r>
              <a:rPr lang="en-GB" sz="2000" dirty="0">
                <a:latin typeface="Calibri" panose="020F0502020204030204" pitchFamily="34" charset="0"/>
                <a:cs typeface="Calibri" panose="020F0502020204030204" pitchFamily="34" charset="0"/>
              </a:rPr>
              <a:t>: To explore how M&amp;S has leveraged digital transformation and strategic reorientation to address long-term decline by focusing on leadership decisions, operational restructuring, and customer engagement initiatives.</a:t>
            </a:r>
          </a:p>
          <a:p>
            <a:r>
              <a:rPr lang="en-GB" sz="2000" b="1" dirty="0">
                <a:latin typeface="Calibri" panose="020F0502020204030204" pitchFamily="34" charset="0"/>
                <a:cs typeface="Calibri" panose="020F0502020204030204" pitchFamily="34" charset="0"/>
              </a:rPr>
              <a:t>Potential Research Questions</a:t>
            </a:r>
            <a:r>
              <a:rPr lang="en-GB" sz="2000" dirty="0">
                <a:latin typeface="Calibri" panose="020F0502020204030204" pitchFamily="34" charset="0"/>
                <a:cs typeface="Calibri" panose="020F0502020204030204" pitchFamily="34" charset="0"/>
              </a:rPr>
              <a:t>:</a:t>
            </a:r>
          </a:p>
          <a:p>
            <a:pPr lvl="1"/>
            <a:r>
              <a:rPr lang="en-GB" sz="1800" dirty="0">
                <a:latin typeface="Calibri" panose="020F0502020204030204" pitchFamily="34" charset="0"/>
                <a:cs typeface="Calibri" panose="020F0502020204030204" pitchFamily="34" charset="0"/>
              </a:rPr>
              <a:t>What were the key factors contributing to M&amp;S’s decline?</a:t>
            </a:r>
          </a:p>
          <a:p>
            <a:pPr lvl="1"/>
            <a:r>
              <a:rPr lang="en-GB" sz="1800" dirty="0">
                <a:latin typeface="Calibri" panose="020F0502020204030204" pitchFamily="34" charset="0"/>
                <a:cs typeface="Calibri" panose="020F0502020204030204" pitchFamily="34" charset="0"/>
              </a:rPr>
              <a:t>What strategic changes were implemented during the turnaround?</a:t>
            </a:r>
          </a:p>
          <a:p>
            <a:pPr lvl="1"/>
            <a:r>
              <a:rPr lang="en-GB" sz="1800" dirty="0">
                <a:latin typeface="Calibri" panose="020F0502020204030204" pitchFamily="34" charset="0"/>
                <a:cs typeface="Calibri" panose="020F0502020204030204" pitchFamily="34" charset="0"/>
              </a:rPr>
              <a:t>How has digital transformation affected the company’s operations and customer experience?</a:t>
            </a:r>
          </a:p>
          <a:p>
            <a:pPr lvl="1"/>
            <a:r>
              <a:rPr lang="en-GB" sz="1800" dirty="0">
                <a:latin typeface="Calibri" panose="020F0502020204030204" pitchFamily="34" charset="0"/>
                <a:cs typeface="Calibri" panose="020F0502020204030204" pitchFamily="34" charset="0"/>
              </a:rPr>
              <a:t>What are the outcomes of the transformation in terms of performance and brand perception?</a:t>
            </a:r>
            <a:endParaRPr lang="en-US" sz="1800" dirty="0">
              <a:latin typeface="Calibri" panose="020F0502020204030204" pitchFamily="34" charset="0"/>
              <a:cs typeface="Calibri" panose="020F0502020204030204" pitchFamily="34" charset="0"/>
            </a:endParaRPr>
          </a:p>
        </p:txBody>
      </p:sp>
      <p:sp>
        <p:nvSpPr>
          <p:cNvPr id="191" name="Google Shape;191;p31">
            <a:extLst>
              <a:ext uri="{FF2B5EF4-FFF2-40B4-BE49-F238E27FC236}">
                <a16:creationId xmlns:a16="http://schemas.microsoft.com/office/drawing/2014/main" id="{25DA04AE-116A-B5F4-D06C-94ED20839B25}"/>
              </a:ext>
            </a:extLst>
          </p:cNvPr>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smtClean="0">
                <a:latin typeface="Calibri" panose="020F0502020204030204" pitchFamily="34" charset="0"/>
                <a:cs typeface="Calibri" panose="020F0502020204030204" pitchFamily="34" charset="0"/>
                <a:sym typeface="Arial"/>
              </a:rPr>
              <a:pPr lvl="0"/>
              <a:t>24</a:t>
            </a:fld>
            <a:endParaRPr lang="en-GB">
              <a:latin typeface="Calibri" panose="020F0502020204030204" pitchFamily="34" charset="0"/>
              <a:cs typeface="Calibri" panose="020F0502020204030204" pitchFamily="34" charset="0"/>
              <a:sym typeface="Arial"/>
            </a:endParaRPr>
          </a:p>
        </p:txBody>
      </p:sp>
    </p:spTree>
    <p:extLst>
      <p:ext uri="{BB962C8B-B14F-4D97-AF65-F5344CB8AC3E}">
        <p14:creationId xmlns:p14="http://schemas.microsoft.com/office/powerpoint/2010/main" val="26108943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09462335-22C8-9F75-0AE6-4604CFD5A657}"/>
            </a:ext>
          </a:extLst>
        </p:cNvPr>
        <p:cNvGrpSpPr/>
        <p:nvPr/>
      </p:nvGrpSpPr>
      <p:grpSpPr>
        <a:xfrm>
          <a:off x="0" y="0"/>
          <a:ext cx="0" cy="0"/>
          <a:chOff x="0" y="0"/>
          <a:chExt cx="0" cy="0"/>
        </a:xfrm>
      </p:grpSpPr>
      <p:sp>
        <p:nvSpPr>
          <p:cNvPr id="199" name="Google Shape;199;p32">
            <a:extLst>
              <a:ext uri="{FF2B5EF4-FFF2-40B4-BE49-F238E27FC236}">
                <a16:creationId xmlns:a16="http://schemas.microsoft.com/office/drawing/2014/main" id="{697184DE-BB3C-E420-DC20-BAC3FAF56B73}"/>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Classical Scientific Method</a:t>
            </a:r>
          </a:p>
        </p:txBody>
      </p:sp>
      <p:sp>
        <p:nvSpPr>
          <p:cNvPr id="200" name="Google Shape;200;p32">
            <a:extLst>
              <a:ext uri="{FF2B5EF4-FFF2-40B4-BE49-F238E27FC236}">
                <a16:creationId xmlns:a16="http://schemas.microsoft.com/office/drawing/2014/main" id="{27041FCD-03D5-FAB0-6822-EB9E3D60FEE0}"/>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92500"/>
          </a:bodyPr>
          <a:lstStyle/>
          <a:p>
            <a:pPr lvl="0"/>
            <a:r>
              <a:rPr lang="en-GB" dirty="0">
                <a:latin typeface="Calibri" panose="020F0502020204030204" pitchFamily="34" charset="0"/>
                <a:cs typeface="Calibri" panose="020F0502020204030204" pitchFamily="34" charset="0"/>
              </a:rPr>
              <a:t>Classical scientific methods can be regarded as a traditional and structured approach to scientific inquiry, which is employed to systematically explore questions and gain new knowledge. </a:t>
            </a:r>
          </a:p>
          <a:p>
            <a:pPr marL="114300" lvl="0" indent="0" algn="r">
              <a:buNone/>
            </a:pPr>
            <a:r>
              <a:rPr lang="en-GB" dirty="0">
                <a:latin typeface="Calibri" panose="020F0502020204030204" pitchFamily="34" charset="0"/>
                <a:cs typeface="Calibri" panose="020F0502020204030204" pitchFamily="34" charset="0"/>
              </a:rPr>
              <a:t>Gower (2012)</a:t>
            </a:r>
          </a:p>
          <a:p>
            <a:pPr lvl="0"/>
            <a:endParaRPr lang="en-GB" dirty="0">
              <a:latin typeface="Calibri" panose="020F0502020204030204" pitchFamily="34" charset="0"/>
              <a:cs typeface="Calibri" panose="020F0502020204030204" pitchFamily="34" charset="0"/>
            </a:endParaRPr>
          </a:p>
          <a:p>
            <a:pPr lvl="0"/>
            <a:r>
              <a:rPr lang="en-GB" dirty="0">
                <a:latin typeface="Calibri" panose="020F0502020204030204" pitchFamily="34" charset="0"/>
                <a:cs typeface="Calibri" panose="020F0502020204030204" pitchFamily="34" charset="0"/>
              </a:rPr>
              <a:t>Originated from empiricism, with emphasis on objectivity, rationality and systematic observation</a:t>
            </a:r>
          </a:p>
        </p:txBody>
      </p:sp>
      <p:sp>
        <p:nvSpPr>
          <p:cNvPr id="198" name="Google Shape;198;p32">
            <a:extLst>
              <a:ext uri="{FF2B5EF4-FFF2-40B4-BE49-F238E27FC236}">
                <a16:creationId xmlns:a16="http://schemas.microsoft.com/office/drawing/2014/main" id="{2EF2A41F-EE30-28DA-6C4B-232A7ADCCF36}"/>
              </a:ext>
            </a:extLst>
          </p:cNvPr>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25</a:t>
            </a:fld>
            <a:endParaRPr lang="en-GB">
              <a:latin typeface="Calibri" panose="020F0502020204030204" pitchFamily="34" charset="0"/>
              <a:cs typeface="Calibri" panose="020F0502020204030204" pitchFamily="34" charset="0"/>
              <a:sym typeface="Arial"/>
            </a:endParaRPr>
          </a:p>
        </p:txBody>
      </p:sp>
    </p:spTree>
    <p:extLst>
      <p:ext uri="{BB962C8B-B14F-4D97-AF65-F5344CB8AC3E}">
        <p14:creationId xmlns:p14="http://schemas.microsoft.com/office/powerpoint/2010/main" val="16176107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74B5EB12-3A36-3423-5000-DC4A8162D48C}"/>
            </a:ext>
          </a:extLst>
        </p:cNvPr>
        <p:cNvGrpSpPr/>
        <p:nvPr/>
      </p:nvGrpSpPr>
      <p:grpSpPr>
        <a:xfrm>
          <a:off x="0" y="0"/>
          <a:ext cx="0" cy="0"/>
          <a:chOff x="0" y="0"/>
          <a:chExt cx="0" cy="0"/>
        </a:xfrm>
      </p:grpSpPr>
      <p:sp>
        <p:nvSpPr>
          <p:cNvPr id="198" name="Google Shape;198;p32">
            <a:extLst>
              <a:ext uri="{FF2B5EF4-FFF2-40B4-BE49-F238E27FC236}">
                <a16:creationId xmlns:a16="http://schemas.microsoft.com/office/drawing/2014/main" id="{14A00C42-AAB2-3BE2-9518-5061BADC74B9}"/>
              </a:ext>
            </a:extLst>
          </p:cNvPr>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smtClean="0">
                <a:latin typeface="Calibri" panose="020F0502020204030204" pitchFamily="34" charset="0"/>
                <a:cs typeface="Calibri" panose="020F0502020204030204" pitchFamily="34" charset="0"/>
              </a:rPr>
              <a:pPr marL="0" lvl="0" indent="0" algn="r" rtl="0">
                <a:spcBef>
                  <a:spcPts val="0"/>
                </a:spcBef>
                <a:spcAft>
                  <a:spcPts val="0"/>
                </a:spcAft>
                <a:buNone/>
              </a:pPr>
              <a:t>26</a:t>
            </a:fld>
            <a:endParaRPr sz="1200" b="0" i="0" u="none" strike="noStrike" cap="none">
              <a:solidFill>
                <a:schemeClr val="dk1"/>
              </a:solidFill>
              <a:latin typeface="Calibri" panose="020F0502020204030204" pitchFamily="34" charset="0"/>
              <a:ea typeface="Arial"/>
              <a:cs typeface="Calibri" panose="020F0502020204030204" pitchFamily="34" charset="0"/>
              <a:sym typeface="Arial"/>
            </a:endParaRPr>
          </a:p>
        </p:txBody>
      </p:sp>
      <p:sp>
        <p:nvSpPr>
          <p:cNvPr id="199" name="Google Shape;199;p32">
            <a:extLst>
              <a:ext uri="{FF2B5EF4-FFF2-40B4-BE49-F238E27FC236}">
                <a16:creationId xmlns:a16="http://schemas.microsoft.com/office/drawing/2014/main" id="{5A7E47CA-A4E1-74C2-6F2E-58949CCF7C3E}"/>
              </a:ext>
            </a:extLst>
          </p:cNvPr>
          <p:cNvSpPr txBox="1">
            <a:spLocks noGrp="1"/>
          </p:cNvSpPr>
          <p:nvPr>
            <p:ph type="title" idx="4294967295"/>
          </p:nvPr>
        </p:nvSpPr>
        <p:spPr>
          <a:xfrm>
            <a:off x="609600" y="333361"/>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latin typeface="Calibri" panose="020F0502020204030204" pitchFamily="34" charset="0"/>
                <a:cs typeface="Calibri" panose="020F0502020204030204" pitchFamily="34" charset="0"/>
              </a:rPr>
              <a:t>Scientific Method Cycle</a:t>
            </a:r>
            <a:endParaRPr b="1" dirty="0">
              <a:latin typeface="Calibri" panose="020F0502020204030204" pitchFamily="34" charset="0"/>
              <a:cs typeface="Calibri" panose="020F0502020204030204" pitchFamily="34" charset="0"/>
            </a:endParaRPr>
          </a:p>
        </p:txBody>
      </p:sp>
      <p:graphicFrame>
        <p:nvGraphicFramePr>
          <p:cNvPr id="3" name="Diagram 2">
            <a:extLst>
              <a:ext uri="{FF2B5EF4-FFF2-40B4-BE49-F238E27FC236}">
                <a16:creationId xmlns:a16="http://schemas.microsoft.com/office/drawing/2014/main" id="{A8743375-128E-1DEE-ECF6-73E226E8DB3B}"/>
              </a:ext>
            </a:extLst>
          </p:cNvPr>
          <p:cNvGraphicFramePr/>
          <p:nvPr>
            <p:extLst>
              <p:ext uri="{D42A27DB-BD31-4B8C-83A1-F6EECF244321}">
                <p14:modId xmlns:p14="http://schemas.microsoft.com/office/powerpoint/2010/main" val="2078578465"/>
              </p:ext>
            </p:extLst>
          </p:nvPr>
        </p:nvGraphicFramePr>
        <p:xfrm>
          <a:off x="758361" y="1400453"/>
          <a:ext cx="6428419" cy="41813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8E84EE9B-B491-840E-A4CA-3F616D01E9C1}"/>
              </a:ext>
            </a:extLst>
          </p:cNvPr>
          <p:cNvSpPr txBox="1"/>
          <p:nvPr/>
        </p:nvSpPr>
        <p:spPr>
          <a:xfrm>
            <a:off x="8028282" y="4581531"/>
            <a:ext cx="3935117" cy="923330"/>
          </a:xfrm>
          <a:prstGeom prst="rect">
            <a:avLst/>
          </a:prstGeom>
          <a:noFill/>
        </p:spPr>
        <p:txBody>
          <a:bodyPr wrap="square" rtlCol="0">
            <a:spAutoFit/>
          </a:bodyPr>
          <a:lstStyle/>
          <a:p>
            <a:r>
              <a:rPr lang="en-GB" dirty="0"/>
              <a:t>“Magic is just science that we don't understand yet”</a:t>
            </a:r>
          </a:p>
          <a:p>
            <a:pPr algn="r"/>
            <a:r>
              <a:rPr lang="en-GB" dirty="0"/>
              <a:t>(Arthur C. Clarke, most likely)</a:t>
            </a:r>
          </a:p>
        </p:txBody>
      </p:sp>
      <p:pic>
        <p:nvPicPr>
          <p:cNvPr id="3074" name="Picture 2" descr="Arthur C. Clarke - Wikipedia">
            <a:extLst>
              <a:ext uri="{FF2B5EF4-FFF2-40B4-BE49-F238E27FC236}">
                <a16:creationId xmlns:a16="http://schemas.microsoft.com/office/drawing/2014/main" id="{F1C845DF-2E9E-FB9F-A818-165D6D39B77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88162" y="1643629"/>
            <a:ext cx="2047548" cy="27706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17354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D9DDEEAF-BA4C-DB7C-6A3B-618955A28039}"/>
            </a:ext>
          </a:extLst>
        </p:cNvPr>
        <p:cNvGrpSpPr/>
        <p:nvPr/>
      </p:nvGrpSpPr>
      <p:grpSpPr>
        <a:xfrm>
          <a:off x="0" y="0"/>
          <a:ext cx="0" cy="0"/>
          <a:chOff x="0" y="0"/>
          <a:chExt cx="0" cy="0"/>
        </a:xfrm>
      </p:grpSpPr>
      <p:sp>
        <p:nvSpPr>
          <p:cNvPr id="199" name="Google Shape;199;p32">
            <a:extLst>
              <a:ext uri="{FF2B5EF4-FFF2-40B4-BE49-F238E27FC236}">
                <a16:creationId xmlns:a16="http://schemas.microsoft.com/office/drawing/2014/main" id="{2837ED7F-D78E-F317-E1B9-72372ADC8CFB}"/>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US" dirty="0">
                <a:latin typeface="Calibri" panose="020F0502020204030204" pitchFamily="34" charset="0"/>
                <a:cs typeface="Calibri" panose="020F0502020204030204" pitchFamily="34" charset="0"/>
              </a:rPr>
              <a:t>Key Steps in Scientific Method Cycle</a:t>
            </a:r>
          </a:p>
        </p:txBody>
      </p:sp>
      <p:sp>
        <p:nvSpPr>
          <p:cNvPr id="200" name="Google Shape;200;p32">
            <a:extLst>
              <a:ext uri="{FF2B5EF4-FFF2-40B4-BE49-F238E27FC236}">
                <a16:creationId xmlns:a16="http://schemas.microsoft.com/office/drawing/2014/main" id="{0CF1EB7C-6A55-25EE-0B06-B3BA0795BD49}"/>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70000" lnSpcReduction="20000"/>
          </a:bodyPr>
          <a:lstStyle/>
          <a:p>
            <a:pPr lvl="0">
              <a:lnSpc>
                <a:spcPct val="120000"/>
              </a:lnSpc>
            </a:pPr>
            <a:r>
              <a:rPr lang="en-US" dirty="0">
                <a:latin typeface="Calibri" panose="020F0502020204030204" pitchFamily="34" charset="0"/>
                <a:cs typeface="Calibri" panose="020F0502020204030204" pitchFamily="34" charset="0"/>
              </a:rPr>
              <a:t>Observation of some phenomenon</a:t>
            </a:r>
          </a:p>
          <a:p>
            <a:pPr lvl="1">
              <a:lnSpc>
                <a:spcPct val="120000"/>
              </a:lnSpc>
            </a:pPr>
            <a:r>
              <a:rPr lang="en-US" dirty="0">
                <a:latin typeface="Calibri" panose="020F0502020204030204" pitchFamily="34" charset="0"/>
                <a:cs typeface="Calibri" panose="020F0502020204030204" pitchFamily="34" charset="0"/>
              </a:rPr>
              <a:t>Maybe systematic, occasional or accidental</a:t>
            </a:r>
          </a:p>
          <a:p>
            <a:pPr>
              <a:lnSpc>
                <a:spcPct val="120000"/>
              </a:lnSpc>
            </a:pPr>
            <a:r>
              <a:rPr lang="en-US" dirty="0">
                <a:latin typeface="Calibri" panose="020F0502020204030204" pitchFamily="34" charset="0"/>
                <a:cs typeface="Calibri" panose="020F0502020204030204" pitchFamily="34" charset="0"/>
              </a:rPr>
              <a:t>Hypothesis: Some ideas of an explanation, tentative relationship, induction, conjecture, intuition, or guesswork.</a:t>
            </a:r>
          </a:p>
          <a:p>
            <a:pPr lvl="1">
              <a:lnSpc>
                <a:spcPct val="120000"/>
              </a:lnSpc>
            </a:pPr>
            <a:r>
              <a:rPr lang="en-US" dirty="0">
                <a:latin typeface="Calibri" panose="020F0502020204030204" pitchFamily="34" charset="0"/>
                <a:cs typeface="Calibri" panose="020F0502020204030204" pitchFamily="34" charset="0"/>
              </a:rPr>
              <a:t>Usually informed by related work or an existing theory</a:t>
            </a:r>
          </a:p>
          <a:p>
            <a:pPr lvl="0">
              <a:lnSpc>
                <a:spcPct val="120000"/>
              </a:lnSpc>
            </a:pPr>
            <a:r>
              <a:rPr lang="en-US" dirty="0">
                <a:latin typeface="Calibri" panose="020F0502020204030204" pitchFamily="34" charset="0"/>
                <a:cs typeface="Calibri" panose="020F0502020204030204" pitchFamily="34" charset="0"/>
              </a:rPr>
              <a:t>Experimentation – design of an experiment to test the hypothesis by collecting data, either qualitative or quantitative</a:t>
            </a:r>
          </a:p>
          <a:p>
            <a:pPr lvl="0">
              <a:lnSpc>
                <a:spcPct val="120000"/>
              </a:lnSpc>
            </a:pPr>
            <a:r>
              <a:rPr lang="en-US" dirty="0">
                <a:latin typeface="Calibri" panose="020F0502020204030204" pitchFamily="34" charset="0"/>
                <a:cs typeface="Calibri" panose="020F0502020204030204" pitchFamily="34" charset="0"/>
              </a:rPr>
              <a:t>Analysis: Testing of the hypothesis by using quantitative or qualitative data analysis tools.</a:t>
            </a:r>
          </a:p>
          <a:p>
            <a:pPr lvl="0">
              <a:lnSpc>
                <a:spcPct val="120000"/>
              </a:lnSpc>
            </a:pPr>
            <a:r>
              <a:rPr lang="en-US" dirty="0">
                <a:latin typeface="Calibri" panose="020F0502020204030204" pitchFamily="34" charset="0"/>
                <a:cs typeface="Calibri" panose="020F0502020204030204" pitchFamily="34" charset="0"/>
              </a:rPr>
              <a:t>Conclusion: Conclude based on evidence (data), which could lead to a new hypothesis</a:t>
            </a:r>
          </a:p>
          <a:p>
            <a:pPr lvl="1">
              <a:lnSpc>
                <a:spcPct val="120000"/>
              </a:lnSpc>
            </a:pPr>
            <a:r>
              <a:rPr lang="en-US" dirty="0">
                <a:latin typeface="Calibri" panose="020F0502020204030204" pitchFamily="34" charset="0"/>
                <a:cs typeface="Calibri" panose="020F0502020204030204" pitchFamily="34" charset="0"/>
              </a:rPr>
              <a:t>Test and revision cycle</a:t>
            </a:r>
          </a:p>
        </p:txBody>
      </p:sp>
      <p:sp>
        <p:nvSpPr>
          <p:cNvPr id="198" name="Google Shape;198;p32">
            <a:extLst>
              <a:ext uri="{FF2B5EF4-FFF2-40B4-BE49-F238E27FC236}">
                <a16:creationId xmlns:a16="http://schemas.microsoft.com/office/drawing/2014/main" id="{22AB6AEB-A6A5-0241-B3B6-E83F43CEEBF6}"/>
              </a:ext>
            </a:extLst>
          </p:cNvPr>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27</a:t>
            </a:fld>
            <a:endParaRPr lang="en-GB">
              <a:latin typeface="Calibri" panose="020F0502020204030204" pitchFamily="34" charset="0"/>
              <a:cs typeface="Calibri" panose="020F0502020204030204" pitchFamily="34" charset="0"/>
              <a:sym typeface="Arial"/>
            </a:endParaRPr>
          </a:p>
        </p:txBody>
      </p:sp>
    </p:spTree>
    <p:extLst>
      <p:ext uri="{BB962C8B-B14F-4D97-AF65-F5344CB8AC3E}">
        <p14:creationId xmlns:p14="http://schemas.microsoft.com/office/powerpoint/2010/main" val="40426035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204">
          <a:extLst>
            <a:ext uri="{FF2B5EF4-FFF2-40B4-BE49-F238E27FC236}">
              <a16:creationId xmlns:a16="http://schemas.microsoft.com/office/drawing/2014/main" id="{34F1CDF5-63A2-035A-4FCD-1C44AB8A87FD}"/>
            </a:ext>
          </a:extLst>
        </p:cNvPr>
        <p:cNvGrpSpPr/>
        <p:nvPr/>
      </p:nvGrpSpPr>
      <p:grpSpPr>
        <a:xfrm>
          <a:off x="0" y="0"/>
          <a:ext cx="0" cy="0"/>
          <a:chOff x="0" y="0"/>
          <a:chExt cx="0" cy="0"/>
        </a:xfrm>
      </p:grpSpPr>
      <p:sp>
        <p:nvSpPr>
          <p:cNvPr id="206" name="Google Shape;206;p33">
            <a:extLst>
              <a:ext uri="{FF2B5EF4-FFF2-40B4-BE49-F238E27FC236}">
                <a16:creationId xmlns:a16="http://schemas.microsoft.com/office/drawing/2014/main" id="{AB6E3D4D-E687-1D57-3EDE-A9B49633DA2F}"/>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Step 1: Observation</a:t>
            </a:r>
          </a:p>
        </p:txBody>
      </p:sp>
      <p:sp>
        <p:nvSpPr>
          <p:cNvPr id="207" name="Google Shape;207;p33">
            <a:extLst>
              <a:ext uri="{FF2B5EF4-FFF2-40B4-BE49-F238E27FC236}">
                <a16:creationId xmlns:a16="http://schemas.microsoft.com/office/drawing/2014/main" id="{AC164A3E-BB66-7E9E-E3F5-DA92F672A851}"/>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lnSpc>
                <a:spcPct val="150000"/>
              </a:lnSpc>
            </a:pPr>
            <a:r>
              <a:rPr lang="en-GB" dirty="0">
                <a:latin typeface="Calibri" panose="020F0502020204030204" pitchFamily="34" charset="0"/>
                <a:cs typeface="Calibri" panose="020F0502020204030204" pitchFamily="34" charset="0"/>
              </a:rPr>
              <a:t>Notice a phenomenon in the real world</a:t>
            </a:r>
          </a:p>
          <a:p>
            <a:pPr lvl="0">
              <a:lnSpc>
                <a:spcPct val="150000"/>
              </a:lnSpc>
            </a:pPr>
            <a:r>
              <a:rPr lang="en-GB" dirty="0">
                <a:latin typeface="Calibri" panose="020F0502020204030204" pitchFamily="34" charset="0"/>
                <a:cs typeface="Calibri" panose="020F0502020204030204" pitchFamily="34" charset="0"/>
              </a:rPr>
              <a:t>May be systematic, occasional, or accidental</a:t>
            </a:r>
          </a:p>
          <a:p>
            <a:pPr lvl="0">
              <a:lnSpc>
                <a:spcPct val="150000"/>
              </a:lnSpc>
            </a:pPr>
            <a:r>
              <a:rPr lang="en-GB" dirty="0">
                <a:latin typeface="Calibri" panose="020F0502020204030204" pitchFamily="34" charset="0"/>
                <a:cs typeface="Calibri" panose="020F0502020204030204" pitchFamily="34" charset="0"/>
              </a:rPr>
              <a:t>Sparks curiosity and motivates deeper inquiry</a:t>
            </a:r>
          </a:p>
          <a:p>
            <a:pPr lvl="0">
              <a:lnSpc>
                <a:spcPct val="150000"/>
              </a:lnSpc>
            </a:pPr>
            <a:r>
              <a:rPr lang="en-GB" dirty="0">
                <a:latin typeface="Calibri" panose="020F0502020204030204" pitchFamily="34" charset="0"/>
                <a:cs typeface="Calibri" panose="020F0502020204030204" pitchFamily="34" charset="0"/>
              </a:rPr>
              <a:t>Defines what you want to understand</a:t>
            </a:r>
            <a:endParaRPr lang="en-US" dirty="0">
              <a:solidFill>
                <a:srgbClr val="0070C0"/>
              </a:solidFill>
              <a:latin typeface="Calibri" panose="020F0502020204030204" pitchFamily="34" charset="0"/>
              <a:cs typeface="Calibri" panose="020F0502020204030204" pitchFamily="34" charset="0"/>
            </a:endParaRPr>
          </a:p>
        </p:txBody>
      </p:sp>
      <p:sp>
        <p:nvSpPr>
          <p:cNvPr id="205" name="Google Shape;205;p33">
            <a:extLst>
              <a:ext uri="{FF2B5EF4-FFF2-40B4-BE49-F238E27FC236}">
                <a16:creationId xmlns:a16="http://schemas.microsoft.com/office/drawing/2014/main" id="{C7E0A28A-07E1-3B49-B6D8-FF1722851D60}"/>
              </a:ext>
            </a:extLst>
          </p:cNvPr>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28</a:t>
            </a:fld>
            <a:endParaRPr lang="en-GB">
              <a:latin typeface="Calibri" panose="020F0502020204030204" pitchFamily="34" charset="0"/>
              <a:cs typeface="Calibri" panose="020F0502020204030204" pitchFamily="34" charset="0"/>
              <a:sym typeface="Arial"/>
            </a:endParaRPr>
          </a:p>
        </p:txBody>
      </p:sp>
    </p:spTree>
    <p:extLst>
      <p:ext uri="{BB962C8B-B14F-4D97-AF65-F5344CB8AC3E}">
        <p14:creationId xmlns:p14="http://schemas.microsoft.com/office/powerpoint/2010/main" val="29417368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6" name="Google Shape;206;p33"/>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Step 1: Observation</a:t>
            </a:r>
          </a:p>
        </p:txBody>
      </p:sp>
      <p:sp>
        <p:nvSpPr>
          <p:cNvPr id="207" name="Google Shape;207;p33"/>
          <p:cNvSpPr txBox="1">
            <a:spLocks noGrp="1"/>
          </p:cNvSpPr>
          <p:nvPr>
            <p:ph type="body" idx="1"/>
          </p:nvPr>
        </p:nvSpPr>
        <p:spPr>
          <a:xfrm>
            <a:off x="600075" y="1600201"/>
            <a:ext cx="8366944" cy="3917032"/>
          </a:xfrm>
          <a:noFill/>
          <a:ln>
            <a:noFill/>
          </a:ln>
        </p:spPr>
        <p:txBody>
          <a:bodyPr spcFirstLastPara="1" wrap="square" lIns="91425" tIns="45700" rIns="91425" bIns="45700" anchor="t" anchorCtr="0">
            <a:normAutofit fontScale="77500" lnSpcReduction="20000"/>
          </a:bodyPr>
          <a:lstStyle/>
          <a:p>
            <a:pPr>
              <a:lnSpc>
                <a:spcPct val="120000"/>
              </a:lnSpc>
            </a:pPr>
            <a:r>
              <a:rPr lang="en-GB" sz="2400" b="1" dirty="0"/>
              <a:t>Probability in Research</a:t>
            </a:r>
          </a:p>
          <a:p>
            <a:pPr lvl="1">
              <a:lnSpc>
                <a:spcPct val="120000"/>
              </a:lnSpc>
            </a:pPr>
            <a:r>
              <a:rPr lang="en-GB" sz="2000" dirty="0"/>
              <a:t>Research never gives certainty</a:t>
            </a:r>
          </a:p>
          <a:p>
            <a:pPr lvl="1">
              <a:lnSpc>
                <a:spcPct val="120000"/>
              </a:lnSpc>
            </a:pPr>
            <a:r>
              <a:rPr lang="en-GB" sz="2000" dirty="0"/>
              <a:t>Scientific conclusions = most probable explanation based on current data</a:t>
            </a:r>
          </a:p>
          <a:p>
            <a:pPr lvl="1">
              <a:lnSpc>
                <a:spcPct val="120000"/>
              </a:lnSpc>
            </a:pPr>
            <a:r>
              <a:rPr lang="en-GB" sz="2000" dirty="0"/>
              <a:t>Always true within a given framework</a:t>
            </a:r>
          </a:p>
          <a:p>
            <a:pPr>
              <a:lnSpc>
                <a:spcPct val="120000"/>
              </a:lnSpc>
            </a:pPr>
            <a:r>
              <a:rPr lang="en-GB" sz="2400" b="1" dirty="0"/>
              <a:t>What We Know vs Don’t Know</a:t>
            </a:r>
          </a:p>
          <a:p>
            <a:pPr lvl="1">
              <a:lnSpc>
                <a:spcPct val="120000"/>
              </a:lnSpc>
            </a:pPr>
            <a:r>
              <a:rPr lang="en-GB" sz="2000" dirty="0">
                <a:solidFill>
                  <a:srgbClr val="0070C0"/>
                </a:solidFill>
              </a:rPr>
              <a:t>What we know: comes from the current literature</a:t>
            </a:r>
          </a:p>
          <a:p>
            <a:pPr lvl="1">
              <a:lnSpc>
                <a:spcPct val="120000"/>
              </a:lnSpc>
            </a:pPr>
            <a:r>
              <a:rPr lang="en-GB" sz="2000" dirty="0">
                <a:solidFill>
                  <a:srgbClr val="FF0000"/>
                </a:solidFill>
              </a:rPr>
              <a:t>What we don’t know: gaps → basis for hypotheses, grounded in existing knowledge</a:t>
            </a:r>
          </a:p>
          <a:p>
            <a:pPr>
              <a:lnSpc>
                <a:spcPct val="120000"/>
              </a:lnSpc>
            </a:pPr>
            <a:r>
              <a:rPr lang="en-GB" sz="2400" b="1" dirty="0"/>
              <a:t>Example</a:t>
            </a:r>
          </a:p>
          <a:p>
            <a:pPr lvl="1">
              <a:lnSpc>
                <a:spcPct val="120000"/>
              </a:lnSpc>
            </a:pPr>
            <a:r>
              <a:rPr lang="en-GB" sz="2000" dirty="0"/>
              <a:t>Literature: </a:t>
            </a:r>
            <a:r>
              <a:rPr lang="en-GB" sz="2000" dirty="0">
                <a:solidFill>
                  <a:srgbClr val="0070C0"/>
                </a:solidFill>
              </a:rPr>
              <a:t>people are generally motivated by money</a:t>
            </a:r>
          </a:p>
          <a:p>
            <a:pPr lvl="1">
              <a:lnSpc>
                <a:spcPct val="120000"/>
              </a:lnSpc>
            </a:pPr>
            <a:r>
              <a:rPr lang="en-GB" sz="2000" dirty="0">
                <a:solidFill>
                  <a:srgbClr val="FF0000"/>
                </a:solidFill>
              </a:rPr>
              <a:t>Gap: Do people in the UK today work harder when paid more?</a:t>
            </a:r>
          </a:p>
          <a:p>
            <a:pPr>
              <a:lnSpc>
                <a:spcPct val="120000"/>
              </a:lnSpc>
            </a:pPr>
            <a:r>
              <a:rPr lang="en-GB" sz="2400" dirty="0"/>
              <a:t>Why do we need observation?</a:t>
            </a:r>
          </a:p>
        </p:txBody>
      </p:sp>
      <p:sp>
        <p:nvSpPr>
          <p:cNvPr id="205" name="Google Shape;205;p33"/>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29</a:t>
            </a:fld>
            <a:endParaRPr lang="en-GB">
              <a:latin typeface="Calibri" panose="020F0502020204030204" pitchFamily="34" charset="0"/>
              <a:cs typeface="Calibri" panose="020F0502020204030204" pitchFamily="34" charset="0"/>
              <a:sym typeface="Arial"/>
            </a:endParaRPr>
          </a:p>
        </p:txBody>
      </p:sp>
      <p:pic>
        <p:nvPicPr>
          <p:cNvPr id="8194" name="Picture 2" descr="20+ Archimedes Eureka Stock Illustrations, Royalty-Free Vector Graphics &amp;  Clip Art - iStock">
            <a:extLst>
              <a:ext uri="{FF2B5EF4-FFF2-40B4-BE49-F238E27FC236}">
                <a16:creationId xmlns:a16="http://schemas.microsoft.com/office/drawing/2014/main" id="{9A567634-5B32-43C0-0DD5-235C723476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9369" y="1898153"/>
            <a:ext cx="3264308" cy="321097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204">
          <a:extLst>
            <a:ext uri="{FF2B5EF4-FFF2-40B4-BE49-F238E27FC236}">
              <a16:creationId xmlns:a16="http://schemas.microsoft.com/office/drawing/2014/main" id="{2ADD0A96-B1B3-165E-F9B1-3C5CB5EC596C}"/>
            </a:ext>
          </a:extLst>
        </p:cNvPr>
        <p:cNvGrpSpPr/>
        <p:nvPr/>
      </p:nvGrpSpPr>
      <p:grpSpPr>
        <a:xfrm>
          <a:off x="0" y="0"/>
          <a:ext cx="0" cy="0"/>
          <a:chOff x="0" y="0"/>
          <a:chExt cx="0" cy="0"/>
        </a:xfrm>
      </p:grpSpPr>
      <p:sp>
        <p:nvSpPr>
          <p:cNvPr id="206" name="Google Shape;206;p33">
            <a:extLst>
              <a:ext uri="{FF2B5EF4-FFF2-40B4-BE49-F238E27FC236}">
                <a16:creationId xmlns:a16="http://schemas.microsoft.com/office/drawing/2014/main" id="{E20592FD-6E19-D7EA-885F-536F3452BDBC}"/>
              </a:ext>
            </a:extLst>
          </p:cNvPr>
          <p:cNvSpPr txBox="1">
            <a:spLocks noGrp="1"/>
          </p:cNvSpPr>
          <p:nvPr>
            <p:ph type="title"/>
          </p:nvPr>
        </p:nvSpPr>
        <p:spPr>
          <a:xfrm>
            <a:off x="609600" y="274638"/>
            <a:ext cx="10972800" cy="1143000"/>
          </a:xfrm>
          <a:solidFill>
            <a:schemeClr val="accent2"/>
          </a:solid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Step 1: Observation - Activity</a:t>
            </a:r>
          </a:p>
        </p:txBody>
      </p:sp>
      <p:sp>
        <p:nvSpPr>
          <p:cNvPr id="207" name="Google Shape;207;p33">
            <a:extLst>
              <a:ext uri="{FF2B5EF4-FFF2-40B4-BE49-F238E27FC236}">
                <a16:creationId xmlns:a16="http://schemas.microsoft.com/office/drawing/2014/main" id="{95B2E214-BF78-3126-88CA-B1E7AED4BBEC}"/>
              </a:ext>
            </a:extLst>
          </p:cNvPr>
          <p:cNvSpPr txBox="1">
            <a:spLocks noGrp="1"/>
          </p:cNvSpPr>
          <p:nvPr>
            <p:ph type="body" idx="1"/>
          </p:nvPr>
        </p:nvSpPr>
        <p:spPr>
          <a:xfrm>
            <a:off x="600075" y="1600201"/>
            <a:ext cx="10972800" cy="3917032"/>
          </a:xfrm>
          <a:noFill/>
          <a:ln>
            <a:noFill/>
          </a:ln>
        </p:spPr>
        <p:txBody>
          <a:bodyPr spcFirstLastPara="1" wrap="square" lIns="91425" tIns="45700" rIns="91425" bIns="45700" anchor="t" anchorCtr="0">
            <a:normAutofit fontScale="92500" lnSpcReduction="10000"/>
          </a:bodyPr>
          <a:lstStyle/>
          <a:p>
            <a:pPr>
              <a:lnSpc>
                <a:spcPct val="120000"/>
              </a:lnSpc>
            </a:pPr>
            <a:r>
              <a:rPr lang="en-GB" sz="2400" b="1" dirty="0"/>
              <a:t>Group Discussion: </a:t>
            </a:r>
            <a:r>
              <a:rPr lang="en-GB" sz="2400" dirty="0"/>
              <a:t>You’ve completed six modules: Human Capital Management, Marketing Management, Financial Management, International Business Concepts, International Marketing, and Strategic Management.</a:t>
            </a:r>
          </a:p>
          <a:p>
            <a:pPr>
              <a:lnSpc>
                <a:spcPct val="120000"/>
              </a:lnSpc>
            </a:pPr>
            <a:r>
              <a:rPr lang="en-GB" sz="2400" b="1" dirty="0"/>
              <a:t>Task: </a:t>
            </a:r>
            <a:r>
              <a:rPr lang="en-GB" sz="2400" dirty="0"/>
              <a:t>What observations can you make from these modules? (Observations = factual patterns you’ve noticed, not explanations.)</a:t>
            </a:r>
            <a:endParaRPr lang="en-GB" sz="2400" b="1" dirty="0"/>
          </a:p>
          <a:p>
            <a:pPr>
              <a:lnSpc>
                <a:spcPct val="120000"/>
              </a:lnSpc>
            </a:pPr>
            <a:r>
              <a:rPr lang="en-GB" sz="2400" b="1" dirty="0"/>
              <a:t>Example: </a:t>
            </a:r>
            <a:r>
              <a:rPr lang="en-GB" sz="2400" dirty="0"/>
              <a:t>From Human Capital Management: “Teams with frequent one‑on‑one meetings show lower voluntary turnover than teams with infrequent manager check‑ins.”</a:t>
            </a:r>
          </a:p>
          <a:p>
            <a:pPr>
              <a:lnSpc>
                <a:spcPct val="120000"/>
              </a:lnSpc>
            </a:pPr>
            <a:r>
              <a:rPr lang="en-GB" sz="2400" b="1" dirty="0"/>
              <a:t>Time</a:t>
            </a:r>
            <a:r>
              <a:rPr lang="en-GB" sz="2400" dirty="0"/>
              <a:t>: 10 minutes</a:t>
            </a:r>
          </a:p>
        </p:txBody>
      </p:sp>
      <p:sp>
        <p:nvSpPr>
          <p:cNvPr id="205" name="Google Shape;205;p33">
            <a:extLst>
              <a:ext uri="{FF2B5EF4-FFF2-40B4-BE49-F238E27FC236}">
                <a16:creationId xmlns:a16="http://schemas.microsoft.com/office/drawing/2014/main" id="{116D63D9-506C-86CB-504D-8006EB000D9A}"/>
              </a:ext>
            </a:extLst>
          </p:cNvPr>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30</a:t>
            </a:fld>
            <a:endParaRPr lang="en-GB">
              <a:latin typeface="Calibri" panose="020F0502020204030204" pitchFamily="34" charset="0"/>
              <a:cs typeface="Calibri" panose="020F0502020204030204" pitchFamily="34" charset="0"/>
              <a:sym typeface="Arial"/>
            </a:endParaRPr>
          </a:p>
        </p:txBody>
      </p:sp>
    </p:spTree>
    <p:extLst>
      <p:ext uri="{BB962C8B-B14F-4D97-AF65-F5344CB8AC3E}">
        <p14:creationId xmlns:p14="http://schemas.microsoft.com/office/powerpoint/2010/main" val="12833082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204">
          <a:extLst>
            <a:ext uri="{FF2B5EF4-FFF2-40B4-BE49-F238E27FC236}">
              <a16:creationId xmlns:a16="http://schemas.microsoft.com/office/drawing/2014/main" id="{46EA45EB-38F1-932D-1D4F-554E0B686D38}"/>
            </a:ext>
          </a:extLst>
        </p:cNvPr>
        <p:cNvGrpSpPr/>
        <p:nvPr/>
      </p:nvGrpSpPr>
      <p:grpSpPr>
        <a:xfrm>
          <a:off x="0" y="0"/>
          <a:ext cx="0" cy="0"/>
          <a:chOff x="0" y="0"/>
          <a:chExt cx="0" cy="0"/>
        </a:xfrm>
      </p:grpSpPr>
      <p:sp>
        <p:nvSpPr>
          <p:cNvPr id="206" name="Google Shape;206;p33">
            <a:extLst>
              <a:ext uri="{FF2B5EF4-FFF2-40B4-BE49-F238E27FC236}">
                <a16:creationId xmlns:a16="http://schemas.microsoft.com/office/drawing/2014/main" id="{99DFE117-FBE6-5240-BFD6-8F2D55603E06}"/>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Step 2: Hypothesis</a:t>
            </a:r>
          </a:p>
        </p:txBody>
      </p:sp>
      <p:sp>
        <p:nvSpPr>
          <p:cNvPr id="207" name="Google Shape;207;p33">
            <a:extLst>
              <a:ext uri="{FF2B5EF4-FFF2-40B4-BE49-F238E27FC236}">
                <a16:creationId xmlns:a16="http://schemas.microsoft.com/office/drawing/2014/main" id="{338C9A07-C275-073C-BFEA-2344F4F5CB30}"/>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lnSpcReduction="10000"/>
          </a:bodyPr>
          <a:lstStyle/>
          <a:p>
            <a:pPr>
              <a:lnSpc>
                <a:spcPct val="110000"/>
              </a:lnSpc>
            </a:pPr>
            <a:r>
              <a:rPr lang="en-GB" sz="2000" b="1" dirty="0"/>
              <a:t>What Is a Hypothesis?</a:t>
            </a:r>
          </a:p>
          <a:p>
            <a:pPr lvl="1">
              <a:lnSpc>
                <a:spcPct val="110000"/>
              </a:lnSpc>
            </a:pPr>
            <a:r>
              <a:rPr lang="en-GB" sz="1800" dirty="0"/>
              <a:t>A tentative explanation or proposed relationship</a:t>
            </a:r>
          </a:p>
          <a:p>
            <a:pPr lvl="1">
              <a:lnSpc>
                <a:spcPct val="110000"/>
              </a:lnSpc>
            </a:pPr>
            <a:r>
              <a:rPr lang="en-GB" sz="1800" dirty="0"/>
              <a:t>Can emerge from intuition, conjecture, or inductive reasoning</a:t>
            </a:r>
          </a:p>
          <a:p>
            <a:pPr lvl="1">
              <a:lnSpc>
                <a:spcPct val="110000"/>
              </a:lnSpc>
            </a:pPr>
            <a:r>
              <a:rPr lang="en-GB" sz="1800" dirty="0"/>
              <a:t>Should be informed by existing theory or prior research</a:t>
            </a:r>
          </a:p>
          <a:p>
            <a:pPr lvl="1">
              <a:lnSpc>
                <a:spcPct val="110000"/>
              </a:lnSpc>
            </a:pPr>
            <a:r>
              <a:rPr lang="en-GB" sz="1800" dirty="0"/>
              <a:t>Must be testable and falsifiable</a:t>
            </a:r>
          </a:p>
          <a:p>
            <a:pPr lvl="1">
              <a:lnSpc>
                <a:spcPct val="110000"/>
              </a:lnSpc>
            </a:pPr>
            <a:r>
              <a:rPr lang="en-GB" sz="1800" dirty="0"/>
              <a:t>Based on what we can reasonably infer from what is already known</a:t>
            </a:r>
          </a:p>
          <a:p>
            <a:pPr>
              <a:lnSpc>
                <a:spcPct val="110000"/>
              </a:lnSpc>
            </a:pPr>
            <a:r>
              <a:rPr lang="en-GB" sz="2000" b="1" dirty="0"/>
              <a:t>Examples</a:t>
            </a:r>
          </a:p>
          <a:p>
            <a:pPr lvl="1">
              <a:lnSpc>
                <a:spcPct val="110000"/>
              </a:lnSpc>
            </a:pPr>
            <a:r>
              <a:rPr lang="en-GB" sz="1800" dirty="0">
                <a:solidFill>
                  <a:srgbClr val="0070C0"/>
                </a:solidFill>
              </a:rPr>
              <a:t>“Left‑brain vs right‑brain differences influence thinking styles.” → Testable, measurable, and ultimately rejected by evidence.</a:t>
            </a:r>
          </a:p>
          <a:p>
            <a:pPr lvl="1">
              <a:lnSpc>
                <a:spcPct val="110000"/>
              </a:lnSpc>
            </a:pPr>
            <a:r>
              <a:rPr lang="en-GB" sz="1800" dirty="0">
                <a:solidFill>
                  <a:srgbClr val="FF0000"/>
                </a:solidFill>
              </a:rPr>
              <a:t>“The soul is eternal.” → Not testable or falsifiable because we cannot define or measure “soul.”</a:t>
            </a:r>
          </a:p>
          <a:p>
            <a:pPr>
              <a:lnSpc>
                <a:spcPct val="110000"/>
              </a:lnSpc>
            </a:pPr>
            <a:r>
              <a:rPr lang="en-GB" sz="2200" dirty="0"/>
              <a:t>Why do we need a hypothesis?</a:t>
            </a:r>
          </a:p>
        </p:txBody>
      </p:sp>
      <p:sp>
        <p:nvSpPr>
          <p:cNvPr id="205" name="Google Shape;205;p33">
            <a:extLst>
              <a:ext uri="{FF2B5EF4-FFF2-40B4-BE49-F238E27FC236}">
                <a16:creationId xmlns:a16="http://schemas.microsoft.com/office/drawing/2014/main" id="{A26982FF-9252-D6CE-59CD-1BEBAD60B5B4}"/>
              </a:ext>
            </a:extLst>
          </p:cNvPr>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31</a:t>
            </a:fld>
            <a:endParaRPr lang="en-GB">
              <a:latin typeface="Calibri" panose="020F0502020204030204" pitchFamily="34" charset="0"/>
              <a:cs typeface="Calibri" panose="020F0502020204030204" pitchFamily="34" charset="0"/>
              <a:sym typeface="Arial"/>
            </a:endParaRPr>
          </a:p>
        </p:txBody>
      </p:sp>
    </p:spTree>
    <p:extLst>
      <p:ext uri="{BB962C8B-B14F-4D97-AF65-F5344CB8AC3E}">
        <p14:creationId xmlns:p14="http://schemas.microsoft.com/office/powerpoint/2010/main" val="9525427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204">
          <a:extLst>
            <a:ext uri="{FF2B5EF4-FFF2-40B4-BE49-F238E27FC236}">
              <a16:creationId xmlns:a16="http://schemas.microsoft.com/office/drawing/2014/main" id="{6FC22648-8C51-85C9-8EE1-1CB6B47A80AA}"/>
            </a:ext>
          </a:extLst>
        </p:cNvPr>
        <p:cNvGrpSpPr/>
        <p:nvPr/>
      </p:nvGrpSpPr>
      <p:grpSpPr>
        <a:xfrm>
          <a:off x="0" y="0"/>
          <a:ext cx="0" cy="0"/>
          <a:chOff x="0" y="0"/>
          <a:chExt cx="0" cy="0"/>
        </a:xfrm>
      </p:grpSpPr>
      <p:sp>
        <p:nvSpPr>
          <p:cNvPr id="206" name="Google Shape;206;p33">
            <a:extLst>
              <a:ext uri="{FF2B5EF4-FFF2-40B4-BE49-F238E27FC236}">
                <a16:creationId xmlns:a16="http://schemas.microsoft.com/office/drawing/2014/main" id="{B925B773-6AD4-9E0E-7A99-9E0507F2B6E6}"/>
              </a:ext>
            </a:extLst>
          </p:cNvPr>
          <p:cNvSpPr txBox="1">
            <a:spLocks noGrp="1"/>
          </p:cNvSpPr>
          <p:nvPr>
            <p:ph type="title"/>
          </p:nvPr>
        </p:nvSpPr>
        <p:spPr>
          <a:xfrm>
            <a:off x="609600" y="274638"/>
            <a:ext cx="10972800" cy="1143000"/>
          </a:xfrm>
          <a:solidFill>
            <a:schemeClr val="accent2"/>
          </a:solidFill>
          <a:ln>
            <a:noFill/>
          </a:ln>
        </p:spPr>
        <p:txBody>
          <a:bodyPr spcFirstLastPara="1" wrap="square" lIns="91425" tIns="45700" rIns="91425" bIns="45700" anchor="ctr" anchorCtr="0">
            <a:noAutofit/>
          </a:bodyPr>
          <a:lstStyle/>
          <a:p>
            <a:pPr lvl="0"/>
            <a:r>
              <a:rPr lang="en-GB" sz="3200" dirty="0">
                <a:latin typeface="Calibri" panose="020F0502020204030204" pitchFamily="34" charset="0"/>
                <a:cs typeface="Calibri" panose="020F0502020204030204" pitchFamily="34" charset="0"/>
              </a:rPr>
              <a:t>Step 1 &amp; 2 – Activity: are they observations or hypotheses?</a:t>
            </a:r>
          </a:p>
        </p:txBody>
      </p:sp>
      <p:sp>
        <p:nvSpPr>
          <p:cNvPr id="207" name="Google Shape;207;p33">
            <a:extLst>
              <a:ext uri="{FF2B5EF4-FFF2-40B4-BE49-F238E27FC236}">
                <a16:creationId xmlns:a16="http://schemas.microsoft.com/office/drawing/2014/main" id="{6F0073D9-0906-F8B8-1C09-2DE201C5BCD3}"/>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92500" lnSpcReduction="10000"/>
          </a:bodyPr>
          <a:lstStyle/>
          <a:p>
            <a:pPr marL="457200" lvl="0" indent="-457200">
              <a:lnSpc>
                <a:spcPct val="120000"/>
              </a:lnSpc>
              <a:spcBef>
                <a:spcPts val="0"/>
              </a:spcBef>
              <a:spcAft>
                <a:spcPts val="0"/>
              </a:spcAft>
              <a:buFont typeface="+mj-lt"/>
              <a:buAutoNum type="arabicPeriod"/>
            </a:pPr>
            <a:r>
              <a:rPr lang="en-GB" sz="2000" dirty="0">
                <a:latin typeface="Calibri" panose="020F0502020204030204" pitchFamily="34" charset="0"/>
                <a:cs typeface="Calibri" panose="020F0502020204030204" pitchFamily="34" charset="0"/>
              </a:rPr>
              <a:t>Customers often abandon their online shopping carts after seeing shipping costs.</a:t>
            </a:r>
          </a:p>
          <a:p>
            <a:pPr marL="457200" lvl="0" indent="-457200">
              <a:lnSpc>
                <a:spcPct val="120000"/>
              </a:lnSpc>
              <a:spcBef>
                <a:spcPts val="0"/>
              </a:spcBef>
              <a:spcAft>
                <a:spcPts val="0"/>
              </a:spcAft>
              <a:buFont typeface="+mj-lt"/>
              <a:buAutoNum type="arabicPeriod"/>
            </a:pPr>
            <a:r>
              <a:rPr lang="en-GB" sz="2000" dirty="0">
                <a:latin typeface="Calibri" panose="020F0502020204030204" pitchFamily="34" charset="0"/>
                <a:cs typeface="Calibri" panose="020F0502020204030204" pitchFamily="34" charset="0"/>
              </a:rPr>
              <a:t>Offering free shipping above a threshold increases average order value.</a:t>
            </a:r>
          </a:p>
          <a:p>
            <a:pPr marL="457200" lvl="0" indent="-457200">
              <a:lnSpc>
                <a:spcPct val="120000"/>
              </a:lnSpc>
              <a:spcBef>
                <a:spcPts val="0"/>
              </a:spcBef>
              <a:spcAft>
                <a:spcPts val="0"/>
              </a:spcAft>
              <a:buFont typeface="+mj-lt"/>
              <a:buAutoNum type="arabicPeriod"/>
            </a:pPr>
            <a:r>
              <a:rPr lang="en-GB" sz="2000" dirty="0">
                <a:latin typeface="Calibri" panose="020F0502020204030204" pitchFamily="34" charset="0"/>
                <a:cs typeface="Calibri" panose="020F0502020204030204" pitchFamily="34" charset="0"/>
              </a:rPr>
              <a:t>Employees report higher stress levels during quarterly reporting periods.</a:t>
            </a:r>
          </a:p>
          <a:p>
            <a:pPr marL="457200" lvl="0" indent="-457200">
              <a:lnSpc>
                <a:spcPct val="120000"/>
              </a:lnSpc>
              <a:spcBef>
                <a:spcPts val="0"/>
              </a:spcBef>
              <a:spcAft>
                <a:spcPts val="0"/>
              </a:spcAft>
              <a:buFont typeface="+mj-lt"/>
              <a:buAutoNum type="arabicPeriod"/>
            </a:pPr>
            <a:r>
              <a:rPr lang="en-GB" sz="2000" dirty="0">
                <a:latin typeface="Calibri" panose="020F0502020204030204" pitchFamily="34" charset="0"/>
                <a:cs typeface="Calibri" panose="020F0502020204030204" pitchFamily="34" charset="0"/>
              </a:rPr>
              <a:t>Allowing flexible scheduling reduces employee stress during peak workload cycles.</a:t>
            </a:r>
          </a:p>
          <a:p>
            <a:pPr marL="457200" lvl="0" indent="-457200">
              <a:lnSpc>
                <a:spcPct val="120000"/>
              </a:lnSpc>
              <a:spcBef>
                <a:spcPts val="0"/>
              </a:spcBef>
              <a:spcAft>
                <a:spcPts val="0"/>
              </a:spcAft>
              <a:buFont typeface="+mj-lt"/>
              <a:buAutoNum type="arabicPeriod"/>
            </a:pPr>
            <a:r>
              <a:rPr lang="en-GB" sz="2000" dirty="0">
                <a:latin typeface="Calibri" panose="020F0502020204030204" pitchFamily="34" charset="0"/>
                <a:cs typeface="Calibri" panose="020F0502020204030204" pitchFamily="34" charset="0"/>
              </a:rPr>
              <a:t>Users spend more time on product pages that include customer reviews.</a:t>
            </a:r>
          </a:p>
          <a:p>
            <a:pPr marL="457200" lvl="0" indent="-457200">
              <a:lnSpc>
                <a:spcPct val="120000"/>
              </a:lnSpc>
              <a:spcBef>
                <a:spcPts val="0"/>
              </a:spcBef>
              <a:spcAft>
                <a:spcPts val="0"/>
              </a:spcAft>
              <a:buFont typeface="+mj-lt"/>
              <a:buAutoNum type="arabicPeriod"/>
            </a:pPr>
            <a:r>
              <a:rPr lang="en-GB" sz="2000" dirty="0">
                <a:latin typeface="Calibri" panose="020F0502020204030204" pitchFamily="34" charset="0"/>
                <a:cs typeface="Calibri" panose="020F0502020204030204" pitchFamily="34" charset="0"/>
              </a:rPr>
              <a:t>Adding verified reviews increases conversion rates by reducing perceived risk.</a:t>
            </a:r>
          </a:p>
          <a:p>
            <a:pPr marL="457200" lvl="0" indent="-457200">
              <a:lnSpc>
                <a:spcPct val="120000"/>
              </a:lnSpc>
              <a:spcBef>
                <a:spcPts val="0"/>
              </a:spcBef>
              <a:spcAft>
                <a:spcPts val="0"/>
              </a:spcAft>
              <a:buFont typeface="+mj-lt"/>
              <a:buAutoNum type="arabicPeriod"/>
            </a:pPr>
            <a:r>
              <a:rPr lang="en-GB" sz="2000" dirty="0">
                <a:latin typeface="Calibri" panose="020F0502020204030204" pitchFamily="34" charset="0"/>
                <a:cs typeface="Calibri" panose="020F0502020204030204" pitchFamily="34" charset="0"/>
              </a:rPr>
              <a:t>Multinational teams often experience communication delays across time zones.</a:t>
            </a:r>
          </a:p>
          <a:p>
            <a:pPr marL="457200" lvl="0" indent="-457200">
              <a:lnSpc>
                <a:spcPct val="120000"/>
              </a:lnSpc>
              <a:spcBef>
                <a:spcPts val="0"/>
              </a:spcBef>
              <a:spcAft>
                <a:spcPts val="0"/>
              </a:spcAft>
              <a:buFont typeface="+mj-lt"/>
              <a:buAutoNum type="arabicPeriod"/>
            </a:pPr>
            <a:r>
              <a:rPr lang="en-GB" sz="2000" dirty="0">
                <a:latin typeface="Calibri" panose="020F0502020204030204" pitchFamily="34" charset="0"/>
                <a:cs typeface="Calibri" panose="020F0502020204030204" pitchFamily="34" charset="0"/>
              </a:rPr>
              <a:t>Cross‑cultural training improves collaboration efficiency in multinational teams.</a:t>
            </a:r>
          </a:p>
          <a:p>
            <a:pPr marL="457200" lvl="0" indent="-457200">
              <a:lnSpc>
                <a:spcPct val="120000"/>
              </a:lnSpc>
              <a:spcBef>
                <a:spcPts val="0"/>
              </a:spcBef>
              <a:spcAft>
                <a:spcPts val="0"/>
              </a:spcAft>
              <a:buFont typeface="+mj-lt"/>
              <a:buAutoNum type="arabicPeriod"/>
            </a:pPr>
            <a:r>
              <a:rPr lang="en-GB" sz="2000" dirty="0">
                <a:latin typeface="Calibri" panose="020F0502020204030204" pitchFamily="34" charset="0"/>
                <a:cs typeface="Calibri" panose="020F0502020204030204" pitchFamily="34" charset="0"/>
              </a:rPr>
              <a:t>Stock prices frequently drop sharply after unexpected negative earnings announcements.</a:t>
            </a:r>
          </a:p>
          <a:p>
            <a:pPr marL="457200" lvl="0" indent="-457200">
              <a:lnSpc>
                <a:spcPct val="120000"/>
              </a:lnSpc>
              <a:spcBef>
                <a:spcPts val="0"/>
              </a:spcBef>
              <a:spcAft>
                <a:spcPts val="0"/>
              </a:spcAft>
              <a:buFont typeface="+mj-lt"/>
              <a:buAutoNum type="arabicPeriod"/>
            </a:pPr>
            <a:r>
              <a:rPr lang="en-GB" sz="2000" dirty="0">
                <a:latin typeface="Calibri" panose="020F0502020204030204" pitchFamily="34" charset="0"/>
                <a:cs typeface="Calibri" panose="020F0502020204030204" pitchFamily="34" charset="0"/>
              </a:rPr>
              <a:t>Markets overreact to negative earnings surprises, leading to short‑term mispricing.</a:t>
            </a:r>
          </a:p>
          <a:p>
            <a:pPr marL="0" lvl="0" indent="0">
              <a:lnSpc>
                <a:spcPct val="120000"/>
              </a:lnSpc>
              <a:buNone/>
            </a:pPr>
            <a:r>
              <a:rPr lang="en-GB" sz="2000" b="1" dirty="0">
                <a:latin typeface="Calibri" panose="020F0502020204030204" pitchFamily="34" charset="0"/>
                <a:cs typeface="Calibri" panose="020F0502020204030204" pitchFamily="34" charset="0"/>
              </a:rPr>
              <a:t>What’s the difference between observations and hypotheses?</a:t>
            </a:r>
            <a:endParaRPr lang="en-US" sz="2000" b="1" dirty="0">
              <a:latin typeface="Calibri" panose="020F0502020204030204" pitchFamily="34" charset="0"/>
              <a:cs typeface="Calibri" panose="020F0502020204030204" pitchFamily="34" charset="0"/>
            </a:endParaRPr>
          </a:p>
        </p:txBody>
      </p:sp>
      <p:sp>
        <p:nvSpPr>
          <p:cNvPr id="205" name="Google Shape;205;p33">
            <a:extLst>
              <a:ext uri="{FF2B5EF4-FFF2-40B4-BE49-F238E27FC236}">
                <a16:creationId xmlns:a16="http://schemas.microsoft.com/office/drawing/2014/main" id="{039FFA35-B78B-956B-3858-13410AC5824F}"/>
              </a:ext>
            </a:extLst>
          </p:cNvPr>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32</a:t>
            </a:fld>
            <a:endParaRPr lang="en-GB">
              <a:latin typeface="Calibri" panose="020F0502020204030204" pitchFamily="34" charset="0"/>
              <a:cs typeface="Calibri" panose="020F0502020204030204" pitchFamily="34" charset="0"/>
              <a:sym typeface="Arial"/>
            </a:endParaRPr>
          </a:p>
        </p:txBody>
      </p:sp>
    </p:spTree>
    <p:extLst>
      <p:ext uri="{BB962C8B-B14F-4D97-AF65-F5344CB8AC3E}">
        <p14:creationId xmlns:p14="http://schemas.microsoft.com/office/powerpoint/2010/main" val="9260311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11">
          <a:extLst>
            <a:ext uri="{FF2B5EF4-FFF2-40B4-BE49-F238E27FC236}">
              <a16:creationId xmlns:a16="http://schemas.microsoft.com/office/drawing/2014/main" id="{F94EE8C7-9B10-2E82-26CE-2F433D8FDE36}"/>
            </a:ext>
          </a:extLst>
        </p:cNvPr>
        <p:cNvGrpSpPr/>
        <p:nvPr/>
      </p:nvGrpSpPr>
      <p:grpSpPr>
        <a:xfrm>
          <a:off x="0" y="0"/>
          <a:ext cx="0" cy="0"/>
          <a:chOff x="0" y="0"/>
          <a:chExt cx="0" cy="0"/>
        </a:xfrm>
      </p:grpSpPr>
      <p:sp>
        <p:nvSpPr>
          <p:cNvPr id="213" name="Google Shape;213;p34">
            <a:extLst>
              <a:ext uri="{FF2B5EF4-FFF2-40B4-BE49-F238E27FC236}">
                <a16:creationId xmlns:a16="http://schemas.microsoft.com/office/drawing/2014/main" id="{6E80C9D4-6200-DE35-8246-6024C11E35C3}"/>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Step 3: Experiment / Data collection</a:t>
            </a:r>
          </a:p>
        </p:txBody>
      </p:sp>
      <p:sp>
        <p:nvSpPr>
          <p:cNvPr id="214" name="Google Shape;214;p34">
            <a:extLst>
              <a:ext uri="{FF2B5EF4-FFF2-40B4-BE49-F238E27FC236}">
                <a16:creationId xmlns:a16="http://schemas.microsoft.com/office/drawing/2014/main" id="{B43BFC7E-6C9F-5D72-C85B-C8BA8F9D264B}"/>
              </a:ext>
            </a:extLst>
          </p:cNvPr>
          <p:cNvSpPr txBox="1">
            <a:spLocks noGrp="1"/>
          </p:cNvSpPr>
          <p:nvPr>
            <p:ph type="body" idx="1"/>
          </p:nvPr>
        </p:nvSpPr>
        <p:spPr>
          <a:xfrm>
            <a:off x="609600" y="1600201"/>
            <a:ext cx="9237785" cy="3917032"/>
          </a:xfrm>
          <a:noFill/>
          <a:ln>
            <a:noFill/>
          </a:ln>
        </p:spPr>
        <p:txBody>
          <a:bodyPr spcFirstLastPara="1" wrap="square" lIns="91425" tIns="45700" rIns="91425" bIns="45700" anchor="t" anchorCtr="0">
            <a:normAutofit lnSpcReduction="10000"/>
          </a:bodyPr>
          <a:lstStyle/>
          <a:p>
            <a:pPr>
              <a:lnSpc>
                <a:spcPct val="120000"/>
              </a:lnSpc>
            </a:pPr>
            <a:r>
              <a:rPr lang="en-GB" sz="2000" dirty="0"/>
              <a:t>Choose qualitative, quantitative, or mixed‑methods depending on the hypothesis</a:t>
            </a:r>
          </a:p>
          <a:p>
            <a:pPr>
              <a:lnSpc>
                <a:spcPct val="120000"/>
              </a:lnSpc>
            </a:pPr>
            <a:r>
              <a:rPr lang="en-GB" sz="2000" dirty="0"/>
              <a:t>Control variables to isolate the effect being studied</a:t>
            </a:r>
          </a:p>
          <a:p>
            <a:pPr>
              <a:lnSpc>
                <a:spcPct val="120000"/>
              </a:lnSpc>
            </a:pPr>
            <a:r>
              <a:rPr lang="en-GB" sz="2000" dirty="0"/>
              <a:t>Collect data systematically and ethically</a:t>
            </a:r>
          </a:p>
          <a:p>
            <a:pPr>
              <a:lnSpc>
                <a:spcPct val="120000"/>
              </a:lnSpc>
            </a:pPr>
            <a:r>
              <a:rPr lang="en-GB" sz="2000" dirty="0"/>
              <a:t>Use qualitative designs (e.g., interviews, observations) when exploring experiences or processes rather than numerical effects</a:t>
            </a:r>
          </a:p>
          <a:p>
            <a:pPr>
              <a:lnSpc>
                <a:spcPct val="120000"/>
              </a:lnSpc>
            </a:pPr>
            <a:r>
              <a:rPr lang="en-GB" sz="2000" dirty="0"/>
              <a:t>Why do we need experiment?</a:t>
            </a:r>
          </a:p>
          <a:p>
            <a:pPr>
              <a:lnSpc>
                <a:spcPct val="120000"/>
              </a:lnSpc>
            </a:pPr>
            <a:r>
              <a:rPr lang="en-GB" sz="2000" dirty="0"/>
              <a:t>Further Reading</a:t>
            </a:r>
          </a:p>
          <a:p>
            <a:pPr lvl="1">
              <a:lnSpc>
                <a:spcPct val="120000"/>
              </a:lnSpc>
            </a:pPr>
            <a:r>
              <a:rPr lang="en-GB" sz="1900" dirty="0"/>
              <a:t>Miller–Urey experiment (1952) — controlled scientific testing</a:t>
            </a:r>
          </a:p>
          <a:p>
            <a:pPr lvl="1">
              <a:lnSpc>
                <a:spcPct val="120000"/>
              </a:lnSpc>
            </a:pPr>
            <a:r>
              <a:rPr lang="en-GB" sz="1900" dirty="0"/>
              <a:t>Stanford Prison Experiment (1971) — illustrates design and ethical issues</a:t>
            </a:r>
          </a:p>
        </p:txBody>
      </p:sp>
      <p:sp>
        <p:nvSpPr>
          <p:cNvPr id="212" name="Google Shape;212;p34">
            <a:extLst>
              <a:ext uri="{FF2B5EF4-FFF2-40B4-BE49-F238E27FC236}">
                <a16:creationId xmlns:a16="http://schemas.microsoft.com/office/drawing/2014/main" id="{64D89AC2-DAF8-B338-699C-17C96C1D739A}"/>
              </a:ext>
            </a:extLst>
          </p:cNvPr>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33</a:t>
            </a:fld>
            <a:endParaRPr lang="en-GB">
              <a:latin typeface="Calibri" panose="020F0502020204030204" pitchFamily="34" charset="0"/>
              <a:cs typeface="Calibri" panose="020F0502020204030204" pitchFamily="34" charset="0"/>
              <a:sym typeface="Arial"/>
            </a:endParaRPr>
          </a:p>
        </p:txBody>
      </p:sp>
      <p:pic>
        <p:nvPicPr>
          <p:cNvPr id="5123" name="Picture 3" descr="20 Easy Science Experiments For Young Scientists - 21K School Jordan">
            <a:extLst>
              <a:ext uri="{FF2B5EF4-FFF2-40B4-BE49-F238E27FC236}">
                <a16:creationId xmlns:a16="http://schemas.microsoft.com/office/drawing/2014/main" id="{29C0AE4A-63E6-19F2-C28A-CB9C8025FB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625" r="14500"/>
          <a:stretch>
            <a:fillRect/>
          </a:stretch>
        </p:blipFill>
        <p:spPr bwMode="auto">
          <a:xfrm>
            <a:off x="8874369" y="3080218"/>
            <a:ext cx="2999633" cy="2177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92168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211"/>
        <p:cNvGrpSpPr/>
        <p:nvPr/>
      </p:nvGrpSpPr>
      <p:grpSpPr>
        <a:xfrm>
          <a:off x="0" y="0"/>
          <a:ext cx="0" cy="0"/>
          <a:chOff x="0" y="0"/>
          <a:chExt cx="0" cy="0"/>
        </a:xfrm>
      </p:grpSpPr>
      <p:sp>
        <p:nvSpPr>
          <p:cNvPr id="213" name="Google Shape;213;p34"/>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Step 3: Experiment</a:t>
            </a:r>
          </a:p>
        </p:txBody>
      </p:sp>
      <p:sp>
        <p:nvSpPr>
          <p:cNvPr id="214" name="Google Shape;214;p34"/>
          <p:cNvSpPr txBox="1">
            <a:spLocks noGrp="1"/>
          </p:cNvSpPr>
          <p:nvPr>
            <p:ph type="body" idx="1"/>
          </p:nvPr>
        </p:nvSpPr>
        <p:spPr>
          <a:xfrm>
            <a:off x="609600" y="1600201"/>
            <a:ext cx="7767484" cy="3917032"/>
          </a:xfrm>
          <a:noFill/>
          <a:ln>
            <a:noFill/>
          </a:ln>
        </p:spPr>
        <p:txBody>
          <a:bodyPr spcFirstLastPara="1" wrap="square" lIns="91425" tIns="45700" rIns="91425" bIns="45700" anchor="t" anchorCtr="0">
            <a:normAutofit fontScale="70000" lnSpcReduction="20000"/>
          </a:bodyPr>
          <a:lstStyle/>
          <a:p>
            <a:pPr lvl="0">
              <a:lnSpc>
                <a:spcPct val="120000"/>
              </a:lnSpc>
            </a:pPr>
            <a:r>
              <a:rPr lang="en-GB" dirty="0">
                <a:latin typeface="Calibri" panose="020F0502020204030204" pitchFamily="34" charset="0"/>
                <a:cs typeface="Calibri" panose="020F0502020204030204" pitchFamily="34" charset="0"/>
              </a:rPr>
              <a:t>If the data supports the hypothesis, the explanation is probably correct</a:t>
            </a:r>
          </a:p>
          <a:p>
            <a:pPr lvl="0">
              <a:lnSpc>
                <a:spcPct val="120000"/>
              </a:lnSpc>
            </a:pPr>
            <a:r>
              <a:rPr lang="en-GB" dirty="0">
                <a:latin typeface="Calibri" panose="020F0502020204030204" pitchFamily="34" charset="0"/>
                <a:cs typeface="Calibri" panose="020F0502020204030204" pitchFamily="34" charset="0"/>
              </a:rPr>
              <a:t>We can never prove 100% truth — experiments can’t cover all possible influences, and researcher choices (what/how to measure, analyse, interpret) introduce limitations</a:t>
            </a:r>
          </a:p>
          <a:p>
            <a:pPr lvl="0">
              <a:lnSpc>
                <a:spcPct val="120000"/>
              </a:lnSpc>
            </a:pPr>
            <a:r>
              <a:rPr lang="en-GB" dirty="0">
                <a:latin typeface="Calibri" panose="020F0502020204030204" pitchFamily="34" charset="0"/>
                <a:cs typeface="Calibri" panose="020F0502020204030204" pitchFamily="34" charset="0"/>
              </a:rPr>
              <a:t>If the data does not support the hypothesis, it may be because:</a:t>
            </a:r>
          </a:p>
          <a:p>
            <a:pPr lvl="1">
              <a:lnSpc>
                <a:spcPct val="120000"/>
              </a:lnSpc>
            </a:pPr>
            <a:r>
              <a:rPr lang="en-GB" dirty="0">
                <a:latin typeface="Calibri" panose="020F0502020204030204" pitchFamily="34" charset="0"/>
                <a:cs typeface="Calibri" panose="020F0502020204030204" pitchFamily="34" charset="0"/>
              </a:rPr>
              <a:t>The hypothesis is wrong</a:t>
            </a:r>
          </a:p>
          <a:p>
            <a:pPr lvl="1">
              <a:lnSpc>
                <a:spcPct val="120000"/>
              </a:lnSpc>
            </a:pPr>
            <a:r>
              <a:rPr lang="en-GB" dirty="0">
                <a:latin typeface="Calibri" panose="020F0502020204030204" pitchFamily="34" charset="0"/>
                <a:cs typeface="Calibri" panose="020F0502020204030204" pitchFamily="34" charset="0"/>
              </a:rPr>
              <a:t>The experimental design is flawed</a:t>
            </a:r>
          </a:p>
          <a:p>
            <a:pPr lvl="1">
              <a:lnSpc>
                <a:spcPct val="120000"/>
              </a:lnSpc>
            </a:pPr>
            <a:r>
              <a:rPr lang="en-GB" dirty="0">
                <a:latin typeface="Calibri" panose="020F0502020204030204" pitchFamily="34" charset="0"/>
                <a:cs typeface="Calibri" panose="020F0502020204030204" pitchFamily="34" charset="0"/>
              </a:rPr>
              <a:t>The data reveals alternative explanations the hypothesis did not account for</a:t>
            </a:r>
            <a:endParaRPr lang="en-US" dirty="0">
              <a:latin typeface="Calibri" panose="020F0502020204030204" pitchFamily="34" charset="0"/>
              <a:cs typeface="Calibri" panose="020F0502020204030204" pitchFamily="34" charset="0"/>
            </a:endParaRPr>
          </a:p>
        </p:txBody>
      </p:sp>
      <p:sp>
        <p:nvSpPr>
          <p:cNvPr id="212" name="Google Shape;212;p34"/>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34</a:t>
            </a:fld>
            <a:endParaRPr lang="en-GB">
              <a:latin typeface="Calibri" panose="020F0502020204030204" pitchFamily="34" charset="0"/>
              <a:cs typeface="Calibri" panose="020F0502020204030204" pitchFamily="34" charset="0"/>
              <a:sym typeface="Arial"/>
            </a:endParaRPr>
          </a:p>
        </p:txBody>
      </p:sp>
      <p:pic>
        <p:nvPicPr>
          <p:cNvPr id="3" name="Picture 5" descr="Science laboratory concept with cartoon people in flat design for web  scientists making tests and discussing of data experiments vector  illustration for social media banner marketing material | Premium Vector">
            <a:extLst>
              <a:ext uri="{FF2B5EF4-FFF2-40B4-BE49-F238E27FC236}">
                <a16:creationId xmlns:a16="http://schemas.microsoft.com/office/drawing/2014/main" id="{719A3EFE-D102-3D51-5DF1-9CFAD9E7F6E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a:stretch>
            <a:fillRect/>
          </a:stretch>
        </p:blipFill>
        <p:spPr bwMode="auto">
          <a:xfrm>
            <a:off x="8544233" y="2358850"/>
            <a:ext cx="3299952" cy="228141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204">
          <a:extLst>
            <a:ext uri="{FF2B5EF4-FFF2-40B4-BE49-F238E27FC236}">
              <a16:creationId xmlns:a16="http://schemas.microsoft.com/office/drawing/2014/main" id="{5420727B-4428-8E07-FD6C-D675DF585097}"/>
            </a:ext>
          </a:extLst>
        </p:cNvPr>
        <p:cNvGrpSpPr/>
        <p:nvPr/>
      </p:nvGrpSpPr>
      <p:grpSpPr>
        <a:xfrm>
          <a:off x="0" y="0"/>
          <a:ext cx="0" cy="0"/>
          <a:chOff x="0" y="0"/>
          <a:chExt cx="0" cy="0"/>
        </a:xfrm>
      </p:grpSpPr>
      <p:sp>
        <p:nvSpPr>
          <p:cNvPr id="206" name="Google Shape;206;p33">
            <a:extLst>
              <a:ext uri="{FF2B5EF4-FFF2-40B4-BE49-F238E27FC236}">
                <a16:creationId xmlns:a16="http://schemas.microsoft.com/office/drawing/2014/main" id="{0356B9FB-049D-51A9-C89A-2D57B610C0B6}"/>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Step 4: Analysis</a:t>
            </a:r>
          </a:p>
        </p:txBody>
      </p:sp>
      <p:sp>
        <p:nvSpPr>
          <p:cNvPr id="207" name="Google Shape;207;p33">
            <a:extLst>
              <a:ext uri="{FF2B5EF4-FFF2-40B4-BE49-F238E27FC236}">
                <a16:creationId xmlns:a16="http://schemas.microsoft.com/office/drawing/2014/main" id="{53331557-52B0-11F7-86D5-AE03C9087617}"/>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85000" lnSpcReduction="10000"/>
          </a:bodyPr>
          <a:lstStyle/>
          <a:p>
            <a:pPr lvl="0">
              <a:lnSpc>
                <a:spcPct val="120000"/>
              </a:lnSpc>
            </a:pPr>
            <a:r>
              <a:rPr lang="en-GB" dirty="0">
                <a:latin typeface="Calibri" panose="020F0502020204030204" pitchFamily="34" charset="0"/>
                <a:cs typeface="Calibri" panose="020F0502020204030204" pitchFamily="34" charset="0"/>
              </a:rPr>
              <a:t>Apply qualitative, quantitative, or mixed‑methods analysis tools</a:t>
            </a:r>
          </a:p>
          <a:p>
            <a:pPr lvl="0">
              <a:lnSpc>
                <a:spcPct val="120000"/>
              </a:lnSpc>
            </a:pPr>
            <a:r>
              <a:rPr lang="en-GB" dirty="0">
                <a:latin typeface="Calibri" panose="020F0502020204030204" pitchFamily="34" charset="0"/>
                <a:cs typeface="Calibri" panose="020F0502020204030204" pitchFamily="34" charset="0"/>
              </a:rPr>
              <a:t>Identify patterns, correlations, themes, or causal effects</a:t>
            </a:r>
          </a:p>
          <a:p>
            <a:pPr lvl="0">
              <a:lnSpc>
                <a:spcPct val="120000"/>
              </a:lnSpc>
            </a:pPr>
            <a:r>
              <a:rPr lang="en-GB" dirty="0">
                <a:latin typeface="Calibri" panose="020F0502020204030204" pitchFamily="34" charset="0"/>
                <a:cs typeface="Calibri" panose="020F0502020204030204" pitchFamily="34" charset="0"/>
              </a:rPr>
              <a:t>Common tools: statistical analysis, thematic analysis, grounded theory coding, discourse analysis, narrative analysis, pattern recognition</a:t>
            </a:r>
          </a:p>
          <a:p>
            <a:pPr lvl="0">
              <a:lnSpc>
                <a:spcPct val="120000"/>
              </a:lnSpc>
            </a:pPr>
            <a:r>
              <a:rPr lang="en-GB" dirty="0">
                <a:latin typeface="Calibri" panose="020F0502020204030204" pitchFamily="34" charset="0"/>
                <a:cs typeface="Calibri" panose="020F0502020204030204" pitchFamily="34" charset="0"/>
              </a:rPr>
              <a:t>Evaluate whether the data supports or contradicts the hypothesis</a:t>
            </a:r>
          </a:p>
          <a:p>
            <a:pPr lvl="0">
              <a:lnSpc>
                <a:spcPct val="120000"/>
              </a:lnSpc>
            </a:pPr>
            <a:r>
              <a:rPr lang="en-GB" dirty="0">
                <a:latin typeface="Calibri" panose="020F0502020204030204" pitchFamily="34" charset="0"/>
                <a:cs typeface="Calibri" panose="020F0502020204030204" pitchFamily="34" charset="0"/>
              </a:rPr>
              <a:t>Ensure findings are valid, reliable, and free from bias</a:t>
            </a:r>
          </a:p>
          <a:p>
            <a:pPr lvl="0">
              <a:lnSpc>
                <a:spcPct val="120000"/>
              </a:lnSpc>
            </a:pPr>
            <a:r>
              <a:rPr lang="en-GB" dirty="0">
                <a:latin typeface="Calibri" panose="020F0502020204030204" pitchFamily="34" charset="0"/>
                <a:cs typeface="Calibri" panose="020F0502020204030204" pitchFamily="34" charset="0"/>
              </a:rPr>
              <a:t>Why do we ned analysis?</a:t>
            </a:r>
            <a:endParaRPr lang="en-US" dirty="0">
              <a:latin typeface="Calibri" panose="020F0502020204030204" pitchFamily="34" charset="0"/>
              <a:cs typeface="Calibri" panose="020F0502020204030204" pitchFamily="34" charset="0"/>
            </a:endParaRPr>
          </a:p>
        </p:txBody>
      </p:sp>
      <p:sp>
        <p:nvSpPr>
          <p:cNvPr id="205" name="Google Shape;205;p33">
            <a:extLst>
              <a:ext uri="{FF2B5EF4-FFF2-40B4-BE49-F238E27FC236}">
                <a16:creationId xmlns:a16="http://schemas.microsoft.com/office/drawing/2014/main" id="{57B9E10C-32F7-E59B-3986-55E83933361D}"/>
              </a:ext>
            </a:extLst>
          </p:cNvPr>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35</a:t>
            </a:fld>
            <a:endParaRPr lang="en-GB">
              <a:latin typeface="Calibri" panose="020F0502020204030204" pitchFamily="34" charset="0"/>
              <a:cs typeface="Calibri" panose="020F0502020204030204" pitchFamily="34" charset="0"/>
              <a:sym typeface="Arial"/>
            </a:endParaRPr>
          </a:p>
        </p:txBody>
      </p:sp>
    </p:spTree>
    <p:extLst>
      <p:ext uri="{BB962C8B-B14F-4D97-AF65-F5344CB8AC3E}">
        <p14:creationId xmlns:p14="http://schemas.microsoft.com/office/powerpoint/2010/main" val="38747715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04">
          <a:extLst>
            <a:ext uri="{FF2B5EF4-FFF2-40B4-BE49-F238E27FC236}">
              <a16:creationId xmlns:a16="http://schemas.microsoft.com/office/drawing/2014/main" id="{293EFEF4-FB81-BBB6-F6AA-2195F8997637}"/>
            </a:ext>
          </a:extLst>
        </p:cNvPr>
        <p:cNvGrpSpPr/>
        <p:nvPr/>
      </p:nvGrpSpPr>
      <p:grpSpPr>
        <a:xfrm>
          <a:off x="0" y="0"/>
          <a:ext cx="0" cy="0"/>
          <a:chOff x="0" y="0"/>
          <a:chExt cx="0" cy="0"/>
        </a:xfrm>
      </p:grpSpPr>
      <p:sp>
        <p:nvSpPr>
          <p:cNvPr id="206" name="Google Shape;206;p33">
            <a:extLst>
              <a:ext uri="{FF2B5EF4-FFF2-40B4-BE49-F238E27FC236}">
                <a16:creationId xmlns:a16="http://schemas.microsoft.com/office/drawing/2014/main" id="{5C2EBE85-1A77-DB08-5916-B38D7DC8A00A}"/>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Step 5: Conclusion</a:t>
            </a:r>
          </a:p>
        </p:txBody>
      </p:sp>
      <p:sp>
        <p:nvSpPr>
          <p:cNvPr id="207" name="Google Shape;207;p33">
            <a:extLst>
              <a:ext uri="{FF2B5EF4-FFF2-40B4-BE49-F238E27FC236}">
                <a16:creationId xmlns:a16="http://schemas.microsoft.com/office/drawing/2014/main" id="{CF522D02-7038-EF15-5131-7D10C68333BC}"/>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77500" lnSpcReduction="20000"/>
          </a:bodyPr>
          <a:lstStyle/>
          <a:p>
            <a:pPr marL="514350" lvl="0" indent="-514350">
              <a:lnSpc>
                <a:spcPct val="120000"/>
              </a:lnSpc>
              <a:buFont typeface="+mj-lt"/>
              <a:buAutoNum type="arabicPeriod"/>
            </a:pPr>
            <a:r>
              <a:rPr lang="en-GB" dirty="0">
                <a:latin typeface="Calibri" panose="020F0502020204030204" pitchFamily="34" charset="0"/>
                <a:cs typeface="Calibri" panose="020F0502020204030204" pitchFamily="34" charset="0"/>
              </a:rPr>
              <a:t>Determine whether the data supports or refutes the hypothesis</a:t>
            </a:r>
          </a:p>
          <a:p>
            <a:pPr marL="514350" lvl="0" indent="-514350">
              <a:lnSpc>
                <a:spcPct val="120000"/>
              </a:lnSpc>
              <a:buFont typeface="+mj-lt"/>
              <a:buAutoNum type="arabicPeriod"/>
            </a:pPr>
            <a:r>
              <a:rPr lang="en-GB" dirty="0">
                <a:latin typeface="Calibri" panose="020F0502020204030204" pitchFamily="34" charset="0"/>
                <a:cs typeface="Calibri" panose="020F0502020204030204" pitchFamily="34" charset="0"/>
              </a:rPr>
              <a:t>Investigate why the data supports or does not support it</a:t>
            </a:r>
          </a:p>
          <a:p>
            <a:pPr marL="514350" lvl="0" indent="-514350">
              <a:lnSpc>
                <a:spcPct val="120000"/>
              </a:lnSpc>
              <a:buFont typeface="+mj-lt"/>
              <a:buAutoNum type="arabicPeriod"/>
            </a:pPr>
            <a:r>
              <a:rPr lang="en-GB" dirty="0">
                <a:latin typeface="Calibri" panose="020F0502020204030204" pitchFamily="34" charset="0"/>
                <a:cs typeface="Calibri" panose="020F0502020204030204" pitchFamily="34" charset="0"/>
              </a:rPr>
              <a:t>Assess whether the findings fit with current knowledge — and explain why or why not</a:t>
            </a:r>
          </a:p>
          <a:p>
            <a:pPr marL="514350" lvl="0" indent="-514350">
              <a:lnSpc>
                <a:spcPct val="120000"/>
              </a:lnSpc>
              <a:buFont typeface="+mj-lt"/>
              <a:buAutoNum type="arabicPeriod"/>
            </a:pPr>
            <a:r>
              <a:rPr lang="en-GB" dirty="0">
                <a:latin typeface="Calibri" panose="020F0502020204030204" pitchFamily="34" charset="0"/>
                <a:cs typeface="Calibri" panose="020F0502020204030204" pitchFamily="34" charset="0"/>
              </a:rPr>
              <a:t>Propose new or revised hypotheses where appropriate</a:t>
            </a:r>
          </a:p>
          <a:p>
            <a:pPr marL="514350" lvl="0" indent="-514350">
              <a:lnSpc>
                <a:spcPct val="120000"/>
              </a:lnSpc>
              <a:buFont typeface="+mj-lt"/>
              <a:buAutoNum type="arabicPeriod"/>
            </a:pPr>
            <a:r>
              <a:rPr lang="en-GB" dirty="0">
                <a:latin typeface="Calibri" panose="020F0502020204030204" pitchFamily="34" charset="0"/>
                <a:cs typeface="Calibri" panose="020F0502020204030204" pitchFamily="34" charset="0"/>
              </a:rPr>
              <a:t>Identify limitations of the study (methods, sample, measurement, context)</a:t>
            </a:r>
          </a:p>
          <a:p>
            <a:pPr marL="514350" lvl="0" indent="-514350">
              <a:lnSpc>
                <a:spcPct val="120000"/>
              </a:lnSpc>
              <a:buFont typeface="+mj-lt"/>
              <a:buAutoNum type="arabicPeriod"/>
            </a:pPr>
            <a:r>
              <a:rPr lang="en-GB" dirty="0">
                <a:latin typeface="Calibri" panose="020F0502020204030204" pitchFamily="34" charset="0"/>
                <a:cs typeface="Calibri" panose="020F0502020204030204" pitchFamily="34" charset="0"/>
              </a:rPr>
              <a:t>Clarify the contribution of the research to theory or practice</a:t>
            </a:r>
          </a:p>
          <a:p>
            <a:pPr marL="514350" lvl="0" indent="-514350">
              <a:lnSpc>
                <a:spcPct val="120000"/>
              </a:lnSpc>
              <a:buFont typeface="+mj-lt"/>
              <a:buAutoNum type="arabicPeriod"/>
            </a:pPr>
            <a:r>
              <a:rPr lang="en-GB" dirty="0">
                <a:latin typeface="Calibri" panose="020F0502020204030204" pitchFamily="34" charset="0"/>
                <a:cs typeface="Calibri" panose="020F0502020204030204" pitchFamily="34" charset="0"/>
              </a:rPr>
              <a:t>Suggest future research directions based on gaps or unexpected results</a:t>
            </a:r>
            <a:endParaRPr lang="en-US" dirty="0">
              <a:latin typeface="Calibri" panose="020F0502020204030204" pitchFamily="34" charset="0"/>
              <a:cs typeface="Calibri" panose="020F0502020204030204" pitchFamily="34" charset="0"/>
            </a:endParaRPr>
          </a:p>
        </p:txBody>
      </p:sp>
      <p:sp>
        <p:nvSpPr>
          <p:cNvPr id="205" name="Google Shape;205;p33">
            <a:extLst>
              <a:ext uri="{FF2B5EF4-FFF2-40B4-BE49-F238E27FC236}">
                <a16:creationId xmlns:a16="http://schemas.microsoft.com/office/drawing/2014/main" id="{4B39F465-89F2-AADD-ED08-B81CB8F1276C}"/>
              </a:ext>
            </a:extLst>
          </p:cNvPr>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36</a:t>
            </a:fld>
            <a:endParaRPr lang="en-GB">
              <a:latin typeface="Calibri" panose="020F0502020204030204" pitchFamily="34" charset="0"/>
              <a:cs typeface="Calibri" panose="020F0502020204030204" pitchFamily="34" charset="0"/>
              <a:sym typeface="Arial"/>
            </a:endParaRPr>
          </a:p>
        </p:txBody>
      </p:sp>
    </p:spTree>
    <p:extLst>
      <p:ext uri="{BB962C8B-B14F-4D97-AF65-F5344CB8AC3E}">
        <p14:creationId xmlns:p14="http://schemas.microsoft.com/office/powerpoint/2010/main" val="1882833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204">
          <a:extLst>
            <a:ext uri="{FF2B5EF4-FFF2-40B4-BE49-F238E27FC236}">
              <a16:creationId xmlns:a16="http://schemas.microsoft.com/office/drawing/2014/main" id="{6AA382D8-A178-20EB-B94F-9AC83009E4F9}"/>
            </a:ext>
          </a:extLst>
        </p:cNvPr>
        <p:cNvGrpSpPr/>
        <p:nvPr/>
      </p:nvGrpSpPr>
      <p:grpSpPr>
        <a:xfrm>
          <a:off x="0" y="0"/>
          <a:ext cx="0" cy="0"/>
          <a:chOff x="0" y="0"/>
          <a:chExt cx="0" cy="0"/>
        </a:xfrm>
      </p:grpSpPr>
      <p:sp>
        <p:nvSpPr>
          <p:cNvPr id="206" name="Google Shape;206;p33">
            <a:extLst>
              <a:ext uri="{FF2B5EF4-FFF2-40B4-BE49-F238E27FC236}">
                <a16:creationId xmlns:a16="http://schemas.microsoft.com/office/drawing/2014/main" id="{C82A860A-553D-EAB0-157D-9E95B25A3F09}"/>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Autofit/>
          </a:bodyPr>
          <a:lstStyle/>
          <a:p>
            <a:pPr lvl="0"/>
            <a:r>
              <a:rPr lang="en-GB" sz="3600" dirty="0">
                <a:latin typeface="Calibri" panose="020F0502020204030204" pitchFamily="34" charset="0"/>
                <a:cs typeface="Calibri" panose="020F0502020204030204" pitchFamily="34" charset="0"/>
              </a:rPr>
              <a:t>Scientific Method Cycle: Science as an iterative cycle</a:t>
            </a:r>
          </a:p>
        </p:txBody>
      </p:sp>
      <p:sp>
        <p:nvSpPr>
          <p:cNvPr id="207" name="Google Shape;207;p33">
            <a:extLst>
              <a:ext uri="{FF2B5EF4-FFF2-40B4-BE49-F238E27FC236}">
                <a16:creationId xmlns:a16="http://schemas.microsoft.com/office/drawing/2014/main" id="{3DD2DC82-9245-B788-06D2-127FB53C7F09}"/>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70000" lnSpcReduction="20000"/>
          </a:bodyPr>
          <a:lstStyle/>
          <a:p>
            <a:r>
              <a:rPr lang="en-GB" dirty="0"/>
              <a:t>Scientific knowledge evolves through continuous cycles of testing, revising, and retesting</a:t>
            </a:r>
          </a:p>
          <a:p>
            <a:r>
              <a:rPr lang="en-GB" dirty="0"/>
              <a:t>Each cycle produces stronger, more accurate, and more reliable explanations</a:t>
            </a:r>
          </a:p>
          <a:p>
            <a:r>
              <a:rPr lang="en-GB" dirty="0"/>
              <a:t>New evidence can refine, update, or even replace earlier conclusions</a:t>
            </a:r>
          </a:p>
          <a:p>
            <a:r>
              <a:rPr lang="en-GB" dirty="0"/>
              <a:t>Progress happens through correction, not perfection — science advances by challenging and disproving its own ideas</a:t>
            </a:r>
          </a:p>
          <a:p>
            <a:endParaRPr lang="en-GB" dirty="0"/>
          </a:p>
          <a:p>
            <a:r>
              <a:rPr lang="en-GB" dirty="0"/>
              <a:t>Quiz 1: Which “scientific facts” were later disproved? </a:t>
            </a:r>
          </a:p>
          <a:p>
            <a:r>
              <a:rPr lang="en-GB" dirty="0"/>
              <a:t>Quiz 2: Which “facts” have you recently discovered were actually hypotheses, misinterpretations, or even fake news? (Think of examples from social media misinformation or pseudoscience.)</a:t>
            </a:r>
          </a:p>
        </p:txBody>
      </p:sp>
      <p:sp>
        <p:nvSpPr>
          <p:cNvPr id="205" name="Google Shape;205;p33">
            <a:extLst>
              <a:ext uri="{FF2B5EF4-FFF2-40B4-BE49-F238E27FC236}">
                <a16:creationId xmlns:a16="http://schemas.microsoft.com/office/drawing/2014/main" id="{187D75E3-CB9A-A382-B563-F63D0E68500A}"/>
              </a:ext>
            </a:extLst>
          </p:cNvPr>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37</a:t>
            </a:fld>
            <a:endParaRPr lang="en-GB">
              <a:latin typeface="Calibri" panose="020F0502020204030204" pitchFamily="34" charset="0"/>
              <a:cs typeface="Calibri" panose="020F0502020204030204" pitchFamily="34" charset="0"/>
              <a:sym typeface="Arial"/>
            </a:endParaRPr>
          </a:p>
        </p:txBody>
      </p:sp>
    </p:spTree>
    <p:extLst>
      <p:ext uri="{BB962C8B-B14F-4D97-AF65-F5344CB8AC3E}">
        <p14:creationId xmlns:p14="http://schemas.microsoft.com/office/powerpoint/2010/main" val="29057307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197">
          <a:extLst>
            <a:ext uri="{FF2B5EF4-FFF2-40B4-BE49-F238E27FC236}">
              <a16:creationId xmlns:a16="http://schemas.microsoft.com/office/drawing/2014/main" id="{621C0BE5-DA2C-FCD1-D824-6076ABC9BE48}"/>
            </a:ext>
          </a:extLst>
        </p:cNvPr>
        <p:cNvGrpSpPr/>
        <p:nvPr/>
      </p:nvGrpSpPr>
      <p:grpSpPr>
        <a:xfrm>
          <a:off x="0" y="0"/>
          <a:ext cx="0" cy="0"/>
          <a:chOff x="0" y="0"/>
          <a:chExt cx="0" cy="0"/>
        </a:xfrm>
      </p:grpSpPr>
      <p:sp>
        <p:nvSpPr>
          <p:cNvPr id="198" name="Google Shape;198;p32">
            <a:extLst>
              <a:ext uri="{FF2B5EF4-FFF2-40B4-BE49-F238E27FC236}">
                <a16:creationId xmlns:a16="http://schemas.microsoft.com/office/drawing/2014/main" id="{5025E60C-0CB8-4111-4CDB-42872C8B0DB6}"/>
              </a:ext>
            </a:extLst>
          </p:cNvPr>
          <p:cNvSpPr txBox="1">
            <a:spLocks noGrp="1"/>
          </p:cNvSpPr>
          <p:nvPr>
            <p:ph type="sldNum" idx="12"/>
          </p:nvPr>
        </p:nvSpPr>
        <p:spPr>
          <a:xfrm>
            <a:off x="10608501" y="6380973"/>
            <a:ext cx="973899" cy="340503"/>
          </a:xfrm>
          <a:prstGeom prst="rect">
            <a:avLst/>
          </a:prstGeom>
          <a:noFill/>
          <a:ln>
            <a:noFill/>
          </a:ln>
        </p:spPr>
        <p:txBody>
          <a:bodyPr spcFirstLastPara="1" wrap="square" lIns="91425" tIns="45700" rIns="91425" bIns="45700" anchor="ctr" anchorCtr="0">
            <a:noAutofit/>
          </a:bodyPr>
          <a:lstStyle>
            <a:defPPr marR="0" lvl="0" algn="l" rtl="0">
              <a:lnSpc>
                <a:spcPct val="100000"/>
              </a:lnSpc>
              <a:spcBef>
                <a:spcPts val="0"/>
              </a:spcBef>
              <a:spcAft>
                <a:spcPts val="0"/>
              </a:spcAft>
            </a:defPPr>
            <a:lvl1pPr marL="0" marR="0" lvl="0"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1pPr>
            <a:lvl2pPr marL="0" marR="0" lvl="1"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2pPr>
            <a:lvl3pPr marL="0" marR="0" lvl="2"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3pPr>
            <a:lvl4pPr marL="0" marR="0" lvl="3"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4pPr>
            <a:lvl5pPr marL="0" marR="0" lvl="4"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5pPr>
            <a:lvl6pPr marL="0" marR="0" lvl="5"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6pPr>
            <a:lvl7pPr marL="0" marR="0" lvl="6"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7pPr>
            <a:lvl8pPr marL="0" marR="0" lvl="7"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8pPr>
            <a:lvl9pPr marL="0" marR="0" lvl="8" indent="0" algn="r" rtl="0">
              <a:lnSpc>
                <a:spcPct val="100000"/>
              </a:lnSpc>
              <a:spcBef>
                <a:spcPts val="0"/>
              </a:spcBef>
              <a:spcAft>
                <a:spcPts val="0"/>
              </a:spcAft>
              <a:buClr>
                <a:srgbClr val="000000"/>
              </a:buClr>
              <a:buFont typeface="Arial"/>
              <a:buNone/>
              <a:defRPr sz="1200" b="0" i="0" u="none" strike="noStrike" cap="none">
                <a:solidFill>
                  <a:srgbClr val="888888"/>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smtClean="0">
                <a:latin typeface="Calibri" panose="020F0502020204030204" pitchFamily="34" charset="0"/>
                <a:cs typeface="Calibri" panose="020F0502020204030204" pitchFamily="34" charset="0"/>
              </a:rPr>
              <a:pPr marL="0" lvl="0" indent="0" algn="r" rtl="0">
                <a:spcBef>
                  <a:spcPts val="0"/>
                </a:spcBef>
                <a:spcAft>
                  <a:spcPts val="0"/>
                </a:spcAft>
                <a:buNone/>
              </a:pPr>
              <a:t>38</a:t>
            </a:fld>
            <a:endParaRPr sz="1200" b="0" i="0" u="none" strike="noStrike" cap="none">
              <a:solidFill>
                <a:schemeClr val="dk1"/>
              </a:solidFill>
              <a:latin typeface="Calibri" panose="020F0502020204030204" pitchFamily="34" charset="0"/>
              <a:ea typeface="Arial"/>
              <a:cs typeface="Calibri" panose="020F0502020204030204" pitchFamily="34" charset="0"/>
              <a:sym typeface="Arial"/>
            </a:endParaRPr>
          </a:p>
        </p:txBody>
      </p:sp>
      <p:sp>
        <p:nvSpPr>
          <p:cNvPr id="199" name="Google Shape;199;p32">
            <a:extLst>
              <a:ext uri="{FF2B5EF4-FFF2-40B4-BE49-F238E27FC236}">
                <a16:creationId xmlns:a16="http://schemas.microsoft.com/office/drawing/2014/main" id="{49D2A2CB-80BE-6402-AA3A-F75DD2120511}"/>
              </a:ext>
            </a:extLst>
          </p:cNvPr>
          <p:cNvSpPr txBox="1">
            <a:spLocks noGrp="1"/>
          </p:cNvSpPr>
          <p:nvPr>
            <p:ph type="title" idx="4294967295"/>
          </p:nvPr>
        </p:nvSpPr>
        <p:spPr>
          <a:xfrm>
            <a:off x="609600" y="333361"/>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b="1" dirty="0">
                <a:latin typeface="Calibri" panose="020F0502020204030204" pitchFamily="34" charset="0"/>
                <a:cs typeface="Calibri" panose="020F0502020204030204" pitchFamily="34" charset="0"/>
              </a:rPr>
              <a:t>Scientific Method Cycle (review)</a:t>
            </a:r>
            <a:endParaRPr b="1" dirty="0">
              <a:latin typeface="Calibri" panose="020F0502020204030204" pitchFamily="34" charset="0"/>
              <a:cs typeface="Calibri" panose="020F0502020204030204" pitchFamily="34" charset="0"/>
            </a:endParaRPr>
          </a:p>
        </p:txBody>
      </p:sp>
      <p:graphicFrame>
        <p:nvGraphicFramePr>
          <p:cNvPr id="3" name="Diagram 2">
            <a:extLst>
              <a:ext uri="{FF2B5EF4-FFF2-40B4-BE49-F238E27FC236}">
                <a16:creationId xmlns:a16="http://schemas.microsoft.com/office/drawing/2014/main" id="{D5131C0D-7B17-7BF7-4D0A-9FA371340A2E}"/>
              </a:ext>
            </a:extLst>
          </p:cNvPr>
          <p:cNvGraphicFramePr/>
          <p:nvPr/>
        </p:nvGraphicFramePr>
        <p:xfrm>
          <a:off x="2872911" y="1400453"/>
          <a:ext cx="6428419" cy="41813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6891912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6C667C6-2158-C104-BAEE-99608EA0C027}"/>
              </a:ext>
            </a:extLst>
          </p:cNvPr>
          <p:cNvSpPr>
            <a:spLocks noGrp="1"/>
          </p:cNvSpPr>
          <p:nvPr>
            <p:ph type="title"/>
          </p:nvPr>
        </p:nvSpPr>
        <p:spPr/>
        <p:txBody>
          <a:bodyPr/>
          <a:lstStyle/>
          <a:p>
            <a:r>
              <a:rPr lang="en-GB" dirty="0"/>
              <a:t>Conducting a research</a:t>
            </a:r>
          </a:p>
        </p:txBody>
      </p:sp>
      <p:sp>
        <p:nvSpPr>
          <p:cNvPr id="2" name="Slide Number Placeholder 1">
            <a:extLst>
              <a:ext uri="{FF2B5EF4-FFF2-40B4-BE49-F238E27FC236}">
                <a16:creationId xmlns:a16="http://schemas.microsoft.com/office/drawing/2014/main" id="{19C2C5E7-B5E2-9979-3270-3B17ED6E3EEF}"/>
              </a:ext>
            </a:extLst>
          </p:cNvPr>
          <p:cNvSpPr>
            <a:spLocks noGrp="1"/>
          </p:cNvSpPr>
          <p:nvPr>
            <p:ph type="sldNum" sz="quarter" idx="12"/>
          </p:nvPr>
        </p:nvSpPr>
        <p:spPr/>
        <p:txBody>
          <a:bodyPr/>
          <a:lstStyle/>
          <a:p>
            <a:pPr>
              <a:defRPr/>
            </a:pPr>
            <a:fld id="{7D0080E3-C8E4-4072-87F6-5D763E1F8305}" type="slidenum">
              <a:rPr lang="en-US" altLang="en-US" smtClean="0"/>
              <a:pPr>
                <a:defRPr/>
              </a:pPr>
              <a:t>39</a:t>
            </a:fld>
            <a:endParaRPr lang="en-US" altLang="en-US"/>
          </a:p>
        </p:txBody>
      </p:sp>
      <p:pic>
        <p:nvPicPr>
          <p:cNvPr id="12292" name="Picture 4" descr="Trust me bro, I'm an AI : r/meme">
            <a:extLst>
              <a:ext uri="{FF2B5EF4-FFF2-40B4-BE49-F238E27FC236}">
                <a16:creationId xmlns:a16="http://schemas.microsoft.com/office/drawing/2014/main" id="{DAFC465A-7320-8400-3790-6121A6195D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130" y="1646235"/>
            <a:ext cx="2693966" cy="388708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65FEECD-D9E2-7A6F-9B67-AE2BA39CAD45}"/>
              </a:ext>
            </a:extLst>
          </p:cNvPr>
          <p:cNvSpPr txBox="1"/>
          <p:nvPr/>
        </p:nvSpPr>
        <p:spPr>
          <a:xfrm>
            <a:off x="3349485" y="2319227"/>
            <a:ext cx="2471815" cy="2062103"/>
          </a:xfrm>
          <a:prstGeom prst="rect">
            <a:avLst/>
          </a:prstGeom>
          <a:noFill/>
        </p:spPr>
        <p:txBody>
          <a:bodyPr wrap="square" rtlCol="0">
            <a:spAutoFit/>
          </a:bodyPr>
          <a:lstStyle/>
          <a:p>
            <a:r>
              <a:rPr lang="en-GB" sz="3200" dirty="0">
                <a:solidFill>
                  <a:srgbClr val="00B0F0"/>
                </a:solidFill>
              </a:rPr>
              <a:t>Research method used:</a:t>
            </a:r>
          </a:p>
          <a:p>
            <a:r>
              <a:rPr lang="en-GB" sz="3200" dirty="0">
                <a:solidFill>
                  <a:srgbClr val="FF0000"/>
                </a:solidFill>
              </a:rPr>
              <a:t>Asking an AI</a:t>
            </a:r>
          </a:p>
        </p:txBody>
      </p:sp>
      <p:sp>
        <p:nvSpPr>
          <p:cNvPr id="8" name="Speech Bubble: Rectangle 7">
            <a:extLst>
              <a:ext uri="{FF2B5EF4-FFF2-40B4-BE49-F238E27FC236}">
                <a16:creationId xmlns:a16="http://schemas.microsoft.com/office/drawing/2014/main" id="{BD74C745-349B-B7DD-8FC8-2AC7EAE92E30}"/>
              </a:ext>
            </a:extLst>
          </p:cNvPr>
          <p:cNvSpPr/>
          <p:nvPr/>
        </p:nvSpPr>
        <p:spPr>
          <a:xfrm>
            <a:off x="212034" y="914794"/>
            <a:ext cx="2569496" cy="513177"/>
          </a:xfrm>
          <a:prstGeom prst="wedgeRectCallout">
            <a:avLst>
              <a:gd name="adj1" fmla="val -22381"/>
              <a:gd name="adj2" fmla="val 118667"/>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rgbClr val="FF0000"/>
                </a:solidFill>
              </a:rPr>
              <a:t>The research question!</a:t>
            </a:r>
          </a:p>
        </p:txBody>
      </p:sp>
      <p:pic>
        <p:nvPicPr>
          <p:cNvPr id="12296" name="Picture 8" descr="The Highest Grossing Movies of All Time (Adjusted for Inflation) |  StatsPanda Blog | StatsPanda">
            <a:extLst>
              <a:ext uri="{FF2B5EF4-FFF2-40B4-BE49-F238E27FC236}">
                <a16:creationId xmlns:a16="http://schemas.microsoft.com/office/drawing/2014/main" id="{A9E05095-CEE2-D413-3545-B7A54751AA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0700" y="1559662"/>
            <a:ext cx="2990076" cy="373867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5CA21D1-BD26-2147-9235-14B0B0342E60}"/>
              </a:ext>
            </a:extLst>
          </p:cNvPr>
          <p:cNvSpPr txBox="1"/>
          <p:nvPr/>
        </p:nvSpPr>
        <p:spPr>
          <a:xfrm>
            <a:off x="9511004" y="2312504"/>
            <a:ext cx="2485527" cy="2062103"/>
          </a:xfrm>
          <a:prstGeom prst="rect">
            <a:avLst/>
          </a:prstGeom>
          <a:noFill/>
        </p:spPr>
        <p:txBody>
          <a:bodyPr wrap="square" rtlCol="0">
            <a:spAutoFit/>
          </a:bodyPr>
          <a:lstStyle/>
          <a:p>
            <a:r>
              <a:rPr lang="en-GB" sz="3200" dirty="0">
                <a:solidFill>
                  <a:srgbClr val="00B0F0"/>
                </a:solidFill>
              </a:rPr>
              <a:t>Research method used:</a:t>
            </a:r>
          </a:p>
          <a:p>
            <a:r>
              <a:rPr lang="en-GB" sz="3200" dirty="0">
                <a:solidFill>
                  <a:srgbClr val="FF0000"/>
                </a:solidFill>
              </a:rPr>
              <a:t>Quantitative</a:t>
            </a:r>
          </a:p>
        </p:txBody>
      </p:sp>
      <p:sp>
        <p:nvSpPr>
          <p:cNvPr id="11" name="Speech Bubble: Rectangle 10">
            <a:extLst>
              <a:ext uri="{FF2B5EF4-FFF2-40B4-BE49-F238E27FC236}">
                <a16:creationId xmlns:a16="http://schemas.microsoft.com/office/drawing/2014/main" id="{D5E348E6-1F2E-0350-2D68-7FD848690ED8}"/>
              </a:ext>
            </a:extLst>
          </p:cNvPr>
          <p:cNvSpPr/>
          <p:nvPr/>
        </p:nvSpPr>
        <p:spPr>
          <a:xfrm>
            <a:off x="9323985" y="975473"/>
            <a:ext cx="2569496" cy="513177"/>
          </a:xfrm>
          <a:prstGeom prst="wedgeRectCallout">
            <a:avLst>
              <a:gd name="adj1" fmla="val -57195"/>
              <a:gd name="adj2" fmla="val 79931"/>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rgbClr val="FF0000"/>
                </a:solidFill>
              </a:rPr>
              <a:t>The research question!</a:t>
            </a:r>
          </a:p>
        </p:txBody>
      </p:sp>
    </p:spTree>
    <p:extLst>
      <p:ext uri="{BB962C8B-B14F-4D97-AF65-F5344CB8AC3E}">
        <p14:creationId xmlns:p14="http://schemas.microsoft.com/office/powerpoint/2010/main" val="42879038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5B8D3-8B86-78A5-3C82-55AB4D90B00F}"/>
              </a:ext>
            </a:extLst>
          </p:cNvPr>
          <p:cNvSpPr>
            <a:spLocks noGrp="1"/>
          </p:cNvSpPr>
          <p:nvPr>
            <p:ph type="title"/>
          </p:nvPr>
        </p:nvSpPr>
        <p:spPr/>
        <p:txBody>
          <a:bodyPr/>
          <a:lstStyle/>
          <a:p>
            <a:r>
              <a:rPr lang="en-GB" dirty="0"/>
              <a:t>Research topics</a:t>
            </a:r>
          </a:p>
        </p:txBody>
      </p:sp>
      <p:sp>
        <p:nvSpPr>
          <p:cNvPr id="3" name="Content Placeholder 2">
            <a:extLst>
              <a:ext uri="{FF2B5EF4-FFF2-40B4-BE49-F238E27FC236}">
                <a16:creationId xmlns:a16="http://schemas.microsoft.com/office/drawing/2014/main" id="{73EE2819-1E03-A98C-2ABF-6C48C2B9D951}"/>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219EE1FC-24B9-4F4B-5C3C-64C112CA45F1}"/>
              </a:ext>
            </a:extLst>
          </p:cNvPr>
          <p:cNvSpPr>
            <a:spLocks noGrp="1"/>
          </p:cNvSpPr>
          <p:nvPr>
            <p:ph type="sldNum" sz="quarter" idx="12"/>
          </p:nvPr>
        </p:nvSpPr>
        <p:spPr/>
        <p:txBody>
          <a:bodyPr/>
          <a:lstStyle/>
          <a:p>
            <a:pPr>
              <a:defRPr/>
            </a:pPr>
            <a:fld id="{6B9CAAEB-5DD4-4716-AEA0-BEF1B1D22BD1}" type="slidenum">
              <a:rPr lang="en-US" altLang="en-US" smtClean="0"/>
              <a:pPr>
                <a:defRPr/>
              </a:pPr>
              <a:t>40</a:t>
            </a:fld>
            <a:endParaRPr lang="en-US" altLang="en-US"/>
          </a:p>
        </p:txBody>
      </p:sp>
    </p:spTree>
    <p:extLst>
      <p:ext uri="{BB962C8B-B14F-4D97-AF65-F5344CB8AC3E}">
        <p14:creationId xmlns:p14="http://schemas.microsoft.com/office/powerpoint/2010/main" val="15696736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p50"/>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How topics originate?</a:t>
            </a:r>
          </a:p>
        </p:txBody>
      </p:sp>
      <p:sp>
        <p:nvSpPr>
          <p:cNvPr id="329" name="Google Shape;329;p50"/>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92500" lnSpcReduction="10000"/>
          </a:bodyPr>
          <a:lstStyle/>
          <a:p>
            <a:pPr lvl="0"/>
            <a:r>
              <a:rPr lang="en-US" dirty="0">
                <a:latin typeface="Calibri" panose="020F0502020204030204" pitchFamily="34" charset="0"/>
                <a:cs typeface="Calibri" panose="020F0502020204030204" pitchFamily="34" charset="0"/>
                <a:sym typeface="Arial"/>
              </a:rPr>
              <a:t>They stem from social scientists’ attitudes to prevailing social theories</a:t>
            </a:r>
            <a:endParaRPr lang="en-US" dirty="0">
              <a:latin typeface="Calibri" panose="020F0502020204030204" pitchFamily="34" charset="0"/>
              <a:cs typeface="Calibri" panose="020F0502020204030204" pitchFamily="34" charset="0"/>
            </a:endParaRPr>
          </a:p>
          <a:p>
            <a:pPr lvl="0"/>
            <a:r>
              <a:rPr lang="en-US" dirty="0">
                <a:latin typeface="Calibri" panose="020F0502020204030204" pitchFamily="34" charset="0"/>
                <a:cs typeface="Calibri" panose="020F0502020204030204" pitchFamily="34" charset="0"/>
                <a:sym typeface="Arial"/>
              </a:rPr>
              <a:t>They follow from the researcher’s existing knowledge about the current state of phenomena</a:t>
            </a:r>
            <a:endParaRPr lang="en-US" dirty="0">
              <a:latin typeface="Calibri" panose="020F0502020204030204" pitchFamily="34" charset="0"/>
              <a:cs typeface="Calibri" panose="020F0502020204030204" pitchFamily="34" charset="0"/>
            </a:endParaRPr>
          </a:p>
          <a:p>
            <a:pPr lvl="0"/>
            <a:r>
              <a:rPr lang="en-US" dirty="0">
                <a:latin typeface="Calibri" panose="020F0502020204030204" pitchFamily="34" charset="0"/>
                <a:cs typeface="Calibri" panose="020F0502020204030204" pitchFamily="34" charset="0"/>
                <a:sym typeface="Arial"/>
              </a:rPr>
              <a:t>They depend on the researcher’s orientation to theory as something to be tested in research or to emerge from research</a:t>
            </a:r>
            <a:endParaRPr lang="en-US" dirty="0">
              <a:latin typeface="Calibri" panose="020F0502020204030204" pitchFamily="34" charset="0"/>
              <a:cs typeface="Calibri" panose="020F0502020204030204" pitchFamily="34" charset="0"/>
            </a:endParaRPr>
          </a:p>
          <a:p>
            <a:pPr lvl="0"/>
            <a:r>
              <a:rPr lang="en-US" dirty="0">
                <a:latin typeface="Calibri" panose="020F0502020204030204" pitchFamily="34" charset="0"/>
                <a:cs typeface="Calibri" panose="020F0502020204030204" pitchFamily="34" charset="0"/>
                <a:sym typeface="Arial"/>
              </a:rPr>
              <a:t>They depend on whether research is regarded as apart from the social world studied, or as an integral part of that world</a:t>
            </a:r>
          </a:p>
          <a:p>
            <a:pPr lvl="0"/>
            <a:endParaRPr lang="en-US" dirty="0">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21532422-29A8-1CFC-78E9-33C8931AB750}"/>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41</a:t>
            </a:fld>
            <a:endParaRPr lang="en-US" altLang="en-US">
              <a:latin typeface="Calibri" panose="020F0502020204030204" pitchFamily="34" charset="0"/>
              <a:cs typeface="Calibri" panose="020F0502020204030204" pitchFamily="34" charset="0"/>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E01B7649-8C92-6EFD-5519-40D9AEF12190}"/>
            </a:ext>
          </a:extLst>
        </p:cNvPr>
        <p:cNvGrpSpPr/>
        <p:nvPr/>
      </p:nvGrpSpPr>
      <p:grpSpPr>
        <a:xfrm>
          <a:off x="0" y="0"/>
          <a:ext cx="0" cy="0"/>
          <a:chOff x="0" y="0"/>
          <a:chExt cx="0" cy="0"/>
        </a:xfrm>
      </p:grpSpPr>
      <p:sp>
        <p:nvSpPr>
          <p:cNvPr id="207" name="Google Shape;207;p36">
            <a:extLst>
              <a:ext uri="{FF2B5EF4-FFF2-40B4-BE49-F238E27FC236}">
                <a16:creationId xmlns:a16="http://schemas.microsoft.com/office/drawing/2014/main" id="{F86354ED-C115-7875-2F67-56961E86E51E}"/>
              </a:ext>
            </a:extLst>
          </p:cNvPr>
          <p:cNvSpPr txBox="1"/>
          <p:nvPr/>
        </p:nvSpPr>
        <p:spPr>
          <a:xfrm>
            <a:off x="868680" y="517104"/>
            <a:ext cx="10104120" cy="584735"/>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Clr>
                <a:srgbClr val="000000"/>
              </a:buClr>
              <a:buSzPts val="3200"/>
              <a:buFont typeface="Open Sans"/>
              <a:buNone/>
            </a:pPr>
            <a:r>
              <a:rPr lang="en-GB" sz="3200" b="1" dirty="0">
                <a:latin typeface="Calibri" panose="020F0502020204030204" pitchFamily="34" charset="0"/>
                <a:ea typeface="Open Sans"/>
                <a:cs typeface="Calibri" panose="020F0502020204030204" pitchFamily="34" charset="0"/>
                <a:sym typeface="Open Sans"/>
              </a:rPr>
              <a:t>Research Title (from general to specific)</a:t>
            </a:r>
            <a:endParaRPr sz="3600" b="1" i="0" u="none" strike="noStrike" cap="none" dirty="0">
              <a:solidFill>
                <a:srgbClr val="000000"/>
              </a:solidFill>
              <a:latin typeface="Calibri" panose="020F0502020204030204" pitchFamily="34" charset="0"/>
              <a:ea typeface="Open Sans"/>
              <a:cs typeface="Calibri" panose="020F0502020204030204" pitchFamily="34" charset="0"/>
              <a:sym typeface="Open Sans"/>
            </a:endParaRPr>
          </a:p>
        </p:txBody>
      </p:sp>
      <p:graphicFrame>
        <p:nvGraphicFramePr>
          <p:cNvPr id="2" name="Diagram 1">
            <a:extLst>
              <a:ext uri="{FF2B5EF4-FFF2-40B4-BE49-F238E27FC236}">
                <a16:creationId xmlns:a16="http://schemas.microsoft.com/office/drawing/2014/main" id="{8D1CC888-F7D2-3E18-6665-3F6BA89936CC}"/>
              </a:ext>
            </a:extLst>
          </p:cNvPr>
          <p:cNvGraphicFramePr/>
          <p:nvPr>
            <p:extLst>
              <p:ext uri="{D42A27DB-BD31-4B8C-83A1-F6EECF244321}">
                <p14:modId xmlns:p14="http://schemas.microsoft.com/office/powerpoint/2010/main" val="1761445838"/>
              </p:ext>
            </p:extLst>
          </p:nvPr>
        </p:nvGraphicFramePr>
        <p:xfrm>
          <a:off x="2032000" y="1517513"/>
          <a:ext cx="8128000" cy="46208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4E5A3414-FD3D-CAC7-82FB-7DBE58FB6AE9}"/>
              </a:ext>
            </a:extLst>
          </p:cNvPr>
          <p:cNvSpPr/>
          <p:nvPr/>
        </p:nvSpPr>
        <p:spPr>
          <a:xfrm>
            <a:off x="4625163" y="1161666"/>
            <a:ext cx="2892056" cy="2737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Calibri" panose="020F0502020204030204" pitchFamily="34" charset="0"/>
                <a:cs typeface="Calibri" panose="020F0502020204030204" pitchFamily="34" charset="0"/>
              </a:rPr>
              <a:t>General topic</a:t>
            </a:r>
          </a:p>
        </p:txBody>
      </p:sp>
      <p:sp>
        <p:nvSpPr>
          <p:cNvPr id="4" name="Slide Number Placeholder 3">
            <a:extLst>
              <a:ext uri="{FF2B5EF4-FFF2-40B4-BE49-F238E27FC236}">
                <a16:creationId xmlns:a16="http://schemas.microsoft.com/office/drawing/2014/main" id="{B7637C6C-209D-ABC7-1B28-3A8B55E7A8DD}"/>
              </a:ext>
            </a:extLst>
          </p:cNvPr>
          <p:cNvSpPr>
            <a:spLocks noGrp="1"/>
          </p:cNvSpPr>
          <p:nvPr>
            <p:ph type="sldNum" sz="quarter" idx="11"/>
          </p:nvPr>
        </p:nvSpPr>
        <p:spPr/>
        <p:txBody>
          <a:bodyPr/>
          <a:lstStyle/>
          <a:p>
            <a:pPr>
              <a:defRPr/>
            </a:pPr>
            <a:fld id="{7D0080E3-C8E4-4072-87F6-5D763E1F8305}" type="slidenum">
              <a:rPr lang="en-US" altLang="en-US" smtClean="0">
                <a:latin typeface="Calibri" panose="020F0502020204030204" pitchFamily="34" charset="0"/>
                <a:cs typeface="Calibri" panose="020F0502020204030204" pitchFamily="34" charset="0"/>
              </a:rPr>
              <a:pPr>
                <a:defRPr/>
              </a:pPr>
              <a:t>42</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618198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FB163440-29FB-ABBE-BED0-C36766DBCD3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87D4893-EA50-B76F-FBE1-6E8A253BDDFD}"/>
              </a:ext>
            </a:extLst>
          </p:cNvPr>
          <p:cNvSpPr>
            <a:spLocks noGrp="1"/>
          </p:cNvSpPr>
          <p:nvPr>
            <p:ph type="title"/>
          </p:nvPr>
        </p:nvSpPr>
        <p:spPr>
          <a:xfrm>
            <a:off x="609600" y="274638"/>
            <a:ext cx="10972800" cy="1143000"/>
          </a:xfrm>
        </p:spPr>
        <p:txBody>
          <a:bodyPr>
            <a:normAutofit/>
          </a:bodyPr>
          <a:lstStyle/>
          <a:p>
            <a:r>
              <a:rPr lang="en-GB" dirty="0">
                <a:latin typeface="Calibri" panose="020F0502020204030204" pitchFamily="34" charset="0"/>
                <a:cs typeface="Calibri" panose="020F0502020204030204" pitchFamily="34" charset="0"/>
                <a:sym typeface="Open Sans"/>
              </a:rPr>
              <a:t>Refining a Research Title</a:t>
            </a:r>
            <a:endParaRPr lang="en-GB" dirty="0">
              <a:latin typeface="Calibri" panose="020F0502020204030204" pitchFamily="34" charset="0"/>
              <a:cs typeface="Calibri" panose="020F0502020204030204" pitchFamily="34" charset="0"/>
            </a:endParaRPr>
          </a:p>
        </p:txBody>
      </p:sp>
      <p:sp>
        <p:nvSpPr>
          <p:cNvPr id="208" name="Google Shape;208;p36">
            <a:extLst>
              <a:ext uri="{FF2B5EF4-FFF2-40B4-BE49-F238E27FC236}">
                <a16:creationId xmlns:a16="http://schemas.microsoft.com/office/drawing/2014/main" id="{8B9DDAD7-D6E7-C8D5-0DEC-C3133B24EABB}"/>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lnSpcReduction="10000"/>
          </a:bodyPr>
          <a:lstStyle/>
          <a:p>
            <a:pPr lvl="0"/>
            <a:r>
              <a:rPr lang="en-US" dirty="0">
                <a:latin typeface="Calibri" panose="020F0502020204030204" pitchFamily="34" charset="0"/>
                <a:cs typeface="Calibri" panose="020F0502020204030204" pitchFamily="34" charset="0"/>
              </a:rPr>
              <a:t>Topic identification – process….</a:t>
            </a:r>
          </a:p>
          <a:p>
            <a:pPr lvl="0"/>
            <a:r>
              <a:rPr lang="en-US" dirty="0">
                <a:latin typeface="Calibri" panose="020F0502020204030204" pitchFamily="34" charset="0"/>
                <a:cs typeface="Calibri" panose="020F0502020204030204" pitchFamily="34" charset="0"/>
              </a:rPr>
              <a:t> Identify a broad topic related to your discipline</a:t>
            </a:r>
          </a:p>
          <a:p>
            <a:pPr lvl="0"/>
            <a:r>
              <a:rPr lang="en-US" dirty="0">
                <a:latin typeface="Calibri" panose="020F0502020204030204" pitchFamily="34" charset="0"/>
                <a:cs typeface="Calibri" panose="020F0502020204030204" pitchFamily="34" charset="0"/>
              </a:rPr>
              <a:t> Decide on the scope (based on the existing timeframe – 16 weeks)</a:t>
            </a:r>
          </a:p>
          <a:p>
            <a:pPr lvl="0"/>
            <a:r>
              <a:rPr lang="en-US" dirty="0">
                <a:latin typeface="Calibri" panose="020F0502020204030204" pitchFamily="34" charset="0"/>
                <a:cs typeface="Calibri" panose="020F0502020204030204" pitchFamily="34" charset="0"/>
              </a:rPr>
              <a:t> Review all practical issues, such as data accessibility, etc</a:t>
            </a:r>
          </a:p>
          <a:p>
            <a:pPr lvl="0"/>
            <a:r>
              <a:rPr lang="en-US" dirty="0">
                <a:latin typeface="Calibri" panose="020F0502020204030204" pitchFamily="34" charset="0"/>
                <a:cs typeface="Calibri" panose="020F0502020204030204" pitchFamily="34" charset="0"/>
              </a:rPr>
              <a:t> Brainstorm with peers, supervisors, and the academic community</a:t>
            </a:r>
          </a:p>
          <a:p>
            <a:pPr lvl="0"/>
            <a:endParaRPr lang="en-US" dirty="0">
              <a:latin typeface="Calibri" panose="020F0502020204030204" pitchFamily="34" charset="0"/>
              <a:cs typeface="Calibri" panose="020F0502020204030204" pitchFamily="34" charset="0"/>
            </a:endParaRPr>
          </a:p>
          <a:p>
            <a:pPr lvl="0"/>
            <a:endParaRPr lang="en-US" dirty="0">
              <a:latin typeface="Calibri" panose="020F0502020204030204" pitchFamily="34" charset="0"/>
              <a:cs typeface="Calibri" panose="020F0502020204030204" pitchFamily="34" charset="0"/>
            </a:endParaRPr>
          </a:p>
          <a:p>
            <a:pPr lvl="0"/>
            <a:endParaRPr lang="en-US" dirty="0">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D62D0E87-7A52-8461-70F8-478B82B63E0A}"/>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43</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52247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08">
                                            <p:txEl>
                                              <p:pRg st="0" end="0"/>
                                            </p:txEl>
                                          </p:spTgt>
                                        </p:tgtEl>
                                        <p:attrNameLst>
                                          <p:attrName>style.visibility</p:attrName>
                                        </p:attrNameLst>
                                      </p:cBhvr>
                                      <p:to>
                                        <p:strVal val="visible"/>
                                      </p:to>
                                    </p:set>
                                    <p:anim calcmode="lin" valueType="num">
                                      <p:cBhvr additive="base">
                                        <p:cTn id="7"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08">
                                            <p:txEl>
                                              <p:pRg st="1" end="1"/>
                                            </p:txEl>
                                          </p:spTgt>
                                        </p:tgtEl>
                                        <p:attrNameLst>
                                          <p:attrName>style.visibility</p:attrName>
                                        </p:attrNameLst>
                                      </p:cBhvr>
                                      <p:to>
                                        <p:strVal val="visible"/>
                                      </p:to>
                                    </p:set>
                                    <p:anim calcmode="lin" valueType="num">
                                      <p:cBhvr additive="base">
                                        <p:cTn id="12"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08">
                                            <p:txEl>
                                              <p:pRg st="2" end="2"/>
                                            </p:txEl>
                                          </p:spTgt>
                                        </p:tgtEl>
                                        <p:attrNameLst>
                                          <p:attrName>style.visibility</p:attrName>
                                        </p:attrNameLst>
                                      </p:cBhvr>
                                      <p:to>
                                        <p:strVal val="visible"/>
                                      </p:to>
                                    </p:set>
                                    <p:anim calcmode="lin" valueType="num">
                                      <p:cBhvr additive="base">
                                        <p:cTn id="17"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208">
                                            <p:txEl>
                                              <p:pRg st="3" end="3"/>
                                            </p:txEl>
                                          </p:spTgt>
                                        </p:tgtEl>
                                        <p:attrNameLst>
                                          <p:attrName>style.visibility</p:attrName>
                                        </p:attrNameLst>
                                      </p:cBhvr>
                                      <p:to>
                                        <p:strVal val="visible"/>
                                      </p:to>
                                    </p:set>
                                    <p:anim calcmode="lin" valueType="num">
                                      <p:cBhvr additive="base">
                                        <p:cTn id="22"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208">
                                            <p:txEl>
                                              <p:pRg st="4" end="4"/>
                                            </p:txEl>
                                          </p:spTgt>
                                        </p:tgtEl>
                                        <p:attrNameLst>
                                          <p:attrName>style.visibility</p:attrName>
                                        </p:attrNameLst>
                                      </p:cBhvr>
                                      <p:to>
                                        <p:strVal val="visible"/>
                                      </p:to>
                                    </p:set>
                                    <p:anim calcmode="lin" valueType="num">
                                      <p:cBhvr additive="base">
                                        <p:cTn id="27" dur="500"/>
                                        <p:tgtEl>
                                          <p:spTgt spid="208">
                                            <p:txEl>
                                              <p:pRg st="4" end="4"/>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77730-3982-04D5-6C05-5571615B92CF}"/>
              </a:ext>
            </a:extLst>
          </p:cNvPr>
          <p:cNvSpPr>
            <a:spLocks noGrp="1"/>
          </p:cNvSpPr>
          <p:nvPr>
            <p:ph type="title"/>
          </p:nvPr>
        </p:nvSpPr>
        <p:spPr/>
        <p:txBody>
          <a:bodyPr/>
          <a:lstStyle/>
          <a:p>
            <a:r>
              <a:rPr lang="en-GB" sz="4400" dirty="0">
                <a:latin typeface="Calibri" panose="020F0502020204030204" pitchFamily="34" charset="0"/>
                <a:ea typeface="Open Sans"/>
                <a:cs typeface="Calibri" panose="020F0502020204030204" pitchFamily="34" charset="0"/>
                <a:sym typeface="Open Sans"/>
              </a:rPr>
              <a:t>Refining a Research Title – Topic Funnel</a:t>
            </a:r>
            <a:endParaRPr lang="en-GB" dirty="0">
              <a:latin typeface="Calibri" panose="020F0502020204030204" pitchFamily="34" charset="0"/>
              <a:cs typeface="Calibri" panose="020F0502020204030204" pitchFamily="34" charset="0"/>
            </a:endParaRPr>
          </a:p>
        </p:txBody>
      </p:sp>
      <p:sp>
        <p:nvSpPr>
          <p:cNvPr id="4" name="Slide Number Placeholder 3">
            <a:extLst>
              <a:ext uri="{FF2B5EF4-FFF2-40B4-BE49-F238E27FC236}">
                <a16:creationId xmlns:a16="http://schemas.microsoft.com/office/drawing/2014/main" id="{96F576C3-CCE6-E01E-9AB9-69792C3371FD}"/>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44</a:t>
            </a:fld>
            <a:endParaRPr lang="en-US" altLang="en-US">
              <a:latin typeface="Calibri" panose="020F0502020204030204" pitchFamily="34" charset="0"/>
              <a:cs typeface="Calibri" panose="020F0502020204030204" pitchFamily="34" charset="0"/>
            </a:endParaRPr>
          </a:p>
        </p:txBody>
      </p:sp>
      <p:graphicFrame>
        <p:nvGraphicFramePr>
          <p:cNvPr id="5" name="Diagram 4">
            <a:extLst>
              <a:ext uri="{FF2B5EF4-FFF2-40B4-BE49-F238E27FC236}">
                <a16:creationId xmlns:a16="http://schemas.microsoft.com/office/drawing/2014/main" id="{8CF432B2-CC81-06D9-74B4-FC0974B67AE3}"/>
              </a:ext>
            </a:extLst>
          </p:cNvPr>
          <p:cNvGraphicFramePr/>
          <p:nvPr>
            <p:extLst>
              <p:ext uri="{D42A27DB-BD31-4B8C-83A1-F6EECF244321}">
                <p14:modId xmlns:p14="http://schemas.microsoft.com/office/powerpoint/2010/main" val="1512803184"/>
              </p:ext>
            </p:extLst>
          </p:nvPr>
        </p:nvGraphicFramePr>
        <p:xfrm>
          <a:off x="-657162" y="1335201"/>
          <a:ext cx="9015972" cy="45798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Down Arrow 2">
            <a:extLst>
              <a:ext uri="{FF2B5EF4-FFF2-40B4-BE49-F238E27FC236}">
                <a16:creationId xmlns:a16="http://schemas.microsoft.com/office/drawing/2014/main" id="{8D5B4C84-C5EB-C7DE-E111-FFC4099EE720}"/>
              </a:ext>
            </a:extLst>
          </p:cNvPr>
          <p:cNvSpPr/>
          <p:nvPr/>
        </p:nvSpPr>
        <p:spPr>
          <a:xfrm>
            <a:off x="11129802" y="854982"/>
            <a:ext cx="484632" cy="58473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latin typeface="Calibri" panose="020F0502020204030204" pitchFamily="34" charset="0"/>
              <a:cs typeface="Calibri" panose="020F0502020204030204" pitchFamily="34" charset="0"/>
            </a:endParaRPr>
          </a:p>
        </p:txBody>
      </p:sp>
      <p:sp>
        <p:nvSpPr>
          <p:cNvPr id="7" name="Down Arrow 3">
            <a:extLst>
              <a:ext uri="{FF2B5EF4-FFF2-40B4-BE49-F238E27FC236}">
                <a16:creationId xmlns:a16="http://schemas.microsoft.com/office/drawing/2014/main" id="{D50487FF-BFE5-7231-21D8-E0BBA5F633D6}"/>
              </a:ext>
            </a:extLst>
          </p:cNvPr>
          <p:cNvSpPr/>
          <p:nvPr/>
        </p:nvSpPr>
        <p:spPr>
          <a:xfrm>
            <a:off x="11129802" y="1817345"/>
            <a:ext cx="484632" cy="51354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Calibri" panose="020F0502020204030204" pitchFamily="34" charset="0"/>
              <a:cs typeface="Calibri" panose="020F0502020204030204" pitchFamily="34" charset="0"/>
            </a:endParaRPr>
          </a:p>
        </p:txBody>
      </p:sp>
      <p:sp>
        <p:nvSpPr>
          <p:cNvPr id="8" name="Down Arrow 4">
            <a:extLst>
              <a:ext uri="{FF2B5EF4-FFF2-40B4-BE49-F238E27FC236}">
                <a16:creationId xmlns:a16="http://schemas.microsoft.com/office/drawing/2014/main" id="{155A61DD-F5B9-0425-90AA-FC21F158C463}"/>
              </a:ext>
            </a:extLst>
          </p:cNvPr>
          <p:cNvSpPr/>
          <p:nvPr/>
        </p:nvSpPr>
        <p:spPr>
          <a:xfrm>
            <a:off x="11129802" y="2613158"/>
            <a:ext cx="484632" cy="51354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Calibri" panose="020F0502020204030204" pitchFamily="34" charset="0"/>
              <a:cs typeface="Calibri" panose="020F0502020204030204" pitchFamily="34" charset="0"/>
            </a:endParaRPr>
          </a:p>
        </p:txBody>
      </p:sp>
      <p:sp>
        <p:nvSpPr>
          <p:cNvPr id="9" name="Down Arrow 5">
            <a:extLst>
              <a:ext uri="{FF2B5EF4-FFF2-40B4-BE49-F238E27FC236}">
                <a16:creationId xmlns:a16="http://schemas.microsoft.com/office/drawing/2014/main" id="{B3E32599-AAAB-9465-6D77-A65FD0706DF6}"/>
              </a:ext>
            </a:extLst>
          </p:cNvPr>
          <p:cNvSpPr/>
          <p:nvPr/>
        </p:nvSpPr>
        <p:spPr>
          <a:xfrm>
            <a:off x="11119300" y="3474638"/>
            <a:ext cx="484632" cy="48791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Calibri" panose="020F0502020204030204" pitchFamily="34" charset="0"/>
              <a:cs typeface="Calibri" panose="020F0502020204030204" pitchFamily="34" charset="0"/>
            </a:endParaRPr>
          </a:p>
        </p:txBody>
      </p:sp>
      <p:sp>
        <p:nvSpPr>
          <p:cNvPr id="10" name="Rectangle 9">
            <a:extLst>
              <a:ext uri="{FF2B5EF4-FFF2-40B4-BE49-F238E27FC236}">
                <a16:creationId xmlns:a16="http://schemas.microsoft.com/office/drawing/2014/main" id="{5B38E955-D77A-D145-E434-0C8824827C45}"/>
              </a:ext>
            </a:extLst>
          </p:cNvPr>
          <p:cNvSpPr/>
          <p:nvPr/>
        </p:nvSpPr>
        <p:spPr>
          <a:xfrm>
            <a:off x="7644448" y="1478737"/>
            <a:ext cx="4440642" cy="2988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Calibri" panose="020F0502020204030204" pitchFamily="34" charset="0"/>
                <a:cs typeface="Calibri" panose="020F0502020204030204" pitchFamily="34" charset="0"/>
              </a:rPr>
              <a:t>General area of interest</a:t>
            </a:r>
          </a:p>
        </p:txBody>
      </p:sp>
      <p:sp>
        <p:nvSpPr>
          <p:cNvPr id="11" name="Rectangle 10">
            <a:extLst>
              <a:ext uri="{FF2B5EF4-FFF2-40B4-BE49-F238E27FC236}">
                <a16:creationId xmlns:a16="http://schemas.microsoft.com/office/drawing/2014/main" id="{1F131119-C5C9-470F-0102-2C26F8848059}"/>
              </a:ext>
            </a:extLst>
          </p:cNvPr>
          <p:cNvSpPr/>
          <p:nvPr/>
        </p:nvSpPr>
        <p:spPr>
          <a:xfrm>
            <a:off x="7644448" y="2316150"/>
            <a:ext cx="4440642" cy="2988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Calibri" panose="020F0502020204030204" pitchFamily="34" charset="0"/>
                <a:cs typeface="Calibri" panose="020F0502020204030204" pitchFamily="34" charset="0"/>
              </a:rPr>
              <a:t>Specific area of interest</a:t>
            </a:r>
          </a:p>
        </p:txBody>
      </p:sp>
      <p:sp>
        <p:nvSpPr>
          <p:cNvPr id="12" name="Rectangle 11">
            <a:extLst>
              <a:ext uri="{FF2B5EF4-FFF2-40B4-BE49-F238E27FC236}">
                <a16:creationId xmlns:a16="http://schemas.microsoft.com/office/drawing/2014/main" id="{40D87E83-6AC7-42A2-05B5-E02C4CE094EE}"/>
              </a:ext>
            </a:extLst>
          </p:cNvPr>
          <p:cNvSpPr/>
          <p:nvPr/>
        </p:nvSpPr>
        <p:spPr>
          <a:xfrm>
            <a:off x="7644448" y="3143367"/>
            <a:ext cx="4440642" cy="3146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Calibri" panose="020F0502020204030204" pitchFamily="34" charset="0"/>
                <a:cs typeface="Calibri" panose="020F0502020204030204" pitchFamily="34" charset="0"/>
              </a:rPr>
              <a:t>Specific interest and audience</a:t>
            </a:r>
          </a:p>
        </p:txBody>
      </p:sp>
      <p:sp>
        <p:nvSpPr>
          <p:cNvPr id="13" name="Rectangle 12">
            <a:extLst>
              <a:ext uri="{FF2B5EF4-FFF2-40B4-BE49-F238E27FC236}">
                <a16:creationId xmlns:a16="http://schemas.microsoft.com/office/drawing/2014/main" id="{D412FACD-BCB4-938D-8B74-4AE750E69663}"/>
              </a:ext>
            </a:extLst>
          </p:cNvPr>
          <p:cNvSpPr/>
          <p:nvPr/>
        </p:nvSpPr>
        <p:spPr>
          <a:xfrm>
            <a:off x="7623314" y="3999163"/>
            <a:ext cx="4440642" cy="3146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Calibri" panose="020F0502020204030204" pitchFamily="34" charset="0"/>
                <a:cs typeface="Calibri" panose="020F0502020204030204" pitchFamily="34" charset="0"/>
              </a:rPr>
              <a:t>Specific interest, audience &amp; terms </a:t>
            </a:r>
          </a:p>
        </p:txBody>
      </p:sp>
      <p:sp>
        <p:nvSpPr>
          <p:cNvPr id="14" name="Down Arrow 10">
            <a:extLst>
              <a:ext uri="{FF2B5EF4-FFF2-40B4-BE49-F238E27FC236}">
                <a16:creationId xmlns:a16="http://schemas.microsoft.com/office/drawing/2014/main" id="{FCF3B27C-1775-6E6B-98EE-734C7CCCE87C}"/>
              </a:ext>
            </a:extLst>
          </p:cNvPr>
          <p:cNvSpPr/>
          <p:nvPr/>
        </p:nvSpPr>
        <p:spPr>
          <a:xfrm>
            <a:off x="11129802" y="4350386"/>
            <a:ext cx="484632" cy="44756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latin typeface="Calibri" panose="020F0502020204030204" pitchFamily="34" charset="0"/>
              <a:cs typeface="Calibri" panose="020F0502020204030204" pitchFamily="34" charset="0"/>
            </a:endParaRPr>
          </a:p>
        </p:txBody>
      </p:sp>
      <p:sp>
        <p:nvSpPr>
          <p:cNvPr id="15" name="Rectangle 14">
            <a:extLst>
              <a:ext uri="{FF2B5EF4-FFF2-40B4-BE49-F238E27FC236}">
                <a16:creationId xmlns:a16="http://schemas.microsoft.com/office/drawing/2014/main" id="{9EADF4A0-3872-376E-F3D8-5FC6CDAEC753}"/>
              </a:ext>
            </a:extLst>
          </p:cNvPr>
          <p:cNvSpPr/>
          <p:nvPr/>
        </p:nvSpPr>
        <p:spPr>
          <a:xfrm>
            <a:off x="7623314" y="4842130"/>
            <a:ext cx="4440642" cy="31461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Calibri" panose="020F0502020204030204" pitchFamily="34" charset="0"/>
                <a:cs typeface="Calibri" panose="020F0502020204030204" pitchFamily="34" charset="0"/>
              </a:rPr>
              <a:t>Specific interest, audience, terms, &amp; location</a:t>
            </a:r>
          </a:p>
        </p:txBody>
      </p:sp>
    </p:spTree>
    <p:extLst>
      <p:ext uri="{BB962C8B-B14F-4D97-AF65-F5344CB8AC3E}">
        <p14:creationId xmlns:p14="http://schemas.microsoft.com/office/powerpoint/2010/main" val="127330387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297"/>
        <p:cNvGrpSpPr/>
        <p:nvPr/>
      </p:nvGrpSpPr>
      <p:grpSpPr>
        <a:xfrm>
          <a:off x="0" y="0"/>
          <a:ext cx="0" cy="0"/>
          <a:chOff x="0" y="0"/>
          <a:chExt cx="0" cy="0"/>
        </a:xfrm>
      </p:grpSpPr>
      <p:sp>
        <p:nvSpPr>
          <p:cNvPr id="298" name="Google Shape;298;p46"/>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a:latin typeface="Calibri" panose="020F0502020204030204" pitchFamily="34" charset="0"/>
                <a:cs typeface="Calibri" panose="020F0502020204030204" pitchFamily="34" charset="0"/>
              </a:rPr>
              <a:t>Identify &amp; Refine your Topic</a:t>
            </a:r>
          </a:p>
        </p:txBody>
      </p:sp>
      <p:sp>
        <p:nvSpPr>
          <p:cNvPr id="299" name="Google Shape;299;p46"/>
          <p:cNvSpPr txBox="1"/>
          <p:nvPr/>
        </p:nvSpPr>
        <p:spPr>
          <a:xfrm>
            <a:off x="914398" y="2498855"/>
            <a:ext cx="4127385" cy="175428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0" i="0" u="none" strike="noStrike" cap="none" dirty="0">
                <a:solidFill>
                  <a:srgbClr val="000000"/>
                </a:solidFill>
                <a:latin typeface="Calibri" panose="020F0502020204030204" pitchFamily="34" charset="0"/>
                <a:ea typeface="Verdana"/>
                <a:cs typeface="Calibri" panose="020F0502020204030204" pitchFamily="34" charset="0"/>
                <a:sym typeface="Verdana"/>
              </a:rPr>
              <a:t>Sample Assignment:</a:t>
            </a:r>
          </a:p>
          <a:p>
            <a:pPr marL="0" marR="0" lvl="0" indent="0" algn="l" rtl="0">
              <a:spcBef>
                <a:spcPts val="0"/>
              </a:spcBef>
              <a:spcAft>
                <a:spcPts val="0"/>
              </a:spcAft>
              <a:buNone/>
            </a:pPr>
            <a:endParaRPr sz="1800" dirty="0">
              <a:latin typeface="Calibri" panose="020F0502020204030204" pitchFamily="34" charset="0"/>
              <a:cs typeface="Calibri" panose="020F0502020204030204" pitchFamily="34" charset="0"/>
            </a:endParaRPr>
          </a:p>
          <a:p>
            <a:pPr marL="0" marR="0" lvl="0" indent="0" algn="l" rtl="0">
              <a:spcBef>
                <a:spcPts val="0"/>
              </a:spcBef>
              <a:spcAft>
                <a:spcPts val="0"/>
              </a:spcAft>
              <a:buNone/>
            </a:pPr>
            <a:r>
              <a:rPr lang="en-GB" sz="1800" b="0" i="0" u="none" strike="noStrike" cap="none" dirty="0">
                <a:solidFill>
                  <a:srgbClr val="000000"/>
                </a:solidFill>
                <a:latin typeface="Calibri" panose="020F0502020204030204" pitchFamily="34" charset="0"/>
                <a:ea typeface="Verdana"/>
                <a:cs typeface="Calibri" panose="020F0502020204030204" pitchFamily="34" charset="0"/>
                <a:sym typeface="Verdana"/>
              </a:rPr>
              <a:t>Find an area of interest and write an in-depth, research report (4-6 pages) that investigates a significant issue within that discipline.</a:t>
            </a:r>
            <a:endParaRPr sz="1800" dirty="0">
              <a:latin typeface="Calibri" panose="020F0502020204030204" pitchFamily="34" charset="0"/>
              <a:cs typeface="Calibri" panose="020F0502020204030204" pitchFamily="34" charset="0"/>
            </a:endParaRPr>
          </a:p>
        </p:txBody>
      </p:sp>
      <p:sp>
        <p:nvSpPr>
          <p:cNvPr id="300" name="Google Shape;300;p46"/>
          <p:cNvSpPr txBox="1"/>
          <p:nvPr/>
        </p:nvSpPr>
        <p:spPr>
          <a:xfrm>
            <a:off x="914399" y="1447800"/>
            <a:ext cx="10133901" cy="830956"/>
          </a:xfrm>
          <a:prstGeom prst="rect">
            <a:avLst/>
          </a:prstGeom>
          <a:solidFill>
            <a:schemeClr val="lt1"/>
          </a:solidFill>
          <a:ln w="9525" cap="flat" cmpd="sng">
            <a:solidFill>
              <a:schemeClr val="hlink"/>
            </a:solidFill>
            <a:prstDash val="solid"/>
            <a:miter lim="800000"/>
            <a:headEnd type="none" w="sm" len="sm"/>
            <a:tailEnd type="none" w="sm" len="sm"/>
          </a:ln>
          <a:effectLst>
            <a:outerShdw dist="107763" dir="2700000" algn="ctr" rotWithShape="0">
              <a:schemeClr val="lt2">
                <a:alpha val="49803"/>
              </a:schemeClr>
            </a:outerShdw>
          </a:effectLst>
        </p:spPr>
        <p:txBody>
          <a:bodyPr spcFirstLastPara="1" wrap="square" lIns="91425" tIns="45700" rIns="91425" bIns="45700" anchor="t" anchorCtr="0">
            <a:spAutoFit/>
          </a:bodyPr>
          <a:lstStyle/>
          <a:p>
            <a:pPr marL="0" marR="0" lvl="0" indent="0" algn="l" rtl="0">
              <a:spcBef>
                <a:spcPts val="0"/>
              </a:spcBef>
              <a:spcAft>
                <a:spcPts val="0"/>
              </a:spcAft>
              <a:buNone/>
            </a:pPr>
            <a:r>
              <a:rPr lang="en-GB" sz="1600" b="1" i="0" u="none" strike="noStrike" cap="none" dirty="0">
                <a:solidFill>
                  <a:srgbClr val="000000"/>
                </a:solidFill>
                <a:latin typeface="Calibri" panose="020F0502020204030204" pitchFamily="34" charset="0"/>
                <a:ea typeface="Verdana"/>
                <a:cs typeface="Calibri" panose="020F0502020204030204" pitchFamily="34" charset="0"/>
                <a:sym typeface="Verdana"/>
              </a:rPr>
              <a:t>Using your current knowledge from various modules and your professional life, brainstorm several interesting subjects. Refine those subjects into one topic by listing keywords, similar words or phrases, and broader and narrower words.</a:t>
            </a:r>
            <a:endParaRPr sz="1600" b="0" i="0" u="none" strike="noStrike" cap="none" dirty="0">
              <a:solidFill>
                <a:srgbClr val="000000"/>
              </a:solidFill>
              <a:latin typeface="Calibri" panose="020F0502020204030204" pitchFamily="34" charset="0"/>
              <a:ea typeface="Verdana"/>
              <a:cs typeface="Calibri" panose="020F0502020204030204" pitchFamily="34" charset="0"/>
              <a:sym typeface="Verdana"/>
            </a:endParaRPr>
          </a:p>
        </p:txBody>
      </p:sp>
      <p:sp>
        <p:nvSpPr>
          <p:cNvPr id="301" name="Google Shape;301;p46"/>
          <p:cNvSpPr/>
          <p:nvPr/>
        </p:nvSpPr>
        <p:spPr>
          <a:xfrm>
            <a:off x="6512925" y="2780820"/>
            <a:ext cx="3849479" cy="958850"/>
          </a:xfrm>
          <a:prstGeom prst="flowChartAlternateProcess">
            <a:avLst/>
          </a:prstGeom>
          <a:solidFill>
            <a:schemeClr val="lt1"/>
          </a:solid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600" b="1" i="0" u="none" strike="noStrike" cap="none" dirty="0">
                <a:solidFill>
                  <a:srgbClr val="000000"/>
                </a:solidFill>
                <a:latin typeface="Calibri" panose="020F0502020204030204" pitchFamily="34" charset="0"/>
                <a:ea typeface="Verdana"/>
                <a:cs typeface="Calibri" panose="020F0502020204030204" pitchFamily="34" charset="0"/>
                <a:sym typeface="Verdana"/>
              </a:rPr>
              <a:t>Sample Topic:</a:t>
            </a:r>
            <a:endParaRPr sz="1600" dirty="0">
              <a:latin typeface="Calibri" panose="020F0502020204030204" pitchFamily="34" charset="0"/>
              <a:cs typeface="Calibri" panose="020F0502020204030204" pitchFamily="34" charset="0"/>
            </a:endParaRPr>
          </a:p>
          <a:p>
            <a:pPr marL="0" marR="0" lvl="0" indent="0" algn="ctr" rtl="0">
              <a:spcBef>
                <a:spcPts val="0"/>
              </a:spcBef>
              <a:spcAft>
                <a:spcPts val="0"/>
              </a:spcAft>
              <a:buNone/>
            </a:pPr>
            <a:r>
              <a:rPr lang="en-GB" sz="1600" b="0" i="0" u="none" strike="noStrike" cap="none" dirty="0">
                <a:solidFill>
                  <a:srgbClr val="000000"/>
                </a:solidFill>
                <a:latin typeface="Calibri" panose="020F0502020204030204" pitchFamily="34" charset="0"/>
                <a:ea typeface="Verdana"/>
                <a:cs typeface="Calibri" panose="020F0502020204030204" pitchFamily="34" charset="0"/>
                <a:sym typeface="Verdana"/>
              </a:rPr>
              <a:t>“What effect does television </a:t>
            </a:r>
            <a:br>
              <a:rPr lang="en-GB" sz="1600" b="0" i="0" u="none" strike="noStrike" cap="none" dirty="0">
                <a:solidFill>
                  <a:srgbClr val="000000"/>
                </a:solidFill>
                <a:latin typeface="Calibri" panose="020F0502020204030204" pitchFamily="34" charset="0"/>
                <a:ea typeface="Verdana"/>
                <a:cs typeface="Calibri" panose="020F0502020204030204" pitchFamily="34" charset="0"/>
                <a:sym typeface="Verdana"/>
              </a:rPr>
            </a:br>
            <a:r>
              <a:rPr lang="en-GB" sz="1600" b="0" i="0" u="none" strike="noStrike" cap="none" dirty="0">
                <a:solidFill>
                  <a:srgbClr val="000000"/>
                </a:solidFill>
                <a:latin typeface="Calibri" panose="020F0502020204030204" pitchFamily="34" charset="0"/>
                <a:ea typeface="Verdana"/>
                <a:cs typeface="Calibri" panose="020F0502020204030204" pitchFamily="34" charset="0"/>
                <a:sym typeface="Verdana"/>
              </a:rPr>
              <a:t>have on consumer behaviour </a:t>
            </a:r>
            <a:endParaRPr sz="1600" dirty="0">
              <a:latin typeface="Calibri" panose="020F0502020204030204" pitchFamily="34" charset="0"/>
              <a:cs typeface="Calibri" panose="020F0502020204030204" pitchFamily="34" charset="0"/>
            </a:endParaRPr>
          </a:p>
        </p:txBody>
      </p:sp>
      <p:sp>
        <p:nvSpPr>
          <p:cNvPr id="302" name="Google Shape;302;p46"/>
          <p:cNvSpPr/>
          <p:nvPr/>
        </p:nvSpPr>
        <p:spPr>
          <a:xfrm>
            <a:off x="5959682" y="4385782"/>
            <a:ext cx="4955967" cy="981075"/>
          </a:xfrm>
          <a:prstGeom prst="flowChartAlternateProcess">
            <a:avLst/>
          </a:prstGeom>
          <a:solidFill>
            <a:schemeClr val="lt1"/>
          </a:solidFill>
          <a:ln w="9525"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600" b="1" i="0" u="none" strike="noStrike" cap="none" dirty="0">
                <a:solidFill>
                  <a:srgbClr val="000000"/>
                </a:solidFill>
                <a:latin typeface="Calibri" panose="020F0502020204030204" pitchFamily="34" charset="0"/>
                <a:ea typeface="Verdana"/>
                <a:cs typeface="Calibri" panose="020F0502020204030204" pitchFamily="34" charset="0"/>
                <a:sym typeface="Verdana"/>
              </a:rPr>
              <a:t>Keywords &amp; Related Words:</a:t>
            </a:r>
            <a:endParaRPr sz="1600" dirty="0">
              <a:latin typeface="Calibri" panose="020F0502020204030204" pitchFamily="34" charset="0"/>
              <a:cs typeface="Calibri" panose="020F0502020204030204" pitchFamily="34" charset="0"/>
            </a:endParaRPr>
          </a:p>
          <a:p>
            <a:pPr marL="0" marR="0" lvl="0" indent="0" algn="ctr" rtl="0">
              <a:spcBef>
                <a:spcPts val="0"/>
              </a:spcBef>
              <a:spcAft>
                <a:spcPts val="0"/>
              </a:spcAft>
              <a:buNone/>
            </a:pPr>
            <a:r>
              <a:rPr lang="en-GB" sz="1600" b="0" i="0" u="none" strike="noStrike" cap="none" dirty="0">
                <a:solidFill>
                  <a:srgbClr val="000000"/>
                </a:solidFill>
                <a:latin typeface="Calibri" panose="020F0502020204030204" pitchFamily="34" charset="0"/>
                <a:ea typeface="Verdana"/>
                <a:cs typeface="Calibri" panose="020F0502020204030204" pitchFamily="34" charset="0"/>
                <a:sym typeface="Verdana"/>
              </a:rPr>
              <a:t>Television consumer behaviour </a:t>
            </a:r>
            <a:endParaRPr sz="1600" dirty="0">
              <a:latin typeface="Calibri" panose="020F0502020204030204" pitchFamily="34" charset="0"/>
              <a:cs typeface="Calibri" panose="020F0502020204030204" pitchFamily="34" charset="0"/>
            </a:endParaRPr>
          </a:p>
        </p:txBody>
      </p:sp>
      <p:cxnSp>
        <p:nvCxnSpPr>
          <p:cNvPr id="303" name="Google Shape;303;p46"/>
          <p:cNvCxnSpPr>
            <a:cxnSpLocks/>
            <a:stCxn id="302" idx="0"/>
            <a:endCxn id="301" idx="2"/>
          </p:cNvCxnSpPr>
          <p:nvPr/>
        </p:nvCxnSpPr>
        <p:spPr>
          <a:xfrm rot="16200000" flipV="1">
            <a:off x="8114610" y="4062725"/>
            <a:ext cx="646112" cy="1"/>
          </a:xfrm>
          <a:prstGeom prst="bentConnector3">
            <a:avLst>
              <a:gd name="adj1" fmla="val 50000"/>
            </a:avLst>
          </a:prstGeom>
          <a:noFill/>
          <a:ln w="9525" cap="flat" cmpd="sng">
            <a:solidFill>
              <a:schemeClr val="dk1"/>
            </a:solidFill>
            <a:prstDash val="solid"/>
            <a:miter lim="800000"/>
            <a:headEnd type="none" w="med" len="med"/>
            <a:tailEnd type="none" w="med" len="med"/>
          </a:ln>
        </p:spPr>
      </p:cxnSp>
      <p:sp>
        <p:nvSpPr>
          <p:cNvPr id="2" name="Slide Number Placeholder 1">
            <a:extLst>
              <a:ext uri="{FF2B5EF4-FFF2-40B4-BE49-F238E27FC236}">
                <a16:creationId xmlns:a16="http://schemas.microsoft.com/office/drawing/2014/main" id="{D7280AD3-A025-2A00-FF6E-A94CEC261E5B}"/>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45</a:t>
            </a:fld>
            <a:endParaRPr lang="en-US" altLang="en-US">
              <a:latin typeface="Calibri" panose="020F0502020204030204" pitchFamily="34" charset="0"/>
              <a:cs typeface="Calibri" panose="020F0502020204030204" pitchFamily="34" charset="0"/>
            </a:endParaRP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3" name="Title 2">
            <a:extLst>
              <a:ext uri="{FF2B5EF4-FFF2-40B4-BE49-F238E27FC236}">
                <a16:creationId xmlns:a16="http://schemas.microsoft.com/office/drawing/2014/main" id="{C232EEB0-AE5F-4404-B536-17280290C72E}"/>
              </a:ext>
            </a:extLst>
          </p:cNvPr>
          <p:cNvSpPr>
            <a:spLocks noGrp="1"/>
          </p:cNvSpPr>
          <p:nvPr>
            <p:ph type="title"/>
          </p:nvPr>
        </p:nvSpPr>
        <p:spPr>
          <a:solidFill>
            <a:schemeClr val="accent3">
              <a:lumMod val="20000"/>
              <a:lumOff val="80000"/>
            </a:schemeClr>
          </a:solidFill>
        </p:spPr>
        <p:txBody>
          <a:bodyPr>
            <a:normAutofit/>
          </a:bodyPr>
          <a:lstStyle/>
          <a:p>
            <a:r>
              <a:rPr lang="en-US" sz="4400" i="0" u="none" strike="noStrike" cap="none" dirty="0">
                <a:solidFill>
                  <a:srgbClr val="000000"/>
                </a:solidFill>
                <a:latin typeface="Calibri" panose="020F0502020204030204" pitchFamily="34" charset="0"/>
                <a:ea typeface="Open Sans"/>
                <a:cs typeface="Calibri" panose="020F0502020204030204" pitchFamily="34" charset="0"/>
                <a:sym typeface="Open Sans"/>
              </a:rPr>
              <a:t>Selecting a research topic</a:t>
            </a:r>
            <a:endParaRPr lang="en-GB" dirty="0">
              <a:latin typeface="Calibri" panose="020F0502020204030204" pitchFamily="34" charset="0"/>
              <a:cs typeface="Calibri" panose="020F0502020204030204" pitchFamily="34" charset="0"/>
            </a:endParaRPr>
          </a:p>
        </p:txBody>
      </p:sp>
      <p:sp>
        <p:nvSpPr>
          <p:cNvPr id="231" name="Google Shape;231;p40"/>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Autofit/>
          </a:bodyPr>
          <a:lstStyle/>
          <a:p>
            <a:pPr lvl="0"/>
            <a:r>
              <a:rPr lang="en-US" sz="2000" dirty="0">
                <a:latin typeface="Calibri" panose="020F0502020204030204" pitchFamily="34" charset="0"/>
                <a:cs typeface="Calibri" panose="020F0502020204030204" pitchFamily="34" charset="0"/>
              </a:rPr>
              <a:t>Choose a topic that you are interested: Use a list of key words, or a list of topics.</a:t>
            </a:r>
          </a:p>
          <a:p>
            <a:r>
              <a:rPr lang="en-US" sz="2000" dirty="0">
                <a:latin typeface="Calibri" panose="020F0502020204030204" pitchFamily="34" charset="0"/>
                <a:cs typeface="Calibri" panose="020F0502020204030204" pitchFamily="34" charset="0"/>
              </a:rPr>
              <a:t>Do some preliminary research on the topic you have chosen:</a:t>
            </a:r>
          </a:p>
          <a:p>
            <a:pPr lvl="1"/>
            <a:r>
              <a:rPr lang="en-US" sz="1800" dirty="0">
                <a:latin typeface="Calibri" panose="020F0502020204030204" pitchFamily="34" charset="0"/>
                <a:cs typeface="Calibri" panose="020F0502020204030204" pitchFamily="34" charset="0"/>
              </a:rPr>
              <a:t>Resources: </a:t>
            </a:r>
            <a:r>
              <a:rPr lang="en-GB" sz="1800" dirty="0">
                <a:latin typeface="Calibri" panose="020F0502020204030204" pitchFamily="34" charset="0"/>
                <a:cs typeface="Calibri" panose="020F0502020204030204" pitchFamily="34" charset="0"/>
              </a:rPr>
              <a:t>Is there sufficient literature on the topic?</a:t>
            </a:r>
          </a:p>
          <a:p>
            <a:pPr lvl="1"/>
            <a:r>
              <a:rPr lang="en-GB" sz="1800" dirty="0">
                <a:latin typeface="Calibri" panose="020F0502020204030204" pitchFamily="34" charset="0"/>
                <a:cs typeface="Calibri" panose="020F0502020204030204" pitchFamily="34" charset="0"/>
              </a:rPr>
              <a:t>Suitability: Do you understand the topic well enough to grasp its current state, including the major questions, ongoing debates, and the range of different viewpoints? Do you have a personal opinion on the issues involved?</a:t>
            </a:r>
          </a:p>
          <a:p>
            <a:pPr lvl="1"/>
            <a:r>
              <a:rPr lang="en-US" sz="1800" dirty="0">
                <a:latin typeface="Calibri" panose="020F0502020204030204" pitchFamily="34" charset="0"/>
                <a:cs typeface="Calibri" panose="020F0502020204030204" pitchFamily="34" charset="0"/>
              </a:rPr>
              <a:t>Data availability/access: Can I access relevant data on a timely basis?</a:t>
            </a:r>
          </a:p>
          <a:p>
            <a:pPr lvl="1"/>
            <a:r>
              <a:rPr lang="en-US" sz="1800" dirty="0">
                <a:latin typeface="Calibri" panose="020F0502020204030204" pitchFamily="34" charset="0"/>
                <a:cs typeface="Calibri" panose="020F0502020204030204" pitchFamily="34" charset="0"/>
              </a:rPr>
              <a:t>Feasibility: Is the project achievable within the available timeframe? </a:t>
            </a:r>
          </a:p>
          <a:p>
            <a:pPr lvl="1"/>
            <a:r>
              <a:rPr lang="en-US" sz="1800" dirty="0">
                <a:latin typeface="Calibri" panose="020F0502020204030204" pitchFamily="34" charset="0"/>
                <a:cs typeface="Calibri" panose="020F0502020204030204" pitchFamily="34" charset="0"/>
              </a:rPr>
              <a:t>Currency: Is my topic relevant to current business and economic trends?</a:t>
            </a:r>
          </a:p>
          <a:p>
            <a:pPr lvl="1"/>
            <a:r>
              <a:rPr lang="en-US" sz="1800" dirty="0">
                <a:latin typeface="Calibri" panose="020F0502020204030204" pitchFamily="34" charset="0"/>
                <a:cs typeface="Calibri" panose="020F0502020204030204" pitchFamily="34" charset="0"/>
              </a:rPr>
              <a:t>Standard: Will my topic satisfy any institutional requirements?</a:t>
            </a:r>
          </a:p>
          <a:p>
            <a:pPr lvl="1"/>
            <a:r>
              <a:rPr lang="en-US" sz="1800" dirty="0">
                <a:latin typeface="Calibri" panose="020F0502020204030204" pitchFamily="34" charset="0"/>
                <a:cs typeface="Calibri" panose="020F0502020204030204" pitchFamily="34" charset="0"/>
              </a:rPr>
              <a:t>Originality: Can my research provide new insights/fresh angle to an existing phenomenon?</a:t>
            </a:r>
          </a:p>
          <a:p>
            <a:pPr lvl="0"/>
            <a:r>
              <a:rPr lang="en-US" sz="2000" dirty="0">
                <a:latin typeface="Calibri" panose="020F0502020204030204" pitchFamily="34" charset="0"/>
                <a:cs typeface="Calibri" panose="020F0502020204030204" pitchFamily="34" charset="0"/>
              </a:rPr>
              <a:t>Would the selected topic be relevant to your future career?</a:t>
            </a:r>
          </a:p>
        </p:txBody>
      </p:sp>
      <p:sp>
        <p:nvSpPr>
          <p:cNvPr id="2" name="Slide Number Placeholder 1">
            <a:extLst>
              <a:ext uri="{FF2B5EF4-FFF2-40B4-BE49-F238E27FC236}">
                <a16:creationId xmlns:a16="http://schemas.microsoft.com/office/drawing/2014/main" id="{9A58D3CF-30D2-3A75-9D2F-991FFD41ECDD}"/>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46</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517305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31">
                                            <p:txEl>
                                              <p:pRg st="0" end="0"/>
                                            </p:txEl>
                                          </p:spTgt>
                                        </p:tgtEl>
                                        <p:attrNameLst>
                                          <p:attrName>style.visibility</p:attrName>
                                        </p:attrNameLst>
                                      </p:cBhvr>
                                      <p:to>
                                        <p:strVal val="visible"/>
                                      </p:to>
                                    </p:set>
                                    <p:anim calcmode="lin" valueType="num">
                                      <p:cBhvr additive="base">
                                        <p:cTn id="7" dur="500"/>
                                        <p:tgtEl>
                                          <p:spTgt spid="231">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31">
                                            <p:txEl>
                                              <p:pRg st="1" end="1"/>
                                            </p:txEl>
                                          </p:spTgt>
                                        </p:tgtEl>
                                        <p:attrNameLst>
                                          <p:attrName>style.visibility</p:attrName>
                                        </p:attrNameLst>
                                      </p:cBhvr>
                                      <p:to>
                                        <p:strVal val="visible"/>
                                      </p:to>
                                    </p:set>
                                    <p:anim calcmode="lin" valueType="num">
                                      <p:cBhvr additive="base">
                                        <p:cTn id="12" dur="500"/>
                                        <p:tgtEl>
                                          <p:spTgt spid="231">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31">
                                            <p:txEl>
                                              <p:pRg st="9" end="9"/>
                                            </p:txEl>
                                          </p:spTgt>
                                        </p:tgtEl>
                                        <p:attrNameLst>
                                          <p:attrName>style.visibility</p:attrName>
                                        </p:attrNameLst>
                                      </p:cBhvr>
                                      <p:to>
                                        <p:strVal val="visible"/>
                                      </p:to>
                                    </p:set>
                                    <p:anim calcmode="lin" valueType="num">
                                      <p:cBhvr additive="base">
                                        <p:cTn id="17" dur="500"/>
                                        <p:tgtEl>
                                          <p:spTgt spid="231">
                                            <p:txEl>
                                              <p:pRg st="9" end="9"/>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231">
                                            <p:txEl>
                                              <p:pRg st="6" end="6"/>
                                            </p:txEl>
                                          </p:spTgt>
                                        </p:tgtEl>
                                        <p:attrNameLst>
                                          <p:attrName>style.visibility</p:attrName>
                                        </p:attrNameLst>
                                      </p:cBhvr>
                                      <p:to>
                                        <p:strVal val="visible"/>
                                      </p:to>
                                    </p:set>
                                    <p:anim calcmode="lin" valueType="num">
                                      <p:cBhvr additive="base">
                                        <p:cTn id="22" dur="500"/>
                                        <p:tgtEl>
                                          <p:spTgt spid="231">
                                            <p:txEl>
                                              <p:pRg st="6" end="6"/>
                                            </p:txEl>
                                          </p:spTgt>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231">
                                            <p:txEl>
                                              <p:pRg st="5" end="5"/>
                                            </p:txEl>
                                          </p:spTgt>
                                        </p:tgtEl>
                                        <p:attrNameLst>
                                          <p:attrName>style.visibility</p:attrName>
                                        </p:attrNameLst>
                                      </p:cBhvr>
                                      <p:to>
                                        <p:strVal val="visible"/>
                                      </p:to>
                                    </p:set>
                                    <p:anim calcmode="lin" valueType="num">
                                      <p:cBhvr additive="base">
                                        <p:cTn id="27" dur="500"/>
                                        <p:tgtEl>
                                          <p:spTgt spid="231">
                                            <p:txEl>
                                              <p:pRg st="5" end="5"/>
                                            </p:txEl>
                                          </p:spTgt>
                                        </p:tgtEl>
                                        <p:attrNameLst>
                                          <p:attrName>ppt_x</p:attrName>
                                        </p:attrNameLst>
                                      </p:cBhvr>
                                      <p:tavLst>
                                        <p:tav tm="0">
                                          <p:val>
                                            <p:strVal val="#ppt_x-1"/>
                                          </p:val>
                                        </p:tav>
                                        <p:tav tm="100000">
                                          <p:val>
                                            <p:strVal val="#ppt_x"/>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nodeType="clickEffect">
                                  <p:stCondLst>
                                    <p:cond delay="0"/>
                                  </p:stCondLst>
                                  <p:childTnLst>
                                    <p:set>
                                      <p:cBhvr>
                                        <p:cTn id="31" dur="1" fill="hold">
                                          <p:stCondLst>
                                            <p:cond delay="0"/>
                                          </p:stCondLst>
                                        </p:cTn>
                                        <p:tgtEl>
                                          <p:spTgt spid="231">
                                            <p:txEl>
                                              <p:pRg st="7" end="7"/>
                                            </p:txEl>
                                          </p:spTgt>
                                        </p:tgtEl>
                                        <p:attrNameLst>
                                          <p:attrName>style.visibility</p:attrName>
                                        </p:attrNameLst>
                                      </p:cBhvr>
                                      <p:to>
                                        <p:strVal val="visible"/>
                                      </p:to>
                                    </p:set>
                                    <p:anim calcmode="lin" valueType="num">
                                      <p:cBhvr additive="base">
                                        <p:cTn id="32" dur="500"/>
                                        <p:tgtEl>
                                          <p:spTgt spid="231">
                                            <p:txEl>
                                              <p:pRg st="7" end="7"/>
                                            </p:txEl>
                                          </p:spTgt>
                                        </p:tgtEl>
                                        <p:attrNameLst>
                                          <p:attrName>ppt_x</p:attrName>
                                        </p:attrNameLst>
                                      </p:cBhvr>
                                      <p:tavLst>
                                        <p:tav tm="0">
                                          <p:val>
                                            <p:strVal val="#ppt_x-1"/>
                                          </p:val>
                                        </p:tav>
                                        <p:tav tm="100000">
                                          <p:val>
                                            <p:strVal val="#ppt_x"/>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231">
                                            <p:txEl>
                                              <p:pRg st="8" end="8"/>
                                            </p:txEl>
                                          </p:spTgt>
                                        </p:tgtEl>
                                        <p:attrNameLst>
                                          <p:attrName>style.visibility</p:attrName>
                                        </p:attrNameLst>
                                      </p:cBhvr>
                                      <p:to>
                                        <p:strVal val="visible"/>
                                      </p:to>
                                    </p:set>
                                    <p:anim calcmode="lin" valueType="num">
                                      <p:cBhvr additive="base">
                                        <p:cTn id="37" dur="500"/>
                                        <p:tgtEl>
                                          <p:spTgt spid="231">
                                            <p:txEl>
                                              <p:pRg st="8" end="8"/>
                                            </p:txEl>
                                          </p:spTgt>
                                        </p:tgtEl>
                                        <p:attrNameLst>
                                          <p:attrName>ppt_x</p:attrName>
                                        </p:attrNameLst>
                                      </p:cBhvr>
                                      <p:tavLst>
                                        <p:tav tm="0">
                                          <p:val>
                                            <p:strVal val="#ppt_x-1"/>
                                          </p:val>
                                        </p:tav>
                                        <p:tav tm="100000">
                                          <p:val>
                                            <p:strVal val="#ppt_x"/>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8" fill="hold" nodeType="clickEffect">
                                  <p:stCondLst>
                                    <p:cond delay="0"/>
                                  </p:stCondLst>
                                  <p:childTnLst>
                                    <p:set>
                                      <p:cBhvr>
                                        <p:cTn id="41" dur="1" fill="hold">
                                          <p:stCondLst>
                                            <p:cond delay="0"/>
                                          </p:stCondLst>
                                        </p:cTn>
                                        <p:tgtEl>
                                          <p:spTgt spid="231">
                                            <p:txEl>
                                              <p:pRg st="2" end="2"/>
                                            </p:txEl>
                                          </p:spTgt>
                                        </p:tgtEl>
                                        <p:attrNameLst>
                                          <p:attrName>style.visibility</p:attrName>
                                        </p:attrNameLst>
                                      </p:cBhvr>
                                      <p:to>
                                        <p:strVal val="visible"/>
                                      </p:to>
                                    </p:set>
                                    <p:anim calcmode="lin" valueType="num">
                                      <p:cBhvr additive="base">
                                        <p:cTn id="42" dur="500"/>
                                        <p:tgtEl>
                                          <p:spTgt spid="231">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231">
                                            <p:txEl>
                                              <p:pRg st="3" end="3"/>
                                            </p:txEl>
                                          </p:spTgt>
                                        </p:tgtEl>
                                        <p:attrNameLst>
                                          <p:attrName>style.visibility</p:attrName>
                                        </p:attrNameLst>
                                      </p:cBhvr>
                                      <p:to>
                                        <p:strVal val="visible"/>
                                      </p:to>
                                    </p:set>
                                    <p:anim calcmode="lin" valueType="num">
                                      <p:cBhvr additive="base">
                                        <p:cTn id="47" dur="500"/>
                                        <p:tgtEl>
                                          <p:spTgt spid="231">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8" fill="hold" nodeType="clickEffect">
                                  <p:stCondLst>
                                    <p:cond delay="0"/>
                                  </p:stCondLst>
                                  <p:childTnLst>
                                    <p:set>
                                      <p:cBhvr>
                                        <p:cTn id="51" dur="1" fill="hold">
                                          <p:stCondLst>
                                            <p:cond delay="0"/>
                                          </p:stCondLst>
                                        </p:cTn>
                                        <p:tgtEl>
                                          <p:spTgt spid="231">
                                            <p:txEl>
                                              <p:pRg st="4" end="4"/>
                                            </p:txEl>
                                          </p:spTgt>
                                        </p:tgtEl>
                                        <p:attrNameLst>
                                          <p:attrName>style.visibility</p:attrName>
                                        </p:attrNameLst>
                                      </p:cBhvr>
                                      <p:to>
                                        <p:strVal val="visible"/>
                                      </p:to>
                                    </p:set>
                                    <p:anim calcmode="lin" valueType="num">
                                      <p:cBhvr additive="base">
                                        <p:cTn id="52" dur="500"/>
                                        <p:tgtEl>
                                          <p:spTgt spid="231">
                                            <p:txEl>
                                              <p:pRg st="4" end="4"/>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313"/>
        <p:cNvGrpSpPr/>
        <p:nvPr/>
      </p:nvGrpSpPr>
      <p:grpSpPr>
        <a:xfrm>
          <a:off x="0" y="0"/>
          <a:ext cx="0" cy="0"/>
          <a:chOff x="0" y="0"/>
          <a:chExt cx="0" cy="0"/>
        </a:xfrm>
      </p:grpSpPr>
      <p:sp>
        <p:nvSpPr>
          <p:cNvPr id="314" name="Google Shape;314;p48"/>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a:latin typeface="Calibri" panose="020F0502020204030204" pitchFamily="34" charset="0"/>
                <a:cs typeface="Calibri" panose="020F0502020204030204" pitchFamily="34" charset="0"/>
              </a:rPr>
              <a:t>Search Strategies</a:t>
            </a:r>
          </a:p>
        </p:txBody>
      </p:sp>
      <p:sp>
        <p:nvSpPr>
          <p:cNvPr id="316" name="Google Shape;316;p48"/>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latin typeface="Calibri" panose="020F0502020204030204" pitchFamily="34" charset="0"/>
                <a:cs typeface="Calibri" panose="020F0502020204030204" pitchFamily="34" charset="0"/>
              </a:rPr>
              <a:t>Use encyclopedias, almanacs and dictionaries to find background information on your topic</a:t>
            </a:r>
          </a:p>
          <a:p>
            <a:pPr lvl="0"/>
            <a:r>
              <a:rPr lang="en-US" dirty="0">
                <a:latin typeface="Calibri" panose="020F0502020204030204" pitchFamily="34" charset="0"/>
                <a:cs typeface="Calibri" panose="020F0502020204030204" pitchFamily="34" charset="0"/>
              </a:rPr>
              <a:t>Use the library’s many databases to find in-depth </a:t>
            </a:r>
            <a:br>
              <a:rPr lang="en-US" dirty="0">
                <a:latin typeface="Calibri" panose="020F0502020204030204" pitchFamily="34" charset="0"/>
                <a:cs typeface="Calibri" panose="020F0502020204030204" pitchFamily="34" charset="0"/>
              </a:rPr>
            </a:br>
            <a:r>
              <a:rPr lang="en-US" dirty="0">
                <a:latin typeface="Calibri" panose="020F0502020204030204" pitchFamily="34" charset="0"/>
                <a:cs typeface="Calibri" panose="020F0502020204030204" pitchFamily="34" charset="0"/>
              </a:rPr>
              <a:t>information in books and journals</a:t>
            </a:r>
          </a:p>
        </p:txBody>
      </p:sp>
      <p:sp>
        <p:nvSpPr>
          <p:cNvPr id="315" name="Google Shape;315;p48"/>
          <p:cNvSpPr txBox="1"/>
          <p:nvPr/>
        </p:nvSpPr>
        <p:spPr>
          <a:xfrm>
            <a:off x="933450" y="4241393"/>
            <a:ext cx="10410825" cy="1323399"/>
          </a:xfrm>
          <a:prstGeom prst="rect">
            <a:avLst/>
          </a:prstGeom>
          <a:solidFill>
            <a:srgbClr val="92D050"/>
          </a:solidFill>
          <a:ln w="9525" cap="flat" cmpd="sng">
            <a:solidFill>
              <a:schemeClr val="hlink"/>
            </a:solidFill>
            <a:prstDash val="solid"/>
            <a:miter lim="800000"/>
            <a:headEnd type="none" w="sm" len="sm"/>
            <a:tailEnd type="none" w="sm" len="sm"/>
          </a:ln>
          <a:effectLst>
            <a:outerShdw dist="107763" dir="2700000" algn="ctr" rotWithShape="0">
              <a:schemeClr val="lt2">
                <a:alpha val="49803"/>
              </a:schemeClr>
            </a:outerShdw>
          </a:effectLst>
        </p:spPr>
        <p:txBody>
          <a:bodyPr spcFirstLastPara="1" wrap="square" lIns="91425" tIns="45700" rIns="91425" bIns="45700" anchor="t" anchorCtr="0">
            <a:spAutoFit/>
          </a:bodyPr>
          <a:lstStyle/>
          <a:p>
            <a:pPr marL="0" marR="0" lvl="0" indent="0" algn="ctr" rtl="0">
              <a:spcBef>
                <a:spcPts val="0"/>
              </a:spcBef>
              <a:spcAft>
                <a:spcPts val="0"/>
              </a:spcAft>
              <a:buNone/>
            </a:pPr>
            <a:r>
              <a:rPr lang="en-GB" sz="3200" b="0" i="0" u="none" strike="noStrike" cap="none" dirty="0">
                <a:solidFill>
                  <a:srgbClr val="000000"/>
                </a:solidFill>
                <a:latin typeface="Calibri" panose="020F0502020204030204" pitchFamily="34" charset="0"/>
                <a:ea typeface="Verdana"/>
                <a:cs typeface="Calibri" panose="020F0502020204030204" pitchFamily="34" charset="0"/>
                <a:sym typeface="Verdana"/>
              </a:rPr>
              <a:t>Improve your Search Results</a:t>
            </a:r>
            <a:endParaRPr sz="2800" dirty="0">
              <a:latin typeface="Calibri" panose="020F0502020204030204" pitchFamily="34" charset="0"/>
              <a:cs typeface="Calibri" panose="020F0502020204030204" pitchFamily="34" charset="0"/>
            </a:endParaRPr>
          </a:p>
          <a:p>
            <a:pPr marL="0" marR="0" lvl="0" indent="0" algn="ctr" rtl="0">
              <a:spcBef>
                <a:spcPts val="0"/>
              </a:spcBef>
              <a:spcAft>
                <a:spcPts val="0"/>
              </a:spcAft>
              <a:buNone/>
            </a:pPr>
            <a:r>
              <a:rPr lang="en-GB" sz="2400" b="0" i="0" u="none" strike="noStrike" cap="none" dirty="0">
                <a:solidFill>
                  <a:srgbClr val="000000"/>
                </a:solidFill>
                <a:latin typeface="Calibri" panose="020F0502020204030204" pitchFamily="34" charset="0"/>
                <a:ea typeface="Verdana"/>
                <a:cs typeface="Calibri" panose="020F0502020204030204" pitchFamily="34" charset="0"/>
                <a:sym typeface="Verdana"/>
              </a:rPr>
              <a:t>Use Boolean operators (AND, OR, NOT) in all online databases (including Google) to improve the relevancy of your results.</a:t>
            </a:r>
            <a:endParaRPr sz="2400" b="0" i="0" u="none" strike="noStrike" cap="none" dirty="0">
              <a:solidFill>
                <a:srgbClr val="000000"/>
              </a:solidFill>
              <a:latin typeface="Calibri" panose="020F0502020204030204" pitchFamily="34" charset="0"/>
              <a:ea typeface="Verdana"/>
              <a:cs typeface="Calibri" panose="020F0502020204030204" pitchFamily="34" charset="0"/>
              <a:sym typeface="Verdana"/>
            </a:endParaRPr>
          </a:p>
        </p:txBody>
      </p:sp>
      <p:sp>
        <p:nvSpPr>
          <p:cNvPr id="2" name="Slide Number Placeholder 1">
            <a:extLst>
              <a:ext uri="{FF2B5EF4-FFF2-40B4-BE49-F238E27FC236}">
                <a16:creationId xmlns:a16="http://schemas.microsoft.com/office/drawing/2014/main" id="{13612CFB-26C9-CFDA-0B65-7B1A373C55C5}"/>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47</a:t>
            </a:fld>
            <a:endParaRPr lang="en-US" altLang="en-US">
              <a:latin typeface="Calibri" panose="020F0502020204030204" pitchFamily="34" charset="0"/>
              <a:cs typeface="Calibri" panose="020F0502020204030204" pitchFamily="34" charset="0"/>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p49"/>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a:latin typeface="Calibri" panose="020F0502020204030204" pitchFamily="34" charset="0"/>
                <a:cs typeface="Calibri" panose="020F0502020204030204" pitchFamily="34" charset="0"/>
              </a:rPr>
              <a:t>Evaluate your information</a:t>
            </a:r>
          </a:p>
        </p:txBody>
      </p:sp>
      <p:sp>
        <p:nvSpPr>
          <p:cNvPr id="322" name="Google Shape;322;p49"/>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77500" lnSpcReduction="20000"/>
          </a:bodyPr>
          <a:lstStyle/>
          <a:p>
            <a:pPr lvl="0"/>
            <a:r>
              <a:rPr lang="en-US">
                <a:latin typeface="Calibri" panose="020F0502020204030204" pitchFamily="34" charset="0"/>
                <a:cs typeface="Calibri" panose="020F0502020204030204" pitchFamily="34" charset="0"/>
              </a:rPr>
              <a:t>Everything that is written has at least some bias or point-of-view. You need to evaluate how much that bias affects the content of the article or website.</a:t>
            </a:r>
          </a:p>
          <a:p>
            <a:pPr lvl="1"/>
            <a:r>
              <a:rPr lang="en-US">
                <a:latin typeface="Calibri" panose="020F0502020204030204" pitchFamily="34" charset="0"/>
                <a:cs typeface="Calibri" panose="020F0502020204030204" pitchFamily="34" charset="0"/>
              </a:rPr>
              <a:t>Who is the author?</a:t>
            </a:r>
          </a:p>
          <a:p>
            <a:pPr lvl="2"/>
            <a:r>
              <a:rPr lang="en-US">
                <a:latin typeface="Calibri" panose="020F0502020204030204" pitchFamily="34" charset="0"/>
                <a:cs typeface="Calibri" panose="020F0502020204030204" pitchFamily="34" charset="0"/>
              </a:rPr>
              <a:t>Did the author have any authority in what they wrote? What credentials do they have?</a:t>
            </a:r>
          </a:p>
          <a:p>
            <a:pPr lvl="1"/>
            <a:r>
              <a:rPr lang="en-US">
                <a:latin typeface="Calibri" panose="020F0502020204030204" pitchFamily="34" charset="0"/>
                <a:cs typeface="Calibri" panose="020F0502020204030204" pitchFamily="34" charset="0"/>
              </a:rPr>
              <a:t>Why was the article written?</a:t>
            </a:r>
          </a:p>
          <a:p>
            <a:pPr lvl="2"/>
            <a:r>
              <a:rPr lang="en-US">
                <a:latin typeface="Calibri" panose="020F0502020204030204" pitchFamily="34" charset="0"/>
                <a:cs typeface="Calibri" panose="020F0502020204030204" pitchFamily="34" charset="0"/>
              </a:rPr>
              <a:t>Many articles and websites were written to present specific arguments or theories. Make sure you know if the information you are using was written for a specific purpose.</a:t>
            </a:r>
          </a:p>
          <a:p>
            <a:pPr lvl="1"/>
            <a:r>
              <a:rPr lang="en-US">
                <a:latin typeface="Calibri" panose="020F0502020204030204" pitchFamily="34" charset="0"/>
                <a:cs typeface="Calibri" panose="020F0502020204030204" pitchFamily="34" charset="0"/>
              </a:rPr>
              <a:t>Where was it published?</a:t>
            </a:r>
          </a:p>
          <a:p>
            <a:pPr lvl="2"/>
            <a:r>
              <a:rPr lang="en-US">
                <a:latin typeface="Calibri" panose="020F0502020204030204" pitchFamily="34" charset="0"/>
                <a:cs typeface="Calibri" panose="020F0502020204030204" pitchFamily="34" charset="0"/>
              </a:rPr>
              <a:t>Was it published in a peer-reviewed, scholarly, or otherwise authoritative journal? Or, merely on someone’s personal website?</a:t>
            </a:r>
          </a:p>
          <a:p>
            <a:pPr lvl="1"/>
            <a:r>
              <a:rPr lang="en-US">
                <a:latin typeface="Calibri" panose="020F0502020204030204" pitchFamily="34" charset="0"/>
                <a:cs typeface="Calibri" panose="020F0502020204030204" pitchFamily="34" charset="0"/>
              </a:rPr>
              <a:t>When was it published?</a:t>
            </a:r>
          </a:p>
          <a:p>
            <a:pPr lvl="2"/>
            <a:r>
              <a:rPr lang="en-US">
                <a:latin typeface="Calibri" panose="020F0502020204030204" pitchFamily="34" charset="0"/>
                <a:cs typeface="Calibri" panose="020F0502020204030204" pitchFamily="34" charset="0"/>
              </a:rPr>
              <a:t>Obvious, yes. But, make sure that the website you use is not outdated.</a:t>
            </a:r>
          </a:p>
        </p:txBody>
      </p:sp>
      <p:sp>
        <p:nvSpPr>
          <p:cNvPr id="323" name="Google Shape;323;p49"/>
          <p:cNvSpPr/>
          <p:nvPr/>
        </p:nvSpPr>
        <p:spPr>
          <a:xfrm>
            <a:off x="9474200" y="4152900"/>
            <a:ext cx="2514600" cy="2209800"/>
          </a:xfrm>
          <a:prstGeom prst="irregularSeal1">
            <a:avLst/>
          </a:prstGeom>
          <a:solidFill>
            <a:schemeClr val="accent1"/>
          </a:solidFill>
          <a:ln w="9525" cap="flat" cmpd="sng">
            <a:solidFill>
              <a:schemeClr val="hlink"/>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GB" sz="1600" b="1" i="0" u="none" strike="noStrike" cap="none" dirty="0">
                <a:solidFill>
                  <a:srgbClr val="000000"/>
                </a:solidFill>
                <a:latin typeface="Calibri" panose="020F0502020204030204" pitchFamily="34" charset="0"/>
                <a:ea typeface="Verdana"/>
                <a:cs typeface="Calibri" panose="020F0502020204030204" pitchFamily="34" charset="0"/>
                <a:sym typeface="Verdana"/>
              </a:rPr>
              <a:t> Learn</a:t>
            </a:r>
            <a:r>
              <a:rPr lang="en-GB" sz="1600" b="0" i="0" u="none" strike="noStrike" cap="none" dirty="0">
                <a:solidFill>
                  <a:srgbClr val="000000"/>
                </a:solidFill>
                <a:latin typeface="Calibri" panose="020F0502020204030204" pitchFamily="34" charset="0"/>
                <a:ea typeface="Verdana"/>
                <a:cs typeface="Calibri" panose="020F0502020204030204" pitchFamily="34" charset="0"/>
                <a:sym typeface="Verdana"/>
              </a:rPr>
              <a:t> how to</a:t>
            </a:r>
            <a:br>
              <a:rPr lang="en-GB" sz="1600" b="0" i="0" u="none" strike="noStrike" cap="none" dirty="0">
                <a:solidFill>
                  <a:srgbClr val="000000"/>
                </a:solidFill>
                <a:latin typeface="Calibri" panose="020F0502020204030204" pitchFamily="34" charset="0"/>
                <a:ea typeface="Verdana"/>
                <a:cs typeface="Calibri" panose="020F0502020204030204" pitchFamily="34" charset="0"/>
                <a:sym typeface="Verdana"/>
              </a:rPr>
            </a:br>
            <a:r>
              <a:rPr lang="en-GB" sz="1600" b="0" i="0" u="none" strike="noStrike" cap="none" dirty="0">
                <a:solidFill>
                  <a:srgbClr val="000000"/>
                </a:solidFill>
                <a:latin typeface="Calibri" panose="020F0502020204030204" pitchFamily="34" charset="0"/>
                <a:ea typeface="Verdana"/>
                <a:cs typeface="Calibri" panose="020F0502020204030204" pitchFamily="34" charset="0"/>
                <a:sym typeface="Verdana"/>
              </a:rPr>
              <a:t>identify scholarly </a:t>
            </a:r>
            <a:br>
              <a:rPr lang="en-GB" sz="1600" b="0" i="0" u="none" strike="noStrike" cap="none" dirty="0">
                <a:solidFill>
                  <a:srgbClr val="000000"/>
                </a:solidFill>
                <a:latin typeface="Calibri" panose="020F0502020204030204" pitchFamily="34" charset="0"/>
                <a:ea typeface="Verdana"/>
                <a:cs typeface="Calibri" panose="020F0502020204030204" pitchFamily="34" charset="0"/>
                <a:sym typeface="Verdana"/>
              </a:rPr>
            </a:br>
            <a:r>
              <a:rPr lang="en-GB" sz="1600" b="0" i="0" u="none" strike="noStrike" cap="none" dirty="0">
                <a:solidFill>
                  <a:srgbClr val="000000"/>
                </a:solidFill>
                <a:latin typeface="Calibri" panose="020F0502020204030204" pitchFamily="34" charset="0"/>
                <a:ea typeface="Verdana"/>
                <a:cs typeface="Calibri" panose="020F0502020204030204" pitchFamily="34" charset="0"/>
                <a:sym typeface="Verdana"/>
              </a:rPr>
              <a:t>journals</a:t>
            </a:r>
            <a:endParaRPr dirty="0">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294BADE0-9A12-FA7F-D0F8-872E8411B068}"/>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48</a:t>
            </a:fld>
            <a:endParaRPr lang="en-US" altLang="en-US">
              <a:latin typeface="Calibri" panose="020F0502020204030204" pitchFamily="34" charset="0"/>
              <a:cs typeface="Calibri" panose="020F0502020204030204" pitchFamily="34" charset="0"/>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291"/>
        <p:cNvGrpSpPr/>
        <p:nvPr/>
      </p:nvGrpSpPr>
      <p:grpSpPr>
        <a:xfrm>
          <a:off x="0" y="0"/>
          <a:ext cx="0" cy="0"/>
          <a:chOff x="0" y="0"/>
          <a:chExt cx="0" cy="0"/>
        </a:xfrm>
      </p:grpSpPr>
      <p:sp>
        <p:nvSpPr>
          <p:cNvPr id="292" name="Google Shape;292;p45"/>
          <p:cNvSpPr txBox="1">
            <a:spLocks noGrp="1"/>
          </p:cNvSpPr>
          <p:nvPr>
            <p:ph type="title"/>
          </p:nvPr>
        </p:nvSpPr>
        <p:spPr>
          <a:xfrm>
            <a:off x="609600" y="274638"/>
            <a:ext cx="10972800" cy="1143000"/>
          </a:xfrm>
          <a:solidFill>
            <a:schemeClr val="accent2"/>
          </a:solidFill>
          <a:ln>
            <a:noFill/>
          </a:ln>
        </p:spPr>
        <p:txBody>
          <a:bodyPr spcFirstLastPara="1" wrap="square" lIns="90475" tIns="44450" rIns="90475" bIns="44450" anchor="ctr" anchorCtr="0">
            <a:normAutofit/>
          </a:bodyPr>
          <a:lstStyle/>
          <a:p>
            <a:pPr lvl="0"/>
            <a:r>
              <a:rPr lang="en-GB" dirty="0">
                <a:latin typeface="Calibri" panose="020F0502020204030204" pitchFamily="34" charset="0"/>
                <a:cs typeface="Calibri" panose="020F0502020204030204" pitchFamily="34" charset="0"/>
              </a:rPr>
              <a:t>Activity</a:t>
            </a:r>
          </a:p>
        </p:txBody>
      </p:sp>
      <p:sp>
        <p:nvSpPr>
          <p:cNvPr id="293" name="Google Shape;293;p45"/>
          <p:cNvSpPr txBox="1">
            <a:spLocks noGrp="1"/>
          </p:cNvSpPr>
          <p:nvPr>
            <p:ph type="body" idx="1"/>
          </p:nvPr>
        </p:nvSpPr>
        <p:spPr>
          <a:xfrm>
            <a:off x="609600" y="1600201"/>
            <a:ext cx="10972800" cy="3917032"/>
          </a:xfrm>
          <a:noFill/>
          <a:ln>
            <a:noFill/>
          </a:ln>
        </p:spPr>
        <p:txBody>
          <a:bodyPr spcFirstLastPara="1" wrap="square" lIns="90475" tIns="44450" rIns="90475" bIns="44450" anchor="t" anchorCtr="0">
            <a:normAutofit/>
          </a:bodyPr>
          <a:lstStyle/>
          <a:p>
            <a:pPr lvl="0"/>
            <a:r>
              <a:rPr lang="en-US" dirty="0">
                <a:latin typeface="Calibri" panose="020F0502020204030204" pitchFamily="34" charset="0"/>
                <a:cs typeface="Calibri" panose="020F0502020204030204" pitchFamily="34" charset="0"/>
              </a:rPr>
              <a:t>What are the features of “good” research topics? </a:t>
            </a:r>
          </a:p>
          <a:p>
            <a:pPr lvl="0"/>
            <a:r>
              <a:rPr lang="en-US" dirty="0">
                <a:latin typeface="Calibri" panose="020F0502020204030204" pitchFamily="34" charset="0"/>
                <a:cs typeface="Calibri" panose="020F0502020204030204" pitchFamily="34" charset="0"/>
                <a:sym typeface="Open Sans"/>
              </a:rPr>
              <a:t>Brainstorm in pairs</a:t>
            </a:r>
          </a:p>
          <a:p>
            <a:pPr lvl="0"/>
            <a:r>
              <a:rPr lang="en-US" dirty="0">
                <a:latin typeface="Calibri" panose="020F0502020204030204" pitchFamily="34" charset="0"/>
                <a:cs typeface="Calibri" panose="020F0502020204030204" pitchFamily="34" charset="0"/>
                <a:sym typeface="Open Sans"/>
              </a:rPr>
              <a:t>Time: 5 minutes</a:t>
            </a:r>
          </a:p>
        </p:txBody>
      </p:sp>
      <p:sp>
        <p:nvSpPr>
          <p:cNvPr id="2" name="Slide Number Placeholder 1">
            <a:extLst>
              <a:ext uri="{FF2B5EF4-FFF2-40B4-BE49-F238E27FC236}">
                <a16:creationId xmlns:a16="http://schemas.microsoft.com/office/drawing/2014/main" id="{5BFBD7A8-A016-01F7-8E45-589BEB61B900}"/>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49</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6865283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5E6AA0-2701-7B3D-4561-44B54FD0E7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E7D0B9-6C80-6504-704B-A3A2B6318F81}"/>
              </a:ext>
            </a:extLst>
          </p:cNvPr>
          <p:cNvSpPr>
            <a:spLocks noGrp="1"/>
          </p:cNvSpPr>
          <p:nvPr>
            <p:ph type="title"/>
          </p:nvPr>
        </p:nvSpPr>
        <p:spPr/>
        <p:txBody>
          <a:bodyPr/>
          <a:lstStyle/>
          <a:p>
            <a:r>
              <a:rPr lang="en-GB" dirty="0"/>
              <a:t>Research questions / hypotheses</a:t>
            </a:r>
          </a:p>
        </p:txBody>
      </p:sp>
      <p:sp>
        <p:nvSpPr>
          <p:cNvPr id="3" name="Content Placeholder 2">
            <a:extLst>
              <a:ext uri="{FF2B5EF4-FFF2-40B4-BE49-F238E27FC236}">
                <a16:creationId xmlns:a16="http://schemas.microsoft.com/office/drawing/2014/main" id="{32BBD80B-099E-4B92-09AC-CE256A0BE422}"/>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A078D40F-DF60-E7E8-639D-47C0090F0E91}"/>
              </a:ext>
            </a:extLst>
          </p:cNvPr>
          <p:cNvSpPr>
            <a:spLocks noGrp="1"/>
          </p:cNvSpPr>
          <p:nvPr>
            <p:ph type="sldNum" sz="quarter" idx="12"/>
          </p:nvPr>
        </p:nvSpPr>
        <p:spPr/>
        <p:txBody>
          <a:bodyPr/>
          <a:lstStyle/>
          <a:p>
            <a:pPr>
              <a:defRPr/>
            </a:pPr>
            <a:fld id="{6B9CAAEB-5DD4-4716-AEA0-BEF1B1D22BD1}" type="slidenum">
              <a:rPr lang="en-US" altLang="en-US" smtClean="0"/>
              <a:pPr>
                <a:defRPr/>
              </a:pPr>
              <a:t>50</a:t>
            </a:fld>
            <a:endParaRPr lang="en-US" altLang="en-US"/>
          </a:p>
        </p:txBody>
      </p:sp>
    </p:spTree>
    <p:extLst>
      <p:ext uri="{BB962C8B-B14F-4D97-AF65-F5344CB8AC3E}">
        <p14:creationId xmlns:p14="http://schemas.microsoft.com/office/powerpoint/2010/main" val="164353602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20" name="Google Shape;220;p35"/>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Autofit/>
          </a:bodyPr>
          <a:lstStyle/>
          <a:p>
            <a:pPr lvl="0"/>
            <a:r>
              <a:rPr lang="en-US" sz="3600" dirty="0">
                <a:latin typeface="Calibri" panose="020F0502020204030204" pitchFamily="34" charset="0"/>
                <a:cs typeface="Calibri" panose="020F0502020204030204" pitchFamily="34" charset="0"/>
              </a:rPr>
              <a:t>Where do hypotheses/research questions come from?</a:t>
            </a:r>
          </a:p>
        </p:txBody>
      </p:sp>
      <p:sp>
        <p:nvSpPr>
          <p:cNvPr id="221" name="Google Shape;221;p35"/>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a:latin typeface="Calibri" panose="020F0502020204030204" pitchFamily="34" charset="0"/>
                <a:cs typeface="Calibri" panose="020F0502020204030204" pitchFamily="34" charset="0"/>
              </a:rPr>
              <a:t>Not usually thin air</a:t>
            </a:r>
          </a:p>
          <a:p>
            <a:pPr lvl="0"/>
            <a:r>
              <a:rPr lang="en-US">
                <a:latin typeface="Calibri" panose="020F0502020204030204" pitchFamily="34" charset="0"/>
                <a:cs typeface="Calibri" panose="020F0502020204030204" pitchFamily="34" charset="0"/>
              </a:rPr>
              <a:t>From within a framework</a:t>
            </a:r>
          </a:p>
          <a:p>
            <a:pPr lvl="1"/>
            <a:r>
              <a:rPr lang="en-US">
                <a:latin typeface="Calibri" panose="020F0502020204030204" pitchFamily="34" charset="0"/>
                <a:cs typeface="Calibri" panose="020F0502020204030204" pitchFamily="34" charset="0"/>
              </a:rPr>
              <a:t>Some phenomenon is not well explained by current thinking</a:t>
            </a:r>
          </a:p>
          <a:p>
            <a:pPr lvl="1"/>
            <a:r>
              <a:rPr lang="en-US">
                <a:latin typeface="Calibri" panose="020F0502020204030204" pitchFamily="34" charset="0"/>
                <a:cs typeface="Calibri" panose="020F0502020204030204" pitchFamily="34" charset="0"/>
              </a:rPr>
              <a:t>“New” hypothesis is often just an adaptation of an existing hypothesis</a:t>
            </a:r>
          </a:p>
          <a:p>
            <a:pPr lvl="0"/>
            <a:r>
              <a:rPr lang="en-US">
                <a:latin typeface="Calibri" panose="020F0502020204030204" pitchFamily="34" charset="0"/>
                <a:cs typeface="Calibri" panose="020F0502020204030204" pitchFamily="34" charset="0"/>
              </a:rPr>
              <a:t>thesis ~ antithesis ~ synthesis</a:t>
            </a:r>
          </a:p>
          <a:p>
            <a:pPr lvl="1"/>
            <a:endParaRPr lang="en-US">
              <a:latin typeface="Calibri" panose="020F0502020204030204" pitchFamily="34" charset="0"/>
              <a:cs typeface="Calibri" panose="020F0502020204030204" pitchFamily="34" charset="0"/>
            </a:endParaRPr>
          </a:p>
          <a:p>
            <a:pPr lvl="1"/>
            <a:endParaRPr lang="en-US">
              <a:latin typeface="Calibri" panose="020F0502020204030204" pitchFamily="34" charset="0"/>
              <a:cs typeface="Calibri" panose="020F0502020204030204" pitchFamily="34" charset="0"/>
            </a:endParaRPr>
          </a:p>
        </p:txBody>
      </p:sp>
      <p:sp>
        <p:nvSpPr>
          <p:cNvPr id="219" name="Google Shape;219;p35"/>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51</a:t>
            </a:fld>
            <a:endParaRPr lang="en-GB">
              <a:latin typeface="Calibri" panose="020F0502020204030204" pitchFamily="34" charset="0"/>
              <a:cs typeface="Calibri" panose="020F0502020204030204" pitchFamily="34" charset="0"/>
              <a:sym typeface="Arial"/>
            </a:endParaRPr>
          </a:p>
        </p:txBody>
      </p:sp>
    </p:spTree>
    <p:extLst>
      <p:ext uri="{BB962C8B-B14F-4D97-AF65-F5344CB8AC3E}">
        <p14:creationId xmlns:p14="http://schemas.microsoft.com/office/powerpoint/2010/main" val="148573662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sp>
        <p:nvSpPr>
          <p:cNvPr id="227" name="Google Shape;227;p36"/>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Thesis ~ Antithesis ~ Synthesis</a:t>
            </a:r>
          </a:p>
        </p:txBody>
      </p:sp>
      <p:sp>
        <p:nvSpPr>
          <p:cNvPr id="228" name="Google Shape;228;p36"/>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92500" lnSpcReduction="20000"/>
          </a:bodyPr>
          <a:lstStyle/>
          <a:p>
            <a:pPr lvl="0"/>
            <a:r>
              <a:rPr lang="en-US">
                <a:latin typeface="Calibri" panose="020F0502020204030204" pitchFamily="34" charset="0"/>
                <a:cs typeface="Calibri" panose="020F0502020204030204" pitchFamily="34" charset="0"/>
              </a:rPr>
              <a:t>Thesis</a:t>
            </a:r>
          </a:p>
          <a:p>
            <a:pPr lvl="1"/>
            <a:r>
              <a:rPr lang="en-US">
                <a:latin typeface="Calibri" panose="020F0502020204030204" pitchFamily="34" charset="0"/>
                <a:cs typeface="Calibri" panose="020F0502020204030204" pitchFamily="34" charset="0"/>
              </a:rPr>
              <a:t>the original statement of an idea</a:t>
            </a:r>
          </a:p>
          <a:p>
            <a:pPr lvl="0"/>
            <a:r>
              <a:rPr lang="en-US">
                <a:latin typeface="Calibri" panose="020F0502020204030204" pitchFamily="34" charset="0"/>
                <a:cs typeface="Calibri" panose="020F0502020204030204" pitchFamily="34" charset="0"/>
              </a:rPr>
              <a:t>Antithesis</a:t>
            </a:r>
          </a:p>
          <a:p>
            <a:pPr lvl="1"/>
            <a:r>
              <a:rPr lang="en-US">
                <a:latin typeface="Calibri" panose="020F0502020204030204" pitchFamily="34" charset="0"/>
                <a:cs typeface="Calibri" panose="020F0502020204030204" pitchFamily="34" charset="0"/>
              </a:rPr>
              <a:t>an argument to challenge a previous thesis</a:t>
            </a:r>
          </a:p>
          <a:p>
            <a:pPr lvl="1"/>
            <a:r>
              <a:rPr lang="en-US">
                <a:latin typeface="Calibri" panose="020F0502020204030204" pitchFamily="34" charset="0"/>
                <a:cs typeface="Calibri" panose="020F0502020204030204" pitchFamily="34" charset="0"/>
              </a:rPr>
              <a:t>often draws on new data</a:t>
            </a:r>
          </a:p>
          <a:p>
            <a:pPr lvl="0"/>
            <a:r>
              <a:rPr lang="en-US">
                <a:latin typeface="Calibri" panose="020F0502020204030204" pitchFamily="34" charset="0"/>
                <a:cs typeface="Calibri" panose="020F0502020204030204" pitchFamily="34" charset="0"/>
              </a:rPr>
              <a:t>Synthesis</a:t>
            </a:r>
          </a:p>
          <a:p>
            <a:pPr lvl="1"/>
            <a:r>
              <a:rPr lang="en-US">
                <a:latin typeface="Calibri" panose="020F0502020204030204" pitchFamily="34" charset="0"/>
                <a:cs typeface="Calibri" panose="020F0502020204030204" pitchFamily="34" charset="0"/>
              </a:rPr>
              <a:t>a new argument from existing sources</a:t>
            </a:r>
          </a:p>
          <a:p>
            <a:pPr lvl="1"/>
            <a:r>
              <a:rPr lang="en-US">
                <a:latin typeface="Calibri" panose="020F0502020204030204" pitchFamily="34" charset="0"/>
                <a:cs typeface="Calibri" panose="020F0502020204030204" pitchFamily="34" charset="0"/>
              </a:rPr>
              <a:t>typically, resolves the apparent contradiction between a thesis and an antithesis </a:t>
            </a:r>
          </a:p>
          <a:p>
            <a:pPr lvl="1"/>
            <a:endParaRPr lang="en-US">
              <a:latin typeface="Calibri" panose="020F0502020204030204" pitchFamily="34" charset="0"/>
              <a:cs typeface="Calibri" panose="020F0502020204030204" pitchFamily="34" charset="0"/>
            </a:endParaRPr>
          </a:p>
        </p:txBody>
      </p:sp>
      <p:sp>
        <p:nvSpPr>
          <p:cNvPr id="226" name="Google Shape;226;p36"/>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52</a:t>
            </a:fld>
            <a:endParaRPr lang="en-GB">
              <a:latin typeface="Calibri" panose="020F0502020204030204" pitchFamily="34" charset="0"/>
              <a:cs typeface="Calibri" panose="020F0502020204030204" pitchFamily="34" charset="0"/>
              <a:sym typeface="Arial"/>
            </a:endParaRPr>
          </a:p>
        </p:txBody>
      </p:sp>
    </p:spTree>
    <p:extLst>
      <p:ext uri="{BB962C8B-B14F-4D97-AF65-F5344CB8AC3E}">
        <p14:creationId xmlns:p14="http://schemas.microsoft.com/office/powerpoint/2010/main" val="229338860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3" name="Title 2">
            <a:extLst>
              <a:ext uri="{FF2B5EF4-FFF2-40B4-BE49-F238E27FC236}">
                <a16:creationId xmlns:a16="http://schemas.microsoft.com/office/drawing/2014/main" id="{F2E0090B-13A4-49B5-D782-7730906CC15C}"/>
              </a:ext>
            </a:extLst>
          </p:cNvPr>
          <p:cNvSpPr>
            <a:spLocks noGrp="1"/>
          </p:cNvSpPr>
          <p:nvPr>
            <p:ph type="title"/>
          </p:nvPr>
        </p:nvSpPr>
        <p:spPr/>
        <p:txBody>
          <a:bodyPr>
            <a:normAutofit/>
          </a:bodyPr>
          <a:lstStyle/>
          <a:p>
            <a:r>
              <a:rPr lang="en-GB" sz="4400" i="0" u="none" strike="noStrike" cap="none" dirty="0">
                <a:solidFill>
                  <a:srgbClr val="000000"/>
                </a:solidFill>
                <a:latin typeface="Calibri" panose="020F0502020204030204" pitchFamily="34" charset="0"/>
                <a:ea typeface="Open Sans"/>
                <a:cs typeface="Calibri" panose="020F0502020204030204" pitchFamily="34" charset="0"/>
                <a:sym typeface="Open Sans"/>
              </a:rPr>
              <a:t>Research Question</a:t>
            </a:r>
            <a:endParaRPr lang="en-GB" dirty="0">
              <a:latin typeface="Calibri" panose="020F0502020204030204" pitchFamily="34" charset="0"/>
              <a:cs typeface="Calibri" panose="020F0502020204030204" pitchFamily="34" charset="0"/>
            </a:endParaRPr>
          </a:p>
        </p:txBody>
      </p:sp>
      <p:sp>
        <p:nvSpPr>
          <p:cNvPr id="214" name="Google Shape;214;p37"/>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85000" lnSpcReduction="20000"/>
          </a:bodyPr>
          <a:lstStyle/>
          <a:p>
            <a:r>
              <a:rPr lang="en-US" dirty="0">
                <a:latin typeface="Calibri" panose="020F0502020204030204" pitchFamily="34" charset="0"/>
                <a:cs typeface="Calibri" panose="020F0502020204030204" pitchFamily="34" charset="0"/>
              </a:rPr>
              <a:t>A research question refers to a central question that a study aims to answer at the end of the research (</a:t>
            </a:r>
            <a:r>
              <a:rPr lang="fr-FR" dirty="0" err="1">
                <a:latin typeface="Calibri" panose="020F0502020204030204" pitchFamily="34" charset="0"/>
                <a:cs typeface="Calibri" panose="020F0502020204030204" pitchFamily="34" charset="0"/>
              </a:rPr>
              <a:t>Mattick</a:t>
            </a:r>
            <a:r>
              <a:rPr lang="fr-FR" dirty="0">
                <a:latin typeface="Calibri" panose="020F0502020204030204" pitchFamily="34" charset="0"/>
                <a:cs typeface="Calibri" panose="020F0502020204030204" pitchFamily="34" charset="0"/>
              </a:rPr>
              <a:t>, Johnston and de la Croix, 2018)</a:t>
            </a:r>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A r</a:t>
            </a:r>
            <a:r>
              <a:rPr lang="en-US" noProof="0" dirty="0" err="1">
                <a:latin typeface="Calibri" panose="020F0502020204030204" pitchFamily="34" charset="0"/>
                <a:cs typeface="Calibri" panose="020F0502020204030204" pitchFamily="34" charset="0"/>
                <a:sym typeface="Open Sans"/>
              </a:rPr>
              <a:t>esearch</a:t>
            </a:r>
            <a:r>
              <a:rPr lang="en-US" noProof="0" dirty="0">
                <a:latin typeface="Calibri" panose="020F0502020204030204" pitchFamily="34" charset="0"/>
                <a:cs typeface="Calibri" panose="020F0502020204030204" pitchFamily="34" charset="0"/>
                <a:sym typeface="Open Sans"/>
              </a:rPr>
              <a:t> question often addresses an issue or a problem, which, through analysis and interpretation of data, is answered</a:t>
            </a:r>
            <a:endParaRPr lang="en-US" dirty="0">
              <a:latin typeface="Calibri" panose="020F0502020204030204" pitchFamily="34" charset="0"/>
              <a:cs typeface="Calibri" panose="020F0502020204030204" pitchFamily="34" charset="0"/>
            </a:endParaRPr>
          </a:p>
          <a:p>
            <a:pPr lvl="1"/>
            <a:r>
              <a:rPr lang="en-US" dirty="0">
                <a:latin typeface="Calibri" panose="020F0502020204030204" pitchFamily="34" charset="0"/>
                <a:cs typeface="Calibri" panose="020F0502020204030204" pitchFamily="34" charset="0"/>
              </a:rPr>
              <a:t>It helps in providing a clear focus for the research project</a:t>
            </a:r>
          </a:p>
          <a:p>
            <a:pPr lvl="1"/>
            <a:r>
              <a:rPr lang="en-US" dirty="0">
                <a:latin typeface="Calibri" panose="020F0502020204030204" pitchFamily="34" charset="0"/>
                <a:cs typeface="Calibri" panose="020F0502020204030204" pitchFamily="34" charset="0"/>
              </a:rPr>
              <a:t>It is often shaped by researchers’ preferred methodological tools</a:t>
            </a:r>
          </a:p>
          <a:p>
            <a:pPr lvl="1"/>
            <a:r>
              <a:rPr lang="en-US" dirty="0">
                <a:latin typeface="Calibri" panose="020F0502020204030204" pitchFamily="34" charset="0"/>
                <a:cs typeface="Calibri" panose="020F0502020204030204" pitchFamily="34" charset="0"/>
              </a:rPr>
              <a:t>It should be clear, concise, specific, and complex (i.e. avoid simple yes/no answers) </a:t>
            </a:r>
          </a:p>
          <a:p>
            <a:pPr lvl="1"/>
            <a:r>
              <a:rPr lang="en-US" dirty="0">
                <a:latin typeface="Calibri" panose="020F0502020204030204" pitchFamily="34" charset="0"/>
                <a:cs typeface="Calibri" panose="020F0502020204030204" pitchFamily="34" charset="0"/>
              </a:rPr>
              <a:t>It remains in the mind of the researcher throughout to guide the entire research process </a:t>
            </a:r>
          </a:p>
        </p:txBody>
      </p:sp>
      <p:sp>
        <p:nvSpPr>
          <p:cNvPr id="2" name="Slide Number Placeholder 1">
            <a:extLst>
              <a:ext uri="{FF2B5EF4-FFF2-40B4-BE49-F238E27FC236}">
                <a16:creationId xmlns:a16="http://schemas.microsoft.com/office/drawing/2014/main" id="{EC11529C-E763-9930-BE50-3354BB540BF7}"/>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53</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2296327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4" name="Title 3">
            <a:extLst>
              <a:ext uri="{FF2B5EF4-FFF2-40B4-BE49-F238E27FC236}">
                <a16:creationId xmlns:a16="http://schemas.microsoft.com/office/drawing/2014/main" id="{85D2E5AB-B2E2-80FD-B1B6-67029F75D062}"/>
              </a:ext>
            </a:extLst>
          </p:cNvPr>
          <p:cNvSpPr>
            <a:spLocks noGrp="1"/>
          </p:cNvSpPr>
          <p:nvPr>
            <p:ph type="title"/>
          </p:nvPr>
        </p:nvSpPr>
        <p:spPr/>
        <p:txBody>
          <a:bodyPr>
            <a:noAutofit/>
          </a:bodyPr>
          <a:lstStyle/>
          <a:p>
            <a:r>
              <a:rPr lang="en-US" sz="3600" b="1" i="0" u="none" strike="noStrike" cap="none" dirty="0">
                <a:solidFill>
                  <a:srgbClr val="000000"/>
                </a:solidFill>
                <a:latin typeface="Calibri" panose="020F0502020204030204" pitchFamily="34" charset="0"/>
                <a:ea typeface="Open Sans"/>
                <a:cs typeface="Calibri" panose="020F0502020204030204" pitchFamily="34" charset="0"/>
                <a:sym typeface="Open Sans"/>
              </a:rPr>
              <a:t>Elements of Research Question Development</a:t>
            </a:r>
            <a:endParaRPr lang="en-GB" sz="3600" dirty="0">
              <a:latin typeface="Calibri" panose="020F0502020204030204" pitchFamily="34" charset="0"/>
              <a:cs typeface="Calibri" panose="020F0502020204030204" pitchFamily="34" charset="0"/>
            </a:endParaRPr>
          </a:p>
        </p:txBody>
      </p:sp>
      <p:graphicFrame>
        <p:nvGraphicFramePr>
          <p:cNvPr id="2" name="Diagram 1">
            <a:extLst>
              <a:ext uri="{FF2B5EF4-FFF2-40B4-BE49-F238E27FC236}">
                <a16:creationId xmlns:a16="http://schemas.microsoft.com/office/drawing/2014/main" id="{8E3AD07C-36B9-E2A4-D5EE-0C8ECC89310A}"/>
              </a:ext>
            </a:extLst>
          </p:cNvPr>
          <p:cNvGraphicFramePr/>
          <p:nvPr/>
        </p:nvGraphicFramePr>
        <p:xfrm>
          <a:off x="218660" y="1172817"/>
          <a:ext cx="11777869" cy="49713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5E31AFF3-A958-9F51-5873-2489A42F6C1E}"/>
              </a:ext>
            </a:extLst>
          </p:cNvPr>
          <p:cNvSpPr/>
          <p:nvPr/>
        </p:nvSpPr>
        <p:spPr>
          <a:xfrm>
            <a:off x="5988138" y="4578792"/>
            <a:ext cx="3745584" cy="644964"/>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Calibri" panose="020F0502020204030204" pitchFamily="34" charset="0"/>
                <a:cs typeface="Calibri" panose="020F0502020204030204" pitchFamily="34" charset="0"/>
              </a:rPr>
              <a:t>Source: Adapted from </a:t>
            </a:r>
            <a:r>
              <a:rPr lang="fr-FR" dirty="0" err="1">
                <a:solidFill>
                  <a:schemeClr val="tx1"/>
                </a:solidFill>
                <a:latin typeface="Calibri" panose="020F0502020204030204" pitchFamily="34" charset="0"/>
                <a:cs typeface="Calibri" panose="020F0502020204030204" pitchFamily="34" charset="0"/>
              </a:rPr>
              <a:t>Mattick</a:t>
            </a:r>
            <a:r>
              <a:rPr lang="fr-FR" dirty="0">
                <a:solidFill>
                  <a:schemeClr val="tx1"/>
                </a:solidFill>
                <a:latin typeface="Calibri" panose="020F0502020204030204" pitchFamily="34" charset="0"/>
                <a:cs typeface="Calibri" panose="020F0502020204030204" pitchFamily="34" charset="0"/>
              </a:rPr>
              <a:t>, Johnston and de la Croix (2018)</a:t>
            </a:r>
            <a:endParaRPr lang="en-GB" dirty="0">
              <a:solidFill>
                <a:schemeClr val="tx1"/>
              </a:solidFill>
              <a:latin typeface="Calibri" panose="020F0502020204030204" pitchFamily="34" charset="0"/>
              <a:cs typeface="Calibri" panose="020F0502020204030204" pitchFamily="34" charset="0"/>
            </a:endParaRPr>
          </a:p>
        </p:txBody>
      </p:sp>
      <p:sp>
        <p:nvSpPr>
          <p:cNvPr id="5" name="Slide Number Placeholder 4">
            <a:extLst>
              <a:ext uri="{FF2B5EF4-FFF2-40B4-BE49-F238E27FC236}">
                <a16:creationId xmlns:a16="http://schemas.microsoft.com/office/drawing/2014/main" id="{BAB8A8E9-CAD0-EACB-89F4-021632E45BAE}"/>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54</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94854784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307"/>
        <p:cNvGrpSpPr/>
        <p:nvPr/>
      </p:nvGrpSpPr>
      <p:grpSpPr>
        <a:xfrm>
          <a:off x="0" y="0"/>
          <a:ext cx="0" cy="0"/>
          <a:chOff x="0" y="0"/>
          <a:chExt cx="0" cy="0"/>
        </a:xfrm>
      </p:grpSpPr>
      <p:sp>
        <p:nvSpPr>
          <p:cNvPr id="308" name="Google Shape;308;p47"/>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US" dirty="0">
                <a:latin typeface="Calibri" panose="020F0502020204030204" pitchFamily="34" charset="0"/>
                <a:cs typeface="Calibri" panose="020F0502020204030204" pitchFamily="34" charset="0"/>
              </a:rPr>
              <a:t>What information do you need?</a:t>
            </a:r>
          </a:p>
        </p:txBody>
      </p:sp>
      <p:sp>
        <p:nvSpPr>
          <p:cNvPr id="309" name="Google Shape;309;p47"/>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85000" lnSpcReduction="20000"/>
          </a:bodyPr>
          <a:lstStyle/>
          <a:p>
            <a:pPr lvl="0"/>
            <a:r>
              <a:rPr lang="en-US" dirty="0">
                <a:latin typeface="Calibri" panose="020F0502020204030204" pitchFamily="34" charset="0"/>
                <a:cs typeface="Calibri" panose="020F0502020204030204" pitchFamily="34" charset="0"/>
              </a:rPr>
              <a:t>Do you need facts, figures, statistics?</a:t>
            </a:r>
          </a:p>
          <a:p>
            <a:pPr lvl="0"/>
            <a:r>
              <a:rPr lang="en-US" dirty="0">
                <a:latin typeface="Calibri" panose="020F0502020204030204" pitchFamily="34" charset="0"/>
                <a:cs typeface="Calibri" panose="020F0502020204030204" pitchFamily="34" charset="0"/>
              </a:rPr>
              <a:t>Do you need a general overview of the topic?</a:t>
            </a:r>
          </a:p>
          <a:p>
            <a:pPr lvl="0"/>
            <a:r>
              <a:rPr lang="en-US" dirty="0">
                <a:latin typeface="Calibri" panose="020F0502020204030204" pitchFamily="34" charset="0"/>
                <a:cs typeface="Calibri" panose="020F0502020204030204" pitchFamily="34" charset="0"/>
              </a:rPr>
              <a:t>Does your information need to be very current?</a:t>
            </a:r>
          </a:p>
          <a:p>
            <a:pPr lvl="1"/>
            <a:r>
              <a:rPr lang="en-US" dirty="0">
                <a:latin typeface="Calibri" panose="020F0502020204030204" pitchFamily="34" charset="0"/>
                <a:cs typeface="Calibri" panose="020F0502020204030204" pitchFamily="34" charset="0"/>
              </a:rPr>
              <a:t> Learn how to limit your searches by year</a:t>
            </a:r>
          </a:p>
          <a:p>
            <a:pPr lvl="0"/>
            <a:r>
              <a:rPr lang="en-US" dirty="0">
                <a:latin typeface="Calibri" panose="020F0502020204030204" pitchFamily="34" charset="0"/>
                <a:cs typeface="Calibri" panose="020F0502020204030204" pitchFamily="34" charset="0"/>
              </a:rPr>
              <a:t>How in-depth does your research need to be?</a:t>
            </a:r>
          </a:p>
          <a:p>
            <a:pPr lvl="1"/>
            <a:r>
              <a:rPr lang="en-US" dirty="0">
                <a:latin typeface="Calibri" panose="020F0502020204030204" pitchFamily="34" charset="0"/>
                <a:cs typeface="Calibri" panose="020F0502020204030204" pitchFamily="34" charset="0"/>
              </a:rPr>
              <a:t>Try to use at least 1 source per page for you assignment. Example: If you are writing a 10 page paper, use 10 scholarly sources.</a:t>
            </a:r>
          </a:p>
          <a:p>
            <a:pPr lvl="1"/>
            <a:r>
              <a:rPr lang="en-US" dirty="0">
                <a:latin typeface="Calibri" panose="020F0502020204030204" pitchFamily="34" charset="0"/>
                <a:cs typeface="Calibri" panose="020F0502020204030204" pitchFamily="34" charset="0"/>
              </a:rPr>
              <a:t>You will actually need to find more sources then you will end up using. If you need to use 10 sources, you should initially gather 15-20.</a:t>
            </a:r>
          </a:p>
          <a:p>
            <a:pPr lvl="0"/>
            <a:r>
              <a:rPr lang="en-US" dirty="0">
                <a:latin typeface="Calibri" panose="020F0502020204030204" pitchFamily="34" charset="0"/>
                <a:cs typeface="Calibri" panose="020F0502020204030204" pitchFamily="34" charset="0"/>
              </a:rPr>
              <a:t>Do you need to consider different or conflicting points of view?</a:t>
            </a:r>
          </a:p>
        </p:txBody>
      </p:sp>
      <p:sp>
        <p:nvSpPr>
          <p:cNvPr id="2" name="Slide Number Placeholder 1">
            <a:extLst>
              <a:ext uri="{FF2B5EF4-FFF2-40B4-BE49-F238E27FC236}">
                <a16:creationId xmlns:a16="http://schemas.microsoft.com/office/drawing/2014/main" id="{6B149302-4BFC-6DA9-5DCD-9E3B410483E1}"/>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55</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4693445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307">
          <a:extLst>
            <a:ext uri="{FF2B5EF4-FFF2-40B4-BE49-F238E27FC236}">
              <a16:creationId xmlns:a16="http://schemas.microsoft.com/office/drawing/2014/main" id="{EC7C2EB2-429E-87F7-6262-680700594D12}"/>
            </a:ext>
          </a:extLst>
        </p:cNvPr>
        <p:cNvGrpSpPr/>
        <p:nvPr/>
      </p:nvGrpSpPr>
      <p:grpSpPr>
        <a:xfrm>
          <a:off x="0" y="0"/>
          <a:ext cx="0" cy="0"/>
          <a:chOff x="0" y="0"/>
          <a:chExt cx="0" cy="0"/>
        </a:xfrm>
      </p:grpSpPr>
      <p:sp>
        <p:nvSpPr>
          <p:cNvPr id="308" name="Google Shape;308;p47">
            <a:extLst>
              <a:ext uri="{FF2B5EF4-FFF2-40B4-BE49-F238E27FC236}">
                <a16:creationId xmlns:a16="http://schemas.microsoft.com/office/drawing/2014/main" id="{09267C40-3981-C1E9-1029-CE2E60BE6792}"/>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Types of research question</a:t>
            </a:r>
            <a:endParaRPr lang="en-US" dirty="0">
              <a:latin typeface="Calibri" panose="020F0502020204030204" pitchFamily="34" charset="0"/>
              <a:cs typeface="Calibri" panose="020F0502020204030204" pitchFamily="34" charset="0"/>
            </a:endParaRPr>
          </a:p>
        </p:txBody>
      </p:sp>
      <p:sp>
        <p:nvSpPr>
          <p:cNvPr id="309" name="Google Shape;309;p47">
            <a:extLst>
              <a:ext uri="{FF2B5EF4-FFF2-40B4-BE49-F238E27FC236}">
                <a16:creationId xmlns:a16="http://schemas.microsoft.com/office/drawing/2014/main" id="{0858EA06-7B4D-6771-AD67-70F7DEF1AD2A}"/>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85000" lnSpcReduction="20000"/>
          </a:bodyPr>
          <a:lstStyle/>
          <a:p>
            <a:pPr marL="628650" lvl="0" indent="-514350">
              <a:buFont typeface="+mj-lt"/>
              <a:buAutoNum type="arabicPeriod"/>
            </a:pPr>
            <a:r>
              <a:rPr lang="en-US" sz="3200" dirty="0">
                <a:latin typeface="Calibri" panose="020F0502020204030204" pitchFamily="34" charset="0"/>
                <a:cs typeface="Calibri" panose="020F0502020204030204" pitchFamily="34" charset="0"/>
              </a:rPr>
              <a:t>Predicting an outcome (does y happen under circumstances a and b?)</a:t>
            </a:r>
          </a:p>
          <a:p>
            <a:pPr marL="628650" lvl="0" indent="-514350">
              <a:buFont typeface="+mj-lt"/>
              <a:buAutoNum type="arabicPeriod"/>
            </a:pPr>
            <a:r>
              <a:rPr lang="en-US" sz="3200" dirty="0">
                <a:latin typeface="Calibri" panose="020F0502020204030204" pitchFamily="34" charset="0"/>
                <a:cs typeface="Calibri" panose="020F0502020204030204" pitchFamily="34" charset="0"/>
              </a:rPr>
              <a:t>Explaining causes and consequences of a phenomenon (is y affected by x or is y a consequence of x?)</a:t>
            </a:r>
          </a:p>
          <a:p>
            <a:pPr marL="628650" lvl="0" indent="-514350">
              <a:buFont typeface="+mj-lt"/>
              <a:buAutoNum type="arabicPeriod"/>
            </a:pPr>
            <a:r>
              <a:rPr lang="en-US" sz="3200" dirty="0">
                <a:latin typeface="Calibri" panose="020F0502020204030204" pitchFamily="34" charset="0"/>
                <a:cs typeface="Calibri" panose="020F0502020204030204" pitchFamily="34" charset="0"/>
              </a:rPr>
              <a:t>Evaluating a phenomenon (does y exhibit the benefits that it is claimed to have?)</a:t>
            </a:r>
          </a:p>
          <a:p>
            <a:pPr marL="628650" lvl="0" indent="-514350">
              <a:buFont typeface="+mj-lt"/>
              <a:buAutoNum type="arabicPeriod"/>
            </a:pPr>
            <a:r>
              <a:rPr lang="en-US" sz="3200" dirty="0">
                <a:latin typeface="Calibri" panose="020F0502020204030204" pitchFamily="34" charset="0"/>
                <a:cs typeface="Calibri" panose="020F0502020204030204" pitchFamily="34" charset="0"/>
              </a:rPr>
              <a:t>Describing a phenomenon (what is y like or what forms does y assume?)</a:t>
            </a:r>
          </a:p>
          <a:p>
            <a:pPr marL="628650" lvl="0" indent="-514350">
              <a:buFont typeface="+mj-lt"/>
              <a:buAutoNum type="arabicPeriod"/>
            </a:pPr>
            <a:r>
              <a:rPr lang="en-US" sz="3200" dirty="0">
                <a:latin typeface="Calibri" panose="020F0502020204030204" pitchFamily="34" charset="0"/>
                <a:cs typeface="Calibri" panose="020F0502020204030204" pitchFamily="34" charset="0"/>
              </a:rPr>
              <a:t>Developing good practice (how can we improve y?).</a:t>
            </a:r>
          </a:p>
          <a:p>
            <a:pPr marL="628650" lvl="0" indent="-514350">
              <a:buFont typeface="+mj-lt"/>
              <a:buAutoNum type="arabicPeriod"/>
            </a:pPr>
            <a:r>
              <a:rPr lang="en-US" sz="3200" dirty="0">
                <a:latin typeface="Calibri" panose="020F0502020204030204" pitchFamily="34" charset="0"/>
                <a:cs typeface="Calibri" panose="020F0502020204030204" pitchFamily="34" charset="0"/>
              </a:rPr>
              <a:t>Empowerment (how can we enhance the lives of those we research?)</a:t>
            </a:r>
          </a:p>
          <a:p>
            <a:pPr marL="114300" lvl="0" indent="0" algn="r">
              <a:buNone/>
            </a:pPr>
            <a:r>
              <a:rPr lang="en-US" sz="3200" dirty="0">
                <a:latin typeface="Calibri" panose="020F0502020204030204" pitchFamily="34" charset="0"/>
                <a:cs typeface="Calibri" panose="020F0502020204030204" pitchFamily="34" charset="0"/>
              </a:rPr>
              <a:t>(Denscombe, 2010)</a:t>
            </a:r>
          </a:p>
        </p:txBody>
      </p:sp>
      <p:sp>
        <p:nvSpPr>
          <p:cNvPr id="2" name="Slide Number Placeholder 1">
            <a:extLst>
              <a:ext uri="{FF2B5EF4-FFF2-40B4-BE49-F238E27FC236}">
                <a16:creationId xmlns:a16="http://schemas.microsoft.com/office/drawing/2014/main" id="{C6869250-D926-419F-08B6-B5D9BC18233A}"/>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56</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8243694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248">
          <a:extLst>
            <a:ext uri="{FF2B5EF4-FFF2-40B4-BE49-F238E27FC236}">
              <a16:creationId xmlns:a16="http://schemas.microsoft.com/office/drawing/2014/main" id="{43BDFDBB-F1AD-05EF-36C7-60828A96976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8BA4FAD-72B2-2371-B9AF-195C2555B41C}"/>
              </a:ext>
            </a:extLst>
          </p:cNvPr>
          <p:cNvSpPr>
            <a:spLocks noGrp="1"/>
          </p:cNvSpPr>
          <p:nvPr>
            <p:ph type="title"/>
          </p:nvPr>
        </p:nvSpPr>
        <p:spPr>
          <a:xfrm>
            <a:off x="609600" y="274638"/>
            <a:ext cx="10972800" cy="1143000"/>
          </a:xfrm>
        </p:spPr>
        <p:txBody>
          <a:bodyPr/>
          <a:lstStyle/>
          <a:p>
            <a:r>
              <a:rPr lang="en-GB" dirty="0">
                <a:latin typeface="Calibri" panose="020F0502020204030204" pitchFamily="34" charset="0"/>
                <a:cs typeface="Calibri" panose="020F0502020204030204" pitchFamily="34" charset="0"/>
              </a:rPr>
              <a:t>Research Questions</a:t>
            </a:r>
          </a:p>
        </p:txBody>
      </p:sp>
      <p:sp>
        <p:nvSpPr>
          <p:cNvPr id="250" name="Google Shape;250;p43">
            <a:extLst>
              <a:ext uri="{FF2B5EF4-FFF2-40B4-BE49-F238E27FC236}">
                <a16:creationId xmlns:a16="http://schemas.microsoft.com/office/drawing/2014/main" id="{AE567AFE-81B9-0DFF-5E5B-E15489A8039E}"/>
              </a:ext>
            </a:extLst>
          </p:cNvPr>
          <p:cNvSpPr txBox="1">
            <a:spLocks noGrp="1"/>
          </p:cNvSpPr>
          <p:nvPr>
            <p:ph idx="1"/>
          </p:nvPr>
        </p:nvSpPr>
        <p:spPr>
          <a:xfrm>
            <a:off x="609600" y="1600201"/>
            <a:ext cx="10972800" cy="3917032"/>
          </a:xfrm>
          <a:noFill/>
          <a:ln>
            <a:noFill/>
          </a:ln>
        </p:spPr>
        <p:txBody>
          <a:bodyPr spcFirstLastPara="1" wrap="square" lIns="91425" tIns="45700" rIns="91425" bIns="45700" anchor="t" anchorCtr="0">
            <a:normAutofit fontScale="77500" lnSpcReduction="20000"/>
          </a:bodyPr>
          <a:lstStyle/>
          <a:p>
            <a:r>
              <a:rPr lang="en-US" dirty="0">
                <a:latin typeface="Calibri" panose="020F0502020204030204" pitchFamily="34" charset="0"/>
                <a:cs typeface="Calibri" panose="020F0502020204030204" pitchFamily="34" charset="0"/>
              </a:rPr>
              <a:t>What are the challenges faced by Tesco in implementing an activity-based costing strategy? </a:t>
            </a:r>
          </a:p>
          <a:p>
            <a:r>
              <a:rPr lang="en-US" dirty="0">
                <a:latin typeface="Calibri" panose="020F0502020204030204" pitchFamily="34" charset="0"/>
                <a:cs typeface="Calibri" panose="020F0502020204030204" pitchFamily="34" charset="0"/>
              </a:rPr>
              <a:t>To what extent is/has Brexit impacted on trade performance of the UK manufacturing sector? </a:t>
            </a:r>
          </a:p>
          <a:p>
            <a:r>
              <a:rPr lang="en-US" dirty="0">
                <a:latin typeface="Calibri" panose="020F0502020204030204" pitchFamily="34" charset="0"/>
                <a:cs typeface="Calibri" panose="020F0502020204030204" pitchFamily="34" charset="0"/>
              </a:rPr>
              <a:t>What is the impact of effective HRM on the financial stability of UK energy companies? </a:t>
            </a:r>
          </a:p>
          <a:p>
            <a:r>
              <a:rPr lang="en-US" dirty="0">
                <a:latin typeface="Calibri" panose="020F0502020204030204" pitchFamily="34" charset="0"/>
                <a:cs typeface="Calibri" panose="020F0502020204030204" pitchFamily="34" charset="0"/>
              </a:rPr>
              <a:t>What is the association between effective leadership and the non-financial performance of the UK automobile industry? </a:t>
            </a:r>
          </a:p>
          <a:p>
            <a:r>
              <a:rPr lang="en-US" dirty="0">
                <a:latin typeface="Calibri" panose="020F0502020204030204" pitchFamily="34" charset="0"/>
                <a:cs typeface="Calibri" panose="020F0502020204030204" pitchFamily="34" charset="0"/>
              </a:rPr>
              <a:t>What is the effectiveness of …? </a:t>
            </a:r>
          </a:p>
          <a:p>
            <a:r>
              <a:rPr lang="en-US" dirty="0">
                <a:latin typeface="Calibri" panose="020F0502020204030204" pitchFamily="34" charset="0"/>
                <a:cs typeface="Calibri" panose="020F0502020204030204" pitchFamily="34" charset="0"/>
              </a:rPr>
              <a:t>What are the changes brought about by effective corporate governance on the marketing performance of the fashion industry? </a:t>
            </a:r>
          </a:p>
          <a:p>
            <a:pPr lvl="0"/>
            <a:endParaRPr lang="en-US" dirty="0">
              <a:latin typeface="Calibri" panose="020F0502020204030204" pitchFamily="34" charset="0"/>
              <a:cs typeface="Calibri" panose="020F0502020204030204" pitchFamily="34" charset="0"/>
              <a:sym typeface="Open Sans"/>
            </a:endParaRPr>
          </a:p>
          <a:p>
            <a:pPr lvl="0"/>
            <a:endParaRPr lang="en-US" dirty="0">
              <a:latin typeface="Calibri" panose="020F0502020204030204" pitchFamily="34" charset="0"/>
              <a:cs typeface="Calibri" panose="020F0502020204030204" pitchFamily="34" charset="0"/>
              <a:sym typeface="Open Sans"/>
            </a:endParaRPr>
          </a:p>
        </p:txBody>
      </p:sp>
      <p:sp>
        <p:nvSpPr>
          <p:cNvPr id="2" name="Slide Number Placeholder 1">
            <a:extLst>
              <a:ext uri="{FF2B5EF4-FFF2-40B4-BE49-F238E27FC236}">
                <a16:creationId xmlns:a16="http://schemas.microsoft.com/office/drawing/2014/main" id="{4EAB7191-2CC6-097F-2057-F1F8C5BD6614}"/>
              </a:ext>
            </a:extLst>
          </p:cNvPr>
          <p:cNvSpPr>
            <a:spLocks noGrp="1"/>
          </p:cNvSpPr>
          <p:nvPr>
            <p:ph type="sldNum" sz="quarter" idx="12"/>
          </p:nvPr>
        </p:nvSpPr>
        <p:spPr>
          <a:xfrm>
            <a:off x="10608733" y="6381751"/>
            <a:ext cx="973667" cy="339725"/>
          </a:xfrm>
        </p:spPr>
        <p:txBody>
          <a:bodyPr/>
          <a:lstStyle/>
          <a:p>
            <a:fld id="{6B9CAAEB-5DD4-4716-AEA0-BEF1B1D22BD1}" type="slidenum">
              <a:rPr lang="en-US" altLang="en-US" smtClean="0">
                <a:latin typeface="Calibri" panose="020F0502020204030204" pitchFamily="34" charset="0"/>
                <a:cs typeface="Calibri" panose="020F0502020204030204" pitchFamily="34" charset="0"/>
              </a:rPr>
              <a:pPr/>
              <a:t>57</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98775563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A94267-722F-99E3-9C51-CAC343DCEEF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5DE170-B2BF-1739-3307-78975E33C8F6}"/>
              </a:ext>
            </a:extLst>
          </p:cNvPr>
          <p:cNvSpPr>
            <a:spLocks noGrp="1"/>
          </p:cNvSpPr>
          <p:nvPr>
            <p:ph type="title"/>
          </p:nvPr>
        </p:nvSpPr>
        <p:spPr/>
        <p:txBody>
          <a:bodyPr/>
          <a:lstStyle/>
          <a:p>
            <a:r>
              <a:rPr lang="en-GB"/>
              <a:t>Research paradigms</a:t>
            </a:r>
            <a:endParaRPr lang="en-GB" dirty="0"/>
          </a:p>
        </p:txBody>
      </p:sp>
      <p:sp>
        <p:nvSpPr>
          <p:cNvPr id="4" name="Slide Number Placeholder 3">
            <a:extLst>
              <a:ext uri="{FF2B5EF4-FFF2-40B4-BE49-F238E27FC236}">
                <a16:creationId xmlns:a16="http://schemas.microsoft.com/office/drawing/2014/main" id="{3B70A22C-4420-BC62-5F43-0FBBA60AA0D7}"/>
              </a:ext>
            </a:extLst>
          </p:cNvPr>
          <p:cNvSpPr>
            <a:spLocks noGrp="1"/>
          </p:cNvSpPr>
          <p:nvPr>
            <p:ph type="sldNum" sz="quarter" idx="12"/>
          </p:nvPr>
        </p:nvSpPr>
        <p:spPr/>
        <p:txBody>
          <a:bodyPr/>
          <a:lstStyle/>
          <a:p>
            <a:pPr>
              <a:defRPr/>
            </a:pPr>
            <a:fld id="{6B9CAAEB-5DD4-4716-AEA0-BEF1B1D22BD1}" type="slidenum">
              <a:rPr lang="en-US" altLang="en-US" smtClean="0"/>
              <a:pPr>
                <a:defRPr/>
              </a:pPr>
              <a:t>58</a:t>
            </a:fld>
            <a:endParaRPr lang="en-US" altLang="en-US"/>
          </a:p>
        </p:txBody>
      </p:sp>
      <p:pic>
        <p:nvPicPr>
          <p:cNvPr id="1028" name="Picture 4" descr="Illustration of Famous Monument of the World Stock Illustration -  Illustration of pyramid, summer: 56455787">
            <a:extLst>
              <a:ext uri="{FF2B5EF4-FFF2-40B4-BE49-F238E27FC236}">
                <a16:creationId xmlns:a16="http://schemas.microsoft.com/office/drawing/2014/main" id="{E1F76A28-8D52-15F2-B1C0-0BF1AC74AD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99891" y="1302026"/>
            <a:ext cx="3992217" cy="39922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265246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8332B-7F67-C592-4F84-E1AFE727500E}"/>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Research paradigms</a:t>
            </a:r>
          </a:p>
        </p:txBody>
      </p:sp>
      <p:sp>
        <p:nvSpPr>
          <p:cNvPr id="4" name="Slide Number Placeholder 3">
            <a:extLst>
              <a:ext uri="{FF2B5EF4-FFF2-40B4-BE49-F238E27FC236}">
                <a16:creationId xmlns:a16="http://schemas.microsoft.com/office/drawing/2014/main" id="{493C6393-5D3B-92EB-7133-0988E9526515}"/>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59</a:t>
            </a:fld>
            <a:endParaRPr lang="en-US" altLang="en-US">
              <a:latin typeface="Calibri" panose="020F0502020204030204" pitchFamily="34" charset="0"/>
              <a:cs typeface="Calibri" panose="020F0502020204030204" pitchFamily="34" charset="0"/>
            </a:endParaRPr>
          </a:p>
        </p:txBody>
      </p:sp>
      <p:graphicFrame>
        <p:nvGraphicFramePr>
          <p:cNvPr id="7" name="Table 6">
            <a:extLst>
              <a:ext uri="{FF2B5EF4-FFF2-40B4-BE49-F238E27FC236}">
                <a16:creationId xmlns:a16="http://schemas.microsoft.com/office/drawing/2014/main" id="{B54A269E-7654-7164-C3E6-F65A021D4F48}"/>
              </a:ext>
            </a:extLst>
          </p:cNvPr>
          <p:cNvGraphicFramePr>
            <a:graphicFrameLocks noGrp="1"/>
          </p:cNvGraphicFramePr>
          <p:nvPr>
            <p:extLst>
              <p:ext uri="{D42A27DB-BD31-4B8C-83A1-F6EECF244321}">
                <p14:modId xmlns:p14="http://schemas.microsoft.com/office/powerpoint/2010/main" val="1792162616"/>
              </p:ext>
            </p:extLst>
          </p:nvPr>
        </p:nvGraphicFramePr>
        <p:xfrm>
          <a:off x="252883" y="1516054"/>
          <a:ext cx="11686233" cy="4114800"/>
        </p:xfrm>
        <a:graphic>
          <a:graphicData uri="http://schemas.openxmlformats.org/drawingml/2006/table">
            <a:tbl>
              <a:tblPr/>
              <a:tblGrid>
                <a:gridCol w="2291024">
                  <a:extLst>
                    <a:ext uri="{9D8B030D-6E8A-4147-A177-3AD203B41FA5}">
                      <a16:colId xmlns:a16="http://schemas.microsoft.com/office/drawing/2014/main" val="845908008"/>
                    </a:ext>
                  </a:extLst>
                </a:gridCol>
                <a:gridCol w="3127592">
                  <a:extLst>
                    <a:ext uri="{9D8B030D-6E8A-4147-A177-3AD203B41FA5}">
                      <a16:colId xmlns:a16="http://schemas.microsoft.com/office/drawing/2014/main" val="2866793173"/>
                    </a:ext>
                  </a:extLst>
                </a:gridCol>
                <a:gridCol w="3346059">
                  <a:extLst>
                    <a:ext uri="{9D8B030D-6E8A-4147-A177-3AD203B41FA5}">
                      <a16:colId xmlns:a16="http://schemas.microsoft.com/office/drawing/2014/main" val="1598712659"/>
                    </a:ext>
                  </a:extLst>
                </a:gridCol>
                <a:gridCol w="2921558">
                  <a:extLst>
                    <a:ext uri="{9D8B030D-6E8A-4147-A177-3AD203B41FA5}">
                      <a16:colId xmlns:a16="http://schemas.microsoft.com/office/drawing/2014/main" val="1488775032"/>
                    </a:ext>
                  </a:extLst>
                </a:gridCol>
              </a:tblGrid>
              <a:tr h="0">
                <a:tc>
                  <a:txBody>
                    <a:bodyPr/>
                    <a:lstStyle/>
                    <a:p>
                      <a:pPr algn="ctr">
                        <a:buNone/>
                      </a:pPr>
                      <a:r>
                        <a:rPr lang="en-GB" sz="2400" b="1" dirty="0"/>
                        <a:t>Paradigm</a:t>
                      </a:r>
                      <a:endParaRPr lang="en-GB"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algn="ctr">
                        <a:buNone/>
                      </a:pPr>
                      <a:r>
                        <a:rPr lang="en-GB" sz="2400" b="1" dirty="0"/>
                        <a:t>Ontology (Reality)</a:t>
                      </a:r>
                      <a:endParaRPr lang="en-GB"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algn="ctr">
                        <a:buNone/>
                      </a:pPr>
                      <a:r>
                        <a:rPr lang="en-GB" sz="2400" b="1" dirty="0"/>
                        <a:t>Epistemology (Knowledge)</a:t>
                      </a:r>
                      <a:endParaRPr lang="en-GB"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tc>
                  <a:txBody>
                    <a:bodyPr/>
                    <a:lstStyle/>
                    <a:p>
                      <a:pPr algn="ctr">
                        <a:buNone/>
                      </a:pPr>
                      <a:r>
                        <a:rPr lang="en-GB" sz="2400" b="1" dirty="0"/>
                        <a:t>Typical Methods</a:t>
                      </a:r>
                      <a:endParaRPr lang="en-GB"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92D050"/>
                    </a:solidFill>
                  </a:tcPr>
                </a:tc>
                <a:extLst>
                  <a:ext uri="{0D108BD9-81ED-4DB2-BD59-A6C34878D82A}">
                    <a16:rowId xmlns:a16="http://schemas.microsoft.com/office/drawing/2014/main" val="1923692795"/>
                  </a:ext>
                </a:extLst>
              </a:tr>
              <a:tr h="0">
                <a:tc>
                  <a:txBody>
                    <a:bodyPr/>
                    <a:lstStyle/>
                    <a:p>
                      <a:pPr>
                        <a:buNone/>
                      </a:pPr>
                      <a:r>
                        <a:rPr lang="en-GB" sz="2400" b="1" dirty="0"/>
                        <a:t>Positivism</a:t>
                      </a:r>
                      <a:endParaRPr lang="en-GB" sz="2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a:t>One objective reality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a:t>Researcher is independent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a:t>Quantitative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688624827"/>
                  </a:ext>
                </a:extLst>
              </a:tr>
              <a:tr h="0">
                <a:tc>
                  <a:txBody>
                    <a:bodyPr/>
                    <a:lstStyle/>
                    <a:p>
                      <a:pPr>
                        <a:buNone/>
                      </a:pPr>
                      <a:r>
                        <a:rPr lang="en-GB" sz="2400" b="1"/>
                        <a:t>Interpretivism</a:t>
                      </a:r>
                      <a:endParaRPr lang="en-GB"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dirty="0"/>
                        <a:t>Multiple subjective realities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a:t>Researcher interacts with participants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dirty="0"/>
                        <a:t>Qualitative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02223522"/>
                  </a:ext>
                </a:extLst>
              </a:tr>
              <a:tr h="0">
                <a:tc>
                  <a:txBody>
                    <a:bodyPr/>
                    <a:lstStyle/>
                    <a:p>
                      <a:pPr>
                        <a:buNone/>
                      </a:pPr>
                      <a:r>
                        <a:rPr lang="en-GB" sz="2400" b="1"/>
                        <a:t>Critical Theory</a:t>
                      </a:r>
                      <a:endParaRPr lang="en-GB"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a:t>Reality shaped by power structures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a:t>Knowledge is political and value‑laden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a:t>Qualitative / Mixed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656634893"/>
                  </a:ext>
                </a:extLst>
              </a:tr>
              <a:tr h="0">
                <a:tc>
                  <a:txBody>
                    <a:bodyPr/>
                    <a:lstStyle/>
                    <a:p>
                      <a:pPr>
                        <a:buNone/>
                      </a:pPr>
                      <a:r>
                        <a:rPr lang="en-GB" sz="2400" b="1"/>
                        <a:t>Pragmatism</a:t>
                      </a:r>
                      <a:endParaRPr lang="en-GB" sz="240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a:t>Reality is what works in practice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a:t>Knowledge judged by usefulness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2400" dirty="0"/>
                        <a:t>Mixed methods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09379647"/>
                  </a:ext>
                </a:extLst>
              </a:tr>
            </a:tbl>
          </a:graphicData>
        </a:graphic>
      </p:graphicFrame>
    </p:spTree>
    <p:extLst>
      <p:ext uri="{BB962C8B-B14F-4D97-AF65-F5344CB8AC3E}">
        <p14:creationId xmlns:p14="http://schemas.microsoft.com/office/powerpoint/2010/main" val="289932483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27C46F71-CB8F-4D3A-ABD1-960E3754616B}"/>
              </a:ext>
            </a:extLst>
          </p:cNvPr>
          <p:cNvSpPr>
            <a:spLocks noGrp="1" noChangeArrowheads="1"/>
          </p:cNvSpPr>
          <p:nvPr>
            <p:ph type="title"/>
          </p:nvPr>
        </p:nvSpPr>
        <p:spPr>
          <a:xfrm>
            <a:off x="609600" y="274638"/>
            <a:ext cx="10972800" cy="1143000"/>
          </a:xfrm>
        </p:spPr>
        <p:txBody>
          <a:bodyPr>
            <a:normAutofit/>
          </a:bodyPr>
          <a:lstStyle/>
          <a:p>
            <a:r>
              <a:rPr lang="en-GB" dirty="0">
                <a:latin typeface="Calibri" panose="020F0502020204030204" pitchFamily="34" charset="0"/>
                <a:cs typeface="Calibri" panose="020F0502020204030204" pitchFamily="34" charset="0"/>
              </a:rPr>
              <a:t>Assumptions of the main paradigms</a:t>
            </a:r>
          </a:p>
        </p:txBody>
      </p:sp>
      <p:sp>
        <p:nvSpPr>
          <p:cNvPr id="21507" name="Rectangle 3">
            <a:extLst>
              <a:ext uri="{FF2B5EF4-FFF2-40B4-BE49-F238E27FC236}">
                <a16:creationId xmlns:a16="http://schemas.microsoft.com/office/drawing/2014/main" id="{F7685F50-81CA-43BF-9F30-6B44659C669B}"/>
              </a:ext>
            </a:extLst>
          </p:cNvPr>
          <p:cNvSpPr>
            <a:spLocks noGrp="1" noChangeArrowheads="1"/>
          </p:cNvSpPr>
          <p:nvPr>
            <p:ph sz="half" idx="1"/>
          </p:nvPr>
        </p:nvSpPr>
        <p:spPr>
          <a:xfrm>
            <a:off x="609600" y="1600201"/>
            <a:ext cx="5384800" cy="3989040"/>
          </a:xfrm>
        </p:spPr>
        <p:txBody>
          <a:bodyPr>
            <a:normAutofit fontScale="92500" lnSpcReduction="10000"/>
          </a:bodyPr>
          <a:lstStyle/>
          <a:p>
            <a:pPr marL="0" indent="0">
              <a:buNone/>
            </a:pPr>
            <a:r>
              <a:rPr lang="en-GB" b="1" dirty="0">
                <a:latin typeface="Calibri" panose="020F0502020204030204" pitchFamily="34" charset="0"/>
                <a:cs typeface="Calibri" panose="020F0502020204030204" pitchFamily="34" charset="0"/>
              </a:rPr>
              <a:t>Quantitative</a:t>
            </a:r>
          </a:p>
          <a:p>
            <a:r>
              <a:rPr lang="en-GB" dirty="0">
                <a:latin typeface="Calibri" panose="020F0502020204030204" pitchFamily="34" charset="0"/>
                <a:cs typeface="Calibri" panose="020F0502020204030204" pitchFamily="34" charset="0"/>
              </a:rPr>
              <a:t>the world is objective to the researcher</a:t>
            </a:r>
          </a:p>
          <a:p>
            <a:r>
              <a:rPr lang="en-GB" dirty="0">
                <a:latin typeface="Calibri" panose="020F0502020204030204" pitchFamily="34" charset="0"/>
                <a:cs typeface="Calibri" panose="020F0502020204030204" pitchFamily="34" charset="0"/>
              </a:rPr>
              <a:t>only knowledge that is observable and measurable can be regarded as knowledge</a:t>
            </a:r>
          </a:p>
          <a:p>
            <a:r>
              <a:rPr lang="en-GB" dirty="0">
                <a:latin typeface="Calibri" panose="020F0502020204030204" pitchFamily="34" charset="0"/>
                <a:cs typeface="Calibri" panose="020F0502020204030204" pitchFamily="34" charset="0"/>
              </a:rPr>
              <a:t>research is unattached from the researchers and phenomenon existed prior to and following their involvement.</a:t>
            </a:r>
          </a:p>
        </p:txBody>
      </p:sp>
      <p:sp>
        <p:nvSpPr>
          <p:cNvPr id="21508" name="Rectangle 4">
            <a:extLst>
              <a:ext uri="{FF2B5EF4-FFF2-40B4-BE49-F238E27FC236}">
                <a16:creationId xmlns:a16="http://schemas.microsoft.com/office/drawing/2014/main" id="{CF093A86-C0A0-4401-BA4B-A43DDE2C6310}"/>
              </a:ext>
            </a:extLst>
          </p:cNvPr>
          <p:cNvSpPr>
            <a:spLocks noGrp="1" noChangeArrowheads="1"/>
          </p:cNvSpPr>
          <p:nvPr>
            <p:ph sz="half" idx="2"/>
          </p:nvPr>
        </p:nvSpPr>
        <p:spPr>
          <a:xfrm>
            <a:off x="6197600" y="1600201"/>
            <a:ext cx="5384800" cy="3989040"/>
          </a:xfrm>
        </p:spPr>
        <p:txBody>
          <a:bodyPr>
            <a:normAutofit fontScale="92500" lnSpcReduction="10000"/>
          </a:bodyPr>
          <a:lstStyle/>
          <a:p>
            <a:pPr marL="0" indent="0">
              <a:buNone/>
            </a:pPr>
            <a:r>
              <a:rPr lang="en-GB" b="1" dirty="0">
                <a:latin typeface="Calibri" panose="020F0502020204030204" pitchFamily="34" charset="0"/>
                <a:cs typeface="Calibri" panose="020F0502020204030204" pitchFamily="34" charset="0"/>
              </a:rPr>
              <a:t>Qualitative</a:t>
            </a:r>
          </a:p>
          <a:p>
            <a:r>
              <a:rPr lang="en-GB" dirty="0">
                <a:latin typeface="Calibri" panose="020F0502020204030204" pitchFamily="34" charset="0"/>
                <a:cs typeface="Calibri" panose="020F0502020204030204" pitchFamily="34" charset="0"/>
              </a:rPr>
              <a:t>the world is socially constructed and understood by examining human experience or perception of it</a:t>
            </a:r>
          </a:p>
          <a:p>
            <a:r>
              <a:rPr lang="en-GB" dirty="0">
                <a:latin typeface="Calibri" panose="020F0502020204030204" pitchFamily="34" charset="0"/>
                <a:cs typeface="Calibri" panose="020F0502020204030204" pitchFamily="34" charset="0"/>
              </a:rPr>
              <a:t>broader more complex approach to understanding a phenomenon</a:t>
            </a:r>
          </a:p>
          <a:p>
            <a:r>
              <a:rPr lang="en-GB" dirty="0">
                <a:latin typeface="Calibri" panose="020F0502020204030204" pitchFamily="34" charset="0"/>
                <a:cs typeface="Calibri" panose="020F0502020204030204" pitchFamily="34" charset="0"/>
              </a:rPr>
              <a:t>Research involved in and influences understanding</a:t>
            </a:r>
          </a:p>
        </p:txBody>
      </p:sp>
      <p:sp>
        <p:nvSpPr>
          <p:cNvPr id="2" name="Slide Number Placeholder 1">
            <a:extLst>
              <a:ext uri="{FF2B5EF4-FFF2-40B4-BE49-F238E27FC236}">
                <a16:creationId xmlns:a16="http://schemas.microsoft.com/office/drawing/2014/main" id="{AC2709CB-6402-7044-846B-6E2B16956654}"/>
              </a:ext>
            </a:extLst>
          </p:cNvPr>
          <p:cNvSpPr>
            <a:spLocks noGrp="1"/>
          </p:cNvSpPr>
          <p:nvPr>
            <p:ph type="sldNum" sz="quarter" idx="11"/>
          </p:nvPr>
        </p:nvSpPr>
        <p:spPr>
          <a:xfrm>
            <a:off x="10608733" y="6381751"/>
            <a:ext cx="973667" cy="339725"/>
          </a:xfrm>
        </p:spPr>
        <p:txBody>
          <a:bodyPr/>
          <a:lstStyle/>
          <a:p>
            <a:fld id="{386495F9-B3F5-4DDF-9323-6CEC80C52C17}" type="slidenum">
              <a:rPr lang="en-GB" altLang="en-US" smtClean="0">
                <a:latin typeface="Calibri" panose="020F0502020204030204" pitchFamily="34" charset="0"/>
                <a:cs typeface="Calibri" panose="020F0502020204030204" pitchFamily="34" charset="0"/>
              </a:rPr>
              <a:pPr/>
              <a:t>60</a:t>
            </a:fld>
            <a:endParaRPr lang="en-GB"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9405936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3F786-DF66-FAA9-44A3-1B24B2C0E83C}"/>
              </a:ext>
            </a:extLst>
          </p:cNvPr>
          <p:cNvSpPr>
            <a:spLocks noGrp="1"/>
          </p:cNvSpPr>
          <p:nvPr>
            <p:ph type="title"/>
          </p:nvPr>
        </p:nvSpPr>
        <p:spPr/>
        <p:txBody>
          <a:bodyPr/>
          <a:lstStyle/>
          <a:p>
            <a:r>
              <a:rPr lang="en-GB" altLang="en-US" dirty="0">
                <a:latin typeface="Calibri" panose="020F0502020204030204" pitchFamily="34" charset="0"/>
                <a:cs typeface="Calibri" panose="020F0502020204030204" pitchFamily="34" charset="0"/>
              </a:rPr>
              <a:t>Quantitative vs qualitative</a:t>
            </a:r>
            <a:endParaRPr lang="en-GB" dirty="0"/>
          </a:p>
        </p:txBody>
      </p:sp>
      <p:sp>
        <p:nvSpPr>
          <p:cNvPr id="3" name="Content Placeholder 2">
            <a:extLst>
              <a:ext uri="{FF2B5EF4-FFF2-40B4-BE49-F238E27FC236}">
                <a16:creationId xmlns:a16="http://schemas.microsoft.com/office/drawing/2014/main" id="{6A73637C-DF98-C049-E561-C7ACCC641061}"/>
              </a:ext>
            </a:extLst>
          </p:cNvPr>
          <p:cNvSpPr>
            <a:spLocks noGrp="1"/>
          </p:cNvSpPr>
          <p:nvPr>
            <p:ph idx="1"/>
          </p:nvPr>
        </p:nvSpPr>
        <p:spPr/>
        <p:txBody>
          <a:bodyPr/>
          <a:lstStyle/>
          <a:p>
            <a:r>
              <a:rPr lang="en-GB" sz="2400" b="1" dirty="0"/>
              <a:t>Qualitative research</a:t>
            </a:r>
          </a:p>
          <a:p>
            <a:pPr lvl="1"/>
            <a:r>
              <a:rPr lang="en-GB" sz="1800" dirty="0"/>
              <a:t>Seeks to understand meanings, experiences, perspectives, and processes.</a:t>
            </a:r>
          </a:p>
          <a:p>
            <a:pPr lvl="1"/>
            <a:r>
              <a:rPr lang="en-GB" sz="1800" dirty="0"/>
              <a:t>Explores how and why things happen.</a:t>
            </a:r>
          </a:p>
          <a:p>
            <a:pPr lvl="1"/>
            <a:r>
              <a:rPr lang="en-GB" sz="1800" dirty="0"/>
              <a:t>Aims to identify patterns, themes, and relationships in human behaviour or social phenomena.</a:t>
            </a:r>
          </a:p>
          <a:p>
            <a:pPr lvl="1"/>
            <a:r>
              <a:rPr lang="en-GB" sz="1800" dirty="0"/>
              <a:t>Reality is viewed as subjective and socially constructed.</a:t>
            </a:r>
          </a:p>
          <a:p>
            <a:r>
              <a:rPr lang="en-GB" sz="2400" b="1" dirty="0"/>
              <a:t>Quantitative research</a:t>
            </a:r>
          </a:p>
          <a:p>
            <a:pPr lvl="1"/>
            <a:r>
              <a:rPr lang="en-GB" sz="1800" dirty="0"/>
              <a:t>Seeks to measure, quantify, and test relationships using numerical data.</a:t>
            </a:r>
          </a:p>
          <a:p>
            <a:pPr lvl="1"/>
            <a:r>
              <a:rPr lang="en-GB" sz="1800" dirty="0"/>
              <a:t>Answers what, how much, how many, to what extent, or what is the relationship between X and Y.</a:t>
            </a:r>
          </a:p>
          <a:p>
            <a:pPr lvl="1"/>
            <a:r>
              <a:rPr lang="en-GB" sz="1800" dirty="0"/>
              <a:t>Assumes reality can be objectively measured.</a:t>
            </a:r>
          </a:p>
        </p:txBody>
      </p:sp>
      <p:sp>
        <p:nvSpPr>
          <p:cNvPr id="4" name="Slide Number Placeholder 3">
            <a:extLst>
              <a:ext uri="{FF2B5EF4-FFF2-40B4-BE49-F238E27FC236}">
                <a16:creationId xmlns:a16="http://schemas.microsoft.com/office/drawing/2014/main" id="{BED3F4E3-8C28-AA4B-DF59-FBF4B67E5DDE}"/>
              </a:ext>
            </a:extLst>
          </p:cNvPr>
          <p:cNvSpPr>
            <a:spLocks noGrp="1"/>
          </p:cNvSpPr>
          <p:nvPr>
            <p:ph type="sldNum" sz="quarter" idx="12"/>
          </p:nvPr>
        </p:nvSpPr>
        <p:spPr/>
        <p:txBody>
          <a:bodyPr/>
          <a:lstStyle/>
          <a:p>
            <a:pPr>
              <a:defRPr/>
            </a:pPr>
            <a:fld id="{6B9CAAEB-5DD4-4716-AEA0-BEF1B1D22BD1}" type="slidenum">
              <a:rPr lang="en-US" altLang="en-US" smtClean="0"/>
              <a:pPr>
                <a:defRPr/>
              </a:pPr>
              <a:t>61</a:t>
            </a:fld>
            <a:endParaRPr lang="en-US" altLang="en-US"/>
          </a:p>
        </p:txBody>
      </p:sp>
    </p:spTree>
    <p:extLst>
      <p:ext uri="{BB962C8B-B14F-4D97-AF65-F5344CB8AC3E}">
        <p14:creationId xmlns:p14="http://schemas.microsoft.com/office/powerpoint/2010/main" val="280898825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2">
            <a:extLst>
              <a:ext uri="{FF2B5EF4-FFF2-40B4-BE49-F238E27FC236}">
                <a16:creationId xmlns:a16="http://schemas.microsoft.com/office/drawing/2014/main" id="{BDE40696-F38A-4A3A-8F40-0E2C3285E920}"/>
              </a:ext>
            </a:extLst>
          </p:cNvPr>
          <p:cNvSpPr>
            <a:spLocks noGrp="1" noChangeArrowheads="1"/>
          </p:cNvSpPr>
          <p:nvPr>
            <p:ph type="title"/>
          </p:nvPr>
        </p:nvSpPr>
        <p:spPr>
          <a:xfrm>
            <a:off x="609600" y="274638"/>
            <a:ext cx="10972800" cy="1143000"/>
          </a:xfrm>
          <a:solidFill>
            <a:schemeClr val="accent2"/>
          </a:solidFill>
        </p:spPr>
        <p:txBody>
          <a:bodyPr/>
          <a:lstStyle/>
          <a:p>
            <a:r>
              <a:rPr lang="en-GB" altLang="en-US" dirty="0">
                <a:latin typeface="Calibri" panose="020F0502020204030204" pitchFamily="34" charset="0"/>
                <a:cs typeface="Calibri" panose="020F0502020204030204" pitchFamily="34" charset="0"/>
              </a:rPr>
              <a:t>Activity: Quantitative vs qualitative</a:t>
            </a:r>
          </a:p>
        </p:txBody>
      </p:sp>
      <p:sp>
        <p:nvSpPr>
          <p:cNvPr id="41988" name="Rectangle 3">
            <a:extLst>
              <a:ext uri="{FF2B5EF4-FFF2-40B4-BE49-F238E27FC236}">
                <a16:creationId xmlns:a16="http://schemas.microsoft.com/office/drawing/2014/main" id="{BA492652-DCFE-4681-A275-B66FBF364B83}"/>
              </a:ext>
            </a:extLst>
          </p:cNvPr>
          <p:cNvSpPr>
            <a:spLocks noGrp="1" noChangeArrowheads="1"/>
          </p:cNvSpPr>
          <p:nvPr>
            <p:ph idx="1"/>
          </p:nvPr>
        </p:nvSpPr>
        <p:spPr>
          <a:xfrm>
            <a:off x="609600" y="1600201"/>
            <a:ext cx="10972800" cy="3917032"/>
          </a:xfrm>
        </p:spPr>
        <p:txBody>
          <a:bodyPr>
            <a:normAutofit fontScale="77500" lnSpcReduction="20000"/>
          </a:bodyPr>
          <a:lstStyle/>
          <a:p>
            <a:pPr marL="0" indent="0">
              <a:buNone/>
            </a:pPr>
            <a:r>
              <a:rPr lang="en-GB" altLang="en-US" dirty="0">
                <a:latin typeface="Calibri" panose="020F0502020204030204" pitchFamily="34" charset="0"/>
                <a:ea typeface="Calibri" panose="020F0502020204030204" pitchFamily="34" charset="0"/>
                <a:cs typeface="Calibri" panose="020F0502020204030204" pitchFamily="34" charset="0"/>
              </a:rPr>
              <a:t>Examine the following questions and identify the most suitable research method:</a:t>
            </a:r>
          </a:p>
          <a:p>
            <a:r>
              <a:rPr lang="en-GB" altLang="en-US" dirty="0">
                <a:latin typeface="Calibri" panose="020F0502020204030204" pitchFamily="34" charset="0"/>
                <a:ea typeface="Calibri" panose="020F0502020204030204" pitchFamily="34" charset="0"/>
                <a:cs typeface="Calibri" panose="020F0502020204030204" pitchFamily="34" charset="0"/>
              </a:rPr>
              <a:t>RQ1:  </a:t>
            </a:r>
            <a:r>
              <a:rPr lang="en-GB" dirty="0">
                <a:latin typeface="Calibri" panose="020F0502020204030204" pitchFamily="34" charset="0"/>
                <a:ea typeface="Calibri" panose="020F0502020204030204" pitchFamily="34" charset="0"/>
                <a:cs typeface="Calibri" panose="020F0502020204030204" pitchFamily="34" charset="0"/>
              </a:rPr>
              <a:t>How do employees experience motivation in hybrid‑working environments?</a:t>
            </a:r>
          </a:p>
          <a:p>
            <a:r>
              <a:rPr lang="en-GB" dirty="0">
                <a:latin typeface="Calibri" panose="020F0502020204030204" pitchFamily="34" charset="0"/>
                <a:ea typeface="Calibri" panose="020F0502020204030204" pitchFamily="34" charset="0"/>
                <a:cs typeface="Calibri" panose="020F0502020204030204" pitchFamily="34" charset="0"/>
              </a:rPr>
              <a:t>RQ2: What factors influence customer trust in AI‑powered customer service?</a:t>
            </a:r>
          </a:p>
          <a:p>
            <a:r>
              <a:rPr lang="en-GB" dirty="0">
                <a:latin typeface="Calibri" panose="020F0502020204030204" pitchFamily="34" charset="0"/>
                <a:ea typeface="Calibri" panose="020F0502020204030204" pitchFamily="34" charset="0"/>
                <a:cs typeface="Calibri" panose="020F0502020204030204" pitchFamily="34" charset="0"/>
              </a:rPr>
              <a:t>RQ3: To what extent does training investment improve employee productivity in SMEs?</a:t>
            </a:r>
          </a:p>
          <a:p>
            <a:r>
              <a:rPr lang="en-GB" dirty="0">
                <a:latin typeface="Calibri" panose="020F0502020204030204" pitchFamily="34" charset="0"/>
                <a:ea typeface="Calibri" panose="020F0502020204030204" pitchFamily="34" charset="0"/>
                <a:cs typeface="Calibri" panose="020F0502020204030204" pitchFamily="34" charset="0"/>
              </a:rPr>
              <a:t>RQ4: How many MBA graduates secure management‑level roles within six months of graduation?</a:t>
            </a:r>
          </a:p>
          <a:p>
            <a:r>
              <a:rPr lang="en-GB" dirty="0">
                <a:latin typeface="Calibri" panose="020F0502020204030204" pitchFamily="34" charset="0"/>
                <a:ea typeface="Calibri" panose="020F0502020204030204" pitchFamily="34" charset="0"/>
                <a:cs typeface="Calibri" panose="020F0502020204030204" pitchFamily="34" charset="0"/>
              </a:rPr>
              <a:t>RQ5: What is the relationship between social‑media engagement and brand loyalty among Gen Z consumers?</a:t>
            </a:r>
            <a:endParaRPr lang="en-GB" altLang="en-US" dirty="0">
              <a:latin typeface="Calibri" panose="020F0502020204030204" pitchFamily="34" charset="0"/>
              <a:ea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C7315944-2201-6D29-5D48-5AA650AF13BD}"/>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62</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1861723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Shape 339"/>
        <p:cNvGrpSpPr/>
        <p:nvPr/>
      </p:nvGrpSpPr>
      <p:grpSpPr>
        <a:xfrm>
          <a:off x="0" y="0"/>
          <a:ext cx="0" cy="0"/>
          <a:chOff x="0" y="0"/>
          <a:chExt cx="0" cy="0"/>
        </a:xfrm>
      </p:grpSpPr>
      <p:sp>
        <p:nvSpPr>
          <p:cNvPr id="340" name="Google Shape;340;p52"/>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US">
                <a:latin typeface="Calibri" panose="020F0502020204030204" pitchFamily="34" charset="0"/>
                <a:cs typeface="Calibri" panose="020F0502020204030204" pitchFamily="34" charset="0"/>
              </a:rPr>
              <a:t>The role of theory in research</a:t>
            </a:r>
          </a:p>
        </p:txBody>
      </p:sp>
      <p:sp>
        <p:nvSpPr>
          <p:cNvPr id="341" name="Google Shape;341;p52"/>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a:bodyPr>
          <a:lstStyle/>
          <a:p>
            <a:pPr lvl="0"/>
            <a:r>
              <a:rPr lang="en-US" dirty="0">
                <a:latin typeface="Calibri" panose="020F0502020204030204" pitchFamily="34" charset="0"/>
                <a:cs typeface="Calibri" panose="020F0502020204030204" pitchFamily="34" charset="0"/>
              </a:rPr>
              <a:t>Which comes first; theory or research?</a:t>
            </a:r>
          </a:p>
          <a:p>
            <a:pPr lvl="0"/>
            <a:r>
              <a:rPr lang="en-US" dirty="0">
                <a:latin typeface="Calibri" panose="020F0502020204030204" pitchFamily="34" charset="0"/>
                <a:cs typeface="Calibri" panose="020F0502020204030204" pitchFamily="34" charset="0"/>
              </a:rPr>
              <a:t>Should we examine a problem and try to work out how it’s caused and how it might be solved (inductive reasoning)?</a:t>
            </a:r>
          </a:p>
          <a:p>
            <a:pPr lvl="0"/>
            <a:r>
              <a:rPr lang="en-US" dirty="0">
                <a:latin typeface="Calibri" panose="020F0502020204030204" pitchFamily="34" charset="0"/>
                <a:cs typeface="Calibri" panose="020F0502020204030204" pitchFamily="34" charset="0"/>
              </a:rPr>
              <a:t>Or should we take a generally accepted theory of how things work and find evidence for it in the problem we examine (deductive reasoning)?</a:t>
            </a:r>
          </a:p>
          <a:p>
            <a:pPr lvl="0"/>
            <a:endParaRPr lang="en-US" dirty="0">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B8D7D475-B03B-E682-4191-DF24EFA1DE89}"/>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63</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1676873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Shape 373">
          <a:extLst>
            <a:ext uri="{FF2B5EF4-FFF2-40B4-BE49-F238E27FC236}">
              <a16:creationId xmlns:a16="http://schemas.microsoft.com/office/drawing/2014/main" id="{842F83DF-FA3A-B8A2-E141-2DB1DE6DEB66}"/>
            </a:ext>
          </a:extLst>
        </p:cNvPr>
        <p:cNvGrpSpPr/>
        <p:nvPr/>
      </p:nvGrpSpPr>
      <p:grpSpPr>
        <a:xfrm>
          <a:off x="0" y="0"/>
          <a:ext cx="0" cy="0"/>
          <a:chOff x="0" y="0"/>
          <a:chExt cx="0" cy="0"/>
        </a:xfrm>
      </p:grpSpPr>
      <p:sp>
        <p:nvSpPr>
          <p:cNvPr id="374" name="Google Shape;374;p57">
            <a:extLst>
              <a:ext uri="{FF2B5EF4-FFF2-40B4-BE49-F238E27FC236}">
                <a16:creationId xmlns:a16="http://schemas.microsoft.com/office/drawing/2014/main" id="{FAAEBBC5-4422-C95A-3D63-6DDF75B3D915}"/>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US" dirty="0">
                <a:latin typeface="Calibri" panose="020F0502020204030204" pitchFamily="34" charset="0"/>
                <a:cs typeface="Calibri" panose="020F0502020204030204" pitchFamily="34" charset="0"/>
              </a:rPr>
              <a:t>From research areas to methodology</a:t>
            </a:r>
            <a:endParaRPr lang="en-GB" dirty="0">
              <a:latin typeface="Calibri" panose="020F0502020204030204" pitchFamily="34" charset="0"/>
              <a:cs typeface="Calibri" panose="020F0502020204030204" pitchFamily="34" charset="0"/>
            </a:endParaRPr>
          </a:p>
        </p:txBody>
      </p:sp>
      <p:sp>
        <p:nvSpPr>
          <p:cNvPr id="375" name="Google Shape;375;p57">
            <a:extLst>
              <a:ext uri="{FF2B5EF4-FFF2-40B4-BE49-F238E27FC236}">
                <a16:creationId xmlns:a16="http://schemas.microsoft.com/office/drawing/2014/main" id="{39321F63-04F1-3BEC-9E52-BC4C98BC5B3D}"/>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70000" lnSpcReduction="20000"/>
          </a:bodyPr>
          <a:lstStyle/>
          <a:p>
            <a:r>
              <a:rPr lang="en-GB" b="1" dirty="0">
                <a:latin typeface="Calibri" panose="020F0502020204030204" pitchFamily="34" charset="0"/>
                <a:ea typeface="Calibri" panose="020F0502020204030204" pitchFamily="34" charset="0"/>
                <a:cs typeface="Calibri" panose="020F0502020204030204" pitchFamily="34" charset="0"/>
              </a:rPr>
              <a:t>Research areas</a:t>
            </a:r>
            <a:r>
              <a:rPr lang="en-GB" dirty="0">
                <a:latin typeface="Calibri" panose="020F0502020204030204" pitchFamily="34" charset="0"/>
                <a:ea typeface="Calibri" panose="020F0502020204030204" pitchFamily="34" charset="0"/>
                <a:cs typeface="Calibri" panose="020F0502020204030204" pitchFamily="34" charset="0"/>
              </a:rPr>
              <a:t> identify broad fields of knowledge in which investigation can take place. </a:t>
            </a:r>
            <a:r>
              <a:rPr lang="en-GB" i="1" dirty="0">
                <a:latin typeface="Calibri" panose="020F0502020204030204" pitchFamily="34" charset="0"/>
                <a:ea typeface="Calibri" panose="020F0502020204030204" pitchFamily="34" charset="0"/>
                <a:cs typeface="Calibri" panose="020F0502020204030204" pitchFamily="34" charset="0"/>
              </a:rPr>
              <a:t>Example: Marketing, Human Resource Management, Finance.</a:t>
            </a:r>
            <a:endParaRPr lang="en-GB" dirty="0">
              <a:latin typeface="Calibri" panose="020F0502020204030204" pitchFamily="34" charset="0"/>
              <a:ea typeface="Calibri" panose="020F0502020204030204" pitchFamily="34" charset="0"/>
              <a:cs typeface="Calibri" panose="020F0502020204030204" pitchFamily="34" charset="0"/>
            </a:endParaRPr>
          </a:p>
          <a:p>
            <a:r>
              <a:rPr lang="en-GB" b="1" dirty="0">
                <a:latin typeface="Calibri" panose="020F0502020204030204" pitchFamily="34" charset="0"/>
                <a:ea typeface="Calibri" panose="020F0502020204030204" pitchFamily="34" charset="0"/>
                <a:cs typeface="Calibri" panose="020F0502020204030204" pitchFamily="34" charset="0"/>
              </a:rPr>
              <a:t>Research topics</a:t>
            </a:r>
            <a:r>
              <a:rPr lang="en-GB" dirty="0">
                <a:latin typeface="Calibri" panose="020F0502020204030204" pitchFamily="34" charset="0"/>
                <a:ea typeface="Calibri" panose="020F0502020204030204" pitchFamily="34" charset="0"/>
                <a:cs typeface="Calibri" panose="020F0502020204030204" pitchFamily="34" charset="0"/>
              </a:rPr>
              <a:t> are specific issues or themes within a research area that are relevant to you and to the academic or professional community. </a:t>
            </a:r>
            <a:r>
              <a:rPr lang="en-GB" i="1" dirty="0">
                <a:latin typeface="Calibri" panose="020F0502020204030204" pitchFamily="34" charset="0"/>
                <a:ea typeface="Calibri" panose="020F0502020204030204" pitchFamily="34" charset="0"/>
                <a:cs typeface="Calibri" panose="020F0502020204030204" pitchFamily="34" charset="0"/>
              </a:rPr>
              <a:t>Example: Within HRM → Employee motivation in hybrid workplaces.</a:t>
            </a:r>
            <a:endParaRPr lang="en-GB" dirty="0">
              <a:latin typeface="Calibri" panose="020F0502020204030204" pitchFamily="34" charset="0"/>
              <a:ea typeface="Calibri" panose="020F0502020204030204" pitchFamily="34" charset="0"/>
              <a:cs typeface="Calibri" panose="020F0502020204030204" pitchFamily="34" charset="0"/>
            </a:endParaRPr>
          </a:p>
          <a:p>
            <a:r>
              <a:rPr lang="en-GB" b="1" dirty="0">
                <a:latin typeface="Calibri" panose="020F0502020204030204" pitchFamily="34" charset="0"/>
                <a:ea typeface="Calibri" panose="020F0502020204030204" pitchFamily="34" charset="0"/>
                <a:cs typeface="Calibri" panose="020F0502020204030204" pitchFamily="34" charset="0"/>
              </a:rPr>
              <a:t>Research questions</a:t>
            </a:r>
            <a:r>
              <a:rPr lang="en-GB" dirty="0">
                <a:latin typeface="Calibri" panose="020F0502020204030204" pitchFamily="34" charset="0"/>
                <a:ea typeface="Calibri" panose="020F0502020204030204" pitchFamily="34" charset="0"/>
                <a:cs typeface="Calibri" panose="020F0502020204030204" pitchFamily="34" charset="0"/>
              </a:rPr>
              <a:t> are precise, focused questions that arise from the chosen research topic and guide what the study will investigate. Research questions concern the immediate interest of the researchers. </a:t>
            </a:r>
            <a:r>
              <a:rPr lang="en-GB" i="1" dirty="0">
                <a:latin typeface="Calibri" panose="020F0502020204030204" pitchFamily="34" charset="0"/>
                <a:ea typeface="Calibri" panose="020F0502020204030204" pitchFamily="34" charset="0"/>
                <a:cs typeface="Calibri" panose="020F0502020204030204" pitchFamily="34" charset="0"/>
              </a:rPr>
              <a:t>Example: “How does hybrid working influence employee motivation among knowledge workers?”</a:t>
            </a:r>
            <a:endParaRPr lang="en-GB" dirty="0">
              <a:latin typeface="Calibri" panose="020F0502020204030204" pitchFamily="34" charset="0"/>
              <a:ea typeface="Calibri" panose="020F0502020204030204" pitchFamily="34" charset="0"/>
              <a:cs typeface="Calibri" panose="020F0502020204030204" pitchFamily="34" charset="0"/>
            </a:endParaRPr>
          </a:p>
          <a:p>
            <a:r>
              <a:rPr lang="en-GB" b="1" dirty="0">
                <a:latin typeface="Calibri" panose="020F0502020204030204" pitchFamily="34" charset="0"/>
                <a:ea typeface="Calibri" panose="020F0502020204030204" pitchFamily="34" charset="0"/>
                <a:cs typeface="Calibri" panose="020F0502020204030204" pitchFamily="34" charset="0"/>
              </a:rPr>
              <a:t>Research methodology</a:t>
            </a:r>
            <a:r>
              <a:rPr lang="en-GB" dirty="0">
                <a:latin typeface="Calibri" panose="020F0502020204030204" pitchFamily="34" charset="0"/>
                <a:ea typeface="Calibri" panose="020F0502020204030204" pitchFamily="34" charset="0"/>
                <a:cs typeface="Calibri" panose="020F0502020204030204" pitchFamily="34" charset="0"/>
              </a:rPr>
              <a:t> must be consistent with the research questions. Different types of questions require different methodological approaches, and some methods are incompatible with certain question types. </a:t>
            </a:r>
            <a:r>
              <a:rPr lang="en-GB" i="1" dirty="0">
                <a:latin typeface="Calibri" panose="020F0502020204030204" pitchFamily="34" charset="0"/>
                <a:ea typeface="Calibri" panose="020F0502020204030204" pitchFamily="34" charset="0"/>
                <a:cs typeface="Calibri" panose="020F0502020204030204" pitchFamily="34" charset="0"/>
              </a:rPr>
              <a:t>Example: A “why” question may require qualitative methods; a “how much” question may require quantitative methods.</a:t>
            </a:r>
            <a:endParaRPr lang="en-GB" dirty="0">
              <a:latin typeface="Calibri" panose="020F0502020204030204" pitchFamily="34" charset="0"/>
              <a:ea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EB1E7F33-D2EA-048F-6208-8453446D6D2D}"/>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64</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0850021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Shape 373">
          <a:extLst>
            <a:ext uri="{FF2B5EF4-FFF2-40B4-BE49-F238E27FC236}">
              <a16:creationId xmlns:a16="http://schemas.microsoft.com/office/drawing/2014/main" id="{AF52701C-3817-DCD3-69D4-A32E4CD7789F}"/>
            </a:ext>
          </a:extLst>
        </p:cNvPr>
        <p:cNvGrpSpPr/>
        <p:nvPr/>
      </p:nvGrpSpPr>
      <p:grpSpPr>
        <a:xfrm>
          <a:off x="0" y="0"/>
          <a:ext cx="0" cy="0"/>
          <a:chOff x="0" y="0"/>
          <a:chExt cx="0" cy="0"/>
        </a:xfrm>
      </p:grpSpPr>
      <p:sp>
        <p:nvSpPr>
          <p:cNvPr id="374" name="Google Shape;374;p57">
            <a:extLst>
              <a:ext uri="{FF2B5EF4-FFF2-40B4-BE49-F238E27FC236}">
                <a16:creationId xmlns:a16="http://schemas.microsoft.com/office/drawing/2014/main" id="{0F8DF4CF-F7A6-12CD-6002-4DF14F218C9F}"/>
              </a:ext>
            </a:extLst>
          </p:cNvPr>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US" dirty="0">
                <a:latin typeface="Calibri" panose="020F0502020204030204" pitchFamily="34" charset="0"/>
                <a:cs typeface="Calibri" panose="020F0502020204030204" pitchFamily="34" charset="0"/>
              </a:rPr>
              <a:t>The core ingredients in writing up research</a:t>
            </a:r>
            <a:endParaRPr lang="en-GB" dirty="0">
              <a:latin typeface="Calibri" panose="020F0502020204030204" pitchFamily="34" charset="0"/>
              <a:cs typeface="Calibri" panose="020F0502020204030204" pitchFamily="34" charset="0"/>
            </a:endParaRPr>
          </a:p>
        </p:txBody>
      </p:sp>
      <p:sp>
        <p:nvSpPr>
          <p:cNvPr id="375" name="Google Shape;375;p57">
            <a:extLst>
              <a:ext uri="{FF2B5EF4-FFF2-40B4-BE49-F238E27FC236}">
                <a16:creationId xmlns:a16="http://schemas.microsoft.com/office/drawing/2014/main" id="{1CAFD02E-BF8E-55ED-55AC-F14F76BDA0A9}"/>
              </a:ext>
            </a:extLst>
          </p:cNvPr>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85000" lnSpcReduction="20000"/>
          </a:bodyPr>
          <a:lstStyle/>
          <a:p>
            <a:pPr lvl="0"/>
            <a:r>
              <a:rPr lang="en-US" dirty="0">
                <a:latin typeface="Calibri" panose="020F0502020204030204" pitchFamily="34" charset="0"/>
                <a:cs typeface="Calibri" panose="020F0502020204030204" pitchFamily="34" charset="0"/>
              </a:rPr>
              <a:t>Introduction: An outline of the research area and its significance; the research questions and hypotheses</a:t>
            </a:r>
          </a:p>
          <a:p>
            <a:pPr lvl="0"/>
            <a:r>
              <a:rPr lang="en-US" dirty="0">
                <a:latin typeface="Calibri" panose="020F0502020204030204" pitchFamily="34" charset="0"/>
                <a:cs typeface="Calibri" panose="020F0502020204030204" pitchFamily="34" charset="0"/>
              </a:rPr>
              <a:t>Literature review: A critical examination of what is currently known about the topic</a:t>
            </a:r>
          </a:p>
          <a:p>
            <a:pPr lvl="0"/>
            <a:r>
              <a:rPr lang="en-US" dirty="0">
                <a:latin typeface="Calibri" panose="020F0502020204030204" pitchFamily="34" charset="0"/>
                <a:cs typeface="Calibri" panose="020F0502020204030204" pitchFamily="34" charset="0"/>
              </a:rPr>
              <a:t>Research methods: A presentation of how the sampling was done and how the data was collected and </a:t>
            </a:r>
            <a:r>
              <a:rPr lang="en-US" dirty="0" err="1">
                <a:latin typeface="Calibri" panose="020F0502020204030204" pitchFamily="34" charset="0"/>
                <a:cs typeface="Calibri" panose="020F0502020204030204" pitchFamily="34" charset="0"/>
              </a:rPr>
              <a:t>analysed</a:t>
            </a:r>
            <a:r>
              <a:rPr lang="en-US" dirty="0">
                <a:latin typeface="Calibri" panose="020F0502020204030204" pitchFamily="34" charset="0"/>
                <a:cs typeface="Calibri" panose="020F0502020204030204" pitchFamily="34" charset="0"/>
              </a:rPr>
              <a:t>.</a:t>
            </a:r>
          </a:p>
          <a:p>
            <a:pPr lvl="0"/>
            <a:r>
              <a:rPr lang="en-US" dirty="0">
                <a:latin typeface="Calibri" panose="020F0502020204030204" pitchFamily="34" charset="0"/>
                <a:cs typeface="Calibri" panose="020F0502020204030204" pitchFamily="34" charset="0"/>
              </a:rPr>
              <a:t>Results: A presentation of the findings</a:t>
            </a:r>
          </a:p>
          <a:p>
            <a:pPr lvl="0"/>
            <a:r>
              <a:rPr lang="en-US" dirty="0">
                <a:latin typeface="Calibri" panose="020F0502020204030204" pitchFamily="34" charset="0"/>
                <a:cs typeface="Calibri" panose="020F0502020204030204" pitchFamily="34" charset="0"/>
              </a:rPr>
              <a:t>Discussion: Findings are discussed in relation to their implications for the literature and the research questions</a:t>
            </a:r>
          </a:p>
          <a:p>
            <a:pPr lvl="0"/>
            <a:r>
              <a:rPr lang="en-US" dirty="0">
                <a:latin typeface="Calibri" panose="020F0502020204030204" pitchFamily="34" charset="0"/>
                <a:cs typeface="Calibri" panose="020F0502020204030204" pitchFamily="34" charset="0"/>
              </a:rPr>
              <a:t>Conclusion: The significance of the research</a:t>
            </a:r>
          </a:p>
        </p:txBody>
      </p:sp>
      <p:sp>
        <p:nvSpPr>
          <p:cNvPr id="2" name="Slide Number Placeholder 1">
            <a:extLst>
              <a:ext uri="{FF2B5EF4-FFF2-40B4-BE49-F238E27FC236}">
                <a16:creationId xmlns:a16="http://schemas.microsoft.com/office/drawing/2014/main" id="{92E04963-7197-5F47-BD07-BC9D7A3118BC}"/>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65</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4553533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E3DD0-95D1-9702-0E9F-E027CF55DD99}"/>
              </a:ext>
            </a:extLst>
          </p:cNvPr>
          <p:cNvSpPr>
            <a:spLocks noGrp="1"/>
          </p:cNvSpPr>
          <p:nvPr>
            <p:ph type="title"/>
          </p:nvPr>
        </p:nvSpPr>
        <p:spPr>
          <a:noFill/>
        </p:spPr>
        <p:txBody>
          <a:bodyPr/>
          <a:lstStyle/>
          <a:p>
            <a:r>
              <a:rPr lang="en-US" dirty="0"/>
              <a:t>The dissertation’s structure </a:t>
            </a:r>
            <a:endParaRPr lang="en-GB" dirty="0"/>
          </a:p>
        </p:txBody>
      </p:sp>
      <p:sp>
        <p:nvSpPr>
          <p:cNvPr id="3" name="Content Placeholder 2">
            <a:extLst>
              <a:ext uri="{FF2B5EF4-FFF2-40B4-BE49-F238E27FC236}">
                <a16:creationId xmlns:a16="http://schemas.microsoft.com/office/drawing/2014/main" id="{C7FBC74A-0E12-3982-DEC8-5A35B4B08BC5}"/>
              </a:ext>
            </a:extLst>
          </p:cNvPr>
          <p:cNvSpPr>
            <a:spLocks noGrp="1"/>
          </p:cNvSpPr>
          <p:nvPr>
            <p:ph idx="1"/>
          </p:nvPr>
        </p:nvSpPr>
        <p:spPr/>
        <p:txBody>
          <a:bodyPr/>
          <a:lstStyle/>
          <a:p>
            <a:r>
              <a:rPr lang="en-GB" sz="2800" dirty="0">
                <a:latin typeface="Calibri" panose="020F0502020204030204" pitchFamily="34" charset="0"/>
                <a:cs typeface="Calibri" panose="020F0502020204030204" pitchFamily="34" charset="0"/>
              </a:rPr>
              <a:t>The recommended dissertation structure: </a:t>
            </a:r>
            <a:r>
              <a:rPr lang="en-GB" sz="2800" dirty="0">
                <a:latin typeface="Calibri" panose="020F0502020204030204" pitchFamily="34" charset="0"/>
                <a:cs typeface="Calibri" panose="020F0502020204030204" pitchFamily="34" charset="0"/>
                <a:hlinkClick r:id="rId2"/>
              </a:rPr>
              <a:t>https://moodle.uwtsd.ac.uk/course/view.php?id=13149</a:t>
            </a:r>
            <a:r>
              <a:rPr lang="en-GB" sz="2800" dirty="0">
                <a:latin typeface="Calibri" panose="020F0502020204030204" pitchFamily="34" charset="0"/>
                <a:cs typeface="Calibri" panose="020F0502020204030204" pitchFamily="34" charset="0"/>
              </a:rPr>
              <a:t>  </a:t>
            </a:r>
          </a:p>
          <a:p>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endParaRPr lang="en-GB" sz="28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Let’s examine the recommended structure: what are the components, why they are needed, and how to develop them…</a:t>
            </a:r>
          </a:p>
          <a:p>
            <a:endParaRPr lang="en-GB" sz="2800" dirty="0"/>
          </a:p>
        </p:txBody>
      </p:sp>
      <p:sp>
        <p:nvSpPr>
          <p:cNvPr id="4" name="Slide Number Placeholder 3">
            <a:extLst>
              <a:ext uri="{FF2B5EF4-FFF2-40B4-BE49-F238E27FC236}">
                <a16:creationId xmlns:a16="http://schemas.microsoft.com/office/drawing/2014/main" id="{7BC3D17D-BEB5-8A15-F033-0AC045558B45}"/>
              </a:ext>
            </a:extLst>
          </p:cNvPr>
          <p:cNvSpPr>
            <a:spLocks noGrp="1"/>
          </p:cNvSpPr>
          <p:nvPr>
            <p:ph type="sldNum" sz="quarter" idx="12"/>
          </p:nvPr>
        </p:nvSpPr>
        <p:spPr/>
        <p:txBody>
          <a:bodyPr/>
          <a:lstStyle/>
          <a:p>
            <a:pPr>
              <a:defRPr/>
            </a:pPr>
            <a:fld id="{6B9CAAEB-5DD4-4716-AEA0-BEF1B1D22BD1}" type="slidenum">
              <a:rPr lang="en-US" altLang="en-US" smtClean="0"/>
              <a:pPr>
                <a:defRPr/>
              </a:pPr>
              <a:t>66</a:t>
            </a:fld>
            <a:endParaRPr lang="en-US" altLang="en-US"/>
          </a:p>
        </p:txBody>
      </p:sp>
      <p:pic>
        <p:nvPicPr>
          <p:cNvPr id="6" name="Picture 5">
            <a:extLst>
              <a:ext uri="{FF2B5EF4-FFF2-40B4-BE49-F238E27FC236}">
                <a16:creationId xmlns:a16="http://schemas.microsoft.com/office/drawing/2014/main" id="{5988126D-7031-FFE6-6AC8-FDD2799F2FC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0777" y="2680204"/>
            <a:ext cx="4382112" cy="1276528"/>
          </a:xfrm>
          <a:prstGeom prst="rect">
            <a:avLst/>
          </a:prstGeom>
        </p:spPr>
      </p:pic>
    </p:spTree>
    <p:extLst>
      <p:ext uri="{BB962C8B-B14F-4D97-AF65-F5344CB8AC3E}">
        <p14:creationId xmlns:p14="http://schemas.microsoft.com/office/powerpoint/2010/main" val="100821428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EC9CC266-D95D-559E-685A-0A6958B7F385}"/>
            </a:ext>
          </a:extLst>
        </p:cNvPr>
        <p:cNvGrpSpPr/>
        <p:nvPr/>
      </p:nvGrpSpPr>
      <p:grpSpPr>
        <a:xfrm>
          <a:off x="0" y="0"/>
          <a:ext cx="0" cy="0"/>
          <a:chOff x="0" y="0"/>
          <a:chExt cx="0" cy="0"/>
        </a:xfrm>
      </p:grpSpPr>
      <p:sp>
        <p:nvSpPr>
          <p:cNvPr id="156" name="Google Shape;156;p26">
            <a:extLst>
              <a:ext uri="{FF2B5EF4-FFF2-40B4-BE49-F238E27FC236}">
                <a16:creationId xmlns:a16="http://schemas.microsoft.com/office/drawing/2014/main" id="{B9B80EC0-1551-A177-DC5B-8C18118A74DA}"/>
              </a:ext>
            </a:extLst>
          </p:cNvPr>
          <p:cNvSpPr txBox="1">
            <a:spLocks noGrp="1"/>
          </p:cNvSpPr>
          <p:nvPr>
            <p:ph type="title"/>
          </p:nvPr>
        </p:nvSpPr>
        <p:spPr>
          <a:xfrm>
            <a:off x="609600" y="274638"/>
            <a:ext cx="10972800" cy="1143000"/>
          </a:xfrm>
          <a:solidFill>
            <a:schemeClr val="accent2"/>
          </a:solidFill>
          <a:ln>
            <a:noFill/>
          </a:ln>
        </p:spPr>
        <p:txBody>
          <a:bodyPr spcFirstLastPara="1" wrap="square" lIns="90475" tIns="44450" rIns="90475" bIns="44450" anchor="ctr" anchorCtr="0">
            <a:normAutofit/>
          </a:bodyPr>
          <a:lstStyle/>
          <a:p>
            <a:pPr lvl="0"/>
            <a:r>
              <a:rPr lang="en-US" b="1" dirty="0">
                <a:solidFill>
                  <a:schemeClr val="dk1"/>
                </a:solidFill>
                <a:latin typeface="Calibri" panose="020F0502020204030204" pitchFamily="34" charset="0"/>
                <a:cs typeface="Calibri" panose="020F0502020204030204" pitchFamily="34" charset="0"/>
              </a:rPr>
              <a:t>Activity</a:t>
            </a:r>
            <a:endParaRPr lang="en-US" dirty="0">
              <a:latin typeface="Calibri" panose="020F0502020204030204" pitchFamily="34" charset="0"/>
              <a:cs typeface="Calibri" panose="020F0502020204030204" pitchFamily="34" charset="0"/>
            </a:endParaRPr>
          </a:p>
        </p:txBody>
      </p:sp>
      <p:sp>
        <p:nvSpPr>
          <p:cNvPr id="5" name="Text Placeholder 4">
            <a:extLst>
              <a:ext uri="{FF2B5EF4-FFF2-40B4-BE49-F238E27FC236}">
                <a16:creationId xmlns:a16="http://schemas.microsoft.com/office/drawing/2014/main" id="{AC7870AB-15B0-9F93-A02C-853A0CFCCFA3}"/>
              </a:ext>
            </a:extLst>
          </p:cNvPr>
          <p:cNvSpPr>
            <a:spLocks noGrp="1"/>
          </p:cNvSpPr>
          <p:nvPr>
            <p:ph type="body" idx="1"/>
          </p:nvPr>
        </p:nvSpPr>
        <p:spPr/>
        <p:txBody>
          <a:bodyPr>
            <a:normAutofit/>
          </a:bodyPr>
          <a:lstStyle/>
          <a:p>
            <a:pPr marL="114300" indent="0">
              <a:buNone/>
            </a:pPr>
            <a:r>
              <a:rPr lang="en-US" dirty="0">
                <a:latin typeface="Calibri" panose="020F0502020204030204" pitchFamily="34" charset="0"/>
                <a:cs typeface="Calibri" panose="020F0502020204030204" pitchFamily="34" charset="0"/>
              </a:rPr>
              <a:t>Working in pairs, take turn to explain to your partner the main components of a dissertation, why they are important, how are they related to one another, and how they are evaluated using the five generic criteria shown in the assessment brief.</a:t>
            </a:r>
          </a:p>
          <a:p>
            <a:pPr marL="114300" indent="0">
              <a:buNone/>
            </a:pPr>
            <a:r>
              <a:rPr lang="en-US" dirty="0">
                <a:latin typeface="Calibri" panose="020F0502020204030204" pitchFamily="34" charset="0"/>
                <a:cs typeface="Calibri" panose="020F0502020204030204" pitchFamily="34" charset="0"/>
              </a:rPr>
              <a:t>Time: 15-20 minutes.</a:t>
            </a:r>
            <a:br>
              <a:rPr lang="en-US"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349F2E35-E1B5-CF28-344C-4981D7790FA5}"/>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67</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6008651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9" name="Google Shape;199;p32"/>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Research Proposal?</a:t>
            </a:r>
          </a:p>
        </p:txBody>
      </p:sp>
      <p:sp>
        <p:nvSpPr>
          <p:cNvPr id="200" name="Google Shape;200;p32"/>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92500" lnSpcReduction="20000"/>
          </a:bodyPr>
          <a:lstStyle/>
          <a:p>
            <a:r>
              <a:rPr lang="en-US" dirty="0">
                <a:latin typeface="Calibri" panose="020F0502020204030204" pitchFamily="34" charset="0"/>
                <a:cs typeface="Calibri" panose="020F0502020204030204" pitchFamily="34" charset="0"/>
              </a:rPr>
              <a:t>Research requires planning</a:t>
            </a:r>
          </a:p>
          <a:p>
            <a:r>
              <a:rPr lang="en-US" dirty="0">
                <a:latin typeface="Calibri" panose="020F0502020204030204" pitchFamily="34" charset="0"/>
                <a:cs typeface="Calibri" panose="020F0502020204030204" pitchFamily="34" charset="0"/>
              </a:rPr>
              <a:t>Therefore, understanding the basics of planning helps a researcher to achieve the most effective research outcome (Devlin, 2020)</a:t>
            </a:r>
          </a:p>
          <a:p>
            <a:pPr lvl="1"/>
            <a:r>
              <a:rPr lang="en-US" dirty="0">
                <a:latin typeface="Calibri" panose="020F0502020204030204" pitchFamily="34" charset="0"/>
                <a:cs typeface="Calibri" panose="020F0502020204030204" pitchFamily="34" charset="0"/>
              </a:rPr>
              <a:t>Research Proposal:  Acts as a blueprint for your dissertation, which provides clear outlines of research question, objectives, methodology, and significance based on the key literature associated with your topic</a:t>
            </a:r>
          </a:p>
          <a:p>
            <a:pPr lvl="1"/>
            <a:r>
              <a:rPr lang="en-US" dirty="0">
                <a:latin typeface="Calibri" panose="020F0502020204030204" pitchFamily="34" charset="0"/>
                <a:cs typeface="Calibri" panose="020F0502020204030204" pitchFamily="34" charset="0"/>
              </a:rPr>
              <a:t> Other purposes of the research proposal include:</a:t>
            </a:r>
          </a:p>
          <a:p>
            <a:pPr lvl="2"/>
            <a:r>
              <a:rPr lang="en-US" dirty="0">
                <a:latin typeface="Calibri" panose="020F0502020204030204" pitchFamily="34" charset="0"/>
                <a:cs typeface="Calibri" panose="020F0502020204030204" pitchFamily="34" charset="0"/>
              </a:rPr>
              <a:t>Clarity in your research plan</a:t>
            </a:r>
          </a:p>
          <a:p>
            <a:pPr lvl="2"/>
            <a:r>
              <a:rPr lang="en-US" dirty="0">
                <a:latin typeface="Calibri" panose="020F0502020204030204" pitchFamily="34" charset="0"/>
                <a:cs typeface="Calibri" panose="020F0502020204030204" pitchFamily="34" charset="0"/>
              </a:rPr>
              <a:t>Justification of the need for your study</a:t>
            </a:r>
          </a:p>
          <a:p>
            <a:pPr lvl="2"/>
            <a:r>
              <a:rPr lang="en-US" dirty="0">
                <a:latin typeface="Calibri" panose="020F0502020204030204" pitchFamily="34" charset="0"/>
                <a:cs typeface="Calibri" panose="020F0502020204030204" pitchFamily="34" charset="0"/>
              </a:rPr>
              <a:t>Demonstration of feasibility and scholarly merit</a:t>
            </a:r>
          </a:p>
          <a:p>
            <a:pPr lvl="1"/>
            <a:endParaRPr lang="en-US" dirty="0">
              <a:latin typeface="Calibri" panose="020F0502020204030204" pitchFamily="34" charset="0"/>
              <a:cs typeface="Calibri" panose="020F0502020204030204" pitchFamily="34" charset="0"/>
            </a:endParaRPr>
          </a:p>
        </p:txBody>
      </p:sp>
      <p:sp>
        <p:nvSpPr>
          <p:cNvPr id="198" name="Google Shape;198;p32"/>
          <p:cNvSpPr txBox="1">
            <a:spLocks noGrp="1"/>
          </p:cNvSpPr>
          <p:nvPr>
            <p:ph type="sldNum" idx="12"/>
          </p:nvPr>
        </p:nvSpPr>
        <p:spPr>
          <a:xfrm>
            <a:off x="10608501" y="6380973"/>
            <a:ext cx="973899" cy="340503"/>
          </a:xfrm>
          <a:noFill/>
          <a:ln>
            <a:noFill/>
          </a:ln>
        </p:spPr>
        <p:txBody>
          <a:bodyPr spcFirstLastPara="1" wrap="square" lIns="91425" tIns="45700" rIns="91425" bIns="45700" anchor="ctr" anchorCtr="0">
            <a:noAutofit/>
          </a:bodyPr>
          <a:lstStyle/>
          <a:p>
            <a:pPr lvl="0"/>
            <a:fld id="{00000000-1234-1234-1234-123412341234}" type="slidenum">
              <a:rPr lang="en-GB">
                <a:latin typeface="Calibri" panose="020F0502020204030204" pitchFamily="34" charset="0"/>
                <a:cs typeface="Calibri" panose="020F0502020204030204" pitchFamily="34" charset="0"/>
                <a:sym typeface="Arial"/>
              </a:rPr>
              <a:pPr lvl="0"/>
              <a:t>68</a:t>
            </a:fld>
            <a:endParaRPr lang="en-GB">
              <a:latin typeface="Calibri" panose="020F0502020204030204" pitchFamily="34" charset="0"/>
              <a:cs typeface="Calibri" panose="020F0502020204030204" pitchFamily="34" charset="0"/>
              <a:sym typeface="Arial"/>
            </a:endParaRPr>
          </a:p>
        </p:txBody>
      </p:sp>
    </p:spTree>
    <p:extLst>
      <p:ext uri="{BB962C8B-B14F-4D97-AF65-F5344CB8AC3E}">
        <p14:creationId xmlns:p14="http://schemas.microsoft.com/office/powerpoint/2010/main" val="173542259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F38F7-2702-C337-881B-A3AD80352A9E}"/>
              </a:ext>
            </a:extLst>
          </p:cNvPr>
          <p:cNvSpPr>
            <a:spLocks noGrp="1"/>
          </p:cNvSpPr>
          <p:nvPr>
            <p:ph type="title"/>
          </p:nvPr>
        </p:nvSpPr>
        <p:spPr>
          <a:noFill/>
        </p:spPr>
        <p:txBody>
          <a:bodyPr/>
          <a:lstStyle/>
          <a:p>
            <a:r>
              <a:rPr lang="en-GB" dirty="0">
                <a:latin typeface="Calibri" panose="020F0502020204030204" pitchFamily="34" charset="0"/>
                <a:cs typeface="Calibri" panose="020F0502020204030204" pitchFamily="34" charset="0"/>
              </a:rPr>
              <a:t>Research proposal structure</a:t>
            </a:r>
          </a:p>
        </p:txBody>
      </p:sp>
      <p:sp>
        <p:nvSpPr>
          <p:cNvPr id="3" name="Content Placeholder 2">
            <a:extLst>
              <a:ext uri="{FF2B5EF4-FFF2-40B4-BE49-F238E27FC236}">
                <a16:creationId xmlns:a16="http://schemas.microsoft.com/office/drawing/2014/main" id="{EF5B6BDC-40C0-8EB1-B882-4DD4922613B6}"/>
              </a:ext>
            </a:extLst>
          </p:cNvPr>
          <p:cNvSpPr>
            <a:spLocks noGrp="1"/>
          </p:cNvSpPr>
          <p:nvPr>
            <p:ph idx="1"/>
          </p:nvPr>
        </p:nvSpPr>
        <p:spPr/>
        <p:txBody>
          <a:bodyPr/>
          <a:lstStyle/>
          <a:p>
            <a:r>
              <a:rPr lang="en-GB" sz="2400" dirty="0">
                <a:latin typeface="Calibri" panose="020F0502020204030204" pitchFamily="34" charset="0"/>
                <a:cs typeface="Calibri" panose="020F0502020204030204" pitchFamily="34" charset="0"/>
              </a:rPr>
              <a:t>The recommended research proposal structure: </a:t>
            </a:r>
            <a:r>
              <a:rPr lang="en-GB" sz="2400" dirty="0">
                <a:latin typeface="Calibri" panose="020F0502020204030204" pitchFamily="34" charset="0"/>
                <a:cs typeface="Calibri" panose="020F0502020204030204" pitchFamily="34" charset="0"/>
                <a:hlinkClick r:id="rId2"/>
              </a:rPr>
              <a:t>https://moodle.uwtsd.ac.uk/course/view.php?id=13149</a:t>
            </a:r>
            <a:r>
              <a:rPr lang="en-GB" sz="2400" dirty="0">
                <a:latin typeface="Calibri" panose="020F0502020204030204" pitchFamily="34" charset="0"/>
                <a:cs typeface="Calibri" panose="020F0502020204030204" pitchFamily="34" charset="0"/>
              </a:rPr>
              <a:t> </a:t>
            </a: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cs typeface="Calibri" panose="020F0502020204030204" pitchFamily="34" charset="0"/>
              </a:rPr>
              <a:t>Let’s examine the recommended structure: what are the components, why they are needed, and how to develop them…</a:t>
            </a:r>
          </a:p>
        </p:txBody>
      </p:sp>
      <p:sp>
        <p:nvSpPr>
          <p:cNvPr id="4" name="Slide Number Placeholder 3">
            <a:extLst>
              <a:ext uri="{FF2B5EF4-FFF2-40B4-BE49-F238E27FC236}">
                <a16:creationId xmlns:a16="http://schemas.microsoft.com/office/drawing/2014/main" id="{E418CB1B-C2BC-5994-DBF8-E9EECA8721DD}"/>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69</a:t>
            </a:fld>
            <a:endParaRPr lang="en-US" altLang="en-US">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C9F41C02-A03F-F20E-34F4-07690F92CA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10557" y="2382280"/>
            <a:ext cx="4513981" cy="1046720"/>
          </a:xfrm>
          <a:prstGeom prst="rect">
            <a:avLst/>
          </a:prstGeom>
        </p:spPr>
      </p:pic>
    </p:spTree>
    <p:extLst>
      <p:ext uri="{BB962C8B-B14F-4D97-AF65-F5344CB8AC3E}">
        <p14:creationId xmlns:p14="http://schemas.microsoft.com/office/powerpoint/2010/main" val="1968416436"/>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Shape 155">
          <a:extLst>
            <a:ext uri="{FF2B5EF4-FFF2-40B4-BE49-F238E27FC236}">
              <a16:creationId xmlns:a16="http://schemas.microsoft.com/office/drawing/2014/main" id="{042BB7F1-5FC0-01AE-23D6-79EE22FB4B3B}"/>
            </a:ext>
          </a:extLst>
        </p:cNvPr>
        <p:cNvGrpSpPr/>
        <p:nvPr/>
      </p:nvGrpSpPr>
      <p:grpSpPr>
        <a:xfrm>
          <a:off x="0" y="0"/>
          <a:ext cx="0" cy="0"/>
          <a:chOff x="0" y="0"/>
          <a:chExt cx="0" cy="0"/>
        </a:xfrm>
      </p:grpSpPr>
      <p:sp>
        <p:nvSpPr>
          <p:cNvPr id="156" name="Google Shape;156;p26">
            <a:extLst>
              <a:ext uri="{FF2B5EF4-FFF2-40B4-BE49-F238E27FC236}">
                <a16:creationId xmlns:a16="http://schemas.microsoft.com/office/drawing/2014/main" id="{3B512BA8-A6A0-2753-7542-A333F9A3CB45}"/>
              </a:ext>
            </a:extLst>
          </p:cNvPr>
          <p:cNvSpPr txBox="1">
            <a:spLocks noGrp="1"/>
          </p:cNvSpPr>
          <p:nvPr>
            <p:ph type="title"/>
          </p:nvPr>
        </p:nvSpPr>
        <p:spPr>
          <a:xfrm>
            <a:off x="609600" y="274638"/>
            <a:ext cx="10972800" cy="1143000"/>
          </a:xfrm>
          <a:solidFill>
            <a:schemeClr val="accent2"/>
          </a:solidFill>
          <a:ln>
            <a:noFill/>
          </a:ln>
        </p:spPr>
        <p:txBody>
          <a:bodyPr spcFirstLastPara="1" wrap="square" lIns="90475" tIns="44450" rIns="90475" bIns="44450" anchor="ctr" anchorCtr="0">
            <a:normAutofit/>
          </a:bodyPr>
          <a:lstStyle/>
          <a:p>
            <a:pPr lvl="0"/>
            <a:r>
              <a:rPr lang="en-US" b="1" dirty="0">
                <a:solidFill>
                  <a:schemeClr val="dk1"/>
                </a:solidFill>
                <a:latin typeface="Calibri" panose="020F0502020204030204" pitchFamily="34" charset="0"/>
                <a:cs typeface="Calibri" panose="020F0502020204030204" pitchFamily="34" charset="0"/>
              </a:rPr>
              <a:t>Activity</a:t>
            </a:r>
            <a:endParaRPr lang="en-US" dirty="0">
              <a:latin typeface="Calibri" panose="020F0502020204030204" pitchFamily="34" charset="0"/>
              <a:cs typeface="Calibri" panose="020F0502020204030204" pitchFamily="34" charset="0"/>
            </a:endParaRPr>
          </a:p>
        </p:txBody>
      </p:sp>
      <p:sp>
        <p:nvSpPr>
          <p:cNvPr id="5" name="Text Placeholder 4">
            <a:extLst>
              <a:ext uri="{FF2B5EF4-FFF2-40B4-BE49-F238E27FC236}">
                <a16:creationId xmlns:a16="http://schemas.microsoft.com/office/drawing/2014/main" id="{CCA1C54F-8A31-64D6-223B-5BEA5A260342}"/>
              </a:ext>
            </a:extLst>
          </p:cNvPr>
          <p:cNvSpPr>
            <a:spLocks noGrp="1"/>
          </p:cNvSpPr>
          <p:nvPr>
            <p:ph type="body" idx="1"/>
          </p:nvPr>
        </p:nvSpPr>
        <p:spPr/>
        <p:txBody>
          <a:bodyPr>
            <a:normAutofit/>
          </a:bodyPr>
          <a:lstStyle/>
          <a:p>
            <a:pPr marL="114300" indent="0">
              <a:buNone/>
            </a:pPr>
            <a:r>
              <a:rPr lang="en-US" dirty="0">
                <a:latin typeface="Calibri" panose="020F0502020204030204" pitchFamily="34" charset="0"/>
                <a:cs typeface="Calibri" panose="020F0502020204030204" pitchFamily="34" charset="0"/>
              </a:rPr>
              <a:t>Working in pairs, take turn to explain to your partner the main components of a research proposal, why they are important, and how they are related to the dissertation.</a:t>
            </a:r>
          </a:p>
          <a:p>
            <a:pPr marL="114300" indent="0">
              <a:buNone/>
            </a:pPr>
            <a:endParaRPr lang="en-US" dirty="0">
              <a:latin typeface="Calibri" panose="020F0502020204030204" pitchFamily="34" charset="0"/>
              <a:cs typeface="Calibri" panose="020F0502020204030204" pitchFamily="34" charset="0"/>
            </a:endParaRPr>
          </a:p>
          <a:p>
            <a:pPr marL="114300" indent="0">
              <a:buNone/>
            </a:pPr>
            <a:r>
              <a:rPr lang="en-US" dirty="0">
                <a:latin typeface="Calibri" panose="020F0502020204030204" pitchFamily="34" charset="0"/>
                <a:cs typeface="Calibri" panose="020F0502020204030204" pitchFamily="34" charset="0"/>
              </a:rPr>
              <a:t>Time: 10-15 minutes</a:t>
            </a:r>
            <a:br>
              <a:rPr lang="en-US" dirty="0">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C6FA37D1-3F55-00CB-4751-6C000AC421D2}"/>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70</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2115137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Shape 373"/>
        <p:cNvGrpSpPr/>
        <p:nvPr/>
      </p:nvGrpSpPr>
      <p:grpSpPr>
        <a:xfrm>
          <a:off x="0" y="0"/>
          <a:ext cx="0" cy="0"/>
          <a:chOff x="0" y="0"/>
          <a:chExt cx="0" cy="0"/>
        </a:xfrm>
      </p:grpSpPr>
      <p:sp>
        <p:nvSpPr>
          <p:cNvPr id="374" name="Google Shape;374;p57"/>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Conclusion </a:t>
            </a:r>
          </a:p>
        </p:txBody>
      </p:sp>
      <p:sp>
        <p:nvSpPr>
          <p:cNvPr id="375" name="Google Shape;375;p57"/>
          <p:cNvSpPr txBox="1">
            <a:spLocks noGrp="1"/>
          </p:cNvSpPr>
          <p:nvPr>
            <p:ph type="body" idx="1"/>
          </p:nvPr>
        </p:nvSpPr>
        <p:spPr>
          <a:xfrm>
            <a:off x="609600" y="1600201"/>
            <a:ext cx="10972800" cy="3917032"/>
          </a:xfrm>
          <a:noFill/>
          <a:ln>
            <a:noFill/>
          </a:ln>
        </p:spPr>
        <p:txBody>
          <a:bodyPr spcFirstLastPara="1" wrap="square" lIns="91425" tIns="45700" rIns="91425" bIns="45700" anchor="t" anchorCtr="0">
            <a:normAutofit fontScale="70000" lnSpcReduction="20000"/>
          </a:bodyPr>
          <a:lstStyle/>
          <a:p>
            <a:pPr lvl="0"/>
            <a:r>
              <a:rPr lang="en-US" dirty="0">
                <a:latin typeface="Calibri" panose="020F0502020204030204" pitchFamily="34" charset="0"/>
                <a:cs typeface="Calibri" panose="020F0502020204030204" pitchFamily="34" charset="0"/>
              </a:rPr>
              <a:t>Research is full of false starts, blind alleys, mistakes, and enforced changes to research plans. But these are rarely written about in the final research publications.</a:t>
            </a:r>
          </a:p>
          <a:p>
            <a:pPr lvl="0"/>
            <a:r>
              <a:rPr lang="en-US" dirty="0">
                <a:latin typeface="Calibri" panose="020F0502020204030204" pitchFamily="34" charset="0"/>
                <a:cs typeface="Calibri" panose="020F0502020204030204" pitchFamily="34" charset="0"/>
              </a:rPr>
              <a:t>Books (no matter how well written) can only deal with generalities, so individual pieces of research may seem difficult to reconcile with the broader picture.</a:t>
            </a:r>
          </a:p>
          <a:p>
            <a:pPr lvl="0"/>
            <a:r>
              <a:rPr lang="en-US" dirty="0">
                <a:latin typeface="Calibri" panose="020F0502020204030204" pitchFamily="34" charset="0"/>
                <a:cs typeface="Calibri" panose="020F0502020204030204" pitchFamily="34" charset="0"/>
              </a:rPr>
              <a:t>There are plenty of things that can go wrong with a research plan, so being flexible and being willing to persevere in adverse circumstances are desirable traits in a social researcher.</a:t>
            </a:r>
          </a:p>
          <a:p>
            <a:pPr lvl="0"/>
            <a:r>
              <a:rPr lang="en-US" dirty="0">
                <a:latin typeface="Calibri" panose="020F0502020204030204" pitchFamily="34" charset="0"/>
                <a:cs typeface="Calibri" panose="020F0502020204030204" pitchFamily="34" charset="0"/>
              </a:rPr>
              <a:t>Nonetheless, the methodological principles and techniques outlined provide a road map for the research journey.</a:t>
            </a:r>
          </a:p>
          <a:p>
            <a:pPr lvl="0"/>
            <a:r>
              <a:rPr lang="en-US" dirty="0">
                <a:latin typeface="Calibri" panose="020F0502020204030204" pitchFamily="34" charset="0"/>
                <a:cs typeface="Calibri" panose="020F0502020204030204" pitchFamily="34" charset="0"/>
              </a:rPr>
              <a:t>A research proposal serves as a roadmap to your dissertation. Therefore, a good research proposal can lead to a good dissertation.</a:t>
            </a:r>
          </a:p>
          <a:p>
            <a:pPr lvl="0"/>
            <a:endParaRPr lang="en-US" dirty="0">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B78CEE5B-2137-EB8F-84A1-694275E552AE}"/>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71</a:t>
            </a:fld>
            <a:endParaRPr lang="en-US" altLang="en-US">
              <a:latin typeface="Calibri" panose="020F0502020204030204" pitchFamily="34" charset="0"/>
              <a:cs typeface="Calibri" panose="020F0502020204030204" pitchFamily="34" charset="0"/>
            </a:endParaRP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A2DE9E2B-1AD3-03FF-473A-11D6EF279851}"/>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B5642855-24CF-E8ED-AA20-9DA0ECD3E21A}"/>
              </a:ext>
            </a:extLst>
          </p:cNvPr>
          <p:cNvSpPr>
            <a:spLocks noGrp="1"/>
          </p:cNvSpPr>
          <p:nvPr>
            <p:ph type="title"/>
          </p:nvPr>
        </p:nvSpPr>
        <p:spPr>
          <a:solidFill>
            <a:srgbClr val="FFFF00"/>
          </a:solidFill>
        </p:spPr>
        <p:txBody>
          <a:bodyPr/>
          <a:lstStyle/>
          <a:p>
            <a:r>
              <a:rPr lang="en-US" dirty="0">
                <a:latin typeface="Calibri" panose="020F0502020204030204" pitchFamily="34" charset="0"/>
                <a:cs typeface="Calibri" panose="020F0502020204030204" pitchFamily="34" charset="0"/>
              </a:rPr>
              <a:t>Activity</a:t>
            </a:r>
            <a:endParaRPr lang="en-GB" dirty="0">
              <a:latin typeface="Calibri" panose="020F0502020204030204" pitchFamily="34" charset="0"/>
              <a:cs typeface="Calibri" panose="020F0502020204030204" pitchFamily="34" charset="0"/>
            </a:endParaRPr>
          </a:p>
        </p:txBody>
      </p:sp>
      <p:sp>
        <p:nvSpPr>
          <p:cNvPr id="208" name="Google Shape;208;p36">
            <a:extLst>
              <a:ext uri="{FF2B5EF4-FFF2-40B4-BE49-F238E27FC236}">
                <a16:creationId xmlns:a16="http://schemas.microsoft.com/office/drawing/2014/main" id="{F9A63292-63C5-2CF1-F324-A174521C0EAA}"/>
              </a:ext>
            </a:extLst>
          </p:cNvPr>
          <p:cNvSpPr txBox="1">
            <a:spLocks noGrp="1"/>
          </p:cNvSpPr>
          <p:nvPr>
            <p:ph type="body" idx="1"/>
          </p:nvPr>
        </p:nvSpPr>
        <p:spPr>
          <a:xfrm>
            <a:off x="609600" y="1588478"/>
            <a:ext cx="10972800" cy="3917032"/>
          </a:xfrm>
          <a:noFill/>
          <a:ln>
            <a:noFill/>
          </a:ln>
        </p:spPr>
        <p:txBody>
          <a:bodyPr spcFirstLastPara="1" wrap="square" lIns="91425" tIns="45700" rIns="91425" bIns="45700" anchor="t" anchorCtr="0">
            <a:normAutofit fontScale="70000" lnSpcReduction="20000"/>
          </a:bodyPr>
          <a:lstStyle/>
          <a:p>
            <a:r>
              <a:rPr lang="en-GB" dirty="0">
                <a:latin typeface="Calibri" panose="020F0502020204030204" pitchFamily="34" charset="0"/>
                <a:cs typeface="Calibri" panose="020F0502020204030204" pitchFamily="34" charset="0"/>
              </a:rPr>
              <a:t>Work in pairs.</a:t>
            </a:r>
          </a:p>
          <a:p>
            <a:r>
              <a:rPr lang="en-GB" dirty="0">
                <a:latin typeface="Calibri" panose="020F0502020204030204" pitchFamily="34" charset="0"/>
                <a:cs typeface="Calibri" panose="020F0502020204030204" pitchFamily="34" charset="0"/>
              </a:rPr>
              <a:t>Review your research interests.</a:t>
            </a:r>
          </a:p>
          <a:p>
            <a:r>
              <a:rPr lang="en-GB" dirty="0">
                <a:latin typeface="Calibri" panose="020F0502020204030204" pitchFamily="34" charset="0"/>
                <a:cs typeface="Calibri" panose="020F0502020204030204" pitchFamily="34" charset="0"/>
              </a:rPr>
              <a:t>Identify one or two research topic areas that are relevant to you.</a:t>
            </a:r>
          </a:p>
          <a:p>
            <a:r>
              <a:rPr lang="en-GB" dirty="0">
                <a:latin typeface="Calibri" panose="020F0502020204030204" pitchFamily="34" charset="0"/>
                <a:cs typeface="Calibri" panose="020F0502020204030204" pitchFamily="34" charset="0"/>
              </a:rPr>
              <a:t>Identifies your research area, research topic, research questions, and research method. </a:t>
            </a:r>
          </a:p>
          <a:p>
            <a:r>
              <a:rPr lang="en-GB" dirty="0">
                <a:latin typeface="Calibri" panose="020F0502020204030204" pitchFamily="34" charset="0"/>
                <a:cs typeface="Calibri" panose="020F0502020204030204" pitchFamily="34" charset="0"/>
              </a:rPr>
              <a:t>Take turns explaining your answers to your partner.</a:t>
            </a:r>
          </a:p>
          <a:p>
            <a:pPr lvl="1"/>
            <a:r>
              <a:rPr lang="en-GB" dirty="0">
                <a:latin typeface="Calibri" panose="020F0502020204030204" pitchFamily="34" charset="0"/>
                <a:cs typeface="Calibri" panose="020F0502020204030204" pitchFamily="34" charset="0"/>
              </a:rPr>
              <a:t>Your partner may ask questions that require you to further justify your choices.</a:t>
            </a:r>
          </a:p>
          <a:p>
            <a:r>
              <a:rPr lang="en-GB" dirty="0">
                <a:latin typeface="Calibri" panose="020F0502020204030204" pitchFamily="34" charset="0"/>
                <a:cs typeface="Calibri" panose="020F0502020204030204" pitchFamily="34" charset="0"/>
              </a:rPr>
              <a:t>Collaborate with your partner to refine and improve each other’s topic selections.</a:t>
            </a:r>
          </a:p>
          <a:p>
            <a:r>
              <a:rPr lang="en-GB" dirty="0">
                <a:solidFill>
                  <a:srgbClr val="FF0000"/>
                </a:solidFill>
                <a:latin typeface="Calibri" panose="020F0502020204030204" pitchFamily="34" charset="0"/>
                <a:cs typeface="Calibri" panose="020F0502020204030204" pitchFamily="34" charset="0"/>
              </a:rPr>
              <a:t>You may be required to present your answer to the class.</a:t>
            </a:r>
          </a:p>
          <a:p>
            <a:r>
              <a:rPr lang="en-GB" dirty="0">
                <a:solidFill>
                  <a:srgbClr val="FF0000"/>
                </a:solidFill>
                <a:latin typeface="Calibri" panose="020F0502020204030204" pitchFamily="34" charset="0"/>
                <a:cs typeface="Calibri" panose="020F0502020204030204" pitchFamily="34" charset="0"/>
              </a:rPr>
              <a:t>Bring your final answers to your supervision meeting.</a:t>
            </a:r>
          </a:p>
          <a:p>
            <a:pPr marL="0" indent="0">
              <a:buNone/>
            </a:pPr>
            <a:r>
              <a:rPr lang="en-GB" b="1" dirty="0">
                <a:latin typeface="Calibri" panose="020F0502020204030204" pitchFamily="34" charset="0"/>
                <a:cs typeface="Calibri" panose="020F0502020204030204" pitchFamily="34" charset="0"/>
              </a:rPr>
              <a:t>Time: 20 – 30 minutes</a:t>
            </a:r>
          </a:p>
        </p:txBody>
      </p:sp>
      <p:sp>
        <p:nvSpPr>
          <p:cNvPr id="2" name="Slide Number Placeholder 1">
            <a:extLst>
              <a:ext uri="{FF2B5EF4-FFF2-40B4-BE49-F238E27FC236}">
                <a16:creationId xmlns:a16="http://schemas.microsoft.com/office/drawing/2014/main" id="{97155127-6D5A-C45B-2D96-BB9465744CEF}"/>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72</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420285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08">
                                            <p:txEl>
                                              <p:pRg st="0" end="0"/>
                                            </p:txEl>
                                          </p:spTgt>
                                        </p:tgtEl>
                                        <p:attrNameLst>
                                          <p:attrName>style.visibility</p:attrName>
                                        </p:attrNameLst>
                                      </p:cBhvr>
                                      <p:to>
                                        <p:strVal val="visible"/>
                                      </p:to>
                                    </p:set>
                                    <p:anim calcmode="lin" valueType="num">
                                      <p:cBhvr additive="base">
                                        <p:cTn id="7"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08">
                                            <p:txEl>
                                              <p:pRg st="1" end="1"/>
                                            </p:txEl>
                                          </p:spTgt>
                                        </p:tgtEl>
                                        <p:attrNameLst>
                                          <p:attrName>style.visibility</p:attrName>
                                        </p:attrNameLst>
                                      </p:cBhvr>
                                      <p:to>
                                        <p:strVal val="visible"/>
                                      </p:to>
                                    </p:set>
                                    <p:anim calcmode="lin" valueType="num">
                                      <p:cBhvr additive="base">
                                        <p:cTn id="12"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08">
                                            <p:txEl>
                                              <p:pRg st="2" end="2"/>
                                            </p:txEl>
                                          </p:spTgt>
                                        </p:tgtEl>
                                        <p:attrNameLst>
                                          <p:attrName>style.visibility</p:attrName>
                                        </p:attrNameLst>
                                      </p:cBhvr>
                                      <p:to>
                                        <p:strVal val="visible"/>
                                      </p:to>
                                    </p:set>
                                    <p:anim calcmode="lin" valueType="num">
                                      <p:cBhvr additive="base">
                                        <p:cTn id="17"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208">
                                            <p:txEl>
                                              <p:pRg st="3" end="3"/>
                                            </p:txEl>
                                          </p:spTgt>
                                        </p:tgtEl>
                                        <p:attrNameLst>
                                          <p:attrName>style.visibility</p:attrName>
                                        </p:attrNameLst>
                                      </p:cBhvr>
                                      <p:to>
                                        <p:strVal val="visible"/>
                                      </p:to>
                                    </p:set>
                                    <p:anim calcmode="lin" valueType="num">
                                      <p:cBhvr additive="base">
                                        <p:cTn id="22"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208">
                                            <p:txEl>
                                              <p:pRg st="4" end="4"/>
                                            </p:txEl>
                                          </p:spTgt>
                                        </p:tgtEl>
                                        <p:attrNameLst>
                                          <p:attrName>style.visibility</p:attrName>
                                        </p:attrNameLst>
                                      </p:cBhvr>
                                      <p:to>
                                        <p:strVal val="visible"/>
                                      </p:to>
                                    </p:set>
                                    <p:anim calcmode="lin" valueType="num">
                                      <p:cBhvr additive="base">
                                        <p:cTn id="27" dur="500"/>
                                        <p:tgtEl>
                                          <p:spTgt spid="208">
                                            <p:txEl>
                                              <p:pRg st="4" end="4"/>
                                            </p:txEl>
                                          </p:spTgt>
                                        </p:tgtEl>
                                        <p:attrNameLst>
                                          <p:attrName>ppt_x</p:attrName>
                                        </p:attrNameLst>
                                      </p:cBhvr>
                                      <p:tavLst>
                                        <p:tav tm="0">
                                          <p:val>
                                            <p:strVal val="#ppt_x-1"/>
                                          </p:val>
                                        </p:tav>
                                        <p:tav tm="100000">
                                          <p:val>
                                            <p:strVal val="#ppt_x"/>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nodeType="clickEffect">
                                  <p:stCondLst>
                                    <p:cond delay="0"/>
                                  </p:stCondLst>
                                  <p:childTnLst>
                                    <p:set>
                                      <p:cBhvr>
                                        <p:cTn id="31" dur="1" fill="hold">
                                          <p:stCondLst>
                                            <p:cond delay="0"/>
                                          </p:stCondLst>
                                        </p:cTn>
                                        <p:tgtEl>
                                          <p:spTgt spid="208">
                                            <p:txEl>
                                              <p:pRg st="5" end="5"/>
                                            </p:txEl>
                                          </p:spTgt>
                                        </p:tgtEl>
                                        <p:attrNameLst>
                                          <p:attrName>style.visibility</p:attrName>
                                        </p:attrNameLst>
                                      </p:cBhvr>
                                      <p:to>
                                        <p:strVal val="visible"/>
                                      </p:to>
                                    </p:set>
                                    <p:anim calcmode="lin" valueType="num">
                                      <p:cBhvr additive="base">
                                        <p:cTn id="32" dur="500"/>
                                        <p:tgtEl>
                                          <p:spTgt spid="208">
                                            <p:txEl>
                                              <p:pRg st="5" end="5"/>
                                            </p:txEl>
                                          </p:spTgt>
                                        </p:tgtEl>
                                        <p:attrNameLst>
                                          <p:attrName>ppt_x</p:attrName>
                                        </p:attrNameLst>
                                      </p:cBhvr>
                                      <p:tavLst>
                                        <p:tav tm="0">
                                          <p:val>
                                            <p:strVal val="#ppt_x-1"/>
                                          </p:val>
                                        </p:tav>
                                        <p:tav tm="100000">
                                          <p:val>
                                            <p:strVal val="#ppt_x"/>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208">
                                            <p:txEl>
                                              <p:pRg st="6" end="6"/>
                                            </p:txEl>
                                          </p:spTgt>
                                        </p:tgtEl>
                                        <p:attrNameLst>
                                          <p:attrName>style.visibility</p:attrName>
                                        </p:attrNameLst>
                                      </p:cBhvr>
                                      <p:to>
                                        <p:strVal val="visible"/>
                                      </p:to>
                                    </p:set>
                                    <p:anim calcmode="lin" valueType="num">
                                      <p:cBhvr additive="base">
                                        <p:cTn id="37" dur="500"/>
                                        <p:tgtEl>
                                          <p:spTgt spid="208">
                                            <p:txEl>
                                              <p:pRg st="6" end="6"/>
                                            </p:txEl>
                                          </p:spTgt>
                                        </p:tgtEl>
                                        <p:attrNameLst>
                                          <p:attrName>ppt_x</p:attrName>
                                        </p:attrNameLst>
                                      </p:cBhvr>
                                      <p:tavLst>
                                        <p:tav tm="0">
                                          <p:val>
                                            <p:strVal val="#ppt_x-1"/>
                                          </p:val>
                                        </p:tav>
                                        <p:tav tm="100000">
                                          <p:val>
                                            <p:strVal val="#ppt_x"/>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8" fill="hold" nodeType="clickEffect">
                                  <p:stCondLst>
                                    <p:cond delay="0"/>
                                  </p:stCondLst>
                                  <p:childTnLst>
                                    <p:set>
                                      <p:cBhvr>
                                        <p:cTn id="41" dur="1" fill="hold">
                                          <p:stCondLst>
                                            <p:cond delay="0"/>
                                          </p:stCondLst>
                                        </p:cTn>
                                        <p:tgtEl>
                                          <p:spTgt spid="208">
                                            <p:txEl>
                                              <p:pRg st="7" end="7"/>
                                            </p:txEl>
                                          </p:spTgt>
                                        </p:tgtEl>
                                        <p:attrNameLst>
                                          <p:attrName>style.visibility</p:attrName>
                                        </p:attrNameLst>
                                      </p:cBhvr>
                                      <p:to>
                                        <p:strVal val="visible"/>
                                      </p:to>
                                    </p:set>
                                    <p:anim calcmode="lin" valueType="num">
                                      <p:cBhvr additive="base">
                                        <p:cTn id="42" dur="500"/>
                                        <p:tgtEl>
                                          <p:spTgt spid="208">
                                            <p:txEl>
                                              <p:pRg st="7" end="7"/>
                                            </p:txEl>
                                          </p:spTgt>
                                        </p:tgtEl>
                                        <p:attrNameLst>
                                          <p:attrName>ppt_x</p:attrName>
                                        </p:attrNameLst>
                                      </p:cBhvr>
                                      <p:tavLst>
                                        <p:tav tm="0">
                                          <p:val>
                                            <p:strVal val="#ppt_x-1"/>
                                          </p:val>
                                        </p:tav>
                                        <p:tav tm="100000">
                                          <p:val>
                                            <p:strVal val="#ppt_x"/>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208">
                                            <p:txEl>
                                              <p:pRg st="8" end="8"/>
                                            </p:txEl>
                                          </p:spTgt>
                                        </p:tgtEl>
                                        <p:attrNameLst>
                                          <p:attrName>style.visibility</p:attrName>
                                        </p:attrNameLst>
                                      </p:cBhvr>
                                      <p:to>
                                        <p:strVal val="visible"/>
                                      </p:to>
                                    </p:set>
                                    <p:anim calcmode="lin" valueType="num">
                                      <p:cBhvr additive="base">
                                        <p:cTn id="47" dur="500"/>
                                        <p:tgtEl>
                                          <p:spTgt spid="208">
                                            <p:txEl>
                                              <p:pRg st="8" end="8"/>
                                            </p:txEl>
                                          </p:spTgt>
                                        </p:tgtEl>
                                        <p:attrNameLst>
                                          <p:attrName>ppt_x</p:attrName>
                                        </p:attrNameLst>
                                      </p:cBhvr>
                                      <p:tavLst>
                                        <p:tav tm="0">
                                          <p:val>
                                            <p:strVal val="#ppt_x-1"/>
                                          </p:val>
                                        </p:tav>
                                        <p:tav tm="100000">
                                          <p:val>
                                            <p:strVal val="#ppt_x"/>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8" fill="hold" nodeType="clickEffect">
                                  <p:stCondLst>
                                    <p:cond delay="0"/>
                                  </p:stCondLst>
                                  <p:childTnLst>
                                    <p:set>
                                      <p:cBhvr>
                                        <p:cTn id="51" dur="1" fill="hold">
                                          <p:stCondLst>
                                            <p:cond delay="0"/>
                                          </p:stCondLst>
                                        </p:cTn>
                                        <p:tgtEl>
                                          <p:spTgt spid="208">
                                            <p:txEl>
                                              <p:pRg st="9" end="9"/>
                                            </p:txEl>
                                          </p:spTgt>
                                        </p:tgtEl>
                                        <p:attrNameLst>
                                          <p:attrName>style.visibility</p:attrName>
                                        </p:attrNameLst>
                                      </p:cBhvr>
                                      <p:to>
                                        <p:strVal val="visible"/>
                                      </p:to>
                                    </p:set>
                                    <p:anim calcmode="lin" valueType="num">
                                      <p:cBhvr additive="base">
                                        <p:cTn id="52" dur="500"/>
                                        <p:tgtEl>
                                          <p:spTgt spid="208">
                                            <p:txEl>
                                              <p:pRg st="9" end="9"/>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Shape 206">
          <a:extLst>
            <a:ext uri="{FF2B5EF4-FFF2-40B4-BE49-F238E27FC236}">
              <a16:creationId xmlns:a16="http://schemas.microsoft.com/office/drawing/2014/main" id="{15A63D1A-4BDF-7899-5798-79949059E205}"/>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D9024AB8-6AC0-0A95-4E35-1C590DCEBE18}"/>
              </a:ext>
            </a:extLst>
          </p:cNvPr>
          <p:cNvSpPr>
            <a:spLocks noGrp="1"/>
          </p:cNvSpPr>
          <p:nvPr>
            <p:ph type="title"/>
          </p:nvPr>
        </p:nvSpPr>
        <p:spPr>
          <a:xfrm>
            <a:off x="609600" y="274638"/>
            <a:ext cx="10972800" cy="1143000"/>
          </a:xfrm>
          <a:solidFill>
            <a:schemeClr val="accent2"/>
          </a:solidFill>
        </p:spPr>
        <p:txBody>
          <a:bodyPr wrap="square" anchor="ctr">
            <a:normAutofit/>
          </a:bodyPr>
          <a:lstStyle/>
          <a:p>
            <a:r>
              <a:rPr lang="en-US" dirty="0"/>
              <a:t>Activity – Diagnostic test</a:t>
            </a:r>
            <a:endParaRPr lang="en-GB" dirty="0"/>
          </a:p>
        </p:txBody>
      </p:sp>
      <p:pic>
        <p:nvPicPr>
          <p:cNvPr id="4" name="Picture 3">
            <a:extLst>
              <a:ext uri="{FF2B5EF4-FFF2-40B4-BE49-F238E27FC236}">
                <a16:creationId xmlns:a16="http://schemas.microsoft.com/office/drawing/2014/main" id="{1D632CAD-C744-5948-B728-DF750B9F6A51}"/>
              </a:ext>
            </a:extLst>
          </p:cNvPr>
          <p:cNvPicPr>
            <a:picLocks noChangeAspect="1"/>
          </p:cNvPicPr>
          <p:nvPr/>
        </p:nvPicPr>
        <p:blipFill>
          <a:blip r:embed="rId3"/>
          <a:stretch>
            <a:fillRect/>
          </a:stretch>
        </p:blipFill>
        <p:spPr>
          <a:xfrm>
            <a:off x="1267590" y="1600201"/>
            <a:ext cx="4068820" cy="3989040"/>
          </a:xfrm>
          <a:prstGeom prst="rect">
            <a:avLst/>
          </a:prstGeom>
          <a:noFill/>
        </p:spPr>
      </p:pic>
      <p:sp>
        <p:nvSpPr>
          <p:cNvPr id="208" name="Google Shape;208;p36">
            <a:extLst>
              <a:ext uri="{FF2B5EF4-FFF2-40B4-BE49-F238E27FC236}">
                <a16:creationId xmlns:a16="http://schemas.microsoft.com/office/drawing/2014/main" id="{190CDBF1-E6B7-03A1-4E56-E4EEF62345CE}"/>
              </a:ext>
            </a:extLst>
          </p:cNvPr>
          <p:cNvSpPr txBox="1">
            <a:spLocks noGrp="1"/>
          </p:cNvSpPr>
          <p:nvPr>
            <p:ph sz="half" idx="2"/>
          </p:nvPr>
        </p:nvSpPr>
        <p:spPr>
          <a:xfrm>
            <a:off x="6197600" y="1600201"/>
            <a:ext cx="5384800" cy="3989040"/>
          </a:xfrm>
        </p:spPr>
        <p:txBody>
          <a:bodyPr spcFirstLastPara="1" wrap="square" lIns="91425" tIns="45700" rIns="91425" bIns="45700" anchor="t" anchorCtr="0">
            <a:normAutofit/>
          </a:bodyPr>
          <a:lstStyle/>
          <a:p>
            <a:r>
              <a:rPr lang="en-GB"/>
              <a:t>Please use this QR code to complete the diagnostic test.</a:t>
            </a:r>
          </a:p>
          <a:p>
            <a:r>
              <a:rPr lang="en-GB"/>
              <a:t>Or use this link: </a:t>
            </a:r>
          </a:p>
          <a:p>
            <a:r>
              <a:rPr lang="en-GB">
                <a:hlinkClick r:id="rId4"/>
              </a:rPr>
              <a:t>https://forms.cloud.microsoft/e/aT80XeYpTD</a:t>
            </a:r>
            <a:r>
              <a:rPr lang="en-GB"/>
              <a:t> </a:t>
            </a:r>
          </a:p>
          <a:p>
            <a:r>
              <a:rPr lang="en-GB"/>
              <a:t>Time: 20 minutes</a:t>
            </a:r>
          </a:p>
        </p:txBody>
      </p:sp>
      <p:sp>
        <p:nvSpPr>
          <p:cNvPr id="2" name="Slide Number Placeholder 1">
            <a:extLst>
              <a:ext uri="{FF2B5EF4-FFF2-40B4-BE49-F238E27FC236}">
                <a16:creationId xmlns:a16="http://schemas.microsoft.com/office/drawing/2014/main" id="{4AEAA165-05AB-FAB5-59B2-E467506739FD}"/>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6B9CAAEB-5DD4-4716-AEA0-BEF1B1D22BD1}" type="slidenum">
              <a:rPr lang="en-US" altLang="en-US" smtClean="0"/>
              <a:pPr>
                <a:spcAft>
                  <a:spcPts val="600"/>
                </a:spcAft>
                <a:defRPr/>
              </a:pPr>
              <a:t>73</a:t>
            </a:fld>
            <a:endParaRPr lang="en-US" altLang="en-US"/>
          </a:p>
        </p:txBody>
      </p:sp>
    </p:spTree>
    <p:extLst>
      <p:ext uri="{BB962C8B-B14F-4D97-AF65-F5344CB8AC3E}">
        <p14:creationId xmlns:p14="http://schemas.microsoft.com/office/powerpoint/2010/main" val="2731030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208">
                                            <p:txEl>
                                              <p:pRg st="0" end="0"/>
                                            </p:txEl>
                                          </p:spTgt>
                                        </p:tgtEl>
                                        <p:attrNameLst>
                                          <p:attrName>style.visibility</p:attrName>
                                        </p:attrNameLst>
                                      </p:cBhvr>
                                      <p:to>
                                        <p:strVal val="visible"/>
                                      </p:to>
                                    </p:set>
                                    <p:anim calcmode="lin" valueType="num">
                                      <p:cBhvr additive="base">
                                        <p:cTn id="7" dur="500"/>
                                        <p:tgtEl>
                                          <p:spTgt spid="208">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208">
                                            <p:txEl>
                                              <p:pRg st="1" end="1"/>
                                            </p:txEl>
                                          </p:spTgt>
                                        </p:tgtEl>
                                        <p:attrNameLst>
                                          <p:attrName>style.visibility</p:attrName>
                                        </p:attrNameLst>
                                      </p:cBhvr>
                                      <p:to>
                                        <p:strVal val="visible"/>
                                      </p:to>
                                    </p:set>
                                    <p:anim calcmode="lin" valueType="num">
                                      <p:cBhvr additive="base">
                                        <p:cTn id="12" dur="500"/>
                                        <p:tgtEl>
                                          <p:spTgt spid="208">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208">
                                            <p:txEl>
                                              <p:pRg st="2" end="2"/>
                                            </p:txEl>
                                          </p:spTgt>
                                        </p:tgtEl>
                                        <p:attrNameLst>
                                          <p:attrName>style.visibility</p:attrName>
                                        </p:attrNameLst>
                                      </p:cBhvr>
                                      <p:to>
                                        <p:strVal val="visible"/>
                                      </p:to>
                                    </p:set>
                                    <p:anim calcmode="lin" valueType="num">
                                      <p:cBhvr additive="base">
                                        <p:cTn id="17" dur="500"/>
                                        <p:tgtEl>
                                          <p:spTgt spid="208">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208">
                                            <p:txEl>
                                              <p:pRg st="3" end="3"/>
                                            </p:txEl>
                                          </p:spTgt>
                                        </p:tgtEl>
                                        <p:attrNameLst>
                                          <p:attrName>style.visibility</p:attrName>
                                        </p:attrNameLst>
                                      </p:cBhvr>
                                      <p:to>
                                        <p:strVal val="visible"/>
                                      </p:to>
                                    </p:set>
                                    <p:anim calcmode="lin" valueType="num">
                                      <p:cBhvr additive="base">
                                        <p:cTn id="22" dur="500"/>
                                        <p:tgtEl>
                                          <p:spTgt spid="208">
                                            <p:txEl>
                                              <p:pRg st="3" end="3"/>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A9CA0-C404-C13D-056B-77FBFF7EC61B}"/>
              </a:ext>
            </a:extLst>
          </p:cNvPr>
          <p:cNvSpPr>
            <a:spLocks noGrp="1"/>
          </p:cNvSpPr>
          <p:nvPr>
            <p:ph type="title"/>
          </p:nvPr>
        </p:nvSpPr>
        <p:spPr/>
        <p:txBody>
          <a:bodyPr/>
          <a:lstStyle/>
          <a:p>
            <a:r>
              <a:rPr lang="en-GB" dirty="0"/>
              <a:t>Key terms</a:t>
            </a:r>
          </a:p>
        </p:txBody>
      </p:sp>
      <p:sp>
        <p:nvSpPr>
          <p:cNvPr id="5" name="Content Placeholder 4">
            <a:extLst>
              <a:ext uri="{FF2B5EF4-FFF2-40B4-BE49-F238E27FC236}">
                <a16:creationId xmlns:a16="http://schemas.microsoft.com/office/drawing/2014/main" id="{D0DF45E5-8602-6705-623E-976EFC814353}"/>
              </a:ext>
            </a:extLst>
          </p:cNvPr>
          <p:cNvSpPr>
            <a:spLocks noGrp="1"/>
          </p:cNvSpPr>
          <p:nvPr>
            <p:ph sz="half" idx="1"/>
          </p:nvPr>
        </p:nvSpPr>
        <p:spPr/>
        <p:txBody>
          <a:bodyPr/>
          <a:lstStyle/>
          <a:p>
            <a:r>
              <a:rPr lang="en-GB" dirty="0"/>
              <a:t>Research</a:t>
            </a:r>
          </a:p>
          <a:p>
            <a:r>
              <a:rPr lang="en-GB" dirty="0"/>
              <a:t>Scientific method cycle</a:t>
            </a:r>
          </a:p>
          <a:p>
            <a:r>
              <a:rPr lang="en-GB" dirty="0"/>
              <a:t>Observation</a:t>
            </a:r>
          </a:p>
          <a:p>
            <a:r>
              <a:rPr lang="en-GB" dirty="0"/>
              <a:t>Hypothesis formulation</a:t>
            </a:r>
          </a:p>
          <a:p>
            <a:r>
              <a:rPr lang="en-GB" dirty="0"/>
              <a:t>Experimentation</a:t>
            </a:r>
          </a:p>
          <a:p>
            <a:r>
              <a:rPr lang="en-GB" dirty="0"/>
              <a:t>Analysis</a:t>
            </a:r>
          </a:p>
          <a:p>
            <a:r>
              <a:rPr lang="en-GB" dirty="0"/>
              <a:t>Conclusion</a:t>
            </a:r>
          </a:p>
          <a:p>
            <a:r>
              <a:rPr lang="en-GB" dirty="0"/>
              <a:t>Positivism</a:t>
            </a:r>
          </a:p>
          <a:p>
            <a:pPr marL="0" indent="0">
              <a:buNone/>
            </a:pPr>
            <a:endParaRPr lang="en-GB" dirty="0"/>
          </a:p>
        </p:txBody>
      </p:sp>
      <p:sp>
        <p:nvSpPr>
          <p:cNvPr id="6" name="Content Placeholder 5">
            <a:extLst>
              <a:ext uri="{FF2B5EF4-FFF2-40B4-BE49-F238E27FC236}">
                <a16:creationId xmlns:a16="http://schemas.microsoft.com/office/drawing/2014/main" id="{4950265B-F674-379A-D443-4F7EDEA30825}"/>
              </a:ext>
            </a:extLst>
          </p:cNvPr>
          <p:cNvSpPr>
            <a:spLocks noGrp="1"/>
          </p:cNvSpPr>
          <p:nvPr>
            <p:ph sz="half" idx="2"/>
          </p:nvPr>
        </p:nvSpPr>
        <p:spPr/>
        <p:txBody>
          <a:bodyPr/>
          <a:lstStyle/>
          <a:p>
            <a:r>
              <a:rPr lang="en-GB" dirty="0"/>
              <a:t>Interpretivism</a:t>
            </a:r>
          </a:p>
          <a:p>
            <a:r>
              <a:rPr lang="en-GB" dirty="0"/>
              <a:t>Quantitative research</a:t>
            </a:r>
          </a:p>
          <a:p>
            <a:r>
              <a:rPr lang="en-GB" dirty="0"/>
              <a:t>Qualitative research</a:t>
            </a:r>
          </a:p>
          <a:p>
            <a:r>
              <a:rPr lang="en-GB" dirty="0"/>
              <a:t>Research areas</a:t>
            </a:r>
          </a:p>
          <a:p>
            <a:r>
              <a:rPr lang="en-GB" dirty="0"/>
              <a:t>Research topics</a:t>
            </a:r>
          </a:p>
          <a:p>
            <a:r>
              <a:rPr lang="en-GB" dirty="0"/>
              <a:t>Research questions</a:t>
            </a:r>
          </a:p>
          <a:p>
            <a:r>
              <a:rPr lang="en-GB" dirty="0"/>
              <a:t>Research methodology</a:t>
            </a:r>
          </a:p>
          <a:p>
            <a:endParaRPr lang="en-GB" dirty="0"/>
          </a:p>
        </p:txBody>
      </p:sp>
      <p:sp>
        <p:nvSpPr>
          <p:cNvPr id="4" name="Slide Number Placeholder 3">
            <a:extLst>
              <a:ext uri="{FF2B5EF4-FFF2-40B4-BE49-F238E27FC236}">
                <a16:creationId xmlns:a16="http://schemas.microsoft.com/office/drawing/2014/main" id="{5AAA54AF-B213-A848-62EB-1E19BE4443DB}"/>
              </a:ext>
            </a:extLst>
          </p:cNvPr>
          <p:cNvSpPr>
            <a:spLocks noGrp="1"/>
          </p:cNvSpPr>
          <p:nvPr>
            <p:ph type="sldNum" sz="quarter" idx="11"/>
          </p:nvPr>
        </p:nvSpPr>
        <p:spPr/>
        <p:txBody>
          <a:bodyPr/>
          <a:lstStyle/>
          <a:p>
            <a:pPr>
              <a:defRPr/>
            </a:pPr>
            <a:fld id="{6B9CAAEB-5DD4-4716-AEA0-BEF1B1D22BD1}" type="slidenum">
              <a:rPr lang="en-US" altLang="en-US" smtClean="0"/>
              <a:pPr>
                <a:defRPr/>
              </a:pPr>
              <a:t>74</a:t>
            </a:fld>
            <a:endParaRPr lang="en-US" altLang="en-US"/>
          </a:p>
        </p:txBody>
      </p:sp>
    </p:spTree>
    <p:extLst>
      <p:ext uri="{BB962C8B-B14F-4D97-AF65-F5344CB8AC3E}">
        <p14:creationId xmlns:p14="http://schemas.microsoft.com/office/powerpoint/2010/main" val="3438963391"/>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2CAF5C-B947-43CB-37B1-3DABAAD25C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9CD676-6B05-CA3F-F121-29C3ED51E441}"/>
              </a:ext>
            </a:extLst>
          </p:cNvPr>
          <p:cNvSpPr>
            <a:spLocks noGrp="1"/>
          </p:cNvSpPr>
          <p:nvPr>
            <p:ph type="title"/>
          </p:nvPr>
        </p:nvSpPr>
        <p:spPr/>
        <p:txBody>
          <a:bodyPr/>
          <a:lstStyle/>
          <a:p>
            <a:r>
              <a:rPr lang="en-US" dirty="0"/>
              <a:t>Independent Study(1/6)</a:t>
            </a:r>
            <a:endParaRPr lang="en-GB" dirty="0"/>
          </a:p>
        </p:txBody>
      </p:sp>
      <p:sp>
        <p:nvSpPr>
          <p:cNvPr id="3" name="Content Placeholder 2">
            <a:extLst>
              <a:ext uri="{FF2B5EF4-FFF2-40B4-BE49-F238E27FC236}">
                <a16:creationId xmlns:a16="http://schemas.microsoft.com/office/drawing/2014/main" id="{952E8E61-6703-15AF-E3C4-F7E8E0B1B45B}"/>
              </a:ext>
            </a:extLst>
          </p:cNvPr>
          <p:cNvSpPr>
            <a:spLocks noGrp="1"/>
          </p:cNvSpPr>
          <p:nvPr>
            <p:ph idx="1"/>
          </p:nvPr>
        </p:nvSpPr>
        <p:spPr/>
        <p:txBody>
          <a:bodyPr/>
          <a:lstStyle/>
          <a:p>
            <a:r>
              <a:rPr lang="en-GB" sz="2800" dirty="0"/>
              <a:t>Independent Study is designed to help you develop your independent learning skills.</a:t>
            </a:r>
          </a:p>
          <a:p>
            <a:r>
              <a:rPr lang="en-GB" sz="2800" dirty="0"/>
              <a:t>You are expected to complete at least one independent study task before attending the next workshop.</a:t>
            </a:r>
          </a:p>
          <a:p>
            <a:r>
              <a:rPr lang="en-GB" sz="2800" dirty="0"/>
              <a:t>Your completed work should be recorded in some form, such as notes, posters, audio or video recordings, or digital files.</a:t>
            </a:r>
          </a:p>
          <a:p>
            <a:r>
              <a:rPr lang="en-GB" sz="2800" dirty="0"/>
              <a:t>You may be asked to share your work with the class during the next session.</a:t>
            </a:r>
            <a:endParaRPr lang="en-US" sz="2800" dirty="0"/>
          </a:p>
        </p:txBody>
      </p:sp>
      <p:sp>
        <p:nvSpPr>
          <p:cNvPr id="4" name="Slide Number Placeholder 3">
            <a:extLst>
              <a:ext uri="{FF2B5EF4-FFF2-40B4-BE49-F238E27FC236}">
                <a16:creationId xmlns:a16="http://schemas.microsoft.com/office/drawing/2014/main" id="{529423A5-F673-92B8-D52C-734380DF4189}"/>
              </a:ext>
            </a:extLst>
          </p:cNvPr>
          <p:cNvSpPr>
            <a:spLocks noGrp="1"/>
          </p:cNvSpPr>
          <p:nvPr>
            <p:ph type="sldNum" sz="quarter" idx="12"/>
          </p:nvPr>
        </p:nvSpPr>
        <p:spPr/>
        <p:txBody>
          <a:bodyPr/>
          <a:lstStyle/>
          <a:p>
            <a:pPr>
              <a:defRPr/>
            </a:pPr>
            <a:fld id="{6B9CAAEB-5DD4-4716-AEA0-BEF1B1D22BD1}" type="slidenum">
              <a:rPr lang="en-US" altLang="en-US" smtClean="0"/>
              <a:pPr>
                <a:defRPr/>
              </a:pPr>
              <a:t>75</a:t>
            </a:fld>
            <a:endParaRPr lang="en-US" altLang="en-US"/>
          </a:p>
        </p:txBody>
      </p:sp>
    </p:spTree>
    <p:extLst>
      <p:ext uri="{BB962C8B-B14F-4D97-AF65-F5344CB8AC3E}">
        <p14:creationId xmlns:p14="http://schemas.microsoft.com/office/powerpoint/2010/main" val="2491510499"/>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59E03-C4A0-62B2-D24E-DFD517F22CB7}"/>
              </a:ext>
            </a:extLst>
          </p:cNvPr>
          <p:cNvSpPr>
            <a:spLocks noGrp="1"/>
          </p:cNvSpPr>
          <p:nvPr>
            <p:ph type="title"/>
          </p:nvPr>
        </p:nvSpPr>
        <p:spPr/>
        <p:txBody>
          <a:bodyPr/>
          <a:lstStyle/>
          <a:p>
            <a:r>
              <a:rPr lang="en-US" dirty="0"/>
              <a:t>Independent Study (2/6)</a:t>
            </a:r>
            <a:endParaRPr lang="en-GB" dirty="0"/>
          </a:p>
        </p:txBody>
      </p:sp>
      <p:sp>
        <p:nvSpPr>
          <p:cNvPr id="3" name="Content Placeholder 2">
            <a:extLst>
              <a:ext uri="{FF2B5EF4-FFF2-40B4-BE49-F238E27FC236}">
                <a16:creationId xmlns:a16="http://schemas.microsoft.com/office/drawing/2014/main" id="{6BC4ACD1-B0FD-1851-7296-8E9EF9D29029}"/>
              </a:ext>
            </a:extLst>
          </p:cNvPr>
          <p:cNvSpPr>
            <a:spLocks noGrp="1"/>
          </p:cNvSpPr>
          <p:nvPr>
            <p:ph idx="1"/>
          </p:nvPr>
        </p:nvSpPr>
        <p:spPr/>
        <p:txBody>
          <a:bodyPr/>
          <a:lstStyle/>
          <a:p>
            <a:pPr marL="0" indent="0">
              <a:buNone/>
            </a:pPr>
            <a:r>
              <a:rPr lang="en-GB" sz="2400" dirty="0"/>
              <a:t>1. Use a reading diary to record your reading. Add at least three articles that are relevant to your current research plan before the next class. Your reading diary must include, at minimum: Authors, Title, URL, Research questions, Findings, Method, Conclusion.</a:t>
            </a:r>
          </a:p>
          <a:p>
            <a:pPr marL="0" indent="0">
              <a:buNone/>
            </a:pPr>
            <a:endParaRPr lang="en-GB" sz="2400" dirty="0"/>
          </a:p>
          <a:p>
            <a:pPr marL="0" indent="0">
              <a:buNone/>
            </a:pPr>
            <a:r>
              <a:rPr lang="en-GB" sz="2400" dirty="0"/>
              <a:t>2. Select one article to read in depth and write your own summary of it. Then use AI to summarise the same article and compare the two summaries. Consider: What similarities or differences do you notice? What does this reveal about your understanding versus the AI’s interpretation?</a:t>
            </a:r>
          </a:p>
        </p:txBody>
      </p:sp>
      <p:sp>
        <p:nvSpPr>
          <p:cNvPr id="4" name="Slide Number Placeholder 3">
            <a:extLst>
              <a:ext uri="{FF2B5EF4-FFF2-40B4-BE49-F238E27FC236}">
                <a16:creationId xmlns:a16="http://schemas.microsoft.com/office/drawing/2014/main" id="{1561278E-7E6F-AC93-52D4-C23E652400B9}"/>
              </a:ext>
            </a:extLst>
          </p:cNvPr>
          <p:cNvSpPr>
            <a:spLocks noGrp="1"/>
          </p:cNvSpPr>
          <p:nvPr>
            <p:ph type="sldNum" sz="quarter" idx="12"/>
          </p:nvPr>
        </p:nvSpPr>
        <p:spPr/>
        <p:txBody>
          <a:bodyPr/>
          <a:lstStyle/>
          <a:p>
            <a:pPr>
              <a:defRPr/>
            </a:pPr>
            <a:fld id="{6B9CAAEB-5DD4-4716-AEA0-BEF1B1D22BD1}" type="slidenum">
              <a:rPr lang="en-US" altLang="en-US" smtClean="0"/>
              <a:pPr>
                <a:defRPr/>
              </a:pPr>
              <a:t>76</a:t>
            </a:fld>
            <a:endParaRPr lang="en-US" altLang="en-US"/>
          </a:p>
        </p:txBody>
      </p:sp>
    </p:spTree>
    <p:extLst>
      <p:ext uri="{BB962C8B-B14F-4D97-AF65-F5344CB8AC3E}">
        <p14:creationId xmlns:p14="http://schemas.microsoft.com/office/powerpoint/2010/main" val="182692306"/>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7A3012-2EF3-6C07-1462-8B67353F88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657E09E-7614-000A-449A-2BFD6F23DDAE}"/>
              </a:ext>
            </a:extLst>
          </p:cNvPr>
          <p:cNvSpPr>
            <a:spLocks noGrp="1"/>
          </p:cNvSpPr>
          <p:nvPr>
            <p:ph type="title"/>
          </p:nvPr>
        </p:nvSpPr>
        <p:spPr/>
        <p:txBody>
          <a:bodyPr/>
          <a:lstStyle/>
          <a:p>
            <a:r>
              <a:rPr lang="en-US" dirty="0"/>
              <a:t>Independent Study (3/6)</a:t>
            </a:r>
            <a:endParaRPr lang="en-GB" dirty="0"/>
          </a:p>
        </p:txBody>
      </p:sp>
      <p:sp>
        <p:nvSpPr>
          <p:cNvPr id="3" name="Content Placeholder 2">
            <a:extLst>
              <a:ext uri="{FF2B5EF4-FFF2-40B4-BE49-F238E27FC236}">
                <a16:creationId xmlns:a16="http://schemas.microsoft.com/office/drawing/2014/main" id="{F246B72E-F52D-C738-F984-02395761BFFC}"/>
              </a:ext>
            </a:extLst>
          </p:cNvPr>
          <p:cNvSpPr>
            <a:spLocks noGrp="1"/>
          </p:cNvSpPr>
          <p:nvPr>
            <p:ph idx="1"/>
          </p:nvPr>
        </p:nvSpPr>
        <p:spPr/>
        <p:txBody>
          <a:bodyPr/>
          <a:lstStyle/>
          <a:p>
            <a:pPr marL="0" indent="0">
              <a:buNone/>
            </a:pPr>
            <a:r>
              <a:rPr lang="en-GB" sz="2400" dirty="0"/>
              <a:t>3. Examine current developments in your research area. Identify the common themes and the common approaches used in recent studies. Consider trends in methods, theories, and research questions across the literature you reviewed.</a:t>
            </a:r>
          </a:p>
          <a:p>
            <a:pPr marL="0" indent="0">
              <a:buNone/>
            </a:pPr>
            <a:endParaRPr lang="en-GB" sz="2400" dirty="0"/>
          </a:p>
          <a:p>
            <a:pPr marL="0" indent="0">
              <a:buNone/>
            </a:pPr>
            <a:r>
              <a:rPr lang="en-GB" sz="2400" dirty="0"/>
              <a:t>4. Form a group of 4–5 students and hold a 30‑minute online meeting using MS Teams. Discuss what research is and how you plan to conduct your own research. Record the meeting and share the link with your tutor. Make sure your discussion includes: Your understanding of research; How you plan to develop your topic; How you will collect and analyse data; Any challenges you expect and how you might address them;</a:t>
            </a:r>
          </a:p>
        </p:txBody>
      </p:sp>
      <p:sp>
        <p:nvSpPr>
          <p:cNvPr id="4" name="Slide Number Placeholder 3">
            <a:extLst>
              <a:ext uri="{FF2B5EF4-FFF2-40B4-BE49-F238E27FC236}">
                <a16:creationId xmlns:a16="http://schemas.microsoft.com/office/drawing/2014/main" id="{6BFB3E30-A438-F1A0-F425-D8954AB35CAC}"/>
              </a:ext>
            </a:extLst>
          </p:cNvPr>
          <p:cNvSpPr>
            <a:spLocks noGrp="1"/>
          </p:cNvSpPr>
          <p:nvPr>
            <p:ph type="sldNum" sz="quarter" idx="12"/>
          </p:nvPr>
        </p:nvSpPr>
        <p:spPr/>
        <p:txBody>
          <a:bodyPr/>
          <a:lstStyle/>
          <a:p>
            <a:pPr>
              <a:defRPr/>
            </a:pPr>
            <a:fld id="{6B9CAAEB-5DD4-4716-AEA0-BEF1B1D22BD1}" type="slidenum">
              <a:rPr lang="en-US" altLang="en-US" smtClean="0"/>
              <a:pPr>
                <a:defRPr/>
              </a:pPr>
              <a:t>77</a:t>
            </a:fld>
            <a:endParaRPr lang="en-US" altLang="en-US"/>
          </a:p>
        </p:txBody>
      </p:sp>
    </p:spTree>
    <p:extLst>
      <p:ext uri="{BB962C8B-B14F-4D97-AF65-F5344CB8AC3E}">
        <p14:creationId xmlns:p14="http://schemas.microsoft.com/office/powerpoint/2010/main" val="1469538529"/>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88B48B-86CB-9588-920F-1C6B3BD63B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742B56-4FBD-7DC2-8866-054D1558C266}"/>
              </a:ext>
            </a:extLst>
          </p:cNvPr>
          <p:cNvSpPr>
            <a:spLocks noGrp="1"/>
          </p:cNvSpPr>
          <p:nvPr>
            <p:ph type="title"/>
          </p:nvPr>
        </p:nvSpPr>
        <p:spPr/>
        <p:txBody>
          <a:bodyPr/>
          <a:lstStyle/>
          <a:p>
            <a:r>
              <a:rPr lang="en-US" dirty="0"/>
              <a:t>Independent Study (4/6)</a:t>
            </a:r>
            <a:endParaRPr lang="en-GB" dirty="0"/>
          </a:p>
        </p:txBody>
      </p:sp>
      <p:sp>
        <p:nvSpPr>
          <p:cNvPr id="3" name="Content Placeholder 2">
            <a:extLst>
              <a:ext uri="{FF2B5EF4-FFF2-40B4-BE49-F238E27FC236}">
                <a16:creationId xmlns:a16="http://schemas.microsoft.com/office/drawing/2014/main" id="{C91A832A-78AB-D287-C0F3-0511229DCA12}"/>
              </a:ext>
            </a:extLst>
          </p:cNvPr>
          <p:cNvSpPr>
            <a:spLocks noGrp="1"/>
          </p:cNvSpPr>
          <p:nvPr>
            <p:ph idx="1"/>
          </p:nvPr>
        </p:nvSpPr>
        <p:spPr/>
        <p:txBody>
          <a:bodyPr/>
          <a:lstStyle/>
          <a:p>
            <a:pPr marL="0" indent="0">
              <a:buNone/>
            </a:pPr>
            <a:r>
              <a:rPr lang="en-GB" sz="2400" dirty="0"/>
              <a:t>5. Review the steps in the scientific method cycle. Identify which steps are your strengths and which are your weaknesses. Reflect on how you plan to: Take advantage of your strengths; Address or improve your weaker areas; </a:t>
            </a:r>
            <a:r>
              <a:rPr lang="en-GB" sz="2400" dirty="0" err="1"/>
              <a:t>onsider</a:t>
            </a:r>
            <a:r>
              <a:rPr lang="en-GB" sz="2400" dirty="0"/>
              <a:t> aspects such as observation, hypothesis development, experiment design, analysis, and drawing conclusions.</a:t>
            </a:r>
          </a:p>
          <a:p>
            <a:pPr marL="0" indent="0">
              <a:buNone/>
            </a:pPr>
            <a:endParaRPr lang="en-GB" sz="2400" dirty="0"/>
          </a:p>
          <a:p>
            <a:pPr marL="0" indent="0">
              <a:buNone/>
            </a:pPr>
            <a:r>
              <a:rPr lang="en-GB" sz="2400" dirty="0"/>
              <a:t>6. Review the recommended structure for a dissertation proposal. Identify the key components of this structure and evaluate their relevance. Consider: Why each component is included; Whether it is essential for your research; How it contributes to clarity, rigour, and feasibility.</a:t>
            </a:r>
          </a:p>
        </p:txBody>
      </p:sp>
      <p:sp>
        <p:nvSpPr>
          <p:cNvPr id="4" name="Slide Number Placeholder 3">
            <a:extLst>
              <a:ext uri="{FF2B5EF4-FFF2-40B4-BE49-F238E27FC236}">
                <a16:creationId xmlns:a16="http://schemas.microsoft.com/office/drawing/2014/main" id="{5FC037CE-2213-E2CF-834D-20BD74FB09F4}"/>
              </a:ext>
            </a:extLst>
          </p:cNvPr>
          <p:cNvSpPr>
            <a:spLocks noGrp="1"/>
          </p:cNvSpPr>
          <p:nvPr>
            <p:ph type="sldNum" sz="quarter" idx="12"/>
          </p:nvPr>
        </p:nvSpPr>
        <p:spPr/>
        <p:txBody>
          <a:bodyPr/>
          <a:lstStyle/>
          <a:p>
            <a:pPr>
              <a:defRPr/>
            </a:pPr>
            <a:fld id="{6B9CAAEB-5DD4-4716-AEA0-BEF1B1D22BD1}" type="slidenum">
              <a:rPr lang="en-US" altLang="en-US" smtClean="0"/>
              <a:pPr>
                <a:defRPr/>
              </a:pPr>
              <a:t>78</a:t>
            </a:fld>
            <a:endParaRPr lang="en-US" altLang="en-US"/>
          </a:p>
        </p:txBody>
      </p:sp>
    </p:spTree>
    <p:extLst>
      <p:ext uri="{BB962C8B-B14F-4D97-AF65-F5344CB8AC3E}">
        <p14:creationId xmlns:p14="http://schemas.microsoft.com/office/powerpoint/2010/main" val="3310755703"/>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D1AAFF-3194-CFED-87E3-34334C8E5F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42E9D1B-8687-6407-ACD2-CF17E8B41E3C}"/>
              </a:ext>
            </a:extLst>
          </p:cNvPr>
          <p:cNvSpPr>
            <a:spLocks noGrp="1"/>
          </p:cNvSpPr>
          <p:nvPr>
            <p:ph type="title"/>
          </p:nvPr>
        </p:nvSpPr>
        <p:spPr/>
        <p:txBody>
          <a:bodyPr/>
          <a:lstStyle/>
          <a:p>
            <a:r>
              <a:rPr lang="en-US" dirty="0"/>
              <a:t>Independent Study (5/6)</a:t>
            </a:r>
            <a:endParaRPr lang="en-GB" dirty="0"/>
          </a:p>
        </p:txBody>
      </p:sp>
      <p:sp>
        <p:nvSpPr>
          <p:cNvPr id="3" name="Content Placeholder 2">
            <a:extLst>
              <a:ext uri="{FF2B5EF4-FFF2-40B4-BE49-F238E27FC236}">
                <a16:creationId xmlns:a16="http://schemas.microsoft.com/office/drawing/2014/main" id="{860B1E26-3CBF-EB4F-372A-0A1CDB1BB0DF}"/>
              </a:ext>
            </a:extLst>
          </p:cNvPr>
          <p:cNvSpPr>
            <a:spLocks noGrp="1"/>
          </p:cNvSpPr>
          <p:nvPr>
            <p:ph idx="1"/>
          </p:nvPr>
        </p:nvSpPr>
        <p:spPr/>
        <p:txBody>
          <a:bodyPr/>
          <a:lstStyle/>
          <a:p>
            <a:pPr marL="0" indent="0">
              <a:buNone/>
            </a:pPr>
            <a:r>
              <a:rPr lang="en-GB" sz="2000" dirty="0"/>
              <a:t>7. Review two research articles and compare and contrast their findings and methods. Consider: How do their research methods differ; Do they reach similar or different findings; What explains these similarities or differences; Keep a record of your use of AI, including prompts, outputs, and reflections on how AI supported your comparison.</a:t>
            </a:r>
          </a:p>
          <a:p>
            <a:pPr marL="0" indent="0">
              <a:buNone/>
            </a:pPr>
            <a:endParaRPr lang="en-GB" sz="2000" dirty="0"/>
          </a:p>
          <a:p>
            <a:pPr marL="0" indent="0">
              <a:buNone/>
            </a:pPr>
            <a:r>
              <a:rPr lang="en-GB" sz="2000" dirty="0"/>
              <a:t>8. Read further in your chosen research area and identify at least one research topic. Develop at least three research questions within that topic. Evaluate the quality of your research questions: Are they clear, focused, and researchable; Do they align with your topic and method; Are they feasible within your timeframe and resources; Justify your evaluation using principles of good research questions.</a:t>
            </a:r>
          </a:p>
        </p:txBody>
      </p:sp>
      <p:sp>
        <p:nvSpPr>
          <p:cNvPr id="4" name="Slide Number Placeholder 3">
            <a:extLst>
              <a:ext uri="{FF2B5EF4-FFF2-40B4-BE49-F238E27FC236}">
                <a16:creationId xmlns:a16="http://schemas.microsoft.com/office/drawing/2014/main" id="{B8810B40-1771-7801-7724-D8E360E65A59}"/>
              </a:ext>
            </a:extLst>
          </p:cNvPr>
          <p:cNvSpPr>
            <a:spLocks noGrp="1"/>
          </p:cNvSpPr>
          <p:nvPr>
            <p:ph type="sldNum" sz="quarter" idx="12"/>
          </p:nvPr>
        </p:nvSpPr>
        <p:spPr/>
        <p:txBody>
          <a:bodyPr/>
          <a:lstStyle/>
          <a:p>
            <a:pPr>
              <a:defRPr/>
            </a:pPr>
            <a:fld id="{6B9CAAEB-5DD4-4716-AEA0-BEF1B1D22BD1}" type="slidenum">
              <a:rPr lang="en-US" altLang="en-US" smtClean="0"/>
              <a:pPr>
                <a:defRPr/>
              </a:pPr>
              <a:t>79</a:t>
            </a:fld>
            <a:endParaRPr lang="en-US" altLang="en-US"/>
          </a:p>
        </p:txBody>
      </p:sp>
    </p:spTree>
    <p:extLst>
      <p:ext uri="{BB962C8B-B14F-4D97-AF65-F5344CB8AC3E}">
        <p14:creationId xmlns:p14="http://schemas.microsoft.com/office/powerpoint/2010/main" val="27893067"/>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98F2F0A-8A9F-C2BA-D8A1-2F44E371EB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90AE9C-287B-DD90-04BD-831E970EAA0D}"/>
              </a:ext>
            </a:extLst>
          </p:cNvPr>
          <p:cNvSpPr>
            <a:spLocks noGrp="1"/>
          </p:cNvSpPr>
          <p:nvPr>
            <p:ph type="title"/>
          </p:nvPr>
        </p:nvSpPr>
        <p:spPr/>
        <p:txBody>
          <a:bodyPr/>
          <a:lstStyle/>
          <a:p>
            <a:r>
              <a:rPr lang="en-US" dirty="0"/>
              <a:t>Independent Study (6/6)</a:t>
            </a:r>
            <a:endParaRPr lang="en-GB" dirty="0"/>
          </a:p>
        </p:txBody>
      </p:sp>
      <p:sp>
        <p:nvSpPr>
          <p:cNvPr id="3" name="Content Placeholder 2">
            <a:extLst>
              <a:ext uri="{FF2B5EF4-FFF2-40B4-BE49-F238E27FC236}">
                <a16:creationId xmlns:a16="http://schemas.microsoft.com/office/drawing/2014/main" id="{4D416004-DEEC-37FC-B40F-CA69814A822C}"/>
              </a:ext>
            </a:extLst>
          </p:cNvPr>
          <p:cNvSpPr>
            <a:spLocks noGrp="1"/>
          </p:cNvSpPr>
          <p:nvPr>
            <p:ph idx="1"/>
          </p:nvPr>
        </p:nvSpPr>
        <p:spPr/>
        <p:txBody>
          <a:bodyPr/>
          <a:lstStyle/>
          <a:p>
            <a:pPr marL="0" indent="0">
              <a:buNone/>
            </a:pPr>
            <a:r>
              <a:rPr lang="en-GB" sz="2000" dirty="0"/>
              <a:t>9. Before attending your first meeting with your supervisor, prepare your questions and materials (e.g., your research topics or research questions). Have a conversation with an AI acting as your supervisor and conduct a mock first meeting. Reflect on the experience: Did the AI conversation help you prepare more effectively; How was it similar to or different from your actual meeting with your supervisor; Keep a record of your use of AI, including prompts, outputs, and reflections.</a:t>
            </a:r>
          </a:p>
          <a:p>
            <a:pPr marL="0" indent="0">
              <a:buNone/>
            </a:pPr>
            <a:endParaRPr lang="en-GB" sz="2000" dirty="0"/>
          </a:p>
          <a:p>
            <a:pPr marL="0" indent="0">
              <a:buNone/>
            </a:pPr>
            <a:r>
              <a:rPr lang="en-GB" sz="2000" dirty="0"/>
              <a:t>10. Review all the modules you have studied so far. Identify which theories from these modules could be relevant to your current research and explain how they connect. Consider whether they help you: Frame your research problem; Develop your research questions; Choose appropriate methods; Interpret your findings.</a:t>
            </a:r>
          </a:p>
        </p:txBody>
      </p:sp>
      <p:sp>
        <p:nvSpPr>
          <p:cNvPr id="4" name="Slide Number Placeholder 3">
            <a:extLst>
              <a:ext uri="{FF2B5EF4-FFF2-40B4-BE49-F238E27FC236}">
                <a16:creationId xmlns:a16="http://schemas.microsoft.com/office/drawing/2014/main" id="{C7BA91FD-2866-4E5C-B1AA-D4FF0D8487B7}"/>
              </a:ext>
            </a:extLst>
          </p:cNvPr>
          <p:cNvSpPr>
            <a:spLocks noGrp="1"/>
          </p:cNvSpPr>
          <p:nvPr>
            <p:ph type="sldNum" sz="quarter" idx="12"/>
          </p:nvPr>
        </p:nvSpPr>
        <p:spPr/>
        <p:txBody>
          <a:bodyPr/>
          <a:lstStyle/>
          <a:p>
            <a:pPr>
              <a:defRPr/>
            </a:pPr>
            <a:fld id="{6B9CAAEB-5DD4-4716-AEA0-BEF1B1D22BD1}" type="slidenum">
              <a:rPr lang="en-US" altLang="en-US" smtClean="0"/>
              <a:pPr>
                <a:defRPr/>
              </a:pPr>
              <a:t>80</a:t>
            </a:fld>
            <a:endParaRPr lang="en-US" altLang="en-US"/>
          </a:p>
        </p:txBody>
      </p:sp>
    </p:spTree>
    <p:extLst>
      <p:ext uri="{BB962C8B-B14F-4D97-AF65-F5344CB8AC3E}">
        <p14:creationId xmlns:p14="http://schemas.microsoft.com/office/powerpoint/2010/main" val="148633908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Shape 373">
          <a:extLst>
            <a:ext uri="{FF2B5EF4-FFF2-40B4-BE49-F238E27FC236}">
              <a16:creationId xmlns:a16="http://schemas.microsoft.com/office/drawing/2014/main" id="{E6070DDA-7AF0-1383-521D-BB87658D419D}"/>
            </a:ext>
          </a:extLst>
        </p:cNvPr>
        <p:cNvGrpSpPr/>
        <p:nvPr/>
      </p:nvGrpSpPr>
      <p:grpSpPr>
        <a:xfrm>
          <a:off x="0" y="0"/>
          <a:ext cx="0" cy="0"/>
          <a:chOff x="0" y="0"/>
          <a:chExt cx="0" cy="0"/>
        </a:xfrm>
      </p:grpSpPr>
      <p:sp>
        <p:nvSpPr>
          <p:cNvPr id="374" name="Google Shape;374;p57">
            <a:extLst>
              <a:ext uri="{FF2B5EF4-FFF2-40B4-BE49-F238E27FC236}">
                <a16:creationId xmlns:a16="http://schemas.microsoft.com/office/drawing/2014/main" id="{E0368C7D-5B04-3A5A-9216-284AD2E4D5B0}"/>
              </a:ext>
            </a:extLst>
          </p:cNvPr>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chemeClr val="dk1"/>
              </a:buClr>
              <a:buSzPts val="4400"/>
              <a:buFont typeface="Open Sans"/>
              <a:buNone/>
            </a:pPr>
            <a:r>
              <a:rPr lang="en-GB" dirty="0">
                <a:latin typeface="Calibri" panose="020F0502020204030204" pitchFamily="34" charset="0"/>
                <a:cs typeface="Calibri" panose="020F0502020204030204" pitchFamily="34" charset="0"/>
              </a:rPr>
              <a:t>References</a:t>
            </a:r>
            <a:endParaRPr dirty="0">
              <a:latin typeface="Calibri" panose="020F0502020204030204" pitchFamily="34" charset="0"/>
              <a:cs typeface="Calibri" panose="020F0502020204030204" pitchFamily="34" charset="0"/>
            </a:endParaRPr>
          </a:p>
        </p:txBody>
      </p:sp>
      <p:sp>
        <p:nvSpPr>
          <p:cNvPr id="375" name="Google Shape;375;p57">
            <a:extLst>
              <a:ext uri="{FF2B5EF4-FFF2-40B4-BE49-F238E27FC236}">
                <a16:creationId xmlns:a16="http://schemas.microsoft.com/office/drawing/2014/main" id="{C646BFB7-6891-C7F2-C0AB-6D870EFEADEC}"/>
              </a:ext>
            </a:extLst>
          </p:cNvPr>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rmAutofit/>
          </a:bodyPr>
          <a:lstStyle/>
          <a:p>
            <a:pPr marL="457200" lvl="0" indent="-457200" rtl="0">
              <a:spcBef>
                <a:spcPts val="0"/>
              </a:spcBef>
              <a:spcAft>
                <a:spcPts val="0"/>
              </a:spcAft>
              <a:buClr>
                <a:schemeClr val="dk1"/>
              </a:buClr>
              <a:buSzPct val="100000"/>
              <a:buFont typeface="+mj-lt"/>
              <a:buAutoNum type="arabicPeriod"/>
            </a:pPr>
            <a:r>
              <a:rPr lang="en-GB" sz="2000" dirty="0">
                <a:latin typeface="Calibri" panose="020F0502020204030204" pitchFamily="34" charset="0"/>
                <a:cs typeface="Calibri" panose="020F0502020204030204" pitchFamily="34" charset="0"/>
              </a:rPr>
              <a:t>Bassey, M. (1999) </a:t>
            </a:r>
            <a:r>
              <a:rPr lang="en-GB" sz="2000" i="1" dirty="0">
                <a:latin typeface="Calibri" panose="020F0502020204030204" pitchFamily="34" charset="0"/>
                <a:cs typeface="Calibri" panose="020F0502020204030204" pitchFamily="34" charset="0"/>
              </a:rPr>
              <a:t>Doing Qualitative Research in Educational Settings: Case Study Research in Educational Settings, </a:t>
            </a:r>
            <a:r>
              <a:rPr lang="en-GB" sz="2000" dirty="0">
                <a:latin typeface="Calibri" panose="020F0502020204030204" pitchFamily="34" charset="0"/>
                <a:cs typeface="Calibri" panose="020F0502020204030204" pitchFamily="34" charset="0"/>
              </a:rPr>
              <a:t>Open University Press, Buckingham</a:t>
            </a:r>
          </a:p>
          <a:p>
            <a:pPr marL="457200" indent="-457200">
              <a:spcBef>
                <a:spcPts val="0"/>
              </a:spcBef>
              <a:buSzPct val="100000"/>
              <a:buFont typeface="+mj-lt"/>
              <a:buAutoNum type="arabicPeriod"/>
            </a:pPr>
            <a:r>
              <a:rPr lang="en-US" sz="2000" b="0" i="0" dirty="0">
                <a:solidFill>
                  <a:srgbClr val="222222"/>
                </a:solidFill>
                <a:effectLst/>
                <a:latin typeface="Calibri" panose="020F0502020204030204" pitchFamily="34" charset="0"/>
                <a:cs typeface="Calibri" panose="020F0502020204030204" pitchFamily="34" charset="0"/>
              </a:rPr>
              <a:t>Denscombe, M. (2010) </a:t>
            </a:r>
            <a:r>
              <a:rPr lang="en-US" sz="2000" b="0" i="1" dirty="0">
                <a:solidFill>
                  <a:srgbClr val="222222"/>
                </a:solidFill>
                <a:effectLst/>
                <a:latin typeface="Calibri" panose="020F0502020204030204" pitchFamily="34" charset="0"/>
                <a:cs typeface="Calibri" panose="020F0502020204030204" pitchFamily="34" charset="0"/>
              </a:rPr>
              <a:t>The good research guide: For small-scale social research projects</a:t>
            </a:r>
            <a:r>
              <a:rPr lang="en-US" sz="2000" b="0" i="0" dirty="0">
                <a:solidFill>
                  <a:srgbClr val="222222"/>
                </a:solidFill>
                <a:effectLst/>
                <a:latin typeface="Calibri" panose="020F0502020204030204" pitchFamily="34" charset="0"/>
                <a:cs typeface="Calibri" panose="020F0502020204030204" pitchFamily="34" charset="0"/>
              </a:rPr>
              <a:t>. McGraw-Hill Education (UK).</a:t>
            </a:r>
          </a:p>
          <a:p>
            <a:pPr marL="457200" indent="-457200">
              <a:spcBef>
                <a:spcPts val="0"/>
              </a:spcBef>
              <a:buSzPct val="100000"/>
              <a:buFont typeface="+mj-lt"/>
              <a:buAutoNum type="arabicPeriod"/>
            </a:pPr>
            <a:r>
              <a:rPr lang="en-GB" sz="2000" b="0" i="0" dirty="0">
                <a:solidFill>
                  <a:srgbClr val="222222"/>
                </a:solidFill>
                <a:effectLst/>
                <a:latin typeface="Calibri" panose="020F0502020204030204" pitchFamily="34" charset="0"/>
                <a:cs typeface="Calibri" panose="020F0502020204030204" pitchFamily="34" charset="0"/>
              </a:rPr>
              <a:t>Devlin, A. S. (2020) </a:t>
            </a:r>
            <a:r>
              <a:rPr lang="en-GB" sz="2000" b="0" i="1" dirty="0">
                <a:solidFill>
                  <a:srgbClr val="222222"/>
                </a:solidFill>
                <a:effectLst/>
                <a:latin typeface="Calibri" panose="020F0502020204030204" pitchFamily="34" charset="0"/>
                <a:cs typeface="Calibri" panose="020F0502020204030204" pitchFamily="34" charset="0"/>
              </a:rPr>
              <a:t>The research experience: Planning, conducting, and reporting research</a:t>
            </a:r>
            <a:r>
              <a:rPr lang="en-GB" sz="2000" b="0" i="0" dirty="0">
                <a:solidFill>
                  <a:srgbClr val="222222"/>
                </a:solidFill>
                <a:effectLst/>
                <a:latin typeface="Calibri" panose="020F0502020204030204" pitchFamily="34" charset="0"/>
                <a:cs typeface="Calibri" panose="020F0502020204030204" pitchFamily="34" charset="0"/>
              </a:rPr>
              <a:t>. Sage Publications.</a:t>
            </a:r>
          </a:p>
          <a:p>
            <a:pPr marL="457200" lvl="0" indent="-457200" rtl="0">
              <a:spcBef>
                <a:spcPts val="0"/>
              </a:spcBef>
              <a:spcAft>
                <a:spcPts val="0"/>
              </a:spcAft>
              <a:buClr>
                <a:schemeClr val="dk1"/>
              </a:buClr>
              <a:buSzPct val="100000"/>
              <a:buFont typeface="+mj-lt"/>
              <a:buAutoNum type="arabicPeriod"/>
            </a:pPr>
            <a:r>
              <a:rPr lang="en-GB" sz="2000" b="0" i="0" dirty="0">
                <a:solidFill>
                  <a:srgbClr val="222222"/>
                </a:solidFill>
                <a:effectLst/>
                <a:latin typeface="Calibri" panose="020F0502020204030204" pitchFamily="34" charset="0"/>
                <a:cs typeface="Calibri" panose="020F0502020204030204" pitchFamily="34" charset="0"/>
              </a:rPr>
              <a:t>Gower, B. (2012) </a:t>
            </a:r>
            <a:r>
              <a:rPr lang="en-GB" sz="2000" b="0" i="1" dirty="0">
                <a:solidFill>
                  <a:srgbClr val="222222"/>
                </a:solidFill>
                <a:effectLst/>
                <a:latin typeface="Calibri" panose="020F0502020204030204" pitchFamily="34" charset="0"/>
                <a:cs typeface="Calibri" panose="020F0502020204030204" pitchFamily="34" charset="0"/>
              </a:rPr>
              <a:t>Scientific method: A historical and philosophical introduction</a:t>
            </a:r>
            <a:r>
              <a:rPr lang="en-GB" sz="2000" b="0" i="0" dirty="0">
                <a:solidFill>
                  <a:srgbClr val="222222"/>
                </a:solidFill>
                <a:effectLst/>
                <a:latin typeface="Calibri" panose="020F0502020204030204" pitchFamily="34" charset="0"/>
                <a:cs typeface="Calibri" panose="020F0502020204030204" pitchFamily="34" charset="0"/>
              </a:rPr>
              <a:t>. Routledge.</a:t>
            </a:r>
          </a:p>
          <a:p>
            <a:pPr marL="457200" lvl="0" indent="-457200" rtl="0">
              <a:spcBef>
                <a:spcPts val="0"/>
              </a:spcBef>
              <a:spcAft>
                <a:spcPts val="0"/>
              </a:spcAft>
              <a:buClr>
                <a:schemeClr val="dk1"/>
              </a:buClr>
              <a:buSzPct val="100000"/>
              <a:buFont typeface="+mj-lt"/>
              <a:buAutoNum type="arabicPeriod"/>
            </a:pPr>
            <a:r>
              <a:rPr lang="en-GB" sz="2000" dirty="0">
                <a:latin typeface="Calibri" panose="020F0502020204030204" pitchFamily="34" charset="0"/>
                <a:cs typeface="Calibri" panose="020F0502020204030204" pitchFamily="34" charset="0"/>
              </a:rPr>
              <a:t>Johnson, D. (1994) </a:t>
            </a:r>
            <a:r>
              <a:rPr lang="en-GB" sz="2000" i="1" dirty="0">
                <a:latin typeface="Calibri" panose="020F0502020204030204" pitchFamily="34" charset="0"/>
                <a:cs typeface="Calibri" panose="020F0502020204030204" pitchFamily="34" charset="0"/>
              </a:rPr>
              <a:t>Research Methods in Educational Research</a:t>
            </a:r>
            <a:r>
              <a:rPr lang="en-GB" sz="2000" dirty="0">
                <a:latin typeface="Calibri" panose="020F0502020204030204" pitchFamily="34" charset="0"/>
                <a:cs typeface="Calibri" panose="020F0502020204030204" pitchFamily="34" charset="0"/>
              </a:rPr>
              <a:t>. London: Longman.</a:t>
            </a:r>
          </a:p>
          <a:p>
            <a:pPr marL="457200" lvl="0" indent="-457200" rtl="0">
              <a:spcBef>
                <a:spcPts val="0"/>
              </a:spcBef>
              <a:spcAft>
                <a:spcPts val="0"/>
              </a:spcAft>
              <a:buClr>
                <a:schemeClr val="dk1"/>
              </a:buClr>
              <a:buSzPct val="100000"/>
              <a:buFont typeface="+mj-lt"/>
              <a:buAutoNum type="arabicPeriod"/>
            </a:pPr>
            <a:r>
              <a:rPr lang="en-GB" sz="2000" b="0" i="0" dirty="0">
                <a:solidFill>
                  <a:srgbClr val="222222"/>
                </a:solidFill>
                <a:effectLst/>
                <a:latin typeface="Calibri" panose="020F0502020204030204" pitchFamily="34" charset="0"/>
                <a:cs typeface="Calibri" panose="020F0502020204030204" pitchFamily="34" charset="0"/>
              </a:rPr>
              <a:t>Mattick, K., Johnston, J. and de la Croix, A. (2018) </a:t>
            </a:r>
            <a:r>
              <a:rPr lang="en-GB" sz="2000" b="0" i="1" dirty="0">
                <a:solidFill>
                  <a:srgbClr val="222222"/>
                </a:solidFill>
                <a:effectLst/>
                <a:latin typeface="Calibri" panose="020F0502020204030204" pitchFamily="34" charset="0"/>
                <a:cs typeface="Calibri" panose="020F0502020204030204" pitchFamily="34" charset="0"/>
              </a:rPr>
              <a:t>How to… write a good research question</a:t>
            </a:r>
            <a:r>
              <a:rPr lang="en-GB" sz="2000" b="0" i="0" dirty="0">
                <a:solidFill>
                  <a:srgbClr val="222222"/>
                </a:solidFill>
                <a:effectLst/>
                <a:latin typeface="Calibri" panose="020F0502020204030204" pitchFamily="34" charset="0"/>
                <a:cs typeface="Calibri" panose="020F0502020204030204" pitchFamily="34" charset="0"/>
              </a:rPr>
              <a:t>. </a:t>
            </a:r>
            <a:r>
              <a:rPr lang="en-GB" sz="2000" b="0" i="1" dirty="0">
                <a:solidFill>
                  <a:srgbClr val="222222"/>
                </a:solidFill>
                <a:effectLst/>
                <a:latin typeface="Calibri" panose="020F0502020204030204" pitchFamily="34" charset="0"/>
                <a:cs typeface="Calibri" panose="020F0502020204030204" pitchFamily="34" charset="0"/>
              </a:rPr>
              <a:t>The clinical teacher</a:t>
            </a:r>
            <a:r>
              <a:rPr lang="en-GB" sz="2000" b="0" i="0" dirty="0">
                <a:solidFill>
                  <a:srgbClr val="222222"/>
                </a:solidFill>
                <a:effectLst/>
                <a:latin typeface="Calibri" panose="020F0502020204030204" pitchFamily="34" charset="0"/>
                <a:cs typeface="Calibri" panose="020F0502020204030204" pitchFamily="34" charset="0"/>
              </a:rPr>
              <a:t>, </a:t>
            </a:r>
            <a:r>
              <a:rPr lang="en-GB" sz="2000" b="0" i="1" dirty="0">
                <a:solidFill>
                  <a:srgbClr val="222222"/>
                </a:solidFill>
                <a:effectLst/>
                <a:latin typeface="Calibri" panose="020F0502020204030204" pitchFamily="34" charset="0"/>
                <a:cs typeface="Calibri" panose="020F0502020204030204" pitchFamily="34" charset="0"/>
              </a:rPr>
              <a:t>15</a:t>
            </a:r>
            <a:r>
              <a:rPr lang="en-GB" sz="2000" b="0" i="0" dirty="0">
                <a:solidFill>
                  <a:srgbClr val="222222"/>
                </a:solidFill>
                <a:effectLst/>
                <a:latin typeface="Calibri" panose="020F0502020204030204" pitchFamily="34" charset="0"/>
                <a:cs typeface="Calibri" panose="020F0502020204030204" pitchFamily="34" charset="0"/>
              </a:rPr>
              <a:t>(2), pp.104-108.</a:t>
            </a:r>
            <a:endParaRPr lang="en-US" sz="2000" dirty="0">
              <a:solidFill>
                <a:srgbClr val="222222"/>
              </a:solidFill>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06BC996C-CF71-D93A-80CA-0B5E03CC311B}"/>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81</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5788443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20" name="Google Shape;220;p38"/>
          <p:cNvSpPr txBox="1">
            <a:spLocks noGrp="1"/>
          </p:cNvSpPr>
          <p:nvPr>
            <p:ph type="title"/>
          </p:nvPr>
        </p:nvSpPr>
        <p:spPr>
          <a:xfrm>
            <a:off x="609600" y="274638"/>
            <a:ext cx="10972800" cy="1143000"/>
          </a:xfrm>
          <a:noFill/>
          <a:ln>
            <a:noFill/>
          </a:ln>
        </p:spPr>
        <p:txBody>
          <a:bodyPr spcFirstLastPara="1" wrap="square" lIns="91425" tIns="45700" rIns="91425" bIns="45700" anchor="ctr" anchorCtr="0">
            <a:normAutofit/>
          </a:bodyPr>
          <a:lstStyle/>
          <a:p>
            <a:pPr lvl="0"/>
            <a:r>
              <a:rPr lang="en-GB" dirty="0">
                <a:latin typeface="Calibri" panose="020F0502020204030204" pitchFamily="34" charset="0"/>
                <a:cs typeface="Calibri" panose="020F0502020204030204" pitchFamily="34" charset="0"/>
              </a:rPr>
              <a:t>Thank you for your attention!</a:t>
            </a:r>
          </a:p>
        </p:txBody>
      </p:sp>
      <p:sp>
        <p:nvSpPr>
          <p:cNvPr id="3" name="Text Placeholder 2">
            <a:extLst>
              <a:ext uri="{FF2B5EF4-FFF2-40B4-BE49-F238E27FC236}">
                <a16:creationId xmlns:a16="http://schemas.microsoft.com/office/drawing/2014/main" id="{5AD0F6B3-D15A-1F9A-E953-A50B66FDB918}"/>
              </a:ext>
            </a:extLst>
          </p:cNvPr>
          <p:cNvSpPr>
            <a:spLocks noGrp="1"/>
          </p:cNvSpPr>
          <p:nvPr>
            <p:ph type="body" idx="1"/>
          </p:nvPr>
        </p:nvSpPr>
        <p:spPr/>
        <p:txBody>
          <a:bodyPr>
            <a:normAutofit/>
          </a:bodyPr>
          <a:lstStyle/>
          <a:p>
            <a:pPr marL="114300" indent="0" algn="ctr">
              <a:buNone/>
            </a:pPr>
            <a:r>
              <a:rPr lang="en-US" sz="4400" b="1" dirty="0">
                <a:latin typeface="Calibri" panose="020F0502020204030204" pitchFamily="34" charset="0"/>
                <a:cs typeface="Calibri" panose="020F0502020204030204" pitchFamily="34" charset="0"/>
              </a:rPr>
              <a:t>Any questions?</a:t>
            </a:r>
            <a:endParaRPr lang="en-GB" sz="4400" b="1" dirty="0">
              <a:latin typeface="Calibri" panose="020F0502020204030204" pitchFamily="34" charset="0"/>
              <a:cs typeface="Calibri" panose="020F0502020204030204" pitchFamily="34" charset="0"/>
            </a:endParaRPr>
          </a:p>
        </p:txBody>
      </p:sp>
      <p:sp>
        <p:nvSpPr>
          <p:cNvPr id="2" name="Slide Number Placeholder 1">
            <a:extLst>
              <a:ext uri="{FF2B5EF4-FFF2-40B4-BE49-F238E27FC236}">
                <a16:creationId xmlns:a16="http://schemas.microsoft.com/office/drawing/2014/main" id="{40CE64F2-73F1-7479-1079-FC4B18F3E909}"/>
              </a:ext>
            </a:extLst>
          </p:cNvPr>
          <p:cNvSpPr>
            <a:spLocks noGrp="1"/>
          </p:cNvSpPr>
          <p:nvPr>
            <p:ph type="sldNum" sz="quarter" idx="12"/>
          </p:nvPr>
        </p:nvSpPr>
        <p:spPr/>
        <p:txBody>
          <a:bodyPr/>
          <a:lstStyle/>
          <a:p>
            <a:pPr>
              <a:defRPr/>
            </a:pPr>
            <a:fld id="{6B9CAAEB-5DD4-4716-AEA0-BEF1B1D22BD1}" type="slidenum">
              <a:rPr lang="en-US" altLang="en-US" smtClean="0">
                <a:latin typeface="Calibri" panose="020F0502020204030204" pitchFamily="34" charset="0"/>
                <a:cs typeface="Calibri" panose="020F0502020204030204" pitchFamily="34" charset="0"/>
              </a:rPr>
              <a:pPr>
                <a:defRPr/>
              </a:pPr>
              <a:t>82</a:t>
            </a:fld>
            <a:endParaRPr lang="en-US" altLang="en-US">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42772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8434</Words>
  <Application>Microsoft Office PowerPoint</Application>
  <PresentationFormat>Widescreen</PresentationFormat>
  <Paragraphs>786</Paragraphs>
  <Slides>82</Slides>
  <Notes>63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82</vt:i4>
      </vt:variant>
    </vt:vector>
  </HeadingPairs>
  <TitlesOfParts>
    <vt:vector size="90" baseType="lpstr">
      <vt:lpstr>Aptos</vt:lpstr>
      <vt:lpstr>Arial</vt:lpstr>
      <vt:lpstr>Calibri</vt:lpstr>
      <vt:lpstr>Myriad Pro</vt:lpstr>
      <vt:lpstr>Open Sans</vt:lpstr>
      <vt:lpstr>Segoe Sans</vt:lpstr>
      <vt:lpstr>Times New Roman</vt:lpstr>
      <vt:lpstr>20140311PresentationUWTSDTemplate</vt:lpstr>
      <vt:lpstr>Workshop 1.1 - Module Overview and Workshop 1.2 - Introduction to Research Methods</vt:lpstr>
      <vt:lpstr>Agenda – Module Overview </vt:lpstr>
      <vt:lpstr>Module aim </vt:lpstr>
      <vt:lpstr>Learning Outcomes </vt:lpstr>
      <vt:lpstr>Learning Outcomes </vt:lpstr>
      <vt:lpstr>Indicative contents </vt:lpstr>
      <vt:lpstr>Indicative contents </vt:lpstr>
      <vt:lpstr>Module Delivery Strategy </vt:lpstr>
      <vt:lpstr>Assessment </vt:lpstr>
      <vt:lpstr>Learning Resources </vt:lpstr>
      <vt:lpstr>Other support</vt:lpstr>
      <vt:lpstr>Supervisors</vt:lpstr>
      <vt:lpstr>Activity: Why and how</vt:lpstr>
      <vt:lpstr>Activty: Identify expectations for the students</vt:lpstr>
      <vt:lpstr>Activity: Identify expectations for the lecturer</vt:lpstr>
      <vt:lpstr>   Dissertation Module  (LCMB7035) Workshop 1  Introduction to Research Methods (Part 2) </vt:lpstr>
      <vt:lpstr>Learning objectives</vt:lpstr>
      <vt:lpstr>Activity</vt:lpstr>
      <vt:lpstr>What is research?</vt:lpstr>
      <vt:lpstr>What is research? - Cont’d</vt:lpstr>
      <vt:lpstr>Other definitions ….</vt:lpstr>
      <vt:lpstr>The purpose of research is to …</vt:lpstr>
      <vt:lpstr>Priorities in research</vt:lpstr>
      <vt:lpstr>Example 1</vt:lpstr>
      <vt:lpstr>Classical Scientific Method</vt:lpstr>
      <vt:lpstr>Scientific Method Cycle</vt:lpstr>
      <vt:lpstr>Key Steps in Scientific Method Cycle</vt:lpstr>
      <vt:lpstr>Step 1: Observation</vt:lpstr>
      <vt:lpstr>Step 1: Observation</vt:lpstr>
      <vt:lpstr>Step 1: Observation - Activity</vt:lpstr>
      <vt:lpstr>Step 2: Hypothesis</vt:lpstr>
      <vt:lpstr>Step 1 &amp; 2 – Activity: are they observations or hypotheses?</vt:lpstr>
      <vt:lpstr>Step 3: Experiment / Data collection</vt:lpstr>
      <vt:lpstr>Step 3: Experiment</vt:lpstr>
      <vt:lpstr>Step 4: Analysis</vt:lpstr>
      <vt:lpstr>Step 5: Conclusion</vt:lpstr>
      <vt:lpstr>Scientific Method Cycle: Science as an iterative cycle</vt:lpstr>
      <vt:lpstr>Scientific Method Cycle (review)</vt:lpstr>
      <vt:lpstr>Conducting a research</vt:lpstr>
      <vt:lpstr>Research topics</vt:lpstr>
      <vt:lpstr>How topics originate?</vt:lpstr>
      <vt:lpstr>PowerPoint Presentation</vt:lpstr>
      <vt:lpstr>Refining a Research Title</vt:lpstr>
      <vt:lpstr>Refining a Research Title – Topic Funnel</vt:lpstr>
      <vt:lpstr>Identify &amp; Refine your Topic</vt:lpstr>
      <vt:lpstr>Selecting a research topic</vt:lpstr>
      <vt:lpstr>Search Strategies</vt:lpstr>
      <vt:lpstr>Evaluate your information</vt:lpstr>
      <vt:lpstr>Activity</vt:lpstr>
      <vt:lpstr>Research questions / hypotheses</vt:lpstr>
      <vt:lpstr>Where do hypotheses/research questions come from?</vt:lpstr>
      <vt:lpstr>Thesis ~ Antithesis ~ Synthesis</vt:lpstr>
      <vt:lpstr>Research Question</vt:lpstr>
      <vt:lpstr>Elements of Research Question Development</vt:lpstr>
      <vt:lpstr>What information do you need?</vt:lpstr>
      <vt:lpstr>Types of research question</vt:lpstr>
      <vt:lpstr>Research Questions</vt:lpstr>
      <vt:lpstr>Research paradigms</vt:lpstr>
      <vt:lpstr>Research paradigms</vt:lpstr>
      <vt:lpstr>Assumptions of the main paradigms</vt:lpstr>
      <vt:lpstr>Quantitative vs qualitative</vt:lpstr>
      <vt:lpstr>Activity: Quantitative vs qualitative</vt:lpstr>
      <vt:lpstr>The role of theory in research</vt:lpstr>
      <vt:lpstr>From research areas to methodology</vt:lpstr>
      <vt:lpstr>The core ingredients in writing up research</vt:lpstr>
      <vt:lpstr>The dissertation’s structure </vt:lpstr>
      <vt:lpstr>Activity</vt:lpstr>
      <vt:lpstr>Research Proposal?</vt:lpstr>
      <vt:lpstr>Research proposal structure</vt:lpstr>
      <vt:lpstr>Activity</vt:lpstr>
      <vt:lpstr>Conclusion </vt:lpstr>
      <vt:lpstr>Activity</vt:lpstr>
      <vt:lpstr>Activity – Diagnostic test</vt:lpstr>
      <vt:lpstr>Key terms</vt:lpstr>
      <vt:lpstr>Independent Study(1/6)</vt:lpstr>
      <vt:lpstr>Independent Study (2/6)</vt:lpstr>
      <vt:lpstr>Independent Study (3/6)</vt:lpstr>
      <vt:lpstr>Independent Study (4/6)</vt:lpstr>
      <vt:lpstr>Independent Study (5/6)</vt:lpstr>
      <vt:lpstr>Independent Study (6/6)</vt:lpstr>
      <vt:lpstr>References</vt:lpstr>
      <vt:lpstr>Thank you for your attention!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2026-09-26T09:50:15Z</dcterms:modified>
</cp:coreProperties>
</file>