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4"/>
  </p:sldMasterIdLst>
  <p:notesMasterIdLst>
    <p:notesMasterId r:id="rId16"/>
  </p:notesMasterIdLst>
  <p:handoutMasterIdLst>
    <p:handoutMasterId r:id="rId17"/>
  </p:handoutMasterIdLst>
  <p:sldIdLst>
    <p:sldId id="256" r:id="rId5"/>
    <p:sldId id="321" r:id="rId6"/>
    <p:sldId id="322" r:id="rId7"/>
    <p:sldId id="320" r:id="rId8"/>
    <p:sldId id="323" r:id="rId9"/>
    <p:sldId id="324" r:id="rId10"/>
    <p:sldId id="325" r:id="rId11"/>
    <p:sldId id="326" r:id="rId12"/>
    <p:sldId id="327" r:id="rId13"/>
    <p:sldId id="328" r:id="rId14"/>
    <p:sldId id="329" r:id="rId15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521415D9-36F7-43E2-AB2F-B90AF26B5E84}">
      <p14:sectionLst xmlns:p14="http://schemas.microsoft.com/office/powerpoint/2010/main">
        <p14:section name="Default Section" id="{F327336C-9239-4910-A976-80C3C006096D}">
          <p14:sldIdLst>
            <p14:sldId id="256"/>
            <p14:sldId id="321"/>
            <p14:sldId id="322"/>
            <p14:sldId id="320"/>
            <p14:sldId id="323"/>
            <p14:sldId id="324"/>
            <p14:sldId id="325"/>
            <p14:sldId id="326"/>
            <p14:sldId id="327"/>
            <p14:sldId id="328"/>
            <p14:sldId id="329"/>
          </p14:sldIdLst>
        </p14:section>
        <p14:section name="Untitled Section" id="{7D238EC0-CEB5-4D06-8C1D-BE01CE1A660A}">
          <p14:sldIdLst/>
        </p14:section>
      </p14:sectionLst>
    </p:ex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>
        <p15:guide id="1" orient="horz" pos="2880">
          <p15:clr>
            <a:srgbClr val="A4A3A4"/>
          </p15:clr>
        </p15:guide>
        <p15:guide id="2" pos="2160">
          <p15:clr>
            <a:srgbClr val="A4A3A4"/>
          </p15:clr>
        </p15:guide>
      </p15:notes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 autoAdjust="0"/>
    <p:restoredTop sz="94628" autoAdjust="0"/>
  </p:normalViewPr>
  <p:slideViewPr>
    <p:cSldViewPr>
      <p:cViewPr varScale="1">
        <p:scale>
          <a:sx n="65" d="100"/>
          <a:sy n="65" d="100"/>
        </p:scale>
        <p:origin x="1320" y="40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" d="1"/>
        <a:sy n="1" d="1"/>
      </p:scale>
      <p:origin x="0" y="0"/>
    </p:cViewPr>
  </p:notesTextViewPr>
  <p:notesViewPr>
    <p:cSldViewPr>
      <p:cViewPr varScale="1">
        <p:scale>
          <a:sx n="83" d="100"/>
          <a:sy n="83" d="100"/>
        </p:scale>
        <p:origin x="-2166" y="-78"/>
      </p:cViewPr>
      <p:guideLst>
        <p:guide orient="horz" pos="2880"/>
        <p:guide pos="2160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presProps" Target="presProps.xml"/><Relationship Id="rId3" Type="http://schemas.openxmlformats.org/officeDocument/2006/relationships/customXml" Target="../customXml/item3.xml"/><Relationship Id="rId21" Type="http://schemas.openxmlformats.org/officeDocument/2006/relationships/tableStyles" Target="tableStyles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handoutMaster" Target="handoutMasters/handoutMaster1.xml"/><Relationship Id="rId2" Type="http://schemas.openxmlformats.org/officeDocument/2006/relationships/customXml" Target="../customXml/item2.xml"/><Relationship Id="rId16" Type="http://schemas.openxmlformats.org/officeDocument/2006/relationships/notesMaster" Target="notesMasters/notesMaster1.xml"/><Relationship Id="rId20" Type="http://schemas.openxmlformats.org/officeDocument/2006/relationships/theme" Target="theme/theme1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10" Type="http://schemas.openxmlformats.org/officeDocument/2006/relationships/slide" Target="slides/slide6.xml"/><Relationship Id="rId19" Type="http://schemas.openxmlformats.org/officeDocument/2006/relationships/viewProps" Target="viewProps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96D292DE-8B7A-4254-AA83-74C1F4DD4AF0}" type="datetimeFigureOut">
              <a:rPr lang="en-GB" smtClean="0"/>
              <a:t>18/11/2020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3C3D8D3-17FF-4C88-A759-00DBF3A8464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06335072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D506B2C9-55BC-413D-9705-92E992BCF5BA}" type="datetimeFigureOut">
              <a:rPr lang="en-GB" smtClean="0"/>
              <a:t>18/11/2020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F7660C6-26C4-469B-94B6-58AF14BBAF0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36972779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F7660C6-26C4-469B-94B6-58AF14BBAF08}" type="slidenum">
              <a:rPr lang="en-GB" smtClean="0"/>
              <a:t>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3771996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3568" y="1988840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69368" y="3744615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395536" y="6525344"/>
            <a:ext cx="971128" cy="218522"/>
          </a:xfrm>
        </p:spPr>
        <p:txBody>
          <a:bodyPr/>
          <a:lstStyle/>
          <a:p>
            <a:fld id="{9C64F3F4-CE19-49F8-9EF4-FF4EE52031C2}" type="datetimeFigureOut">
              <a:rPr lang="en-GB" smtClean="0"/>
              <a:t>18/11/2020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39952" y="6381328"/>
            <a:ext cx="28956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588064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18/11/2020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3131840" y="6461780"/>
            <a:ext cx="2895600" cy="365125"/>
          </a:xfrm>
          <a:prstGeom prst="rect">
            <a:avLst/>
          </a:prstGeom>
        </p:spPr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6190301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3568" y="3993083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3568" y="2492896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18/11/2020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8135066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18/11/2020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0874081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18/11/2020</a:t>
            </a:fld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4440483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18/11/2020</a:t>
            </a:fld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9350510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18/11/2020</a:t>
            </a:fld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109965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18/11/2020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0322336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50912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3824337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157192"/>
            <a:ext cx="54864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18/11/2020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3676334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18/11/2020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8529196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2057400" cy="524259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019800" cy="5242594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18/11/2020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9168714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1"/>
            <a:ext cx="8229600" cy="391703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251520" y="6525344"/>
            <a:ext cx="971128" cy="218522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C64F3F4-CE19-49F8-9EF4-FF4EE52031C2}" type="datetimeFigureOut">
              <a:rPr lang="en-GB" smtClean="0"/>
              <a:pPr/>
              <a:t>18/11/2020</a:t>
            </a:fld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956376" y="6380972"/>
            <a:ext cx="730424" cy="34050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C82685A-BD3A-4230-8D85-804689F67293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63701733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395536" y="1700808"/>
            <a:ext cx="8352928" cy="4392488"/>
          </a:xfrm>
        </p:spPr>
        <p:txBody>
          <a:bodyPr>
            <a:normAutofit/>
          </a:bodyPr>
          <a:lstStyle/>
          <a:p>
            <a:r>
              <a:rPr lang="en-GB" sz="4800" b="1" dirty="0" smtClean="0">
                <a:solidFill>
                  <a:schemeClr val="bg1"/>
                </a:solidFill>
              </a:rPr>
              <a:t>Living with Care :The Older Person </a:t>
            </a:r>
            <a:endParaRPr lang="en-GB" sz="4800" b="1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408955283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The future of Health Care for the Older Person 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What will this look like ?</a:t>
            </a:r>
          </a:p>
          <a:p>
            <a:endParaRPr lang="en-GB" dirty="0"/>
          </a:p>
          <a:p>
            <a:r>
              <a:rPr lang="en-GB" dirty="0" smtClean="0"/>
              <a:t>Are current methods/systems sustainable ?</a:t>
            </a:r>
          </a:p>
          <a:p>
            <a:endParaRPr lang="en-GB" dirty="0"/>
          </a:p>
          <a:p>
            <a:r>
              <a:rPr lang="en-GB" dirty="0" smtClean="0"/>
              <a:t>What are the challenges ?</a:t>
            </a:r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423831413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Assignment 2 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10000"/>
          </a:bodyPr>
          <a:lstStyle/>
          <a:p>
            <a:r>
              <a:rPr lang="en-GB" dirty="0" smtClean="0"/>
              <a:t>A  </a:t>
            </a:r>
            <a:r>
              <a:rPr lang="en-GB" dirty="0"/>
              <a:t>critical evaluation </a:t>
            </a:r>
            <a:endParaRPr lang="en-GB" dirty="0" smtClean="0"/>
          </a:p>
          <a:p>
            <a:r>
              <a:rPr lang="en-GB" dirty="0" smtClean="0"/>
              <a:t>include </a:t>
            </a:r>
            <a:r>
              <a:rPr lang="en-GB" dirty="0"/>
              <a:t>current and future provision of services </a:t>
            </a:r>
            <a:r>
              <a:rPr lang="en-GB" dirty="0" smtClean="0"/>
              <a:t>from </a:t>
            </a:r>
            <a:r>
              <a:rPr lang="en-GB" dirty="0"/>
              <a:t>statutory, private and voluntary </a:t>
            </a:r>
            <a:r>
              <a:rPr lang="en-GB" dirty="0" smtClean="0"/>
              <a:t>organisations</a:t>
            </a:r>
          </a:p>
          <a:p>
            <a:r>
              <a:rPr lang="en-GB" dirty="0" smtClean="0"/>
              <a:t>Focus ; consider how </a:t>
            </a:r>
            <a:r>
              <a:rPr lang="en-GB" dirty="0"/>
              <a:t>advances in information communication technology and artificial intelligence </a:t>
            </a:r>
            <a:r>
              <a:rPr lang="en-GB" dirty="0" smtClean="0"/>
              <a:t>is and will </a:t>
            </a:r>
            <a:r>
              <a:rPr lang="en-GB" dirty="0"/>
              <a:t>be implemented into future healthcare for the older person . </a:t>
            </a:r>
            <a:endParaRPr lang="en-GB" dirty="0" smtClean="0"/>
          </a:p>
          <a:p>
            <a:r>
              <a:rPr lang="en-GB" dirty="0" smtClean="0"/>
              <a:t>Examine </a:t>
            </a:r>
            <a:r>
              <a:rPr lang="en-GB" dirty="0"/>
              <a:t>the reasons for change and any expected or perceived challenges</a:t>
            </a:r>
            <a:r>
              <a:rPr lang="en-GB"/>
              <a:t>. 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340690103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What is AI?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What do we understand ?</a:t>
            </a:r>
          </a:p>
          <a:p>
            <a:r>
              <a:rPr lang="en-GB" dirty="0" smtClean="0"/>
              <a:t>Can it be used in Healthcare ?</a:t>
            </a:r>
          </a:p>
          <a:p>
            <a:r>
              <a:rPr lang="en-GB" dirty="0" smtClean="0"/>
              <a:t>Benefits ?</a:t>
            </a:r>
          </a:p>
          <a:p>
            <a:r>
              <a:rPr lang="en-GB" dirty="0" smtClean="0"/>
              <a:t>Disadvantages ?</a:t>
            </a:r>
          </a:p>
          <a:p>
            <a:r>
              <a:rPr lang="en-GB" dirty="0" smtClean="0"/>
              <a:t>Implications?</a:t>
            </a:r>
          </a:p>
          <a:p>
            <a:r>
              <a:rPr lang="en-GB" dirty="0" smtClean="0"/>
              <a:t>Challenges ? 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659968000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2800" dirty="0" smtClean="0"/>
              <a:t>Things to Consider </a:t>
            </a:r>
            <a:endParaRPr lang="en-GB" sz="2800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124744"/>
            <a:ext cx="8229600" cy="4392489"/>
          </a:xfrm>
        </p:spPr>
        <p:txBody>
          <a:bodyPr>
            <a:normAutofit fontScale="70000" lnSpcReduction="20000"/>
          </a:bodyPr>
          <a:lstStyle/>
          <a:p>
            <a:r>
              <a:rPr lang="en-GB" dirty="0" smtClean="0"/>
              <a:t>Health Professional and Patient </a:t>
            </a:r>
            <a:r>
              <a:rPr lang="en-GB" dirty="0"/>
              <a:t>safety </a:t>
            </a:r>
            <a:endParaRPr lang="en-GB" dirty="0" smtClean="0"/>
          </a:p>
          <a:p>
            <a:r>
              <a:rPr lang="en-GB" dirty="0" smtClean="0"/>
              <a:t>The Nurse/doctor </a:t>
            </a:r>
            <a:r>
              <a:rPr lang="en-GB" dirty="0"/>
              <a:t>and patient </a:t>
            </a:r>
            <a:r>
              <a:rPr lang="en-GB" dirty="0" smtClean="0"/>
              <a:t>relationship</a:t>
            </a:r>
          </a:p>
          <a:p>
            <a:r>
              <a:rPr lang="en-GB" dirty="0" smtClean="0"/>
              <a:t> </a:t>
            </a:r>
            <a:r>
              <a:rPr lang="en-GB" dirty="0"/>
              <a:t>Public acceptance and trust </a:t>
            </a:r>
            <a:endParaRPr lang="en-GB" dirty="0" smtClean="0"/>
          </a:p>
          <a:p>
            <a:r>
              <a:rPr lang="en-GB" dirty="0" smtClean="0"/>
              <a:t>Accountability </a:t>
            </a:r>
            <a:r>
              <a:rPr lang="en-GB" dirty="0"/>
              <a:t>for decisions </a:t>
            </a:r>
            <a:endParaRPr lang="en-GB" dirty="0" smtClean="0"/>
          </a:p>
          <a:p>
            <a:r>
              <a:rPr lang="en-GB" dirty="0" smtClean="0"/>
              <a:t>Inequality </a:t>
            </a:r>
            <a:r>
              <a:rPr lang="en-GB" dirty="0"/>
              <a:t>and </a:t>
            </a:r>
            <a:r>
              <a:rPr lang="en-GB" dirty="0" smtClean="0"/>
              <a:t>unfairness</a:t>
            </a:r>
          </a:p>
          <a:p>
            <a:r>
              <a:rPr lang="en-GB" dirty="0" smtClean="0"/>
              <a:t>Data </a:t>
            </a:r>
            <a:r>
              <a:rPr lang="en-GB" dirty="0"/>
              <a:t>quality</a:t>
            </a:r>
            <a:r>
              <a:rPr lang="en-GB" dirty="0" smtClean="0"/>
              <a:t>,</a:t>
            </a:r>
          </a:p>
          <a:p>
            <a:r>
              <a:rPr lang="en-GB" dirty="0" smtClean="0"/>
              <a:t>Consent </a:t>
            </a:r>
            <a:r>
              <a:rPr lang="en-GB" dirty="0"/>
              <a:t>and information governance </a:t>
            </a:r>
            <a:endParaRPr lang="en-GB" dirty="0" smtClean="0"/>
          </a:p>
          <a:p>
            <a:r>
              <a:rPr lang="en-GB" dirty="0" smtClean="0"/>
              <a:t>Training </a:t>
            </a:r>
            <a:r>
              <a:rPr lang="en-GB" dirty="0"/>
              <a:t>and </a:t>
            </a:r>
            <a:r>
              <a:rPr lang="en-GB" dirty="0" smtClean="0"/>
              <a:t>education</a:t>
            </a:r>
          </a:p>
          <a:p>
            <a:r>
              <a:rPr lang="en-GB" dirty="0" smtClean="0"/>
              <a:t> </a:t>
            </a:r>
            <a:r>
              <a:rPr lang="en-GB" dirty="0"/>
              <a:t>Medical </a:t>
            </a:r>
            <a:r>
              <a:rPr lang="en-GB" dirty="0" smtClean="0"/>
              <a:t>research</a:t>
            </a:r>
          </a:p>
          <a:p>
            <a:r>
              <a:rPr lang="en-GB" dirty="0" smtClean="0"/>
              <a:t> </a:t>
            </a:r>
            <a:r>
              <a:rPr lang="en-GB" dirty="0"/>
              <a:t>The regulatory environment Intellectual property and the </a:t>
            </a:r>
            <a:r>
              <a:rPr lang="en-GB" dirty="0" smtClean="0"/>
              <a:t>  financial </a:t>
            </a:r>
            <a:r>
              <a:rPr lang="en-GB" dirty="0"/>
              <a:t>impact on the healthcare </a:t>
            </a:r>
            <a:r>
              <a:rPr lang="en-GB" dirty="0" smtClean="0"/>
              <a:t>system</a:t>
            </a:r>
          </a:p>
          <a:p>
            <a:r>
              <a:rPr lang="en-GB" dirty="0" smtClean="0"/>
              <a:t> </a:t>
            </a:r>
            <a:r>
              <a:rPr lang="en-GB" dirty="0"/>
              <a:t>Impact on </a:t>
            </a:r>
            <a:r>
              <a:rPr lang="en-GB" dirty="0" smtClean="0"/>
              <a:t>nurses/doctors</a:t>
            </a:r>
            <a:r>
              <a:rPr lang="en-GB" dirty="0"/>
              <a:t>’ working </a:t>
            </a:r>
            <a:r>
              <a:rPr lang="en-GB" dirty="0" smtClean="0"/>
              <a:t>lives</a:t>
            </a:r>
          </a:p>
          <a:p>
            <a:r>
              <a:rPr lang="en-GB" dirty="0" smtClean="0"/>
              <a:t> </a:t>
            </a:r>
            <a:r>
              <a:rPr lang="en-GB" dirty="0"/>
              <a:t>Impact on the wider healthcare </a:t>
            </a:r>
            <a:r>
              <a:rPr lang="en-GB" dirty="0" smtClean="0"/>
              <a:t>system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633201086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39552" y="692696"/>
            <a:ext cx="8147248" cy="4824537"/>
          </a:xfrm>
        </p:spPr>
        <p:txBody>
          <a:bodyPr>
            <a:normAutofit fontScale="92500"/>
          </a:bodyPr>
          <a:lstStyle/>
          <a:p>
            <a:r>
              <a:rPr lang="en-GB" dirty="0"/>
              <a:t>Artificial Intelligence – the use of intelligent machines to work and react like humans – is already part of our daily lives</a:t>
            </a:r>
            <a:r>
              <a:rPr lang="en-GB" dirty="0" smtClean="0"/>
              <a:t>.</a:t>
            </a:r>
          </a:p>
          <a:p>
            <a:r>
              <a:rPr lang="en-GB" dirty="0" smtClean="0"/>
              <a:t> </a:t>
            </a:r>
            <a:r>
              <a:rPr lang="en-GB" dirty="0"/>
              <a:t>Facial recognition at passport control </a:t>
            </a:r>
            <a:endParaRPr lang="en-GB" dirty="0" smtClean="0"/>
          </a:p>
          <a:p>
            <a:r>
              <a:rPr lang="en-GB" dirty="0" smtClean="0"/>
              <a:t>voice </a:t>
            </a:r>
            <a:r>
              <a:rPr lang="en-GB" dirty="0"/>
              <a:t>recognition on virtual assistants such as Alexa and Siri are already with us. Driverless cars </a:t>
            </a:r>
            <a:endParaRPr lang="en-GB" dirty="0" smtClean="0"/>
          </a:p>
          <a:p>
            <a:r>
              <a:rPr lang="en-GB" dirty="0" smtClean="0"/>
              <a:t>‘</a:t>
            </a:r>
            <a:r>
              <a:rPr lang="en-GB" dirty="0"/>
              <a:t>companion’ robots that ‘care’ for the elderly are undergoing trials and most commentators say will be commonplace soon. </a:t>
            </a:r>
          </a:p>
        </p:txBody>
      </p:sp>
    </p:spTree>
    <p:extLst>
      <p:ext uri="{BB962C8B-B14F-4D97-AF65-F5344CB8AC3E}">
        <p14:creationId xmlns:p14="http://schemas.microsoft.com/office/powerpoint/2010/main" val="3096333884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78098"/>
          </a:xfrm>
        </p:spPr>
        <p:txBody>
          <a:bodyPr>
            <a:normAutofit/>
          </a:bodyPr>
          <a:lstStyle/>
          <a:p>
            <a:r>
              <a:rPr lang="en-GB" sz="4000" dirty="0" smtClean="0"/>
              <a:t>The future ….</a:t>
            </a:r>
            <a:endParaRPr lang="en-GB" sz="4000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340768"/>
            <a:ext cx="8229600" cy="4176465"/>
          </a:xfrm>
        </p:spPr>
        <p:txBody>
          <a:bodyPr>
            <a:normAutofit fontScale="85000" lnSpcReduction="20000"/>
          </a:bodyPr>
          <a:lstStyle/>
          <a:p>
            <a:r>
              <a:rPr lang="en-GB" dirty="0" smtClean="0"/>
              <a:t>It </a:t>
            </a:r>
            <a:r>
              <a:rPr lang="en-GB" dirty="0"/>
              <a:t>is hard to think of any area of our lives that will not be affected by this </a:t>
            </a:r>
            <a:r>
              <a:rPr lang="en-GB" dirty="0" smtClean="0"/>
              <a:t>data </a:t>
            </a:r>
            <a:r>
              <a:rPr lang="en-GB" dirty="0"/>
              <a:t>driven technology. </a:t>
            </a:r>
            <a:endParaRPr lang="en-GB" dirty="0" smtClean="0"/>
          </a:p>
          <a:p>
            <a:r>
              <a:rPr lang="en-GB" dirty="0" smtClean="0"/>
              <a:t>Artificial </a:t>
            </a:r>
            <a:r>
              <a:rPr lang="en-GB" dirty="0"/>
              <a:t>Intelligence is already with us in healthcare too</a:t>
            </a:r>
            <a:r>
              <a:rPr lang="en-GB" dirty="0" smtClean="0"/>
              <a:t>.</a:t>
            </a:r>
          </a:p>
          <a:p>
            <a:r>
              <a:rPr lang="en-GB" dirty="0" smtClean="0"/>
              <a:t> </a:t>
            </a:r>
            <a:r>
              <a:rPr lang="en-GB" dirty="0"/>
              <a:t>Google’s DeepMind has taught machines to read retinal scans with at least as much accuracy as an experienced junior doctor</a:t>
            </a:r>
            <a:r>
              <a:rPr lang="en-GB" dirty="0" smtClean="0"/>
              <a:t>.</a:t>
            </a:r>
          </a:p>
          <a:p>
            <a:r>
              <a:rPr lang="en-GB" dirty="0" smtClean="0"/>
              <a:t> </a:t>
            </a:r>
            <a:r>
              <a:rPr lang="en-GB" dirty="0"/>
              <a:t>Babylon, the health app start-up, claims its </a:t>
            </a:r>
            <a:r>
              <a:rPr lang="en-GB" dirty="0" smtClean="0"/>
              <a:t>Chabot </a:t>
            </a:r>
            <a:r>
              <a:rPr lang="en-GB" dirty="0"/>
              <a:t>has the capacity to pass </a:t>
            </a:r>
            <a:r>
              <a:rPr lang="en-GB" dirty="0" smtClean="0"/>
              <a:t>General Practitioner  </a:t>
            </a:r>
            <a:r>
              <a:rPr lang="en-GB" dirty="0"/>
              <a:t>exams although this is contested by the Royal College of General Practitioners. </a:t>
            </a:r>
          </a:p>
        </p:txBody>
      </p:sp>
    </p:spTree>
    <p:extLst>
      <p:ext uri="{BB962C8B-B14F-4D97-AF65-F5344CB8AC3E}">
        <p14:creationId xmlns:p14="http://schemas.microsoft.com/office/powerpoint/2010/main" val="3787200752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10000"/>
          </a:bodyPr>
          <a:lstStyle/>
          <a:p>
            <a:r>
              <a:rPr lang="en-GB" dirty="0" smtClean="0"/>
              <a:t>Will AI provide </a:t>
            </a:r>
            <a:r>
              <a:rPr lang="en-GB" dirty="0"/>
              <a:t>instant relief to many of the pressures healthcare systems across the world are </a:t>
            </a:r>
            <a:r>
              <a:rPr lang="en-GB" dirty="0" smtClean="0"/>
              <a:t>facing</a:t>
            </a:r>
          </a:p>
          <a:p>
            <a:r>
              <a:rPr lang="en-GB" dirty="0" smtClean="0"/>
              <a:t>Or can it never </a:t>
            </a:r>
            <a:r>
              <a:rPr lang="en-GB" dirty="0"/>
              <a:t>replace human delivered care</a:t>
            </a:r>
            <a:r>
              <a:rPr lang="en-GB" dirty="0" smtClean="0"/>
              <a:t>.</a:t>
            </a:r>
          </a:p>
          <a:p>
            <a:r>
              <a:rPr lang="en-GB" dirty="0" smtClean="0"/>
              <a:t> </a:t>
            </a:r>
            <a:r>
              <a:rPr lang="en-GB" dirty="0"/>
              <a:t>It already has a role, but how far can that extend</a:t>
            </a:r>
            <a:r>
              <a:rPr lang="en-GB" dirty="0" smtClean="0"/>
              <a:t>?</a:t>
            </a:r>
          </a:p>
          <a:p>
            <a:r>
              <a:rPr lang="en-GB" dirty="0" smtClean="0"/>
              <a:t> </a:t>
            </a:r>
            <a:r>
              <a:rPr lang="en-GB" dirty="0"/>
              <a:t>It is difficult to imagine how the judgement around patient behaviours, reactions and responses and the subtleties of physical examination, particularly </a:t>
            </a:r>
            <a:r>
              <a:rPr lang="en-GB" dirty="0" smtClean="0"/>
              <a:t>observation) </a:t>
            </a:r>
            <a:r>
              <a:rPr lang="en-GB" dirty="0"/>
              <a:t>can be anything other than human</a:t>
            </a:r>
          </a:p>
        </p:txBody>
      </p:sp>
    </p:spTree>
    <p:extLst>
      <p:ext uri="{BB962C8B-B14F-4D97-AF65-F5344CB8AC3E}">
        <p14:creationId xmlns:p14="http://schemas.microsoft.com/office/powerpoint/2010/main" val="782084533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It will be for our politicians and ultimately the public to decide how far and in what ways AI impacts patient care across the UK. </a:t>
            </a:r>
            <a:endParaRPr lang="en-GB" dirty="0" smtClean="0"/>
          </a:p>
          <a:p>
            <a:endParaRPr lang="en-GB" dirty="0"/>
          </a:p>
          <a:p>
            <a:r>
              <a:rPr lang="en-GB" dirty="0" smtClean="0"/>
              <a:t>Could AI be a life line offering extended Independence for the older person of the future ?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339574444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en-GB" dirty="0"/>
              <a:t>AI </a:t>
            </a:r>
            <a:r>
              <a:rPr lang="en-GB" dirty="0" smtClean="0"/>
              <a:t>has to be considered from </a:t>
            </a:r>
            <a:r>
              <a:rPr lang="en-GB" dirty="0"/>
              <a:t>a clinical, ethical and practical perspective. </a:t>
            </a:r>
            <a:endParaRPr lang="en-GB" dirty="0" smtClean="0"/>
          </a:p>
          <a:p>
            <a:endParaRPr lang="en-GB" dirty="0"/>
          </a:p>
          <a:p>
            <a:r>
              <a:rPr lang="en-GB" dirty="0"/>
              <a:t>Scientific progress is about many small steps and occasional big leaps. </a:t>
            </a:r>
            <a:r>
              <a:rPr lang="en-GB" dirty="0" smtClean="0"/>
              <a:t>Artificial </a:t>
            </a:r>
            <a:r>
              <a:rPr lang="en-GB" dirty="0"/>
              <a:t>Intelligence and its application in healthcare could be another great leap, like </a:t>
            </a:r>
            <a:r>
              <a:rPr lang="en-GB" dirty="0" err="1" smtClean="0"/>
              <a:t>popula</a:t>
            </a:r>
            <a:r>
              <a:rPr lang="en-GB" dirty="0" smtClean="0"/>
              <a:t> wide </a:t>
            </a:r>
            <a:r>
              <a:rPr lang="en-GB" dirty="0"/>
              <a:t>vaccination or </a:t>
            </a:r>
            <a:r>
              <a:rPr lang="en-GB" dirty="0" smtClean="0"/>
              <a:t>IVF.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895331210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It must be handled with care 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 smtClean="0"/>
              <a:t>Tension </a:t>
            </a:r>
            <a:r>
              <a:rPr lang="en-GB" dirty="0"/>
              <a:t>between the tech mantra, </a:t>
            </a:r>
            <a:r>
              <a:rPr lang="en-GB" dirty="0" smtClean="0"/>
              <a:t>to move fast ‘and the </a:t>
            </a:r>
            <a:r>
              <a:rPr lang="en-GB" dirty="0"/>
              <a:t>the Hippocratic Oath, ‘First, do no harm.’ </a:t>
            </a:r>
            <a:endParaRPr lang="en-GB" dirty="0" smtClean="0"/>
          </a:p>
          <a:p>
            <a:r>
              <a:rPr lang="en-GB" dirty="0" smtClean="0"/>
              <a:t>This </a:t>
            </a:r>
            <a:r>
              <a:rPr lang="en-GB" dirty="0"/>
              <a:t>apparent dichotomy is one that must be addressed if we are all to truly benefit from AI. </a:t>
            </a:r>
            <a:endParaRPr lang="en-GB" dirty="0" smtClean="0"/>
          </a:p>
          <a:p>
            <a:r>
              <a:rPr lang="en-GB" dirty="0" smtClean="0"/>
              <a:t>How do </a:t>
            </a:r>
            <a:r>
              <a:rPr lang="en-GB" dirty="0"/>
              <a:t>to allow the science to flourish while at the same time keeping patients </a:t>
            </a:r>
            <a:r>
              <a:rPr lang="en-GB" dirty="0" smtClean="0"/>
              <a:t>safe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971296256"/>
      </p:ext>
    </p:extLst>
  </p:cSld>
  <p:clrMapOvr>
    <a:masterClrMapping/>
  </p:clrMapOvr>
</p:sld>
</file>

<file path=ppt/theme/theme1.xml><?xml version="1.0" encoding="utf-8"?>
<a:theme xmlns:a="http://schemas.openxmlformats.org/drawingml/2006/main" name="20140311PresentationUWTSD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E9765FB2FDA7984FA87112E26C884F14" ma:contentTypeVersion="2" ma:contentTypeDescription="Create a new document." ma:contentTypeScope="" ma:versionID="fe9b9c35940b012e39dd19801f39f532">
  <xsd:schema xmlns:xsd="http://www.w3.org/2001/XMLSchema" xmlns:xs="http://www.w3.org/2001/XMLSchema" xmlns:p="http://schemas.microsoft.com/office/2006/metadata/properties" xmlns:ns2="303dbf9b-b85b-46a0-94f1-894078c07ecd" targetNamespace="http://schemas.microsoft.com/office/2006/metadata/properties" ma:root="true" ma:fieldsID="2a4b2c55753dda35bc03796856e2c125" ns2:_="">
    <xsd:import namespace="303dbf9b-b85b-46a0-94f1-894078c07ecd"/>
    <xsd:element name="properties">
      <xsd:complexType>
        <xsd:sequence>
          <xsd:element name="documentManagement">
            <xsd:complexType>
              <xsd:all>
                <xsd:element ref="ns2:SharedWithUsers" minOccurs="0"/>
                <xsd:element ref="ns2:SharedWithDetail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303dbf9b-b85b-46a0-94f1-894078c07ecd" elementFormDefault="qualified">
    <xsd:import namespace="http://schemas.microsoft.com/office/2006/documentManagement/types"/>
    <xsd:import namespace="http://schemas.microsoft.com/office/infopath/2007/PartnerControls"/>
    <xsd:element name="SharedWithUsers" ma:index="8" nillable="true" ma:displayName="Shared With" ma:description="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9" nillable="true" ma:displayName="Shared With Details" ma:description="" ma:internalName="SharedWithDetails" ma:readOnly="true">
      <xsd:simpleType>
        <xsd:restriction base="dms:Note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Props1.xml><?xml version="1.0" encoding="utf-8"?>
<ds:datastoreItem xmlns:ds="http://schemas.openxmlformats.org/officeDocument/2006/customXml" ds:itemID="{65FC5585-51CA-4C4C-9028-AEC8FAD67B8B}">
  <ds:schemaRefs>
    <ds:schemaRef ds:uri="303dbf9b-b85b-46a0-94f1-894078c07ecd"/>
    <ds:schemaRef ds:uri="http://purl.org/dc/terms/"/>
    <ds:schemaRef ds:uri="http://schemas.openxmlformats.org/package/2006/metadata/core-properties"/>
    <ds:schemaRef ds:uri="http://schemas.microsoft.com/office/2006/documentManagement/types"/>
    <ds:schemaRef ds:uri="http://purl.org/dc/dcmitype/"/>
    <ds:schemaRef ds:uri="http://schemas.microsoft.com/office/infopath/2007/PartnerControls"/>
    <ds:schemaRef ds:uri="http://purl.org/dc/elements/1.1/"/>
    <ds:schemaRef ds:uri="http://schemas.microsoft.com/office/2006/metadata/properties"/>
    <ds:schemaRef ds:uri="http://www.w3.org/XML/1998/namespace"/>
  </ds:schemaRefs>
</ds:datastoreItem>
</file>

<file path=customXml/itemProps2.xml><?xml version="1.0" encoding="utf-8"?>
<ds:datastoreItem xmlns:ds="http://schemas.openxmlformats.org/officeDocument/2006/customXml" ds:itemID="{D081439C-114A-4151-B03A-0408F1ADA968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140938E5-14B8-4DF4-90D3-BAB8848609CF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303dbf9b-b85b-46a0-94f1-894078c07ecd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otalTime>345</TotalTime>
  <Words>560</Words>
  <Application>Microsoft Office PowerPoint</Application>
  <PresentationFormat>On-screen Show (4:3)</PresentationFormat>
  <Paragraphs>56</Paragraphs>
  <Slides>11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size="15" baseType="lpstr">
      <vt:lpstr>Arial</vt:lpstr>
      <vt:lpstr>Calibri</vt:lpstr>
      <vt:lpstr>Myriad Pro</vt:lpstr>
      <vt:lpstr>20140311PresentationUWTSDTemplate</vt:lpstr>
      <vt:lpstr>PowerPoint Presentation</vt:lpstr>
      <vt:lpstr>The future of Health Care for the Older Person </vt:lpstr>
      <vt:lpstr>Assignment 2 </vt:lpstr>
      <vt:lpstr>What is AI?</vt:lpstr>
      <vt:lpstr>Things to Consider </vt:lpstr>
      <vt:lpstr>PowerPoint Presentation</vt:lpstr>
      <vt:lpstr>The future ….</vt:lpstr>
      <vt:lpstr>PowerPoint Presentation</vt:lpstr>
      <vt:lpstr>PowerPoint Presentation</vt:lpstr>
      <vt:lpstr>PowerPoint Presentation</vt:lpstr>
      <vt:lpstr>It must be handled with care 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a.owens01@outlook.com</dc:creator>
  <cp:lastModifiedBy>Amanda Owens</cp:lastModifiedBy>
  <cp:revision>22</cp:revision>
  <dcterms:created xsi:type="dcterms:W3CDTF">2020-09-27T13:55:57Z</dcterms:created>
  <dcterms:modified xsi:type="dcterms:W3CDTF">2020-11-18T11:17:28Z</dcterms:modified>
</cp:coreProperties>
</file>