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2" r:id="rId5"/>
    <p:sldId id="261" r:id="rId6"/>
    <p:sldId id="258" r:id="rId7"/>
    <p:sldId id="260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C59EEA-9FEE-47B9-9BBC-5ECB247C58F8}" v="303" dt="2021-01-28T04:31:32.230"/>
    <p1510:client id="{8D3F1803-3FEC-4399-8A86-19CD1D0F9EE6}" v="17" dt="2021-01-26T23:47:30.545"/>
    <p1510:client id="{B911D0B4-A2FE-457F-AFD4-1BC68BB52F27}" v="4127" dt="2021-01-28T11:08:27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4555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27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326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554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9822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7826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846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2201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408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621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00185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7122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61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40158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25256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0857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011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40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museum.org/art/collection/search/243744?searchField=All&amp;amp;sortBy=Relevance&amp;amp;ft=isis+statue+horus&amp;amp;offset=0&amp;amp;rpp=20&amp;amp;pos=19" TargetMode="External"/><Relationship Id="rId2" Type="http://schemas.openxmlformats.org/officeDocument/2006/relationships/hyperlink" Target="https://www.brooklynmuseum.org/opencollection/objects/432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etmuseum.org/toah/hd/egam/hd_egam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700" b="1" kern="120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Willow Browne (1900158)</a:t>
            </a:r>
            <a:br>
              <a:rPr lang="en-US" sz="4700" b="1" kern="1200" dirty="0"/>
            </a:br>
            <a:r>
              <a:rPr lang="en-US" sz="4700" b="1" kern="120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HPAH5011</a:t>
            </a:r>
            <a:endParaRPr lang="en-US" sz="4700" b="1" kern="120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60EC5F-962D-4B38-94F8-7AAC1D5EC022}"/>
              </a:ext>
            </a:extLst>
          </p:cNvPr>
          <p:cNvSpPr txBox="1"/>
          <p:nvPr/>
        </p:nvSpPr>
        <p:spPr>
          <a:xfrm>
            <a:off x="4379343" y="1460739"/>
            <a:ext cx="439659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Amulet Mould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D94F9-689D-4B0E-8F19-3C8AC5D0A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What is it?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5BAF6-2390-4168-942B-015D60A23C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Amulet </a:t>
            </a:r>
            <a:r>
              <a:rPr lang="en-US" dirty="0" err="1">
                <a:cs typeface="Calibri"/>
              </a:rPr>
              <a:t>mould</a:t>
            </a:r>
          </a:p>
          <a:p>
            <a:r>
              <a:rPr lang="en-US" dirty="0">
                <a:cs typeface="Calibri"/>
              </a:rPr>
              <a:t>Made of baked clay</a:t>
            </a:r>
          </a:p>
          <a:p>
            <a:r>
              <a:rPr lang="en-US" dirty="0">
                <a:cs typeface="Calibri"/>
              </a:rPr>
              <a:t>Depicts goddess and child</a:t>
            </a:r>
          </a:p>
          <a:p>
            <a:r>
              <a:rPr lang="en-US" dirty="0">
                <a:cs typeface="Calibri"/>
              </a:rPr>
              <a:t>Possibly incomplete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F4F9A52-C89A-4C90-B1F5-AD23FC01A38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cs typeface="Calibri"/>
              </a:rPr>
              <a:t>[Due to technical difficulties an image of the amulet </a:t>
            </a:r>
            <a:r>
              <a:rPr lang="en-US" b="1" dirty="0" err="1">
                <a:cs typeface="Calibri"/>
              </a:rPr>
              <a:t>mould</a:t>
            </a:r>
            <a:r>
              <a:rPr lang="en-US" b="1" dirty="0">
                <a:cs typeface="Calibri"/>
              </a:rPr>
              <a:t> could not be included]</a:t>
            </a: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81513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3C90-12E1-445F-A336-6162687D5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08962"/>
            <a:ext cx="9601196" cy="1303867"/>
          </a:xfrm>
        </p:spPr>
        <p:txBody>
          <a:bodyPr/>
          <a:lstStyle/>
          <a:p>
            <a:r>
              <a:rPr lang="en-US" dirty="0">
                <a:cs typeface="Calibri Light"/>
              </a:rPr>
              <a:t>How was it used?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9AEC3-3363-412F-A285-9085E9A45B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653" y="1825625"/>
            <a:ext cx="575669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US" dirty="0">
                <a:cs typeface="Calibri"/>
              </a:rPr>
              <a:t>A stone model of the desired amulet is created</a:t>
            </a:r>
          </a:p>
          <a:p>
            <a:pPr marL="514350" indent="-514350">
              <a:buAutoNum type="arabicPeriod"/>
            </a:pPr>
            <a:r>
              <a:rPr lang="en-US" dirty="0">
                <a:cs typeface="Calibri"/>
              </a:rPr>
              <a:t>The stone model is pressed into damp clay</a:t>
            </a:r>
          </a:p>
          <a:p>
            <a:pPr marL="514350" indent="-514350">
              <a:buAutoNum type="arabicPeriod"/>
            </a:pPr>
            <a:r>
              <a:rPr lang="en-US" dirty="0">
                <a:cs typeface="Calibri"/>
              </a:rPr>
              <a:t>The clay is fired to create a terracotta </a:t>
            </a:r>
            <a:r>
              <a:rPr lang="en-US" dirty="0" err="1">
                <a:cs typeface="Calibri"/>
              </a:rPr>
              <a:t>mould</a:t>
            </a:r>
          </a:p>
          <a:p>
            <a:pPr marL="514350" indent="-514350">
              <a:buAutoNum type="arabicPeriod"/>
            </a:pPr>
            <a:r>
              <a:rPr lang="en-US" dirty="0">
                <a:cs typeface="Calibri"/>
              </a:rPr>
              <a:t>Damp faience is pushed into </a:t>
            </a:r>
            <a:r>
              <a:rPr lang="en-US" dirty="0" err="1">
                <a:cs typeface="Calibri"/>
              </a:rPr>
              <a:t>mould's</a:t>
            </a:r>
            <a:r>
              <a:rPr lang="en-US" dirty="0">
                <a:cs typeface="Calibri"/>
              </a:rPr>
              <a:t> impression</a:t>
            </a:r>
          </a:p>
          <a:p>
            <a:pPr marL="514350" indent="-514350">
              <a:buAutoNum type="arabicPeriod"/>
            </a:pPr>
            <a:r>
              <a:rPr lang="en-US" dirty="0">
                <a:cs typeface="Calibri"/>
              </a:rPr>
              <a:t>The faience is removed and baked to harden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E9F2C2-3DC4-44B5-9543-D543EAB5BF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4088" y="1825625"/>
            <a:ext cx="5670428" cy="46101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ea typeface="+mn-lt"/>
                <a:cs typeface="+mn-lt"/>
              </a:rPr>
              <a:t>Faience</a:t>
            </a:r>
            <a:endParaRPr lang="en-US" sz="2400">
              <a:cs typeface="Calibri" panose="020F0502020204030204"/>
            </a:endParaRPr>
          </a:p>
          <a:p>
            <a:pPr marL="457200" indent="-457200">
              <a:lnSpc>
                <a:spcPct val="100000"/>
              </a:lnSpc>
            </a:pPr>
            <a:r>
              <a:rPr lang="en-US" sz="2400" dirty="0">
                <a:ea typeface="+mn-lt"/>
                <a:cs typeface="+mn-lt"/>
              </a:rPr>
              <a:t>High status material</a:t>
            </a:r>
          </a:p>
          <a:p>
            <a:pPr marL="457200" indent="-457200">
              <a:lnSpc>
                <a:spcPct val="100000"/>
              </a:lnSpc>
            </a:pPr>
            <a:r>
              <a:rPr lang="en-US" sz="2400" dirty="0" err="1">
                <a:ea typeface="+mn-lt"/>
                <a:cs typeface="+mn-lt"/>
              </a:rPr>
              <a:t>Colour</a:t>
            </a:r>
            <a:r>
              <a:rPr lang="en-US" sz="2400" dirty="0">
                <a:ea typeface="+mn-lt"/>
                <a:cs typeface="+mn-lt"/>
              </a:rPr>
              <a:t> </a:t>
            </a:r>
            <a:r>
              <a:rPr lang="en-US" sz="2400" dirty="0" err="1">
                <a:ea typeface="+mn-lt"/>
                <a:cs typeface="+mn-lt"/>
              </a:rPr>
              <a:t>symbolised</a:t>
            </a:r>
            <a:r>
              <a:rPr lang="en-US" sz="2400" dirty="0">
                <a:ea typeface="+mn-lt"/>
                <a:cs typeface="+mn-lt"/>
              </a:rPr>
              <a:t> freshness, health and vitality so was popular in figures relating to wellbeing</a:t>
            </a:r>
          </a:p>
          <a:p>
            <a:pPr marL="457200" indent="-457200">
              <a:lnSpc>
                <a:spcPct val="100000"/>
              </a:lnSpc>
            </a:pPr>
            <a:r>
              <a:rPr lang="en-US" sz="2400" dirty="0">
                <a:ea typeface="+mn-lt"/>
                <a:cs typeface="+mn-lt"/>
              </a:rPr>
              <a:t>Represented renewal due to transformation of </a:t>
            </a:r>
            <a:r>
              <a:rPr lang="en-US" sz="2400" dirty="0" err="1">
                <a:ea typeface="+mn-lt"/>
                <a:cs typeface="+mn-lt"/>
              </a:rPr>
              <a:t>colour</a:t>
            </a:r>
            <a:r>
              <a:rPr lang="en-US" sz="2400" dirty="0">
                <a:ea typeface="+mn-lt"/>
                <a:cs typeface="+mn-lt"/>
              </a:rPr>
              <a:t> from dull to bright in the kiln</a:t>
            </a:r>
          </a:p>
          <a:p>
            <a:pPr marL="457200" indent="-457200">
              <a:lnSpc>
                <a:spcPct val="100000"/>
              </a:lnSpc>
            </a:pPr>
            <a:r>
              <a:rPr lang="en-US" sz="2400" dirty="0">
                <a:ea typeface="+mn-lt"/>
                <a:cs typeface="+mn-lt"/>
              </a:rPr>
              <a:t>High religious and magical significance</a:t>
            </a:r>
          </a:p>
        </p:txBody>
      </p:sp>
    </p:spTree>
    <p:extLst>
      <p:ext uri="{BB962C8B-B14F-4D97-AF65-F5344CB8AC3E}">
        <p14:creationId xmlns:p14="http://schemas.microsoft.com/office/powerpoint/2010/main" val="129311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47056-F207-4B3D-A681-98577BFC2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Where and when?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56846-8817-4C0D-B8FA-D5F181DE7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61030" y="2113172"/>
            <a:ext cx="4146430" cy="40350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End of New </a:t>
            </a:r>
            <a:r>
              <a:rPr lang="en-GB">
                <a:cs typeface="Calibri"/>
              </a:rPr>
              <a:t>Kingdom to Late period</a:t>
            </a:r>
          </a:p>
          <a:p>
            <a:r>
              <a:rPr lang="en-GB" dirty="0">
                <a:cs typeface="Calibri"/>
              </a:rPr>
              <a:t>Funerary amulets were most common in the Late period</a:t>
            </a:r>
          </a:p>
          <a:p>
            <a:r>
              <a:rPr lang="en-GB">
                <a:cs typeface="Calibri"/>
              </a:rPr>
              <a:t>Comparative pieces suggest Late period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835243-7C86-4E16-93BA-01A5A4CEE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2113171"/>
            <a:ext cx="5138468" cy="4193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Unlikely to have been deliberately place in a tomb</a:t>
            </a:r>
          </a:p>
          <a:p>
            <a:r>
              <a:rPr lang="en-GB" dirty="0">
                <a:ea typeface="+mn-lt"/>
                <a:cs typeface="+mn-lt"/>
              </a:rPr>
              <a:t>Workers were often buried with tools</a:t>
            </a:r>
          </a:p>
          <a:p>
            <a:r>
              <a:rPr lang="en-GB" dirty="0">
                <a:ea typeface="+mn-lt"/>
                <a:cs typeface="+mn-lt"/>
              </a:rPr>
              <a:t>However this mould was used to mass-produce amulets and would have had to be replaced when features of impression worn away</a:t>
            </a:r>
          </a:p>
          <a:p>
            <a:r>
              <a:rPr lang="en-GB" dirty="0">
                <a:ea typeface="+mn-lt"/>
                <a:cs typeface="+mn-lt"/>
              </a:rPr>
              <a:t>Connection to funerary sphere comes more from product than mould itself</a:t>
            </a:r>
          </a:p>
        </p:txBody>
      </p:sp>
    </p:spTree>
    <p:extLst>
      <p:ext uri="{BB962C8B-B14F-4D97-AF65-F5344CB8AC3E}">
        <p14:creationId xmlns:p14="http://schemas.microsoft.com/office/powerpoint/2010/main" val="1277688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C2507-56FD-4818-BFC7-04EDE1272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464548"/>
            <a:ext cx="9601196" cy="1821451"/>
          </a:xfrm>
        </p:spPr>
        <p:txBody>
          <a:bodyPr/>
          <a:lstStyle/>
          <a:p>
            <a:r>
              <a:rPr lang="en-US">
                <a:cs typeface="Calibri Light"/>
              </a:rPr>
              <a:t>Amulets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A8F01-8A6D-4F40-B948-83FC9239EB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7079411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Widely used by living as well as dead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Included in the wrappings of mummies</a:t>
            </a:r>
            <a:endParaRPr lang="en-US"/>
          </a:p>
          <a:p>
            <a:r>
              <a:rPr lang="en-US" dirty="0">
                <a:cs typeface="Calibri"/>
              </a:rPr>
              <a:t>Conveyed magical protection through several factors: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US" dirty="0" err="1">
                <a:ea typeface="+mn-lt"/>
                <a:cs typeface="+mn-lt"/>
              </a:rPr>
              <a:t>Colour</a:t>
            </a:r>
            <a:endParaRPr lang="en-US">
              <a:ea typeface="+mn-lt"/>
              <a:cs typeface="+mn-lt"/>
            </a:endParaRPr>
          </a:p>
          <a:p>
            <a:pPr lvl="1"/>
            <a:r>
              <a:rPr lang="en-US" dirty="0">
                <a:ea typeface="+mn-lt"/>
                <a:cs typeface="+mn-lt"/>
              </a:rPr>
              <a:t>Material</a:t>
            </a:r>
          </a:p>
          <a:p>
            <a:pPr lvl="1"/>
            <a:r>
              <a:rPr lang="en-US" dirty="0">
                <a:ea typeface="+mn-lt"/>
                <a:cs typeface="+mn-lt"/>
              </a:rPr>
              <a:t>Decoration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Shape </a:t>
            </a:r>
          </a:p>
          <a:p>
            <a:pPr lvl="1"/>
            <a:r>
              <a:rPr lang="en-US" dirty="0">
                <a:ea typeface="+mn-lt"/>
                <a:cs typeface="+mn-lt"/>
              </a:rPr>
              <a:t>Inscription</a:t>
            </a:r>
          </a:p>
          <a:p>
            <a:pPr lvl="1"/>
            <a:r>
              <a:rPr lang="en-US" dirty="0">
                <a:cs typeface="Calibri"/>
              </a:rPr>
              <a:t>Ritual</a:t>
            </a:r>
          </a:p>
          <a:p>
            <a:r>
              <a:rPr lang="en-US" dirty="0">
                <a:cs typeface="Calibri"/>
              </a:rPr>
              <a:t>Amulets could convey more than </a:t>
            </a:r>
            <a:r>
              <a:rPr lang="en-US">
                <a:cs typeface="Calibri"/>
              </a:rPr>
              <a:t>one meaning</a:t>
            </a:r>
            <a:endParaRPr lang="en-US" dirty="0">
              <a:cs typeface="Calibri"/>
            </a:endParaRPr>
          </a:p>
        </p:txBody>
      </p:sp>
      <p:pic>
        <p:nvPicPr>
          <p:cNvPr id="5" name="Picture 5" descr="A picture containing vase, sitting, green, table&#10;&#10;Description automatically generated">
            <a:extLst>
              <a:ext uri="{FF2B5EF4-FFF2-40B4-BE49-F238E27FC236}">
                <a16:creationId xmlns:a16="http://schemas.microsoft.com/office/drawing/2014/main" id="{1DF849D7-13C8-4020-93F3-45136C4A59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64559" y="862342"/>
            <a:ext cx="3237185" cy="4351338"/>
          </a:xfr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777E4AEF-8C8E-45BF-8034-A4E516127DEF}"/>
              </a:ext>
            </a:extLst>
          </p:cNvPr>
          <p:cNvSpPr txBox="1"/>
          <p:nvPr/>
        </p:nvSpPr>
        <p:spPr>
          <a:xfrm>
            <a:off x="8117456" y="5342627"/>
            <a:ext cx="3476445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cs typeface="Calibri"/>
              </a:rPr>
              <a:t>Above: Faience Image of Isis and Horus (The Met)</a:t>
            </a:r>
          </a:p>
        </p:txBody>
      </p:sp>
    </p:spTree>
    <p:extLst>
      <p:ext uri="{BB962C8B-B14F-4D97-AF65-F5344CB8AC3E}">
        <p14:creationId xmlns:p14="http://schemas.microsoft.com/office/powerpoint/2010/main" val="164637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0FD3-B4EC-4BB8-A2EE-ECCF79A7E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08321"/>
            <a:ext cx="9601196" cy="1303867"/>
          </a:xfrm>
        </p:spPr>
        <p:txBody>
          <a:bodyPr/>
          <a:lstStyle/>
          <a:p>
            <a:r>
              <a:rPr lang="en-US">
                <a:cs typeface="Calibri Light"/>
              </a:rPr>
              <a:t>Isis or Hathor?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46472-50D7-4690-A6EB-01BB1A74DD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6313" y="1911890"/>
            <a:ext cx="5253487" cy="407816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cs typeface="Calibri"/>
              </a:rPr>
              <a:t>Without second piece of </a:t>
            </a:r>
            <a:r>
              <a:rPr lang="en-US" err="1">
                <a:cs typeface="Calibri"/>
              </a:rPr>
              <a:t>mould</a:t>
            </a:r>
            <a:r>
              <a:rPr lang="en-US" dirty="0">
                <a:cs typeface="Calibri"/>
              </a:rPr>
              <a:t> </a:t>
            </a:r>
            <a:r>
              <a:rPr lang="en-US">
                <a:cs typeface="Calibri"/>
              </a:rPr>
              <a:t>which most likely contained the inscriptions, there is no way of definitively identifying the subject of the amulet </a:t>
            </a:r>
            <a:r>
              <a:rPr lang="en-US" err="1">
                <a:cs typeface="Calibri"/>
              </a:rPr>
              <a:t>mould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Iconography of Isis nursing </a:t>
            </a:r>
            <a:r>
              <a:rPr lang="en-US">
                <a:cs typeface="Calibri"/>
              </a:rPr>
              <a:t>Horus was very popular with both living and dead and her most common depiction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However Hathor can be identified by the same horns and disc headdress as Isis and was also often represented with a suckling baby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2ECAC0-2D18-4D2D-AEAE-2367DD58DD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82493"/>
            <a:ext cx="5181600" cy="473952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cs typeface="Calibri"/>
              </a:rPr>
              <a:t>Both had a connection to death</a:t>
            </a:r>
          </a:p>
          <a:p>
            <a:r>
              <a:rPr lang="en-US">
                <a:cs typeface="Calibri"/>
              </a:rPr>
              <a:t>Hathor</a:t>
            </a:r>
            <a:endParaRPr lang="en-US" dirty="0">
              <a:cs typeface="Calibri"/>
            </a:endParaRPr>
          </a:p>
          <a:p>
            <a:pPr lvl="1"/>
            <a:r>
              <a:rPr lang="en-US">
                <a:cs typeface="Calibri"/>
              </a:rPr>
              <a:t>Protector of necropolis</a:t>
            </a:r>
          </a:p>
          <a:p>
            <a:pPr lvl="1"/>
            <a:r>
              <a:rPr lang="en-US">
                <a:cs typeface="Calibri"/>
              </a:rPr>
              <a:t>Consort of Horus of Edfu</a:t>
            </a:r>
          </a:p>
          <a:p>
            <a:pPr indent="-457200"/>
            <a:r>
              <a:rPr lang="en-US">
                <a:cs typeface="Calibri"/>
              </a:rPr>
              <a:t>Isis</a:t>
            </a:r>
          </a:p>
          <a:p>
            <a:pPr lvl="1"/>
            <a:r>
              <a:rPr lang="en-US">
                <a:cs typeface="Calibri"/>
              </a:rPr>
              <a:t>Wife of Osiris</a:t>
            </a:r>
            <a:endParaRPr lang="en-US" dirty="0">
              <a:cs typeface="Calibri"/>
            </a:endParaRPr>
          </a:p>
          <a:p>
            <a:pPr lvl="1"/>
            <a:r>
              <a:rPr lang="en-US">
                <a:cs typeface="Calibri"/>
              </a:rPr>
              <a:t>Pioneer of mummification</a:t>
            </a:r>
          </a:p>
          <a:p>
            <a:pPr lvl="1"/>
            <a:r>
              <a:rPr lang="en-US">
                <a:cs typeface="Calibri"/>
              </a:rPr>
              <a:t>Present in funerary scenes with sister Nephthys</a:t>
            </a:r>
          </a:p>
          <a:p>
            <a:pPr lvl="1"/>
            <a:r>
              <a:rPr lang="en-US">
                <a:cs typeface="Calibri"/>
              </a:rPr>
              <a:t>With Horus, son of Osiris and protector of the dead in his own right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2559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4B8AE-531E-4D34-8BBE-F274D3100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50811"/>
            <a:ext cx="9601196" cy="1303867"/>
          </a:xfrm>
        </p:spPr>
        <p:txBody>
          <a:bodyPr/>
          <a:lstStyle/>
          <a:p>
            <a:r>
              <a:rPr lang="en-US">
                <a:cs typeface="Calibri Light"/>
              </a:rPr>
              <a:t>Bibliography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DF0D5-157F-48EE-A416-51AF6DDD0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6"/>
            <a:ext cx="10515600" cy="446635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Andrews, C. (1994) </a:t>
            </a:r>
            <a:r>
              <a:rPr lang="en-US" i="1">
                <a:ea typeface="+mn-lt"/>
                <a:cs typeface="+mn-lt"/>
              </a:rPr>
              <a:t>Amulets of Ancient Egypt. </a:t>
            </a:r>
            <a:r>
              <a:rPr lang="en-US">
                <a:ea typeface="+mn-lt"/>
                <a:cs typeface="+mn-lt"/>
              </a:rPr>
              <a:t>London: British Museum Press.</a:t>
            </a:r>
            <a:endParaRPr lang="en-US" dirty="0"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Brooklyn Museum (2013) </a:t>
            </a:r>
            <a:r>
              <a:rPr lang="en-US" i="1">
                <a:ea typeface="+mn-lt"/>
                <a:cs typeface="+mn-lt"/>
              </a:rPr>
              <a:t>Mold for Amulet of Seated Goddess Holding Papyrus Scepter. </a:t>
            </a:r>
            <a:r>
              <a:rPr lang="en-US">
                <a:ea typeface="+mn-lt"/>
                <a:cs typeface="+mn-lt"/>
              </a:rPr>
              <a:t>Available at: </a:t>
            </a:r>
            <a:r>
              <a:rPr lang="en-US" dirty="0">
                <a:cs typeface="Calibri"/>
                <a:hlinkClick r:id="rId2"/>
              </a:rPr>
              <a:t>Brooklyn Museum</a:t>
            </a:r>
            <a:r>
              <a:rPr lang="en-US" i="1" dirty="0">
                <a:cs typeface="Calibri"/>
              </a:rPr>
              <a:t> </a:t>
            </a:r>
            <a:r>
              <a:rPr lang="en-US">
                <a:cs typeface="Calibri"/>
              </a:rPr>
              <a:t>(Accessed 27th January 2021).</a:t>
            </a:r>
            <a:endParaRPr lang="en-US" dirty="0"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Faience amulet of Isis and Horus. Available at: </a:t>
            </a:r>
            <a:r>
              <a:rPr lang="en-US" dirty="0">
                <a:cs typeface="Calibri"/>
                <a:hlinkClick r:id="rId3"/>
              </a:rPr>
              <a:t>Faience amulet of Isis and Horus | Egyptian | Late Dynastic or Hellenistic | The Metropolitan Museum of Art (metmuseum.org)</a:t>
            </a:r>
            <a:r>
              <a:rPr lang="en-US">
                <a:cs typeface="Calibri"/>
              </a:rPr>
              <a:t> (Accessed 27th January 2021).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Stünkel, I. (2019) 'Ancient Egyptian Amulets', </a:t>
            </a:r>
            <a:r>
              <a:rPr lang="en-US" i="1">
                <a:ea typeface="+mn-lt"/>
                <a:cs typeface="+mn-lt"/>
              </a:rPr>
              <a:t>Heilbrunn Timeline of Art History Essays, </a:t>
            </a:r>
            <a:r>
              <a:rPr lang="en-US">
                <a:ea typeface="+mn-lt"/>
                <a:cs typeface="+mn-lt"/>
              </a:rPr>
              <a:t>Available at: </a:t>
            </a:r>
            <a:r>
              <a:rPr lang="en-US" dirty="0">
                <a:ea typeface="+mn-lt"/>
                <a:cs typeface="+mn-lt"/>
                <a:hlinkClick r:id="rId4"/>
              </a:rPr>
              <a:t>Ancient Egyptian Amulets | Essay | The Metropolitan Museum of Art | Heilbrunn Timeline of Art History (metmuseum.org)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>
                <a:ea typeface="+mn-lt"/>
                <a:cs typeface="+mn-lt"/>
              </a:rPr>
              <a:t>(Accessed 26th January 2021)</a:t>
            </a:r>
            <a:r>
              <a:rPr lang="en-US" i="1">
                <a:ea typeface="+mn-lt"/>
                <a:cs typeface="+mn-lt"/>
              </a:rPr>
              <a:t>. 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cs typeface="Calibri"/>
              </a:rPr>
              <a:t>Taylor, J.H. (2001) </a:t>
            </a:r>
            <a:r>
              <a:rPr lang="en-US" i="1" dirty="0">
                <a:cs typeface="Calibri"/>
              </a:rPr>
              <a:t>Death and the Afterlife in Ancient Egypt. </a:t>
            </a:r>
            <a:r>
              <a:rPr lang="en-US" dirty="0">
                <a:cs typeface="Calibri"/>
              </a:rPr>
              <a:t>London: British Museum Press.</a:t>
            </a:r>
          </a:p>
          <a:p>
            <a:r>
              <a:rPr lang="en-US" err="1">
                <a:cs typeface="Calibri"/>
              </a:rPr>
              <a:t>Waraska</a:t>
            </a:r>
            <a:r>
              <a:rPr lang="en-US" dirty="0">
                <a:cs typeface="Calibri"/>
              </a:rPr>
              <a:t>, E.A. (2009) </a:t>
            </a:r>
            <a:r>
              <a:rPr lang="en-US" i="1" dirty="0">
                <a:ea typeface="+mn-lt"/>
                <a:cs typeface="+mn-lt"/>
              </a:rPr>
              <a:t>Female Figurines from the Mut Precinct: Context and Ritual Function. </a:t>
            </a:r>
            <a:r>
              <a:rPr lang="en-US" dirty="0">
                <a:ea typeface="+mn-lt"/>
                <a:cs typeface="+mn-lt"/>
              </a:rPr>
              <a:t>Zurich: University of Zurich</a:t>
            </a:r>
          </a:p>
          <a:p>
            <a:endParaRPr lang="en-US" i="1" dirty="0">
              <a:cs typeface="Calibri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6562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541</Words>
  <Application>Microsoft Office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Garamond</vt:lpstr>
      <vt:lpstr>Organic</vt:lpstr>
      <vt:lpstr>Willow Browne (1900158) HPAH5011</vt:lpstr>
      <vt:lpstr>What is it?</vt:lpstr>
      <vt:lpstr>How was it used?</vt:lpstr>
      <vt:lpstr>Where and when?</vt:lpstr>
      <vt:lpstr>Amulets</vt:lpstr>
      <vt:lpstr>Isis or Hathor?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Katharina Zinn</dc:creator>
  <cp:lastModifiedBy>K Zinn</cp:lastModifiedBy>
  <cp:revision>497</cp:revision>
  <dcterms:created xsi:type="dcterms:W3CDTF">2021-01-26T23:42:12Z</dcterms:created>
  <dcterms:modified xsi:type="dcterms:W3CDTF">2021-01-29T09:59:09Z</dcterms:modified>
</cp:coreProperties>
</file>