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4"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51435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9554A5-C714-46CD-823A-AE626B81CEFE}" v="10" dt="2026-06-20T11:40:57.2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65056" autoAdjust="0"/>
  </p:normalViewPr>
  <p:slideViewPr>
    <p:cSldViewPr snapToGrid="0" snapToObjects="1">
      <p:cViewPr varScale="1">
        <p:scale>
          <a:sx n="54" d="100"/>
          <a:sy n="54" d="100"/>
        </p:scale>
        <p:origin x="16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eodora Evgenieva" userId="b0ba6f31bf1a1639" providerId="LiveId" clId="{1F9987D3-68E6-4AB6-A7C8-7824007B17BA}"/>
    <pc:docChg chg="undo custSel addSld delSld modSld">
      <pc:chgData name="Teodora Evgenieva" userId="b0ba6f31bf1a1639" providerId="LiveId" clId="{1F9987D3-68E6-4AB6-A7C8-7824007B17BA}" dt="2026-06-20T12:02:57.274" v="302" actId="20577"/>
      <pc:docMkLst>
        <pc:docMk/>
      </pc:docMkLst>
      <pc:sldChg chg="delSp modSp mod modNotesTx">
        <pc:chgData name="Teodora Evgenieva" userId="b0ba6f31bf1a1639" providerId="LiveId" clId="{1F9987D3-68E6-4AB6-A7C8-7824007B17BA}" dt="2026-06-13T13:37:00.194" v="294" actId="14100"/>
        <pc:sldMkLst>
          <pc:docMk/>
          <pc:sldMk cId="0" sldId="256"/>
        </pc:sldMkLst>
        <pc:spChg chg="mod">
          <ac:chgData name="Teodora Evgenieva" userId="b0ba6f31bf1a1639" providerId="LiveId" clId="{1F9987D3-68E6-4AB6-A7C8-7824007B17BA}" dt="2026-06-13T13:32:43.333" v="99" actId="14100"/>
          <ac:spMkLst>
            <pc:docMk/>
            <pc:sldMk cId="0" sldId="256"/>
            <ac:spMk id="4" creationId="{00000000-0000-0000-0000-000000000000}"/>
          </ac:spMkLst>
        </pc:spChg>
        <pc:spChg chg="mod">
          <ac:chgData name="Teodora Evgenieva" userId="b0ba6f31bf1a1639" providerId="LiveId" clId="{1F9987D3-68E6-4AB6-A7C8-7824007B17BA}" dt="2026-06-13T13:37:00.194" v="294" actId="14100"/>
          <ac:spMkLst>
            <pc:docMk/>
            <pc:sldMk cId="0" sldId="256"/>
            <ac:spMk id="5" creationId="{00000000-0000-0000-0000-000000000000}"/>
          </ac:spMkLst>
        </pc:spChg>
        <pc:spChg chg="mod">
          <ac:chgData name="Teodora Evgenieva" userId="b0ba6f31bf1a1639" providerId="LiveId" clId="{1F9987D3-68E6-4AB6-A7C8-7824007B17BA}" dt="2026-06-13T13:36:39.658" v="292" actId="20577"/>
          <ac:spMkLst>
            <pc:docMk/>
            <pc:sldMk cId="0" sldId="256"/>
            <ac:spMk id="6" creationId="{00000000-0000-0000-0000-000000000000}"/>
          </ac:spMkLst>
        </pc:spChg>
      </pc:sldChg>
      <pc:sldChg chg="modSp mod">
        <pc:chgData name="Teodora Evgenieva" userId="b0ba6f31bf1a1639" providerId="LiveId" clId="{1F9987D3-68E6-4AB6-A7C8-7824007B17BA}" dt="2026-06-13T13:18:15.382" v="24" actId="20577"/>
        <pc:sldMkLst>
          <pc:docMk/>
          <pc:sldMk cId="0" sldId="260"/>
        </pc:sldMkLst>
        <pc:spChg chg="mod">
          <ac:chgData name="Teodora Evgenieva" userId="b0ba6f31bf1a1639" providerId="LiveId" clId="{1F9987D3-68E6-4AB6-A7C8-7824007B17BA}" dt="2026-06-13T13:18:15.382" v="24" actId="20577"/>
          <ac:spMkLst>
            <pc:docMk/>
            <pc:sldMk cId="0" sldId="260"/>
            <ac:spMk id="15" creationId="{00000000-0000-0000-0000-000000000000}"/>
          </ac:spMkLst>
        </pc:spChg>
      </pc:sldChg>
      <pc:sldChg chg="addSp delSp modSp mod">
        <pc:chgData name="Teodora Evgenieva" userId="b0ba6f31bf1a1639" providerId="LiveId" clId="{1F9987D3-68E6-4AB6-A7C8-7824007B17BA}" dt="2026-06-20T12:02:57.274" v="302" actId="20577"/>
        <pc:sldMkLst>
          <pc:docMk/>
          <pc:sldMk cId="0" sldId="271"/>
        </pc:sldMkLst>
        <pc:spChg chg="add del mod">
          <ac:chgData name="Teodora Evgenieva" userId="b0ba6f31bf1a1639" providerId="LiveId" clId="{1F9987D3-68E6-4AB6-A7C8-7824007B17BA}" dt="2026-06-20T12:02:57.274" v="302" actId="20577"/>
          <ac:spMkLst>
            <pc:docMk/>
            <pc:sldMk cId="0" sldId="271"/>
            <ac:spMk id="8" creationId="{CFAFB21E-0DE9-A15A-3A1C-8F755D9BCD57}"/>
          </ac:spMkLst>
        </pc:spChg>
      </pc:sldChg>
      <pc:sldChg chg="addSp delSp modSp add mod">
        <pc:chgData name="Teodora Evgenieva" userId="b0ba6f31bf1a1639" providerId="LiveId" clId="{1F9987D3-68E6-4AB6-A7C8-7824007B17BA}" dt="2026-06-13T13:29:05.486" v="84" actId="20577"/>
        <pc:sldMkLst>
          <pc:docMk/>
          <pc:sldMk cId="3478864593" sldId="272"/>
        </pc:sldMkLst>
        <pc:spChg chg="mod">
          <ac:chgData name="Teodora Evgenieva" userId="b0ba6f31bf1a1639" providerId="LiveId" clId="{1F9987D3-68E6-4AB6-A7C8-7824007B17BA}" dt="2026-06-13T13:29:05.486" v="84" actId="20577"/>
          <ac:spMkLst>
            <pc:docMk/>
            <pc:sldMk cId="3478864593" sldId="272"/>
            <ac:spMk id="8" creationId="{729D6A99-1E2D-3FA1-B740-41D80A69F383}"/>
          </ac:spMkLst>
        </pc:spChg>
      </pc:sldChg>
      <pc:sldChg chg="modSp add mod">
        <pc:chgData name="Teodora Evgenieva" userId="b0ba6f31bf1a1639" providerId="LiveId" clId="{1F9987D3-68E6-4AB6-A7C8-7824007B17BA}" dt="2026-06-13T13:31:59.666" v="94" actId="20577"/>
        <pc:sldMkLst>
          <pc:docMk/>
          <pc:sldMk cId="3401686870" sldId="273"/>
        </pc:sldMkLst>
        <pc:spChg chg="mod">
          <ac:chgData name="Teodora Evgenieva" userId="b0ba6f31bf1a1639" providerId="LiveId" clId="{1F9987D3-68E6-4AB6-A7C8-7824007B17BA}" dt="2026-06-13T13:31:59.666" v="94" actId="20577"/>
          <ac:spMkLst>
            <pc:docMk/>
            <pc:sldMk cId="3401686870" sldId="273"/>
            <ac:spMk id="8" creationId="{F514F6E1-1610-3C8C-D819-DC7871D6ED3E}"/>
          </ac:spMkLst>
        </pc:spChg>
      </pc:sldChg>
      <pc:sldChg chg="modSp add mod">
        <pc:chgData name="Teodora Evgenieva" userId="b0ba6f31bf1a1639" providerId="LiveId" clId="{1F9987D3-68E6-4AB6-A7C8-7824007B17BA}" dt="2026-06-13T13:32:11.427" v="97" actId="5793"/>
        <pc:sldMkLst>
          <pc:docMk/>
          <pc:sldMk cId="1084166402" sldId="274"/>
        </pc:sldMkLst>
        <pc:spChg chg="mod">
          <ac:chgData name="Teodora Evgenieva" userId="b0ba6f31bf1a1639" providerId="LiveId" clId="{1F9987D3-68E6-4AB6-A7C8-7824007B17BA}" dt="2026-06-13T13:32:11.427" v="97" actId="5793"/>
          <ac:spMkLst>
            <pc:docMk/>
            <pc:sldMk cId="1084166402" sldId="274"/>
            <ac:spMk id="8" creationId="{58774BDD-AFE7-0E6F-8F06-BA36B738FC5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0042E5-2B0E-4464-B3AB-5E4FCC008461}" type="doc">
      <dgm:prSet loTypeId="urn:microsoft.com/office/officeart/2005/8/layout/cycle3" loCatId="cycle" qsTypeId="urn:microsoft.com/office/officeart/2005/8/quickstyle/simple1" qsCatId="simple" csTypeId="urn:microsoft.com/office/officeart/2005/8/colors/accent3_2" csCatId="accent3" phldr="1"/>
      <dgm:spPr/>
      <dgm:t>
        <a:bodyPr/>
        <a:lstStyle/>
        <a:p>
          <a:endParaRPr lang="en-US"/>
        </a:p>
      </dgm:t>
    </dgm:pt>
    <dgm:pt modelId="{2156B3A1-DB31-434C-8113-07B98CDA7C8F}">
      <dgm:prSet phldrT="[Text]"/>
      <dgm:spPr/>
      <dgm:t>
        <a:bodyPr/>
        <a:lstStyle/>
        <a:p>
          <a:pPr>
            <a:buSzPct val="100000"/>
            <a:buChar char="•"/>
          </a:pPr>
          <a:r>
            <a:rPr lang="en-US">
              <a:latin typeface="Times New Roman" panose="02020603050405020304" pitchFamily="18" charset="0"/>
              <a:ea typeface="Calibri" pitchFamily="34" charset="-122"/>
              <a:cs typeface="Times New Roman" panose="02020603050405020304" pitchFamily="18" charset="0"/>
            </a:rPr>
            <a:t>This presentation examines the care, empowerment, and support needed by older folks in the UK. </a:t>
          </a:r>
          <a:endParaRPr lang="en-US"/>
        </a:p>
      </dgm:t>
    </dgm:pt>
    <dgm:pt modelId="{5419B385-5C23-4CB1-BA7D-1D22389113D6}" type="parTrans" cxnId="{1478DE0A-49BE-45AB-9E91-42975E74E947}">
      <dgm:prSet/>
      <dgm:spPr/>
      <dgm:t>
        <a:bodyPr/>
        <a:lstStyle/>
        <a:p>
          <a:endParaRPr lang="en-US"/>
        </a:p>
      </dgm:t>
    </dgm:pt>
    <dgm:pt modelId="{00A8CDA6-A4A0-45DA-B693-C29D069393B0}" type="sibTrans" cxnId="{1478DE0A-49BE-45AB-9E91-42975E74E947}">
      <dgm:prSet/>
      <dgm:spPr/>
      <dgm:t>
        <a:bodyPr/>
        <a:lstStyle/>
        <a:p>
          <a:endParaRPr lang="en-US"/>
        </a:p>
      </dgm:t>
    </dgm:pt>
    <dgm:pt modelId="{12FF6862-A563-454D-B250-E19AC9B013EF}">
      <dgm:prSet/>
      <dgm:spPr/>
      <dgm:t>
        <a:bodyPr/>
        <a:lstStyle/>
        <a:p>
          <a:r>
            <a:rPr lang="en-US">
              <a:latin typeface="Times New Roman" panose="02020603050405020304" pitchFamily="18" charset="0"/>
              <a:ea typeface="Calibri" pitchFamily="34" charset="-122"/>
              <a:cs typeface="Times New Roman" panose="02020603050405020304" pitchFamily="18" charset="0"/>
            </a:rPr>
            <a:t>Aging affects us biologically, psychologically, and socially—think genetic changes, shifting identities, and struggles with independence (Gaviano et al., 2024). </a:t>
          </a:r>
          <a:endParaRPr lang="en-US" dirty="0">
            <a:latin typeface="Times New Roman" panose="02020603050405020304" pitchFamily="18" charset="0"/>
            <a:ea typeface="Calibri" pitchFamily="34" charset="-122"/>
            <a:cs typeface="Times New Roman" panose="02020603050405020304" pitchFamily="18" charset="0"/>
          </a:endParaRPr>
        </a:p>
      </dgm:t>
    </dgm:pt>
    <dgm:pt modelId="{B3232DD8-3C4C-4A4B-B63E-276267EDA2F1}" type="parTrans" cxnId="{7756CD68-ED11-47A4-B4D3-9839A253CA46}">
      <dgm:prSet/>
      <dgm:spPr/>
      <dgm:t>
        <a:bodyPr/>
        <a:lstStyle/>
        <a:p>
          <a:endParaRPr lang="en-US"/>
        </a:p>
      </dgm:t>
    </dgm:pt>
    <dgm:pt modelId="{184964E9-103B-4C6A-B330-8DE4D8DD7474}" type="sibTrans" cxnId="{7756CD68-ED11-47A4-B4D3-9839A253CA46}">
      <dgm:prSet/>
      <dgm:spPr/>
      <dgm:t>
        <a:bodyPr/>
        <a:lstStyle/>
        <a:p>
          <a:endParaRPr lang="en-US"/>
        </a:p>
      </dgm:t>
    </dgm:pt>
    <dgm:pt modelId="{AFBE5AF8-B23A-4E4C-86F4-A6FBAAE05E22}">
      <dgm:prSet/>
      <dgm:spPr/>
      <dgm:t>
        <a:bodyPr/>
        <a:lstStyle/>
        <a:p>
          <a:r>
            <a:rPr lang="en-US">
              <a:latin typeface="Times New Roman" panose="02020603050405020304" pitchFamily="18" charset="0"/>
              <a:ea typeface="Calibri" pitchFamily="34" charset="-122"/>
              <a:cs typeface="Times New Roman" panose="02020603050405020304" pitchFamily="18" charset="0"/>
            </a:rPr>
            <a:t>Our main goal is to help older people maintain their dignity, independence, choices, and overall quality of life.</a:t>
          </a:r>
          <a:endParaRPr lang="en-US" dirty="0">
            <a:latin typeface="Times New Roman" panose="02020603050405020304" pitchFamily="18" charset="0"/>
            <a:ea typeface="Calibri" pitchFamily="34" charset="-122"/>
            <a:cs typeface="Times New Roman" panose="02020603050405020304" pitchFamily="18" charset="0"/>
          </a:endParaRPr>
        </a:p>
      </dgm:t>
    </dgm:pt>
    <dgm:pt modelId="{5B1DBD1A-CBE8-400B-B5BF-7BFF33DD5977}" type="parTrans" cxnId="{2C5C78E2-958C-4331-8BDE-4D36C1B5D91E}">
      <dgm:prSet/>
      <dgm:spPr/>
      <dgm:t>
        <a:bodyPr/>
        <a:lstStyle/>
        <a:p>
          <a:endParaRPr lang="en-US"/>
        </a:p>
      </dgm:t>
    </dgm:pt>
    <dgm:pt modelId="{DBD77F20-280A-46B3-945C-8249CF1B5361}" type="sibTrans" cxnId="{2C5C78E2-958C-4331-8BDE-4D36C1B5D91E}">
      <dgm:prSet/>
      <dgm:spPr/>
      <dgm:t>
        <a:bodyPr/>
        <a:lstStyle/>
        <a:p>
          <a:endParaRPr lang="en-US"/>
        </a:p>
      </dgm:t>
    </dgm:pt>
    <dgm:pt modelId="{3F89298A-7FCB-4632-B815-CE59B85D9995}">
      <dgm:prSet/>
      <dgm:spPr/>
      <dgm:t>
        <a:bodyPr/>
        <a:lstStyle/>
        <a:p>
          <a:r>
            <a:rPr lang="en-US">
              <a:latin typeface="Times New Roman" panose="02020603050405020304" pitchFamily="18" charset="0"/>
              <a:ea typeface="Calibri" pitchFamily="34" charset="-122"/>
              <a:cs typeface="Times New Roman" panose="02020603050405020304" pitchFamily="18" charset="0"/>
            </a:rPr>
            <a:t>We explore ageing theories and current policies, look at existing care options and new tech advances, share real-life stories, and offer recommendations too.</a:t>
          </a:r>
          <a:endParaRPr lang="en-US" dirty="0">
            <a:latin typeface="Times New Roman" panose="02020603050405020304" pitchFamily="18" charset="0"/>
            <a:cs typeface="Times New Roman" panose="02020603050405020304" pitchFamily="18" charset="0"/>
          </a:endParaRPr>
        </a:p>
      </dgm:t>
    </dgm:pt>
    <dgm:pt modelId="{D5C962E4-8BD3-470A-AEB4-D9E010C623EE}" type="parTrans" cxnId="{E2012FD2-18C5-4D14-AFCA-0499252C8162}">
      <dgm:prSet/>
      <dgm:spPr/>
      <dgm:t>
        <a:bodyPr/>
        <a:lstStyle/>
        <a:p>
          <a:endParaRPr lang="en-US"/>
        </a:p>
      </dgm:t>
    </dgm:pt>
    <dgm:pt modelId="{F403A171-5472-42C6-AFDD-B834DA6593B7}" type="sibTrans" cxnId="{E2012FD2-18C5-4D14-AFCA-0499252C8162}">
      <dgm:prSet/>
      <dgm:spPr/>
      <dgm:t>
        <a:bodyPr/>
        <a:lstStyle/>
        <a:p>
          <a:endParaRPr lang="en-US"/>
        </a:p>
      </dgm:t>
    </dgm:pt>
    <dgm:pt modelId="{DDCDC34E-C634-4997-A0BB-E46866B72085}" type="pres">
      <dgm:prSet presAssocID="{640042E5-2B0E-4464-B3AB-5E4FCC008461}" presName="Name0" presStyleCnt="0">
        <dgm:presLayoutVars>
          <dgm:dir/>
          <dgm:resizeHandles val="exact"/>
        </dgm:presLayoutVars>
      </dgm:prSet>
      <dgm:spPr/>
    </dgm:pt>
    <dgm:pt modelId="{82EC5AF4-2BCB-4807-A7B2-DB8A280BBE6A}" type="pres">
      <dgm:prSet presAssocID="{640042E5-2B0E-4464-B3AB-5E4FCC008461}" presName="cycle" presStyleCnt="0"/>
      <dgm:spPr/>
    </dgm:pt>
    <dgm:pt modelId="{15782741-1BCD-4C42-B0F6-8EE71466FA7E}" type="pres">
      <dgm:prSet presAssocID="{2156B3A1-DB31-434C-8113-07B98CDA7C8F}" presName="nodeFirstNode" presStyleLbl="node1" presStyleIdx="0" presStyleCnt="4">
        <dgm:presLayoutVars>
          <dgm:bulletEnabled val="1"/>
        </dgm:presLayoutVars>
      </dgm:prSet>
      <dgm:spPr/>
    </dgm:pt>
    <dgm:pt modelId="{F7815642-410E-4004-BE82-72C8A104F3CE}" type="pres">
      <dgm:prSet presAssocID="{00A8CDA6-A4A0-45DA-B693-C29D069393B0}" presName="sibTransFirstNode" presStyleLbl="bgShp" presStyleIdx="0" presStyleCnt="1"/>
      <dgm:spPr/>
    </dgm:pt>
    <dgm:pt modelId="{BB9C5419-A2E7-4B89-B0E4-AB8C228A6754}" type="pres">
      <dgm:prSet presAssocID="{12FF6862-A563-454D-B250-E19AC9B013EF}" presName="nodeFollowingNodes" presStyleLbl="node1" presStyleIdx="1" presStyleCnt="4">
        <dgm:presLayoutVars>
          <dgm:bulletEnabled val="1"/>
        </dgm:presLayoutVars>
      </dgm:prSet>
      <dgm:spPr/>
    </dgm:pt>
    <dgm:pt modelId="{A6624313-487D-4942-91F6-72FD0BB44E32}" type="pres">
      <dgm:prSet presAssocID="{AFBE5AF8-B23A-4E4C-86F4-A6FBAAE05E22}" presName="nodeFollowingNodes" presStyleLbl="node1" presStyleIdx="2" presStyleCnt="4">
        <dgm:presLayoutVars>
          <dgm:bulletEnabled val="1"/>
        </dgm:presLayoutVars>
      </dgm:prSet>
      <dgm:spPr/>
    </dgm:pt>
    <dgm:pt modelId="{20FE0407-0427-473D-9F84-FB663085AA2F}" type="pres">
      <dgm:prSet presAssocID="{3F89298A-7FCB-4632-B815-CE59B85D9995}" presName="nodeFollowingNodes" presStyleLbl="node1" presStyleIdx="3" presStyleCnt="4">
        <dgm:presLayoutVars>
          <dgm:bulletEnabled val="1"/>
        </dgm:presLayoutVars>
      </dgm:prSet>
      <dgm:spPr/>
    </dgm:pt>
  </dgm:ptLst>
  <dgm:cxnLst>
    <dgm:cxn modelId="{1478DE0A-49BE-45AB-9E91-42975E74E947}" srcId="{640042E5-2B0E-4464-B3AB-5E4FCC008461}" destId="{2156B3A1-DB31-434C-8113-07B98CDA7C8F}" srcOrd="0" destOrd="0" parTransId="{5419B385-5C23-4CB1-BA7D-1D22389113D6}" sibTransId="{00A8CDA6-A4A0-45DA-B693-C29D069393B0}"/>
    <dgm:cxn modelId="{D2C0295F-F24B-4A6D-98FA-32C26BC9DC31}" type="presOf" srcId="{12FF6862-A563-454D-B250-E19AC9B013EF}" destId="{BB9C5419-A2E7-4B89-B0E4-AB8C228A6754}" srcOrd="0" destOrd="0" presId="urn:microsoft.com/office/officeart/2005/8/layout/cycle3"/>
    <dgm:cxn modelId="{0C91C567-6688-4167-A07F-D5EC12EEEBAD}" type="presOf" srcId="{AFBE5AF8-B23A-4E4C-86F4-A6FBAAE05E22}" destId="{A6624313-487D-4942-91F6-72FD0BB44E32}" srcOrd="0" destOrd="0" presId="urn:microsoft.com/office/officeart/2005/8/layout/cycle3"/>
    <dgm:cxn modelId="{7756CD68-ED11-47A4-B4D3-9839A253CA46}" srcId="{640042E5-2B0E-4464-B3AB-5E4FCC008461}" destId="{12FF6862-A563-454D-B250-E19AC9B013EF}" srcOrd="1" destOrd="0" parTransId="{B3232DD8-3C4C-4A4B-B63E-276267EDA2F1}" sibTransId="{184964E9-103B-4C6A-B330-8DE4D8DD7474}"/>
    <dgm:cxn modelId="{8F64B858-5889-4EFD-B703-EB09FA5CA86C}" type="presOf" srcId="{00A8CDA6-A4A0-45DA-B693-C29D069393B0}" destId="{F7815642-410E-4004-BE82-72C8A104F3CE}" srcOrd="0" destOrd="0" presId="urn:microsoft.com/office/officeart/2005/8/layout/cycle3"/>
    <dgm:cxn modelId="{11399DC7-B35E-467E-B050-7FA001C9BF64}" type="presOf" srcId="{3F89298A-7FCB-4632-B815-CE59B85D9995}" destId="{20FE0407-0427-473D-9F84-FB663085AA2F}" srcOrd="0" destOrd="0" presId="urn:microsoft.com/office/officeart/2005/8/layout/cycle3"/>
    <dgm:cxn modelId="{E2012FD2-18C5-4D14-AFCA-0499252C8162}" srcId="{640042E5-2B0E-4464-B3AB-5E4FCC008461}" destId="{3F89298A-7FCB-4632-B815-CE59B85D9995}" srcOrd="3" destOrd="0" parTransId="{D5C962E4-8BD3-470A-AEB4-D9E010C623EE}" sibTransId="{F403A171-5472-42C6-AFDD-B834DA6593B7}"/>
    <dgm:cxn modelId="{2C5C78E2-958C-4331-8BDE-4D36C1B5D91E}" srcId="{640042E5-2B0E-4464-B3AB-5E4FCC008461}" destId="{AFBE5AF8-B23A-4E4C-86F4-A6FBAAE05E22}" srcOrd="2" destOrd="0" parTransId="{5B1DBD1A-CBE8-400B-B5BF-7BFF33DD5977}" sibTransId="{DBD77F20-280A-46B3-945C-8249CF1B5361}"/>
    <dgm:cxn modelId="{6D5175F9-E97E-4CB8-B8CE-331DFA86FDC9}" type="presOf" srcId="{640042E5-2B0E-4464-B3AB-5E4FCC008461}" destId="{DDCDC34E-C634-4997-A0BB-E46866B72085}" srcOrd="0" destOrd="0" presId="urn:microsoft.com/office/officeart/2005/8/layout/cycle3"/>
    <dgm:cxn modelId="{F908C2FB-6CF7-4285-A070-F6D4FA11DCAB}" type="presOf" srcId="{2156B3A1-DB31-434C-8113-07B98CDA7C8F}" destId="{15782741-1BCD-4C42-B0F6-8EE71466FA7E}" srcOrd="0" destOrd="0" presId="urn:microsoft.com/office/officeart/2005/8/layout/cycle3"/>
    <dgm:cxn modelId="{63BB39AE-DE4D-4630-903D-32DAFFA57E3D}" type="presParOf" srcId="{DDCDC34E-C634-4997-A0BB-E46866B72085}" destId="{82EC5AF4-2BCB-4807-A7B2-DB8A280BBE6A}" srcOrd="0" destOrd="0" presId="urn:microsoft.com/office/officeart/2005/8/layout/cycle3"/>
    <dgm:cxn modelId="{B96C6C25-EAD2-4D59-8C5F-B9F6F3A9DE84}" type="presParOf" srcId="{82EC5AF4-2BCB-4807-A7B2-DB8A280BBE6A}" destId="{15782741-1BCD-4C42-B0F6-8EE71466FA7E}" srcOrd="0" destOrd="0" presId="urn:microsoft.com/office/officeart/2005/8/layout/cycle3"/>
    <dgm:cxn modelId="{8861933B-3DBE-4AF8-9C72-6E87173654D3}" type="presParOf" srcId="{82EC5AF4-2BCB-4807-A7B2-DB8A280BBE6A}" destId="{F7815642-410E-4004-BE82-72C8A104F3CE}" srcOrd="1" destOrd="0" presId="urn:microsoft.com/office/officeart/2005/8/layout/cycle3"/>
    <dgm:cxn modelId="{66B47555-A018-4EAE-BC48-8D93F8B59B4B}" type="presParOf" srcId="{82EC5AF4-2BCB-4807-A7B2-DB8A280BBE6A}" destId="{BB9C5419-A2E7-4B89-B0E4-AB8C228A6754}" srcOrd="2" destOrd="0" presId="urn:microsoft.com/office/officeart/2005/8/layout/cycle3"/>
    <dgm:cxn modelId="{01BAC47D-C85D-468A-87F8-1BA3DA692DC3}" type="presParOf" srcId="{82EC5AF4-2BCB-4807-A7B2-DB8A280BBE6A}" destId="{A6624313-487D-4942-91F6-72FD0BB44E32}" srcOrd="3" destOrd="0" presId="urn:microsoft.com/office/officeart/2005/8/layout/cycle3"/>
    <dgm:cxn modelId="{062F122E-4D1E-42C8-9E22-891521434B1D}" type="presParOf" srcId="{82EC5AF4-2BCB-4807-A7B2-DB8A280BBE6A}" destId="{20FE0407-0427-473D-9F84-FB663085AA2F}"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A36163-3C27-4EAB-A423-3CAAB488CC4C}" type="doc">
      <dgm:prSet loTypeId="urn:microsoft.com/office/officeart/2005/8/layout/pyramid2" loCatId="list" qsTypeId="urn:microsoft.com/office/officeart/2005/8/quickstyle/simple1" qsCatId="simple" csTypeId="urn:microsoft.com/office/officeart/2005/8/colors/colorful5" csCatId="colorful" phldr="1"/>
      <dgm:spPr/>
      <dgm:t>
        <a:bodyPr/>
        <a:lstStyle/>
        <a:p>
          <a:endParaRPr lang="en-US"/>
        </a:p>
      </dgm:t>
    </dgm:pt>
    <dgm:pt modelId="{29D64396-10CF-49E7-9205-7BBB7A5E8C37}">
      <dgm:prSet phldrT="[Text]"/>
      <dgm:spPr/>
      <dgm:t>
        <a:bodyPr/>
        <a:lstStyle/>
        <a:p>
          <a:pPr>
            <a:buSzPct val="100000"/>
            <a:buChar char="•"/>
          </a:pPr>
          <a:r>
            <a:rPr lang="en-US" dirty="0">
              <a:latin typeface="Times New Roman" panose="02020603050405020304" pitchFamily="18" charset="0"/>
              <a:ea typeface="Calibri" pitchFamily="34" charset="-122"/>
              <a:cs typeface="Times New Roman" panose="02020603050405020304" pitchFamily="18" charset="0"/>
            </a:rPr>
            <a:t>The UK population is ageing, creating increased demand for health and social care services(Jones and </a:t>
          </a:r>
          <a:r>
            <a:rPr lang="en-US" dirty="0" err="1">
              <a:latin typeface="Times New Roman" panose="02020603050405020304" pitchFamily="18" charset="0"/>
              <a:ea typeface="Calibri" pitchFamily="34" charset="-122"/>
              <a:cs typeface="Times New Roman" panose="02020603050405020304" pitchFamily="18" charset="0"/>
            </a:rPr>
            <a:t>Dolsten</a:t>
          </a:r>
          <a:r>
            <a:rPr lang="en-US" dirty="0">
              <a:latin typeface="Times New Roman" panose="02020603050405020304" pitchFamily="18" charset="0"/>
              <a:ea typeface="Calibri" pitchFamily="34" charset="-122"/>
              <a:cs typeface="Times New Roman" panose="02020603050405020304" pitchFamily="18" charset="0"/>
            </a:rPr>
            <a:t>, 2024).</a:t>
          </a:r>
          <a:endParaRPr lang="en-US" dirty="0"/>
        </a:p>
      </dgm:t>
    </dgm:pt>
    <dgm:pt modelId="{A5787FB5-EEBD-4C0A-A851-65218F266A6A}" type="parTrans" cxnId="{E87C606D-539D-40E8-8D39-5972D3D41AF5}">
      <dgm:prSet/>
      <dgm:spPr/>
      <dgm:t>
        <a:bodyPr/>
        <a:lstStyle/>
        <a:p>
          <a:endParaRPr lang="en-US"/>
        </a:p>
      </dgm:t>
    </dgm:pt>
    <dgm:pt modelId="{0353F0B6-047A-4673-8BD3-C60346D1F683}" type="sibTrans" cxnId="{E87C606D-539D-40E8-8D39-5972D3D41AF5}">
      <dgm:prSet/>
      <dgm:spPr/>
      <dgm:t>
        <a:bodyPr/>
        <a:lstStyle/>
        <a:p>
          <a:endParaRPr lang="en-US"/>
        </a:p>
      </dgm:t>
    </dgm:pt>
    <dgm:pt modelId="{676B5149-C4BE-4815-819A-0C8636C99385}">
      <dgm:prSet/>
      <dgm:spPr/>
      <dgm:t>
        <a:bodyPr/>
        <a:lstStyle/>
        <a:p>
          <a:r>
            <a:rPr lang="en-US" dirty="0">
              <a:latin typeface="Times New Roman" panose="02020603050405020304" pitchFamily="18" charset="0"/>
              <a:ea typeface="Calibri" pitchFamily="34" charset="-122"/>
              <a:cs typeface="Times New Roman" panose="02020603050405020304" pitchFamily="18" charset="0"/>
            </a:rPr>
            <a:t>Number of people aged 65+ increased in all UK nations in the year to mid-2024 (ONS, 2025).</a:t>
          </a:r>
          <a:endParaRPr lang="en-US" dirty="0">
            <a:latin typeface="Times New Roman" panose="02020603050405020304" pitchFamily="18" charset="0"/>
            <a:cs typeface="Times New Roman" panose="02020603050405020304" pitchFamily="18" charset="0"/>
          </a:endParaRPr>
        </a:p>
      </dgm:t>
    </dgm:pt>
    <dgm:pt modelId="{2DFE46D8-E54E-402D-B430-3C2579BAA12D}" type="parTrans" cxnId="{BFD79CC9-F26A-4259-AFF9-4AAC8B0801AA}">
      <dgm:prSet/>
      <dgm:spPr/>
      <dgm:t>
        <a:bodyPr/>
        <a:lstStyle/>
        <a:p>
          <a:endParaRPr lang="en-US"/>
        </a:p>
      </dgm:t>
    </dgm:pt>
    <dgm:pt modelId="{61B81899-8C83-496D-9F25-C8FD89411A63}" type="sibTrans" cxnId="{BFD79CC9-F26A-4259-AFF9-4AAC8B0801AA}">
      <dgm:prSet/>
      <dgm:spPr/>
      <dgm:t>
        <a:bodyPr/>
        <a:lstStyle/>
        <a:p>
          <a:endParaRPr lang="en-US"/>
        </a:p>
      </dgm:t>
    </dgm:pt>
    <dgm:pt modelId="{6EC8F7C5-6148-42A6-A206-852C648C1D1A}">
      <dgm:prSet/>
      <dgm:spPr/>
      <dgm:t>
        <a:bodyPr/>
        <a:lstStyle/>
        <a:p>
          <a:r>
            <a:rPr lang="en-US">
              <a:latin typeface="Times New Roman" panose="02020603050405020304" pitchFamily="18" charset="0"/>
              <a:ea typeface="Calibri" pitchFamily="34" charset="-122"/>
              <a:cs typeface="Times New Roman" panose="02020603050405020304" pitchFamily="18" charset="0"/>
            </a:rPr>
            <a:t>Older people may require physical, emotional, social and psychological support.</a:t>
          </a:r>
          <a:endParaRPr lang="en-US" dirty="0">
            <a:latin typeface="Times New Roman" panose="02020603050405020304" pitchFamily="18" charset="0"/>
            <a:cs typeface="Times New Roman" panose="02020603050405020304" pitchFamily="18" charset="0"/>
          </a:endParaRPr>
        </a:p>
      </dgm:t>
    </dgm:pt>
    <dgm:pt modelId="{7A61C3D8-E735-472E-A015-A0603C312B65}" type="parTrans" cxnId="{649AF112-A8D7-4B6F-ABF4-FB67ECDBAB73}">
      <dgm:prSet/>
      <dgm:spPr/>
      <dgm:t>
        <a:bodyPr/>
        <a:lstStyle/>
        <a:p>
          <a:endParaRPr lang="en-US"/>
        </a:p>
      </dgm:t>
    </dgm:pt>
    <dgm:pt modelId="{364D997D-FCA4-4F12-9687-D08B20963739}" type="sibTrans" cxnId="{649AF112-A8D7-4B6F-ABF4-FB67ECDBAB73}">
      <dgm:prSet/>
      <dgm:spPr/>
      <dgm:t>
        <a:bodyPr/>
        <a:lstStyle/>
        <a:p>
          <a:endParaRPr lang="en-US"/>
        </a:p>
      </dgm:t>
    </dgm:pt>
    <dgm:pt modelId="{37E9EB72-0117-41C7-996D-0FA3A287E25F}">
      <dgm:prSet/>
      <dgm:spPr/>
      <dgm:t>
        <a:bodyPr/>
        <a:lstStyle/>
        <a:p>
          <a:r>
            <a:rPr lang="en-US">
              <a:latin typeface="Times New Roman" panose="02020603050405020304" pitchFamily="18" charset="0"/>
              <a:ea typeface="Calibri" pitchFamily="34" charset="-122"/>
              <a:cs typeface="Times New Roman" panose="02020603050405020304" pitchFamily="18" charset="0"/>
            </a:rPr>
            <a:t>Common needs: mobility support, personal care, medication management, dementia care, social connection and safeguarding.</a:t>
          </a:r>
          <a:endParaRPr lang="en-US" dirty="0">
            <a:latin typeface="Times New Roman" panose="02020603050405020304" pitchFamily="18" charset="0"/>
            <a:cs typeface="Times New Roman" panose="02020603050405020304" pitchFamily="18" charset="0"/>
          </a:endParaRPr>
        </a:p>
      </dgm:t>
    </dgm:pt>
    <dgm:pt modelId="{6BD6AF2B-D65E-4C94-ADF4-8DFCF0E194CE}" type="parTrans" cxnId="{2705C3C6-2744-4D90-863B-5E839B5E8589}">
      <dgm:prSet/>
      <dgm:spPr/>
      <dgm:t>
        <a:bodyPr/>
        <a:lstStyle/>
        <a:p>
          <a:endParaRPr lang="en-US"/>
        </a:p>
      </dgm:t>
    </dgm:pt>
    <dgm:pt modelId="{D328CEB6-6CFE-41DC-8457-75455ABEB536}" type="sibTrans" cxnId="{2705C3C6-2744-4D90-863B-5E839B5E8589}">
      <dgm:prSet/>
      <dgm:spPr/>
      <dgm:t>
        <a:bodyPr/>
        <a:lstStyle/>
        <a:p>
          <a:endParaRPr lang="en-US"/>
        </a:p>
      </dgm:t>
    </dgm:pt>
    <dgm:pt modelId="{B4BBAEA7-4E5F-4C30-B5E3-2806BE42EAD2}">
      <dgm:prSet/>
      <dgm:spPr/>
      <dgm:t>
        <a:bodyPr/>
        <a:lstStyle/>
        <a:p>
          <a:r>
            <a:rPr lang="en-US">
              <a:latin typeface="Times New Roman" panose="02020603050405020304" pitchFamily="18" charset="0"/>
              <a:ea typeface="Calibri" pitchFamily="34" charset="-122"/>
              <a:cs typeface="Times New Roman" panose="02020603050405020304" pitchFamily="18" charset="0"/>
            </a:rPr>
            <a:t>Innovation, empowerment and policy are critical so older people can live safely, independently and with dignity (Raja et al., 2023).</a:t>
          </a:r>
          <a:endParaRPr lang="en-US" dirty="0">
            <a:latin typeface="Times New Roman" panose="02020603050405020304" pitchFamily="18" charset="0"/>
            <a:cs typeface="Times New Roman" panose="02020603050405020304" pitchFamily="18" charset="0"/>
          </a:endParaRPr>
        </a:p>
      </dgm:t>
    </dgm:pt>
    <dgm:pt modelId="{C79CEDCC-8FBE-4697-80D3-3FE6F302560D}" type="parTrans" cxnId="{AE017862-669D-4103-9DE5-D29757631326}">
      <dgm:prSet/>
      <dgm:spPr/>
      <dgm:t>
        <a:bodyPr/>
        <a:lstStyle/>
        <a:p>
          <a:endParaRPr lang="en-US"/>
        </a:p>
      </dgm:t>
    </dgm:pt>
    <dgm:pt modelId="{9CE882F7-ADD6-4BB5-8014-87412BA06BDE}" type="sibTrans" cxnId="{AE017862-669D-4103-9DE5-D29757631326}">
      <dgm:prSet/>
      <dgm:spPr/>
      <dgm:t>
        <a:bodyPr/>
        <a:lstStyle/>
        <a:p>
          <a:endParaRPr lang="en-US"/>
        </a:p>
      </dgm:t>
    </dgm:pt>
    <dgm:pt modelId="{BA2A88C8-6C34-4D06-8863-77E3701B2B92}" type="pres">
      <dgm:prSet presAssocID="{17A36163-3C27-4EAB-A423-3CAAB488CC4C}" presName="compositeShape" presStyleCnt="0">
        <dgm:presLayoutVars>
          <dgm:dir/>
          <dgm:resizeHandles/>
        </dgm:presLayoutVars>
      </dgm:prSet>
      <dgm:spPr/>
    </dgm:pt>
    <dgm:pt modelId="{D11D9867-FABE-4E3E-AF7E-83EDCCBDED15}" type="pres">
      <dgm:prSet presAssocID="{17A36163-3C27-4EAB-A423-3CAAB488CC4C}" presName="pyramid" presStyleLbl="node1" presStyleIdx="0" presStyleCnt="1"/>
      <dgm:spPr/>
    </dgm:pt>
    <dgm:pt modelId="{C049B3EC-8AA0-4644-A791-6E996F099500}" type="pres">
      <dgm:prSet presAssocID="{17A36163-3C27-4EAB-A423-3CAAB488CC4C}" presName="theList" presStyleCnt="0"/>
      <dgm:spPr/>
    </dgm:pt>
    <dgm:pt modelId="{0ECDD8B7-9AAA-4C2B-B364-84B4EF60854F}" type="pres">
      <dgm:prSet presAssocID="{29D64396-10CF-49E7-9205-7BBB7A5E8C37}" presName="aNode" presStyleLbl="fgAcc1" presStyleIdx="0" presStyleCnt="5">
        <dgm:presLayoutVars>
          <dgm:bulletEnabled val="1"/>
        </dgm:presLayoutVars>
      </dgm:prSet>
      <dgm:spPr/>
    </dgm:pt>
    <dgm:pt modelId="{924ACFDD-4EBF-4BA8-99C8-D2BE1BEEB15B}" type="pres">
      <dgm:prSet presAssocID="{29D64396-10CF-49E7-9205-7BBB7A5E8C37}" presName="aSpace" presStyleCnt="0"/>
      <dgm:spPr/>
    </dgm:pt>
    <dgm:pt modelId="{8DFB438D-DE70-47E9-ABAC-123FD4454F8A}" type="pres">
      <dgm:prSet presAssocID="{676B5149-C4BE-4815-819A-0C8636C99385}" presName="aNode" presStyleLbl="fgAcc1" presStyleIdx="1" presStyleCnt="5">
        <dgm:presLayoutVars>
          <dgm:bulletEnabled val="1"/>
        </dgm:presLayoutVars>
      </dgm:prSet>
      <dgm:spPr/>
    </dgm:pt>
    <dgm:pt modelId="{E8C26679-2A84-4823-A7E5-4CF82998A6A0}" type="pres">
      <dgm:prSet presAssocID="{676B5149-C4BE-4815-819A-0C8636C99385}" presName="aSpace" presStyleCnt="0"/>
      <dgm:spPr/>
    </dgm:pt>
    <dgm:pt modelId="{2092FB29-2FB8-4E53-9C95-9E10965046A5}" type="pres">
      <dgm:prSet presAssocID="{6EC8F7C5-6148-42A6-A206-852C648C1D1A}" presName="aNode" presStyleLbl="fgAcc1" presStyleIdx="2" presStyleCnt="5">
        <dgm:presLayoutVars>
          <dgm:bulletEnabled val="1"/>
        </dgm:presLayoutVars>
      </dgm:prSet>
      <dgm:spPr/>
    </dgm:pt>
    <dgm:pt modelId="{B1D162DC-630A-499E-B338-8B82833E301C}" type="pres">
      <dgm:prSet presAssocID="{6EC8F7C5-6148-42A6-A206-852C648C1D1A}" presName="aSpace" presStyleCnt="0"/>
      <dgm:spPr/>
    </dgm:pt>
    <dgm:pt modelId="{EF7CCBC3-D84B-4B99-A58F-470A2083117E}" type="pres">
      <dgm:prSet presAssocID="{37E9EB72-0117-41C7-996D-0FA3A287E25F}" presName="aNode" presStyleLbl="fgAcc1" presStyleIdx="3" presStyleCnt="5">
        <dgm:presLayoutVars>
          <dgm:bulletEnabled val="1"/>
        </dgm:presLayoutVars>
      </dgm:prSet>
      <dgm:spPr/>
    </dgm:pt>
    <dgm:pt modelId="{9B6CFB03-6A5D-47E5-B7EB-6B4F354526D6}" type="pres">
      <dgm:prSet presAssocID="{37E9EB72-0117-41C7-996D-0FA3A287E25F}" presName="aSpace" presStyleCnt="0"/>
      <dgm:spPr/>
    </dgm:pt>
    <dgm:pt modelId="{4AF568A9-EC3B-4CF3-BD12-9666B9F3208C}" type="pres">
      <dgm:prSet presAssocID="{B4BBAEA7-4E5F-4C30-B5E3-2806BE42EAD2}" presName="aNode" presStyleLbl="fgAcc1" presStyleIdx="4" presStyleCnt="5">
        <dgm:presLayoutVars>
          <dgm:bulletEnabled val="1"/>
        </dgm:presLayoutVars>
      </dgm:prSet>
      <dgm:spPr/>
    </dgm:pt>
    <dgm:pt modelId="{61ABA3C2-FF25-4210-87E5-FA302CEEFADA}" type="pres">
      <dgm:prSet presAssocID="{B4BBAEA7-4E5F-4C30-B5E3-2806BE42EAD2}" presName="aSpace" presStyleCnt="0"/>
      <dgm:spPr/>
    </dgm:pt>
  </dgm:ptLst>
  <dgm:cxnLst>
    <dgm:cxn modelId="{649AF112-A8D7-4B6F-ABF4-FB67ECDBAB73}" srcId="{17A36163-3C27-4EAB-A423-3CAAB488CC4C}" destId="{6EC8F7C5-6148-42A6-A206-852C648C1D1A}" srcOrd="2" destOrd="0" parTransId="{7A61C3D8-E735-472E-A015-A0603C312B65}" sibTransId="{364D997D-FCA4-4F12-9687-D08B20963739}"/>
    <dgm:cxn modelId="{AE017862-669D-4103-9DE5-D29757631326}" srcId="{17A36163-3C27-4EAB-A423-3CAAB488CC4C}" destId="{B4BBAEA7-4E5F-4C30-B5E3-2806BE42EAD2}" srcOrd="4" destOrd="0" parTransId="{C79CEDCC-8FBE-4697-80D3-3FE6F302560D}" sibTransId="{9CE882F7-ADD6-4BB5-8014-87412BA06BDE}"/>
    <dgm:cxn modelId="{E87C606D-539D-40E8-8D39-5972D3D41AF5}" srcId="{17A36163-3C27-4EAB-A423-3CAAB488CC4C}" destId="{29D64396-10CF-49E7-9205-7BBB7A5E8C37}" srcOrd="0" destOrd="0" parTransId="{A5787FB5-EEBD-4C0A-A851-65218F266A6A}" sibTransId="{0353F0B6-047A-4673-8BD3-C60346D1F683}"/>
    <dgm:cxn modelId="{22930496-B95E-4C14-B200-7B1BB3F13DAE}" type="presOf" srcId="{6EC8F7C5-6148-42A6-A206-852C648C1D1A}" destId="{2092FB29-2FB8-4E53-9C95-9E10965046A5}" srcOrd="0" destOrd="0" presId="urn:microsoft.com/office/officeart/2005/8/layout/pyramid2"/>
    <dgm:cxn modelId="{82793FA5-D20F-4C5B-A043-E5A4935C8F74}" type="presOf" srcId="{676B5149-C4BE-4815-819A-0C8636C99385}" destId="{8DFB438D-DE70-47E9-ABAC-123FD4454F8A}" srcOrd="0" destOrd="0" presId="urn:microsoft.com/office/officeart/2005/8/layout/pyramid2"/>
    <dgm:cxn modelId="{69514AA7-A1BA-4C23-AC6F-8D8AAE9147CC}" type="presOf" srcId="{29D64396-10CF-49E7-9205-7BBB7A5E8C37}" destId="{0ECDD8B7-9AAA-4C2B-B364-84B4EF60854F}" srcOrd="0" destOrd="0" presId="urn:microsoft.com/office/officeart/2005/8/layout/pyramid2"/>
    <dgm:cxn modelId="{A1333BB5-8613-4B10-9860-5D3112B58B17}" type="presOf" srcId="{37E9EB72-0117-41C7-996D-0FA3A287E25F}" destId="{EF7CCBC3-D84B-4B99-A58F-470A2083117E}" srcOrd="0" destOrd="0" presId="urn:microsoft.com/office/officeart/2005/8/layout/pyramid2"/>
    <dgm:cxn modelId="{2705C3C6-2744-4D90-863B-5E839B5E8589}" srcId="{17A36163-3C27-4EAB-A423-3CAAB488CC4C}" destId="{37E9EB72-0117-41C7-996D-0FA3A287E25F}" srcOrd="3" destOrd="0" parTransId="{6BD6AF2B-D65E-4C94-ADF4-8DFCF0E194CE}" sibTransId="{D328CEB6-6CFE-41DC-8457-75455ABEB536}"/>
    <dgm:cxn modelId="{BFD79CC9-F26A-4259-AFF9-4AAC8B0801AA}" srcId="{17A36163-3C27-4EAB-A423-3CAAB488CC4C}" destId="{676B5149-C4BE-4815-819A-0C8636C99385}" srcOrd="1" destOrd="0" parTransId="{2DFE46D8-E54E-402D-B430-3C2579BAA12D}" sibTransId="{61B81899-8C83-496D-9F25-C8FD89411A63}"/>
    <dgm:cxn modelId="{2A4732D1-919C-4CE5-8E64-941816B62659}" type="presOf" srcId="{17A36163-3C27-4EAB-A423-3CAAB488CC4C}" destId="{BA2A88C8-6C34-4D06-8863-77E3701B2B92}" srcOrd="0" destOrd="0" presId="urn:microsoft.com/office/officeart/2005/8/layout/pyramid2"/>
    <dgm:cxn modelId="{63DE00E6-9F5D-4640-A43C-E6885A9ABC60}" type="presOf" srcId="{B4BBAEA7-4E5F-4C30-B5E3-2806BE42EAD2}" destId="{4AF568A9-EC3B-4CF3-BD12-9666B9F3208C}" srcOrd="0" destOrd="0" presId="urn:microsoft.com/office/officeart/2005/8/layout/pyramid2"/>
    <dgm:cxn modelId="{28B35CC7-6CA3-40A6-8F38-54616445203B}" type="presParOf" srcId="{BA2A88C8-6C34-4D06-8863-77E3701B2B92}" destId="{D11D9867-FABE-4E3E-AF7E-83EDCCBDED15}" srcOrd="0" destOrd="0" presId="urn:microsoft.com/office/officeart/2005/8/layout/pyramid2"/>
    <dgm:cxn modelId="{64A923BA-227C-4689-9224-5980A5626504}" type="presParOf" srcId="{BA2A88C8-6C34-4D06-8863-77E3701B2B92}" destId="{C049B3EC-8AA0-4644-A791-6E996F099500}" srcOrd="1" destOrd="0" presId="urn:microsoft.com/office/officeart/2005/8/layout/pyramid2"/>
    <dgm:cxn modelId="{4EF1B2F6-9BAB-41A0-BFB8-01C70C35FA32}" type="presParOf" srcId="{C049B3EC-8AA0-4644-A791-6E996F099500}" destId="{0ECDD8B7-9AAA-4C2B-B364-84B4EF60854F}" srcOrd="0" destOrd="0" presId="urn:microsoft.com/office/officeart/2005/8/layout/pyramid2"/>
    <dgm:cxn modelId="{C2AC9F6F-8538-4FC2-9C2C-57E18D9A6B79}" type="presParOf" srcId="{C049B3EC-8AA0-4644-A791-6E996F099500}" destId="{924ACFDD-4EBF-4BA8-99C8-D2BE1BEEB15B}" srcOrd="1" destOrd="0" presId="urn:microsoft.com/office/officeart/2005/8/layout/pyramid2"/>
    <dgm:cxn modelId="{6A5F7D7A-7104-47CD-B331-7ED9857C6821}" type="presParOf" srcId="{C049B3EC-8AA0-4644-A791-6E996F099500}" destId="{8DFB438D-DE70-47E9-ABAC-123FD4454F8A}" srcOrd="2" destOrd="0" presId="urn:microsoft.com/office/officeart/2005/8/layout/pyramid2"/>
    <dgm:cxn modelId="{242EDF3F-FB43-43E4-A8EE-9E14E991B3D0}" type="presParOf" srcId="{C049B3EC-8AA0-4644-A791-6E996F099500}" destId="{E8C26679-2A84-4823-A7E5-4CF82998A6A0}" srcOrd="3" destOrd="0" presId="urn:microsoft.com/office/officeart/2005/8/layout/pyramid2"/>
    <dgm:cxn modelId="{EA705A58-13A6-4444-B081-04DEBE255D6B}" type="presParOf" srcId="{C049B3EC-8AA0-4644-A791-6E996F099500}" destId="{2092FB29-2FB8-4E53-9C95-9E10965046A5}" srcOrd="4" destOrd="0" presId="urn:microsoft.com/office/officeart/2005/8/layout/pyramid2"/>
    <dgm:cxn modelId="{E6ED5006-2C35-4963-BC58-097E91D9ED18}" type="presParOf" srcId="{C049B3EC-8AA0-4644-A791-6E996F099500}" destId="{B1D162DC-630A-499E-B338-8B82833E301C}" srcOrd="5" destOrd="0" presId="urn:microsoft.com/office/officeart/2005/8/layout/pyramid2"/>
    <dgm:cxn modelId="{29BAC226-2CA2-43FA-BFDF-6297AEA3BDF4}" type="presParOf" srcId="{C049B3EC-8AA0-4644-A791-6E996F099500}" destId="{EF7CCBC3-D84B-4B99-A58F-470A2083117E}" srcOrd="6" destOrd="0" presId="urn:microsoft.com/office/officeart/2005/8/layout/pyramid2"/>
    <dgm:cxn modelId="{51D21889-7170-4E22-A6F8-10874741F7AF}" type="presParOf" srcId="{C049B3EC-8AA0-4644-A791-6E996F099500}" destId="{9B6CFB03-6A5D-47E5-B7EB-6B4F354526D6}" srcOrd="7" destOrd="0" presId="urn:microsoft.com/office/officeart/2005/8/layout/pyramid2"/>
    <dgm:cxn modelId="{90A1DC0A-7525-4368-8A8E-337A76DE822B}" type="presParOf" srcId="{C049B3EC-8AA0-4644-A791-6E996F099500}" destId="{4AF568A9-EC3B-4CF3-BD12-9666B9F3208C}" srcOrd="8" destOrd="0" presId="urn:microsoft.com/office/officeart/2005/8/layout/pyramid2"/>
    <dgm:cxn modelId="{DB160E90-ECEF-48EC-815F-B6D13E39E72C}" type="presParOf" srcId="{C049B3EC-8AA0-4644-A791-6E996F099500}" destId="{61ABA3C2-FF25-4210-87E5-FA302CEEFADA}" srcOrd="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962A5058-DCAD-4E27-A839-471D9EF54B96}" type="doc">
      <dgm:prSet loTypeId="urn:microsoft.com/office/officeart/2005/8/layout/bProcess3" loCatId="process" qsTypeId="urn:microsoft.com/office/officeart/2005/8/quickstyle/simple1" qsCatId="simple" csTypeId="urn:microsoft.com/office/officeart/2005/8/colors/accent3_2" csCatId="accent3" phldr="1"/>
      <dgm:spPr/>
      <dgm:t>
        <a:bodyPr/>
        <a:lstStyle/>
        <a:p>
          <a:endParaRPr lang="en-US"/>
        </a:p>
      </dgm:t>
    </dgm:pt>
    <dgm:pt modelId="{207A1F71-4D4C-4EDE-8FD9-F1F907410724}">
      <dgm:prSet phldrT="Add an event"/>
      <dgm:spPr/>
      <dgm:t>
        <a:bodyPr/>
        <a:lstStyle/>
        <a:p>
          <a:r>
            <a:rPr lang="en-US">
              <a:latin typeface="Times New Roman" panose="02020603050405020304" pitchFamily="18" charset="0"/>
              <a:ea typeface="Calibri" pitchFamily="34" charset="-122"/>
              <a:cs typeface="Times New Roman" panose="02020603050405020304" pitchFamily="18" charset="0"/>
            </a:rPr>
            <a:t>Current services include domiciliary care, residential care homes, nursing homes, day centres, hospice care, community nursing and voluntary sector support (O’Connor et al., 2022).</a:t>
          </a:r>
          <a:endParaRPr lang="en-US"/>
        </a:p>
      </dgm:t>
    </dgm:pt>
    <dgm:pt modelId="{78829102-8173-4741-8C0C-7DA803A46258}" type="parTrans" cxnId="{4F3A5606-D1A3-4750-8DE0-F937016C7B4E}">
      <dgm:prSet/>
      <dgm:spPr/>
      <dgm:t>
        <a:bodyPr/>
        <a:lstStyle/>
        <a:p>
          <a:endParaRPr lang="en-US"/>
        </a:p>
      </dgm:t>
    </dgm:pt>
    <dgm:pt modelId="{35722A45-C98A-4FF6-B2DA-5F467CAF0344}" type="sibTrans" cxnId="{4F3A5606-D1A3-4750-8DE0-F937016C7B4E}">
      <dgm:prSet/>
      <dgm:spPr/>
      <dgm:t>
        <a:bodyPr/>
        <a:lstStyle/>
        <a:p>
          <a:endParaRPr lang="en-US"/>
        </a:p>
      </dgm:t>
    </dgm:pt>
    <dgm:pt modelId="{14F0F9B2-C8B4-4276-9919-4E2B42C6D6B8}">
      <dgm:prSet/>
      <dgm:spPr/>
      <dgm:t>
        <a:bodyPr/>
        <a:lstStyle/>
        <a:p>
          <a:r>
            <a:rPr lang="en-US">
              <a:latin typeface="Times New Roman" panose="02020603050405020304" pitchFamily="18" charset="0"/>
              <a:ea typeface="Calibri" pitchFamily="34" charset="-122"/>
              <a:cs typeface="Times New Roman" panose="02020603050405020304" pitchFamily="18" charset="0"/>
            </a:rPr>
            <a:t>These services aim to promote safety, independence, wellbeing and quality of life.</a:t>
          </a:r>
          <a:endParaRPr lang="en-US" dirty="0">
            <a:latin typeface="Times New Roman" panose="02020603050405020304" pitchFamily="18" charset="0"/>
            <a:cs typeface="Times New Roman" panose="02020603050405020304" pitchFamily="18" charset="0"/>
          </a:endParaRPr>
        </a:p>
      </dgm:t>
    </dgm:pt>
    <dgm:pt modelId="{C6AA0FDA-B944-4A9F-9021-B820115E678C}" type="parTrans" cxnId="{6152A4F9-2C9F-443A-8271-AAF638B7890A}">
      <dgm:prSet/>
      <dgm:spPr/>
      <dgm:t>
        <a:bodyPr/>
        <a:lstStyle/>
        <a:p>
          <a:endParaRPr lang="en-US"/>
        </a:p>
      </dgm:t>
    </dgm:pt>
    <dgm:pt modelId="{E31E5BFC-5635-43E7-AD5F-B7596DC50B18}" type="sibTrans" cxnId="{6152A4F9-2C9F-443A-8271-AAF638B7890A}">
      <dgm:prSet/>
      <dgm:spPr/>
      <dgm:t>
        <a:bodyPr/>
        <a:lstStyle/>
        <a:p>
          <a:endParaRPr lang="en-US"/>
        </a:p>
      </dgm:t>
    </dgm:pt>
    <dgm:pt modelId="{FF878F8A-062F-45BD-8F58-A0746F9D1D02}">
      <dgm:prSet/>
      <dgm:spPr/>
      <dgm:t>
        <a:bodyPr/>
        <a:lstStyle/>
        <a:p>
          <a:r>
            <a:rPr lang="en-US">
              <a:latin typeface="Times New Roman" panose="02020603050405020304" pitchFamily="18" charset="0"/>
              <a:ea typeface="Calibri" pitchFamily="34" charset="-122"/>
              <a:cs typeface="Times New Roman" panose="02020603050405020304" pitchFamily="18" charset="0"/>
            </a:rPr>
            <a:t>Health and social care services are under pressure due to workforce shortages, funding limitations and rising demand.</a:t>
          </a:r>
          <a:endParaRPr lang="en-US" dirty="0">
            <a:latin typeface="Times New Roman" panose="02020603050405020304" pitchFamily="18" charset="0"/>
            <a:cs typeface="Times New Roman" panose="02020603050405020304" pitchFamily="18" charset="0"/>
          </a:endParaRPr>
        </a:p>
      </dgm:t>
    </dgm:pt>
    <dgm:pt modelId="{0780EC16-040C-4067-B095-D84E5DE95C2E}" type="parTrans" cxnId="{2BE35AC2-33E5-49E1-9A2D-E8BB639F61E8}">
      <dgm:prSet/>
      <dgm:spPr/>
      <dgm:t>
        <a:bodyPr/>
        <a:lstStyle/>
        <a:p>
          <a:endParaRPr lang="en-US"/>
        </a:p>
      </dgm:t>
    </dgm:pt>
    <dgm:pt modelId="{6AA3DB60-59FC-45D3-AA52-9954D33D3BCA}" type="sibTrans" cxnId="{2BE35AC2-33E5-49E1-9A2D-E8BB639F61E8}">
      <dgm:prSet/>
      <dgm:spPr/>
      <dgm:t>
        <a:bodyPr/>
        <a:lstStyle/>
        <a:p>
          <a:endParaRPr lang="en-US"/>
        </a:p>
      </dgm:t>
    </dgm:pt>
    <dgm:pt modelId="{F6755A61-470E-4DFB-BDB8-DB7ED1ADBAD5}">
      <dgm:prSet/>
      <dgm:spPr/>
      <dgm:t>
        <a:bodyPr/>
        <a:lstStyle/>
        <a:p>
          <a:r>
            <a:rPr lang="en-US">
              <a:latin typeface="Times New Roman" panose="02020603050405020304" pitchFamily="18" charset="0"/>
              <a:ea typeface="Calibri" pitchFamily="34" charset="-122"/>
              <a:cs typeface="Times New Roman" panose="02020603050405020304" pitchFamily="18" charset="0"/>
            </a:rPr>
            <a:t>The CQC describes the system as fragmented and under severe strain, especially as care shifts from hospital to community settings (CQC, 2025).</a:t>
          </a:r>
          <a:endParaRPr lang="en-US" dirty="0">
            <a:latin typeface="Times New Roman" panose="02020603050405020304" pitchFamily="18" charset="0"/>
            <a:cs typeface="Times New Roman" panose="02020603050405020304" pitchFamily="18" charset="0"/>
          </a:endParaRPr>
        </a:p>
      </dgm:t>
    </dgm:pt>
    <dgm:pt modelId="{F744DDAB-05D3-4A29-A5F1-A26DBDC73303}" type="parTrans" cxnId="{BE227761-9ECE-439E-B4B7-1D72A03E137D}">
      <dgm:prSet/>
      <dgm:spPr/>
      <dgm:t>
        <a:bodyPr/>
        <a:lstStyle/>
        <a:p>
          <a:endParaRPr lang="en-US"/>
        </a:p>
      </dgm:t>
    </dgm:pt>
    <dgm:pt modelId="{C5B1B036-3664-4389-87F7-E22A945EB1D2}" type="sibTrans" cxnId="{BE227761-9ECE-439E-B4B7-1D72A03E137D}">
      <dgm:prSet/>
      <dgm:spPr/>
      <dgm:t>
        <a:bodyPr/>
        <a:lstStyle/>
        <a:p>
          <a:endParaRPr lang="en-US"/>
        </a:p>
      </dgm:t>
    </dgm:pt>
    <dgm:pt modelId="{BBC764D9-0B9B-4A5E-9109-4887466DDBD9}">
      <dgm:prSet/>
      <dgm:spPr/>
      <dgm:t>
        <a:bodyPr/>
        <a:lstStyle/>
        <a:p>
          <a:r>
            <a:rPr lang="en-US">
              <a:latin typeface="Times New Roman" panose="02020603050405020304" pitchFamily="18" charset="0"/>
              <a:ea typeface="Calibri" pitchFamily="34" charset="-122"/>
              <a:cs typeface="Times New Roman" panose="02020603050405020304" pitchFamily="18" charset="0"/>
            </a:rPr>
            <a:t>Stronger integration is needed between NHS, social care and community support services.</a:t>
          </a:r>
          <a:endParaRPr lang="en-US" dirty="0">
            <a:latin typeface="Times New Roman" panose="02020603050405020304" pitchFamily="18" charset="0"/>
            <a:cs typeface="Times New Roman" panose="02020603050405020304" pitchFamily="18" charset="0"/>
          </a:endParaRPr>
        </a:p>
      </dgm:t>
    </dgm:pt>
    <dgm:pt modelId="{D5A1C121-0CF1-41AE-A275-8DB037B1EEA4}" type="parTrans" cxnId="{8E3A0141-A2B7-4660-BE08-6123B8A21EA8}">
      <dgm:prSet/>
      <dgm:spPr/>
      <dgm:t>
        <a:bodyPr/>
        <a:lstStyle/>
        <a:p>
          <a:endParaRPr lang="en-US"/>
        </a:p>
      </dgm:t>
    </dgm:pt>
    <dgm:pt modelId="{F9843FB7-DE18-4B34-A994-781858FD826B}" type="sibTrans" cxnId="{8E3A0141-A2B7-4660-BE08-6123B8A21EA8}">
      <dgm:prSet/>
      <dgm:spPr/>
      <dgm:t>
        <a:bodyPr/>
        <a:lstStyle/>
        <a:p>
          <a:endParaRPr lang="en-US"/>
        </a:p>
      </dgm:t>
    </dgm:pt>
    <dgm:pt modelId="{7E9EEC61-8382-45F1-9708-336FC68E10A8}" type="pres">
      <dgm:prSet presAssocID="{962A5058-DCAD-4E27-A839-471D9EF54B96}" presName="Name0" presStyleCnt="0">
        <dgm:presLayoutVars>
          <dgm:dir/>
          <dgm:resizeHandles val="exact"/>
        </dgm:presLayoutVars>
      </dgm:prSet>
      <dgm:spPr/>
    </dgm:pt>
    <dgm:pt modelId="{AC0F0464-46D7-430A-91AC-F37F1F175551}" type="pres">
      <dgm:prSet presAssocID="{207A1F71-4D4C-4EDE-8FD9-F1F907410724}" presName="node" presStyleLbl="node1" presStyleIdx="0" presStyleCnt="5">
        <dgm:presLayoutVars>
          <dgm:bulletEnabled val="1"/>
        </dgm:presLayoutVars>
      </dgm:prSet>
      <dgm:spPr/>
    </dgm:pt>
    <dgm:pt modelId="{1C3CDCE2-857E-40E9-AA1E-C3CA7C347FB7}" type="pres">
      <dgm:prSet presAssocID="{35722A45-C98A-4FF6-B2DA-5F467CAF0344}" presName="sibTrans" presStyleLbl="sibTrans1D1" presStyleIdx="0" presStyleCnt="4"/>
      <dgm:spPr/>
    </dgm:pt>
    <dgm:pt modelId="{C249151E-5C17-48B3-A65F-B9BAF3AC1BC3}" type="pres">
      <dgm:prSet presAssocID="{35722A45-C98A-4FF6-B2DA-5F467CAF0344}" presName="connectorText" presStyleLbl="sibTrans1D1" presStyleIdx="0" presStyleCnt="4"/>
      <dgm:spPr/>
    </dgm:pt>
    <dgm:pt modelId="{AB71BB7C-0A46-4E2C-9FD2-5FB9902774FE}" type="pres">
      <dgm:prSet presAssocID="{14F0F9B2-C8B4-4276-9919-4E2B42C6D6B8}" presName="node" presStyleLbl="node1" presStyleIdx="1" presStyleCnt="5">
        <dgm:presLayoutVars>
          <dgm:bulletEnabled val="1"/>
        </dgm:presLayoutVars>
      </dgm:prSet>
      <dgm:spPr/>
    </dgm:pt>
    <dgm:pt modelId="{112337F7-F0A3-46FC-A884-B6A04E63A261}" type="pres">
      <dgm:prSet presAssocID="{E31E5BFC-5635-43E7-AD5F-B7596DC50B18}" presName="sibTrans" presStyleLbl="sibTrans1D1" presStyleIdx="1" presStyleCnt="4"/>
      <dgm:spPr/>
    </dgm:pt>
    <dgm:pt modelId="{C681E7BF-8592-4C87-B4EE-E61E6CEE28A3}" type="pres">
      <dgm:prSet presAssocID="{E31E5BFC-5635-43E7-AD5F-B7596DC50B18}" presName="connectorText" presStyleLbl="sibTrans1D1" presStyleIdx="1" presStyleCnt="4"/>
      <dgm:spPr/>
    </dgm:pt>
    <dgm:pt modelId="{2B7A429E-3873-40E2-A837-E35524E2D226}" type="pres">
      <dgm:prSet presAssocID="{FF878F8A-062F-45BD-8F58-A0746F9D1D02}" presName="node" presStyleLbl="node1" presStyleIdx="2" presStyleCnt="5">
        <dgm:presLayoutVars>
          <dgm:bulletEnabled val="1"/>
        </dgm:presLayoutVars>
      </dgm:prSet>
      <dgm:spPr/>
    </dgm:pt>
    <dgm:pt modelId="{D9C63652-016D-47D5-B258-95143066D9B0}" type="pres">
      <dgm:prSet presAssocID="{6AA3DB60-59FC-45D3-AA52-9954D33D3BCA}" presName="sibTrans" presStyleLbl="sibTrans1D1" presStyleIdx="2" presStyleCnt="4"/>
      <dgm:spPr/>
    </dgm:pt>
    <dgm:pt modelId="{3A55002F-4D16-426C-95CE-1FBE95368159}" type="pres">
      <dgm:prSet presAssocID="{6AA3DB60-59FC-45D3-AA52-9954D33D3BCA}" presName="connectorText" presStyleLbl="sibTrans1D1" presStyleIdx="2" presStyleCnt="4"/>
      <dgm:spPr/>
    </dgm:pt>
    <dgm:pt modelId="{65825518-E56E-47D0-9A39-BC5A19D1AB5D}" type="pres">
      <dgm:prSet presAssocID="{F6755A61-470E-4DFB-BDB8-DB7ED1ADBAD5}" presName="node" presStyleLbl="node1" presStyleIdx="3" presStyleCnt="5">
        <dgm:presLayoutVars>
          <dgm:bulletEnabled val="1"/>
        </dgm:presLayoutVars>
      </dgm:prSet>
      <dgm:spPr/>
    </dgm:pt>
    <dgm:pt modelId="{694E7383-4494-4A69-AD82-79304F8FF239}" type="pres">
      <dgm:prSet presAssocID="{C5B1B036-3664-4389-87F7-E22A945EB1D2}" presName="sibTrans" presStyleLbl="sibTrans1D1" presStyleIdx="3" presStyleCnt="4"/>
      <dgm:spPr/>
    </dgm:pt>
    <dgm:pt modelId="{CC495091-7EC1-42CB-B05A-587234F85436}" type="pres">
      <dgm:prSet presAssocID="{C5B1B036-3664-4389-87F7-E22A945EB1D2}" presName="connectorText" presStyleLbl="sibTrans1D1" presStyleIdx="3" presStyleCnt="4"/>
      <dgm:spPr/>
    </dgm:pt>
    <dgm:pt modelId="{AA1A76F4-C985-4755-B02E-83FE39B7E791}" type="pres">
      <dgm:prSet presAssocID="{BBC764D9-0B9B-4A5E-9109-4887466DDBD9}" presName="node" presStyleLbl="node1" presStyleIdx="4" presStyleCnt="5">
        <dgm:presLayoutVars>
          <dgm:bulletEnabled val="1"/>
        </dgm:presLayoutVars>
      </dgm:prSet>
      <dgm:spPr/>
    </dgm:pt>
  </dgm:ptLst>
  <dgm:cxnLst>
    <dgm:cxn modelId="{4F3A5606-D1A3-4750-8DE0-F937016C7B4E}" srcId="{962A5058-DCAD-4E27-A839-471D9EF54B96}" destId="{207A1F71-4D4C-4EDE-8FD9-F1F907410724}" srcOrd="0" destOrd="0" parTransId="{78829102-8173-4741-8C0C-7DA803A46258}" sibTransId="{35722A45-C98A-4FF6-B2DA-5F467CAF0344}"/>
    <dgm:cxn modelId="{E105B52A-EEC5-47CC-807E-3B8DAE6F0FE2}" type="presOf" srcId="{6AA3DB60-59FC-45D3-AA52-9954D33D3BCA}" destId="{3A55002F-4D16-426C-95CE-1FBE95368159}" srcOrd="1" destOrd="0" presId="urn:microsoft.com/office/officeart/2005/8/layout/bProcess3"/>
    <dgm:cxn modelId="{A912342F-15A3-4ADB-A340-AD9113185AA5}" type="presOf" srcId="{35722A45-C98A-4FF6-B2DA-5F467CAF0344}" destId="{C249151E-5C17-48B3-A65F-B9BAF3AC1BC3}" srcOrd="1" destOrd="0" presId="urn:microsoft.com/office/officeart/2005/8/layout/bProcess3"/>
    <dgm:cxn modelId="{D4F4F93C-0B73-48B2-9818-DF449A3FBD26}" type="presOf" srcId="{C5B1B036-3664-4389-87F7-E22A945EB1D2}" destId="{694E7383-4494-4A69-AD82-79304F8FF239}" srcOrd="0" destOrd="0" presId="urn:microsoft.com/office/officeart/2005/8/layout/bProcess3"/>
    <dgm:cxn modelId="{7239C360-E201-4737-BC7D-A0F7F201CBFA}" type="presOf" srcId="{E31E5BFC-5635-43E7-AD5F-B7596DC50B18}" destId="{112337F7-F0A3-46FC-A884-B6A04E63A261}" srcOrd="0" destOrd="0" presId="urn:microsoft.com/office/officeart/2005/8/layout/bProcess3"/>
    <dgm:cxn modelId="{8E3A0141-A2B7-4660-BE08-6123B8A21EA8}" srcId="{962A5058-DCAD-4E27-A839-471D9EF54B96}" destId="{BBC764D9-0B9B-4A5E-9109-4887466DDBD9}" srcOrd="4" destOrd="0" parTransId="{D5A1C121-0CF1-41AE-A275-8DB037B1EEA4}" sibTransId="{F9843FB7-DE18-4B34-A994-781858FD826B}"/>
    <dgm:cxn modelId="{BE227761-9ECE-439E-B4B7-1D72A03E137D}" srcId="{962A5058-DCAD-4E27-A839-471D9EF54B96}" destId="{F6755A61-470E-4DFB-BDB8-DB7ED1ADBAD5}" srcOrd="3" destOrd="0" parTransId="{F744DDAB-05D3-4A29-A5F1-A26DBDC73303}" sibTransId="{C5B1B036-3664-4389-87F7-E22A945EB1D2}"/>
    <dgm:cxn modelId="{5D932A4B-89B5-4587-B669-5EBCAFB87E84}" type="presOf" srcId="{6AA3DB60-59FC-45D3-AA52-9954D33D3BCA}" destId="{D9C63652-016D-47D5-B258-95143066D9B0}" srcOrd="0" destOrd="0" presId="urn:microsoft.com/office/officeart/2005/8/layout/bProcess3"/>
    <dgm:cxn modelId="{9D08548F-87CF-4C6F-A213-F896C44AFE4B}" type="presOf" srcId="{C5B1B036-3664-4389-87F7-E22A945EB1D2}" destId="{CC495091-7EC1-42CB-B05A-587234F85436}" srcOrd="1" destOrd="0" presId="urn:microsoft.com/office/officeart/2005/8/layout/bProcess3"/>
    <dgm:cxn modelId="{405C7B98-354A-4A5F-95AB-5D822E80D3DD}" type="presOf" srcId="{14F0F9B2-C8B4-4276-9919-4E2B42C6D6B8}" destId="{AB71BB7C-0A46-4E2C-9FD2-5FB9902774FE}" srcOrd="0" destOrd="0" presId="urn:microsoft.com/office/officeart/2005/8/layout/bProcess3"/>
    <dgm:cxn modelId="{A9C9429F-1BE9-4FAA-8EA4-C185AEA630BE}" type="presOf" srcId="{F6755A61-470E-4DFB-BDB8-DB7ED1ADBAD5}" destId="{65825518-E56E-47D0-9A39-BC5A19D1AB5D}" srcOrd="0" destOrd="0" presId="urn:microsoft.com/office/officeart/2005/8/layout/bProcess3"/>
    <dgm:cxn modelId="{2BE35AC2-33E5-49E1-9A2D-E8BB639F61E8}" srcId="{962A5058-DCAD-4E27-A839-471D9EF54B96}" destId="{FF878F8A-062F-45BD-8F58-A0746F9D1D02}" srcOrd="2" destOrd="0" parTransId="{0780EC16-040C-4067-B095-D84E5DE95C2E}" sibTransId="{6AA3DB60-59FC-45D3-AA52-9954D33D3BCA}"/>
    <dgm:cxn modelId="{B37C82C9-3983-4916-BAB1-E0D74288414D}" type="presOf" srcId="{207A1F71-4D4C-4EDE-8FD9-F1F907410724}" destId="{AC0F0464-46D7-430A-91AC-F37F1F175551}" srcOrd="0" destOrd="0" presId="urn:microsoft.com/office/officeart/2005/8/layout/bProcess3"/>
    <dgm:cxn modelId="{CFF78DC9-B23E-45EE-89B1-252EACEECA0B}" type="presOf" srcId="{35722A45-C98A-4FF6-B2DA-5F467CAF0344}" destId="{1C3CDCE2-857E-40E9-AA1E-C3CA7C347FB7}" srcOrd="0" destOrd="0" presId="urn:microsoft.com/office/officeart/2005/8/layout/bProcess3"/>
    <dgm:cxn modelId="{A84E8CDD-2E1C-47F5-A87B-10EEF38ADD12}" type="presOf" srcId="{E31E5BFC-5635-43E7-AD5F-B7596DC50B18}" destId="{C681E7BF-8592-4C87-B4EE-E61E6CEE28A3}" srcOrd="1" destOrd="0" presId="urn:microsoft.com/office/officeart/2005/8/layout/bProcess3"/>
    <dgm:cxn modelId="{114740E2-5DC7-420A-90F6-F14AD65933E7}" type="presOf" srcId="{FF878F8A-062F-45BD-8F58-A0746F9D1D02}" destId="{2B7A429E-3873-40E2-A837-E35524E2D226}" srcOrd="0" destOrd="0" presId="urn:microsoft.com/office/officeart/2005/8/layout/bProcess3"/>
    <dgm:cxn modelId="{8BC48DE3-213A-4E9E-A837-0EDB6DA77621}" type="presOf" srcId="{BBC764D9-0B9B-4A5E-9109-4887466DDBD9}" destId="{AA1A76F4-C985-4755-B02E-83FE39B7E791}" srcOrd="0" destOrd="0" presId="urn:microsoft.com/office/officeart/2005/8/layout/bProcess3"/>
    <dgm:cxn modelId="{E58965E7-5B05-4ADF-A87A-C21AE04F9606}" type="presOf" srcId="{962A5058-DCAD-4E27-A839-471D9EF54B96}" destId="{7E9EEC61-8382-45F1-9708-336FC68E10A8}" srcOrd="0" destOrd="0" presId="urn:microsoft.com/office/officeart/2005/8/layout/bProcess3"/>
    <dgm:cxn modelId="{6152A4F9-2C9F-443A-8271-AAF638B7890A}" srcId="{962A5058-DCAD-4E27-A839-471D9EF54B96}" destId="{14F0F9B2-C8B4-4276-9919-4E2B42C6D6B8}" srcOrd="1" destOrd="0" parTransId="{C6AA0FDA-B944-4A9F-9021-B820115E678C}" sibTransId="{E31E5BFC-5635-43E7-AD5F-B7596DC50B18}"/>
    <dgm:cxn modelId="{B16B7154-8FD5-42AE-964A-75C007087F0F}" type="presParOf" srcId="{7E9EEC61-8382-45F1-9708-336FC68E10A8}" destId="{AC0F0464-46D7-430A-91AC-F37F1F175551}" srcOrd="0" destOrd="0" presId="urn:microsoft.com/office/officeart/2005/8/layout/bProcess3"/>
    <dgm:cxn modelId="{F2927740-F8E9-4098-9DA8-2B7F8ED96FFB}" type="presParOf" srcId="{7E9EEC61-8382-45F1-9708-336FC68E10A8}" destId="{1C3CDCE2-857E-40E9-AA1E-C3CA7C347FB7}" srcOrd="1" destOrd="0" presId="urn:microsoft.com/office/officeart/2005/8/layout/bProcess3"/>
    <dgm:cxn modelId="{AD498FD6-D089-47A5-8CDC-620BE020D17C}" type="presParOf" srcId="{1C3CDCE2-857E-40E9-AA1E-C3CA7C347FB7}" destId="{C249151E-5C17-48B3-A65F-B9BAF3AC1BC3}" srcOrd="0" destOrd="0" presId="urn:microsoft.com/office/officeart/2005/8/layout/bProcess3"/>
    <dgm:cxn modelId="{157C05D9-96E6-4DB3-B24F-FA5388DEF593}" type="presParOf" srcId="{7E9EEC61-8382-45F1-9708-336FC68E10A8}" destId="{AB71BB7C-0A46-4E2C-9FD2-5FB9902774FE}" srcOrd="2" destOrd="0" presId="urn:microsoft.com/office/officeart/2005/8/layout/bProcess3"/>
    <dgm:cxn modelId="{34E22B2D-4FF1-4DFF-93B7-75B86E0F7670}" type="presParOf" srcId="{7E9EEC61-8382-45F1-9708-336FC68E10A8}" destId="{112337F7-F0A3-46FC-A884-B6A04E63A261}" srcOrd="3" destOrd="0" presId="urn:microsoft.com/office/officeart/2005/8/layout/bProcess3"/>
    <dgm:cxn modelId="{13E8B319-717B-4489-88FC-6054EE1F43A7}" type="presParOf" srcId="{112337F7-F0A3-46FC-A884-B6A04E63A261}" destId="{C681E7BF-8592-4C87-B4EE-E61E6CEE28A3}" srcOrd="0" destOrd="0" presId="urn:microsoft.com/office/officeart/2005/8/layout/bProcess3"/>
    <dgm:cxn modelId="{959B040B-5907-4B58-A752-01587665860C}" type="presParOf" srcId="{7E9EEC61-8382-45F1-9708-336FC68E10A8}" destId="{2B7A429E-3873-40E2-A837-E35524E2D226}" srcOrd="4" destOrd="0" presId="urn:microsoft.com/office/officeart/2005/8/layout/bProcess3"/>
    <dgm:cxn modelId="{281A9983-7B07-4336-8B84-363E15EE49AE}" type="presParOf" srcId="{7E9EEC61-8382-45F1-9708-336FC68E10A8}" destId="{D9C63652-016D-47D5-B258-95143066D9B0}" srcOrd="5" destOrd="0" presId="urn:microsoft.com/office/officeart/2005/8/layout/bProcess3"/>
    <dgm:cxn modelId="{814DAC61-0B0F-47F0-8517-F470CCF6A80B}" type="presParOf" srcId="{D9C63652-016D-47D5-B258-95143066D9B0}" destId="{3A55002F-4D16-426C-95CE-1FBE95368159}" srcOrd="0" destOrd="0" presId="urn:microsoft.com/office/officeart/2005/8/layout/bProcess3"/>
    <dgm:cxn modelId="{BA4C98E3-F4DE-4A50-9E09-6024B21FDE0A}" type="presParOf" srcId="{7E9EEC61-8382-45F1-9708-336FC68E10A8}" destId="{65825518-E56E-47D0-9A39-BC5A19D1AB5D}" srcOrd="6" destOrd="0" presId="urn:microsoft.com/office/officeart/2005/8/layout/bProcess3"/>
    <dgm:cxn modelId="{BC93A597-1FB2-4F1F-845C-68643B7E84DA}" type="presParOf" srcId="{7E9EEC61-8382-45F1-9708-336FC68E10A8}" destId="{694E7383-4494-4A69-AD82-79304F8FF239}" srcOrd="7" destOrd="0" presId="urn:microsoft.com/office/officeart/2005/8/layout/bProcess3"/>
    <dgm:cxn modelId="{F9705B56-3990-48F2-B417-5BE03240412E}" type="presParOf" srcId="{694E7383-4494-4A69-AD82-79304F8FF239}" destId="{CC495091-7EC1-42CB-B05A-587234F85436}" srcOrd="0" destOrd="0" presId="urn:microsoft.com/office/officeart/2005/8/layout/bProcess3"/>
    <dgm:cxn modelId="{9386647F-13A1-4D64-A80A-7C7302ACD0D7}" type="presParOf" srcId="{7E9EEC61-8382-45F1-9708-336FC68E10A8}" destId="{AA1A76F4-C985-4755-B02E-83FE39B7E791}" srcOrd="8"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8F4D2C-C4F1-46E9-B74F-25BC679B9D0E}" type="doc">
      <dgm:prSet loTypeId="urn:microsoft.com/office/officeart/2005/8/layout/bProcess3" loCatId="process" qsTypeId="urn:microsoft.com/office/officeart/2005/8/quickstyle/simple1" qsCatId="simple" csTypeId="urn:microsoft.com/office/officeart/2005/8/colors/accent3_2" csCatId="accent3" phldr="1"/>
      <dgm:spPr/>
      <dgm:t>
        <a:bodyPr/>
        <a:lstStyle/>
        <a:p>
          <a:endParaRPr lang="en-US"/>
        </a:p>
      </dgm:t>
    </dgm:pt>
    <dgm:pt modelId="{DF1D5DD1-869C-4373-8E61-37DEFE3DA240}">
      <dgm:prSet phldrT="[Text]"/>
      <dgm:spPr/>
      <dgm:t>
        <a:bodyPr/>
        <a:lstStyle/>
        <a:p>
          <a:pPr>
            <a:buSzPct val="100000"/>
            <a:buChar char="•"/>
          </a:pPr>
          <a:r>
            <a:rPr lang="en-US">
              <a:latin typeface="Times New Roman" panose="02020603050405020304" pitchFamily="18" charset="0"/>
              <a:ea typeface="Calibri" pitchFamily="34" charset="-122"/>
              <a:cs typeface="Times New Roman" panose="02020603050405020304" pitchFamily="18" charset="0"/>
            </a:rPr>
            <a:t>Older people have complex physical, emotional, social and psychological care needs requiring holistic responses.</a:t>
          </a:r>
          <a:endParaRPr lang="en-US"/>
        </a:p>
      </dgm:t>
    </dgm:pt>
    <dgm:pt modelId="{DE653358-37AC-4C0F-81C1-4BC97EDE1D23}" type="parTrans" cxnId="{81BB4895-B9F7-4BAF-AABC-BD830E16EDAB}">
      <dgm:prSet/>
      <dgm:spPr/>
      <dgm:t>
        <a:bodyPr/>
        <a:lstStyle/>
        <a:p>
          <a:endParaRPr lang="en-US"/>
        </a:p>
      </dgm:t>
    </dgm:pt>
    <dgm:pt modelId="{C66A965F-AF93-4544-90BA-BA75CC6B4CC5}" type="sibTrans" cxnId="{81BB4895-B9F7-4BAF-AABC-BD830E16EDAB}">
      <dgm:prSet/>
      <dgm:spPr/>
      <dgm:t>
        <a:bodyPr/>
        <a:lstStyle/>
        <a:p>
          <a:endParaRPr lang="en-US"/>
        </a:p>
      </dgm:t>
    </dgm:pt>
    <dgm:pt modelId="{3DBFF0F2-F261-4BF7-B677-376B27EA3E1A}">
      <dgm:prSet/>
      <dgm:spPr/>
      <dgm:t>
        <a:bodyPr/>
        <a:lstStyle/>
        <a:p>
          <a:r>
            <a:rPr lang="en-US">
              <a:latin typeface="Times New Roman" panose="02020603050405020304" pitchFamily="18" charset="0"/>
              <a:ea typeface="Calibri" pitchFamily="34" charset="-122"/>
              <a:cs typeface="Times New Roman" panose="02020603050405020304" pitchFamily="18" charset="0"/>
            </a:rPr>
            <a:t>Domiciliary care supports independence and continuity but faces significant workforce and funding challenges.</a:t>
          </a:r>
          <a:endParaRPr lang="en-US" dirty="0">
            <a:latin typeface="Times New Roman" panose="02020603050405020304" pitchFamily="18" charset="0"/>
            <a:cs typeface="Times New Roman" panose="02020603050405020304" pitchFamily="18" charset="0"/>
          </a:endParaRPr>
        </a:p>
      </dgm:t>
    </dgm:pt>
    <dgm:pt modelId="{427F1A5F-5273-448B-9283-1085C016B1D8}" type="parTrans" cxnId="{A37CB3EB-09A6-4C16-9BB8-6ED0B20C0697}">
      <dgm:prSet/>
      <dgm:spPr/>
      <dgm:t>
        <a:bodyPr/>
        <a:lstStyle/>
        <a:p>
          <a:endParaRPr lang="en-US"/>
        </a:p>
      </dgm:t>
    </dgm:pt>
    <dgm:pt modelId="{7A8D7D31-C6B8-4E3F-B815-F8D92EAC9191}" type="sibTrans" cxnId="{A37CB3EB-09A6-4C16-9BB8-6ED0B20C0697}">
      <dgm:prSet/>
      <dgm:spPr/>
      <dgm:t>
        <a:bodyPr/>
        <a:lstStyle/>
        <a:p>
          <a:endParaRPr lang="en-US"/>
        </a:p>
      </dgm:t>
    </dgm:pt>
    <dgm:pt modelId="{B85BF21D-354E-493E-AF4E-7946BD5AAA92}">
      <dgm:prSet/>
      <dgm:spPr/>
      <dgm:t>
        <a:bodyPr/>
        <a:lstStyle/>
        <a:p>
          <a:r>
            <a:rPr lang="en-US">
              <a:latin typeface="Times New Roman" panose="02020603050405020304" pitchFamily="18" charset="0"/>
              <a:ea typeface="Calibri" pitchFamily="34" charset="-122"/>
              <a:cs typeface="Times New Roman" panose="02020603050405020304" pitchFamily="18" charset="0"/>
            </a:rPr>
            <a:t>Residential care provides safety and structured support but must protect choice, dignity and personal identity.</a:t>
          </a:r>
          <a:endParaRPr lang="en-US" dirty="0">
            <a:latin typeface="Times New Roman" panose="02020603050405020304" pitchFamily="18" charset="0"/>
            <a:cs typeface="Times New Roman" panose="02020603050405020304" pitchFamily="18" charset="0"/>
          </a:endParaRPr>
        </a:p>
      </dgm:t>
    </dgm:pt>
    <dgm:pt modelId="{254AA3C0-F0EC-4E9E-A81C-2287971CD248}" type="parTrans" cxnId="{C90C524C-7B5F-4158-92A3-5B783C6FE99C}">
      <dgm:prSet/>
      <dgm:spPr/>
      <dgm:t>
        <a:bodyPr/>
        <a:lstStyle/>
        <a:p>
          <a:endParaRPr lang="en-US"/>
        </a:p>
      </dgm:t>
    </dgm:pt>
    <dgm:pt modelId="{0888EFDA-0D90-470E-A8FA-BB66F648A91D}" type="sibTrans" cxnId="{C90C524C-7B5F-4158-92A3-5B783C6FE99C}">
      <dgm:prSet/>
      <dgm:spPr/>
      <dgm:t>
        <a:bodyPr/>
        <a:lstStyle/>
        <a:p>
          <a:endParaRPr lang="en-US"/>
        </a:p>
      </dgm:t>
    </dgm:pt>
    <dgm:pt modelId="{0499D6D8-5C97-4004-9473-4B5CAB3EA5FD}">
      <dgm:prSet/>
      <dgm:spPr/>
      <dgm:t>
        <a:bodyPr/>
        <a:lstStyle/>
        <a:p>
          <a:r>
            <a:rPr lang="en-US">
              <a:latin typeface="Times New Roman" panose="02020603050405020304" pitchFamily="18" charset="0"/>
              <a:ea typeface="Calibri" pitchFamily="34" charset="-122"/>
              <a:cs typeface="Times New Roman" panose="02020603050405020304" pitchFamily="18" charset="0"/>
            </a:rPr>
            <a:t>Telehealth and remote monitoring can improve access, safety and independence for older people.</a:t>
          </a:r>
          <a:endParaRPr lang="en-US" dirty="0">
            <a:latin typeface="Times New Roman" panose="02020603050405020304" pitchFamily="18" charset="0"/>
            <a:cs typeface="Times New Roman" panose="02020603050405020304" pitchFamily="18" charset="0"/>
          </a:endParaRPr>
        </a:p>
      </dgm:t>
    </dgm:pt>
    <dgm:pt modelId="{D6A96A64-E7D7-4DBD-8AE8-788B20A5738B}" type="parTrans" cxnId="{3EE8E96D-0E95-4AF0-9211-08E86C6C3D4C}">
      <dgm:prSet/>
      <dgm:spPr/>
      <dgm:t>
        <a:bodyPr/>
        <a:lstStyle/>
        <a:p>
          <a:endParaRPr lang="en-US"/>
        </a:p>
      </dgm:t>
    </dgm:pt>
    <dgm:pt modelId="{F1D2CFB8-631B-4B13-8F6A-4E8D3982238D}" type="sibTrans" cxnId="{3EE8E96D-0E95-4AF0-9211-08E86C6C3D4C}">
      <dgm:prSet/>
      <dgm:spPr/>
      <dgm:t>
        <a:bodyPr/>
        <a:lstStyle/>
        <a:p>
          <a:endParaRPr lang="en-US"/>
        </a:p>
      </dgm:t>
    </dgm:pt>
    <dgm:pt modelId="{01D9962C-9267-46EB-8422-30632352BC9B}">
      <dgm:prSet/>
      <dgm:spPr/>
      <dgm:t>
        <a:bodyPr/>
        <a:lstStyle/>
        <a:p>
          <a:r>
            <a:rPr lang="en-US">
              <a:latin typeface="Times New Roman" panose="02020603050405020304" pitchFamily="18" charset="0"/>
              <a:ea typeface="Calibri" pitchFamily="34" charset="-122"/>
              <a:cs typeface="Times New Roman" panose="02020603050405020304" pitchFamily="18" charset="0"/>
            </a:rPr>
            <a:t>Technology must be inclusive, ethical and supported by human interaction to avoid widening inequalities.</a:t>
          </a:r>
          <a:endParaRPr lang="en-US" dirty="0">
            <a:latin typeface="Times New Roman" panose="02020603050405020304" pitchFamily="18" charset="0"/>
            <a:cs typeface="Times New Roman" panose="02020603050405020304" pitchFamily="18" charset="0"/>
          </a:endParaRPr>
        </a:p>
      </dgm:t>
    </dgm:pt>
    <dgm:pt modelId="{66E19971-F562-4351-A613-A7E2A62AB65E}" type="parTrans" cxnId="{910AAED2-2395-49CC-B134-25C81AF44D22}">
      <dgm:prSet/>
      <dgm:spPr/>
      <dgm:t>
        <a:bodyPr/>
        <a:lstStyle/>
        <a:p>
          <a:endParaRPr lang="en-US"/>
        </a:p>
      </dgm:t>
    </dgm:pt>
    <dgm:pt modelId="{05838175-69A4-4049-B8D5-27BD90CB80A9}" type="sibTrans" cxnId="{910AAED2-2395-49CC-B134-25C81AF44D22}">
      <dgm:prSet/>
      <dgm:spPr/>
      <dgm:t>
        <a:bodyPr/>
        <a:lstStyle/>
        <a:p>
          <a:endParaRPr lang="en-US"/>
        </a:p>
      </dgm:t>
    </dgm:pt>
    <dgm:pt modelId="{588C3330-F981-42AB-9354-200C4CC05CBD}">
      <dgm:prSet/>
      <dgm:spPr/>
      <dgm:t>
        <a:bodyPr/>
        <a:lstStyle/>
        <a:p>
          <a:r>
            <a:rPr lang="en-US">
              <a:latin typeface="Times New Roman" panose="02020603050405020304" pitchFamily="18" charset="0"/>
              <a:ea typeface="Calibri" pitchFamily="34" charset="-122"/>
              <a:cs typeface="Times New Roman" panose="02020603050405020304" pitchFamily="18" charset="0"/>
            </a:rPr>
            <a:t>Integrating theory, policy, legislation and person-centred practice is essential for improving outcomes.</a:t>
          </a:r>
          <a:endParaRPr lang="en-US" dirty="0">
            <a:latin typeface="Times New Roman" panose="02020603050405020304" pitchFamily="18" charset="0"/>
            <a:cs typeface="Times New Roman" panose="02020603050405020304" pitchFamily="18" charset="0"/>
          </a:endParaRPr>
        </a:p>
      </dgm:t>
    </dgm:pt>
    <dgm:pt modelId="{AA0DD196-9DFC-46C0-A83E-A8DE6E34B9EF}" type="parTrans" cxnId="{F3796D4F-3A51-409D-804D-7E490E8B75F3}">
      <dgm:prSet/>
      <dgm:spPr/>
      <dgm:t>
        <a:bodyPr/>
        <a:lstStyle/>
        <a:p>
          <a:endParaRPr lang="en-US"/>
        </a:p>
      </dgm:t>
    </dgm:pt>
    <dgm:pt modelId="{C9368C69-A56D-46CF-8FF3-1E5BAAAE737B}" type="sibTrans" cxnId="{F3796D4F-3A51-409D-804D-7E490E8B75F3}">
      <dgm:prSet/>
      <dgm:spPr/>
      <dgm:t>
        <a:bodyPr/>
        <a:lstStyle/>
        <a:p>
          <a:endParaRPr lang="en-US"/>
        </a:p>
      </dgm:t>
    </dgm:pt>
    <dgm:pt modelId="{78E757B3-0DDA-4139-8BB2-C1C407666BEF}" type="pres">
      <dgm:prSet presAssocID="{538F4D2C-C4F1-46E9-B74F-25BC679B9D0E}" presName="Name0" presStyleCnt="0">
        <dgm:presLayoutVars>
          <dgm:dir/>
          <dgm:resizeHandles val="exact"/>
        </dgm:presLayoutVars>
      </dgm:prSet>
      <dgm:spPr/>
    </dgm:pt>
    <dgm:pt modelId="{E0578EDD-0769-40D9-8C9F-1A661372D788}" type="pres">
      <dgm:prSet presAssocID="{DF1D5DD1-869C-4373-8E61-37DEFE3DA240}" presName="node" presStyleLbl="node1" presStyleIdx="0" presStyleCnt="6">
        <dgm:presLayoutVars>
          <dgm:bulletEnabled val="1"/>
        </dgm:presLayoutVars>
      </dgm:prSet>
      <dgm:spPr/>
    </dgm:pt>
    <dgm:pt modelId="{6ED29E10-B991-495B-8923-F28DFBAC9AEC}" type="pres">
      <dgm:prSet presAssocID="{C66A965F-AF93-4544-90BA-BA75CC6B4CC5}" presName="sibTrans" presStyleLbl="sibTrans1D1" presStyleIdx="0" presStyleCnt="5"/>
      <dgm:spPr/>
    </dgm:pt>
    <dgm:pt modelId="{DEFEF8D7-186E-45E5-9D58-C58CD13C8DDB}" type="pres">
      <dgm:prSet presAssocID="{C66A965F-AF93-4544-90BA-BA75CC6B4CC5}" presName="connectorText" presStyleLbl="sibTrans1D1" presStyleIdx="0" presStyleCnt="5"/>
      <dgm:spPr/>
    </dgm:pt>
    <dgm:pt modelId="{F881DF00-2499-45CE-95E1-D574B6EBD7F7}" type="pres">
      <dgm:prSet presAssocID="{3DBFF0F2-F261-4BF7-B677-376B27EA3E1A}" presName="node" presStyleLbl="node1" presStyleIdx="1" presStyleCnt="6">
        <dgm:presLayoutVars>
          <dgm:bulletEnabled val="1"/>
        </dgm:presLayoutVars>
      </dgm:prSet>
      <dgm:spPr/>
    </dgm:pt>
    <dgm:pt modelId="{9EA04BFE-82B8-4582-8F3F-C603DD5DFA7C}" type="pres">
      <dgm:prSet presAssocID="{7A8D7D31-C6B8-4E3F-B815-F8D92EAC9191}" presName="sibTrans" presStyleLbl="sibTrans1D1" presStyleIdx="1" presStyleCnt="5"/>
      <dgm:spPr/>
    </dgm:pt>
    <dgm:pt modelId="{26CE4BA3-2957-463A-9D2D-0A7B298D3722}" type="pres">
      <dgm:prSet presAssocID="{7A8D7D31-C6B8-4E3F-B815-F8D92EAC9191}" presName="connectorText" presStyleLbl="sibTrans1D1" presStyleIdx="1" presStyleCnt="5"/>
      <dgm:spPr/>
    </dgm:pt>
    <dgm:pt modelId="{14AC5424-FB8C-4FC8-9C5B-E4D3A891019D}" type="pres">
      <dgm:prSet presAssocID="{B85BF21D-354E-493E-AF4E-7946BD5AAA92}" presName="node" presStyleLbl="node1" presStyleIdx="2" presStyleCnt="6">
        <dgm:presLayoutVars>
          <dgm:bulletEnabled val="1"/>
        </dgm:presLayoutVars>
      </dgm:prSet>
      <dgm:spPr/>
    </dgm:pt>
    <dgm:pt modelId="{6C2A06FD-191B-40D9-BE5F-6669C64D8F28}" type="pres">
      <dgm:prSet presAssocID="{0888EFDA-0D90-470E-A8FA-BB66F648A91D}" presName="sibTrans" presStyleLbl="sibTrans1D1" presStyleIdx="2" presStyleCnt="5"/>
      <dgm:spPr/>
    </dgm:pt>
    <dgm:pt modelId="{181C8E89-34F6-4C52-B312-07B47377DBBA}" type="pres">
      <dgm:prSet presAssocID="{0888EFDA-0D90-470E-A8FA-BB66F648A91D}" presName="connectorText" presStyleLbl="sibTrans1D1" presStyleIdx="2" presStyleCnt="5"/>
      <dgm:spPr/>
    </dgm:pt>
    <dgm:pt modelId="{9444472F-8ECA-4EC8-A48B-1942A591A02A}" type="pres">
      <dgm:prSet presAssocID="{0499D6D8-5C97-4004-9473-4B5CAB3EA5FD}" presName="node" presStyleLbl="node1" presStyleIdx="3" presStyleCnt="6">
        <dgm:presLayoutVars>
          <dgm:bulletEnabled val="1"/>
        </dgm:presLayoutVars>
      </dgm:prSet>
      <dgm:spPr/>
    </dgm:pt>
    <dgm:pt modelId="{463FB38F-CFA9-4662-8E42-F2E4A2CBDE87}" type="pres">
      <dgm:prSet presAssocID="{F1D2CFB8-631B-4B13-8F6A-4E8D3982238D}" presName="sibTrans" presStyleLbl="sibTrans1D1" presStyleIdx="3" presStyleCnt="5"/>
      <dgm:spPr/>
    </dgm:pt>
    <dgm:pt modelId="{41CD6E24-F476-46CF-897A-E63687766823}" type="pres">
      <dgm:prSet presAssocID="{F1D2CFB8-631B-4B13-8F6A-4E8D3982238D}" presName="connectorText" presStyleLbl="sibTrans1D1" presStyleIdx="3" presStyleCnt="5"/>
      <dgm:spPr/>
    </dgm:pt>
    <dgm:pt modelId="{D7F29F99-C0F6-491F-B3AB-C877EA5F0D6D}" type="pres">
      <dgm:prSet presAssocID="{01D9962C-9267-46EB-8422-30632352BC9B}" presName="node" presStyleLbl="node1" presStyleIdx="4" presStyleCnt="6">
        <dgm:presLayoutVars>
          <dgm:bulletEnabled val="1"/>
        </dgm:presLayoutVars>
      </dgm:prSet>
      <dgm:spPr/>
    </dgm:pt>
    <dgm:pt modelId="{37454442-B94C-4A25-B8CF-C4B5ECE38DDE}" type="pres">
      <dgm:prSet presAssocID="{05838175-69A4-4049-B8D5-27BD90CB80A9}" presName="sibTrans" presStyleLbl="sibTrans1D1" presStyleIdx="4" presStyleCnt="5"/>
      <dgm:spPr/>
    </dgm:pt>
    <dgm:pt modelId="{F9867BD1-3F10-4808-80E7-42C135BE9976}" type="pres">
      <dgm:prSet presAssocID="{05838175-69A4-4049-B8D5-27BD90CB80A9}" presName="connectorText" presStyleLbl="sibTrans1D1" presStyleIdx="4" presStyleCnt="5"/>
      <dgm:spPr/>
    </dgm:pt>
    <dgm:pt modelId="{1FE8CD4C-6102-49C5-901F-E07E54A4373A}" type="pres">
      <dgm:prSet presAssocID="{588C3330-F981-42AB-9354-200C4CC05CBD}" presName="node" presStyleLbl="node1" presStyleIdx="5" presStyleCnt="6">
        <dgm:presLayoutVars>
          <dgm:bulletEnabled val="1"/>
        </dgm:presLayoutVars>
      </dgm:prSet>
      <dgm:spPr/>
    </dgm:pt>
  </dgm:ptLst>
  <dgm:cxnLst>
    <dgm:cxn modelId="{3A9B1A04-809F-4559-A1FF-7EC314687A6D}" type="presOf" srcId="{538F4D2C-C4F1-46E9-B74F-25BC679B9D0E}" destId="{78E757B3-0DDA-4139-8BB2-C1C407666BEF}" srcOrd="0" destOrd="0" presId="urn:microsoft.com/office/officeart/2005/8/layout/bProcess3"/>
    <dgm:cxn modelId="{C5159704-3FB1-4BA5-B3BB-BDE4CA141368}" type="presOf" srcId="{7A8D7D31-C6B8-4E3F-B815-F8D92EAC9191}" destId="{26CE4BA3-2957-463A-9D2D-0A7B298D3722}" srcOrd="1" destOrd="0" presId="urn:microsoft.com/office/officeart/2005/8/layout/bProcess3"/>
    <dgm:cxn modelId="{899D9E1B-55FF-409C-8F00-CA7CB80BCCB8}" type="presOf" srcId="{05838175-69A4-4049-B8D5-27BD90CB80A9}" destId="{37454442-B94C-4A25-B8CF-C4B5ECE38DDE}" srcOrd="0" destOrd="0" presId="urn:microsoft.com/office/officeart/2005/8/layout/bProcess3"/>
    <dgm:cxn modelId="{334E2321-FF44-4913-B39F-9662314E8A72}" type="presOf" srcId="{01D9962C-9267-46EB-8422-30632352BC9B}" destId="{D7F29F99-C0F6-491F-B3AB-C877EA5F0D6D}" srcOrd="0" destOrd="0" presId="urn:microsoft.com/office/officeart/2005/8/layout/bProcess3"/>
    <dgm:cxn modelId="{0A602333-3003-4CAA-879A-E2BF6B1185DF}" type="presOf" srcId="{0888EFDA-0D90-470E-A8FA-BB66F648A91D}" destId="{181C8E89-34F6-4C52-B312-07B47377DBBA}" srcOrd="1" destOrd="0" presId="urn:microsoft.com/office/officeart/2005/8/layout/bProcess3"/>
    <dgm:cxn modelId="{995D0D3F-2064-462C-9E53-E21E1E6D148A}" type="presOf" srcId="{05838175-69A4-4049-B8D5-27BD90CB80A9}" destId="{F9867BD1-3F10-4808-80E7-42C135BE9976}" srcOrd="1" destOrd="0" presId="urn:microsoft.com/office/officeart/2005/8/layout/bProcess3"/>
    <dgm:cxn modelId="{C90C524C-7B5F-4158-92A3-5B783C6FE99C}" srcId="{538F4D2C-C4F1-46E9-B74F-25BC679B9D0E}" destId="{B85BF21D-354E-493E-AF4E-7946BD5AAA92}" srcOrd="2" destOrd="0" parTransId="{254AA3C0-F0EC-4E9E-A81C-2287971CD248}" sibTransId="{0888EFDA-0D90-470E-A8FA-BB66F648A91D}"/>
    <dgm:cxn modelId="{3EE8E96D-0E95-4AF0-9211-08E86C6C3D4C}" srcId="{538F4D2C-C4F1-46E9-B74F-25BC679B9D0E}" destId="{0499D6D8-5C97-4004-9473-4B5CAB3EA5FD}" srcOrd="3" destOrd="0" parTransId="{D6A96A64-E7D7-4DBD-8AE8-788B20A5738B}" sibTransId="{F1D2CFB8-631B-4B13-8F6A-4E8D3982238D}"/>
    <dgm:cxn modelId="{4A807B6E-5082-454B-BABA-FB4429518F3C}" type="presOf" srcId="{DF1D5DD1-869C-4373-8E61-37DEFE3DA240}" destId="{E0578EDD-0769-40D9-8C9F-1A661372D788}" srcOrd="0" destOrd="0" presId="urn:microsoft.com/office/officeart/2005/8/layout/bProcess3"/>
    <dgm:cxn modelId="{F3796D4F-3A51-409D-804D-7E490E8B75F3}" srcId="{538F4D2C-C4F1-46E9-B74F-25BC679B9D0E}" destId="{588C3330-F981-42AB-9354-200C4CC05CBD}" srcOrd="5" destOrd="0" parTransId="{AA0DD196-9DFC-46C0-A83E-A8DE6E34B9EF}" sibTransId="{C9368C69-A56D-46CF-8FF3-1E5BAAAE737B}"/>
    <dgm:cxn modelId="{BEDC0050-B6B3-4A5F-B8DA-29D1BD08A75A}" type="presOf" srcId="{F1D2CFB8-631B-4B13-8F6A-4E8D3982238D}" destId="{41CD6E24-F476-46CF-897A-E63687766823}" srcOrd="1" destOrd="0" presId="urn:microsoft.com/office/officeart/2005/8/layout/bProcess3"/>
    <dgm:cxn modelId="{F2F6A675-6395-415A-AB16-71B9D4D0765B}" type="presOf" srcId="{0499D6D8-5C97-4004-9473-4B5CAB3EA5FD}" destId="{9444472F-8ECA-4EC8-A48B-1942A591A02A}" srcOrd="0" destOrd="0" presId="urn:microsoft.com/office/officeart/2005/8/layout/bProcess3"/>
    <dgm:cxn modelId="{A2513488-BCBC-4CA3-A431-A719CAB4C27A}" type="presOf" srcId="{588C3330-F981-42AB-9354-200C4CC05CBD}" destId="{1FE8CD4C-6102-49C5-901F-E07E54A4373A}" srcOrd="0" destOrd="0" presId="urn:microsoft.com/office/officeart/2005/8/layout/bProcess3"/>
    <dgm:cxn modelId="{984ACB8F-EF71-4671-8C95-D3B5B66E5BAE}" type="presOf" srcId="{C66A965F-AF93-4544-90BA-BA75CC6B4CC5}" destId="{DEFEF8D7-186E-45E5-9D58-C58CD13C8DDB}" srcOrd="1" destOrd="0" presId="urn:microsoft.com/office/officeart/2005/8/layout/bProcess3"/>
    <dgm:cxn modelId="{81BB4895-B9F7-4BAF-AABC-BD830E16EDAB}" srcId="{538F4D2C-C4F1-46E9-B74F-25BC679B9D0E}" destId="{DF1D5DD1-869C-4373-8E61-37DEFE3DA240}" srcOrd="0" destOrd="0" parTransId="{DE653358-37AC-4C0F-81C1-4BC97EDE1D23}" sibTransId="{C66A965F-AF93-4544-90BA-BA75CC6B4CC5}"/>
    <dgm:cxn modelId="{5E179E99-0C6B-4448-9B8B-AF0BBEE218F1}" type="presOf" srcId="{B85BF21D-354E-493E-AF4E-7946BD5AAA92}" destId="{14AC5424-FB8C-4FC8-9C5B-E4D3A891019D}" srcOrd="0" destOrd="0" presId="urn:microsoft.com/office/officeart/2005/8/layout/bProcess3"/>
    <dgm:cxn modelId="{543C43A8-2C82-488F-80F0-5B1112B3D015}" type="presOf" srcId="{7A8D7D31-C6B8-4E3F-B815-F8D92EAC9191}" destId="{9EA04BFE-82B8-4582-8F3F-C603DD5DFA7C}" srcOrd="0" destOrd="0" presId="urn:microsoft.com/office/officeart/2005/8/layout/bProcess3"/>
    <dgm:cxn modelId="{51AD75B4-17AE-4C58-A4C7-831202EE028D}" type="presOf" srcId="{3DBFF0F2-F261-4BF7-B677-376B27EA3E1A}" destId="{F881DF00-2499-45CE-95E1-D574B6EBD7F7}" srcOrd="0" destOrd="0" presId="urn:microsoft.com/office/officeart/2005/8/layout/bProcess3"/>
    <dgm:cxn modelId="{62AE8FBE-45C0-48CD-BE2B-AAA8EC69FA99}" type="presOf" srcId="{F1D2CFB8-631B-4B13-8F6A-4E8D3982238D}" destId="{463FB38F-CFA9-4662-8E42-F2E4A2CBDE87}" srcOrd="0" destOrd="0" presId="urn:microsoft.com/office/officeart/2005/8/layout/bProcess3"/>
    <dgm:cxn modelId="{910AAED2-2395-49CC-B134-25C81AF44D22}" srcId="{538F4D2C-C4F1-46E9-B74F-25BC679B9D0E}" destId="{01D9962C-9267-46EB-8422-30632352BC9B}" srcOrd="4" destOrd="0" parTransId="{66E19971-F562-4351-A613-A7E2A62AB65E}" sibTransId="{05838175-69A4-4049-B8D5-27BD90CB80A9}"/>
    <dgm:cxn modelId="{0B3B50E8-FC89-4CAB-A124-38E22B380490}" type="presOf" srcId="{0888EFDA-0D90-470E-A8FA-BB66F648A91D}" destId="{6C2A06FD-191B-40D9-BE5F-6669C64D8F28}" srcOrd="0" destOrd="0" presId="urn:microsoft.com/office/officeart/2005/8/layout/bProcess3"/>
    <dgm:cxn modelId="{A37CB3EB-09A6-4C16-9BB8-6ED0B20C0697}" srcId="{538F4D2C-C4F1-46E9-B74F-25BC679B9D0E}" destId="{3DBFF0F2-F261-4BF7-B677-376B27EA3E1A}" srcOrd="1" destOrd="0" parTransId="{427F1A5F-5273-448B-9283-1085C016B1D8}" sibTransId="{7A8D7D31-C6B8-4E3F-B815-F8D92EAC9191}"/>
    <dgm:cxn modelId="{26FAFDEE-D623-4503-A142-0CA82950B7F6}" type="presOf" srcId="{C66A965F-AF93-4544-90BA-BA75CC6B4CC5}" destId="{6ED29E10-B991-495B-8923-F28DFBAC9AEC}" srcOrd="0" destOrd="0" presId="urn:microsoft.com/office/officeart/2005/8/layout/bProcess3"/>
    <dgm:cxn modelId="{6F6BDA72-CD73-40FF-903E-DA6B2B667EC0}" type="presParOf" srcId="{78E757B3-0DDA-4139-8BB2-C1C407666BEF}" destId="{E0578EDD-0769-40D9-8C9F-1A661372D788}" srcOrd="0" destOrd="0" presId="urn:microsoft.com/office/officeart/2005/8/layout/bProcess3"/>
    <dgm:cxn modelId="{A6147B57-5CF1-40E3-8F43-58DB85100083}" type="presParOf" srcId="{78E757B3-0DDA-4139-8BB2-C1C407666BEF}" destId="{6ED29E10-B991-495B-8923-F28DFBAC9AEC}" srcOrd="1" destOrd="0" presId="urn:microsoft.com/office/officeart/2005/8/layout/bProcess3"/>
    <dgm:cxn modelId="{18E1115D-0A50-43A0-BEDA-89771F46532A}" type="presParOf" srcId="{6ED29E10-B991-495B-8923-F28DFBAC9AEC}" destId="{DEFEF8D7-186E-45E5-9D58-C58CD13C8DDB}" srcOrd="0" destOrd="0" presId="urn:microsoft.com/office/officeart/2005/8/layout/bProcess3"/>
    <dgm:cxn modelId="{04D66FF4-6FA4-4C57-B960-84EF4DC189F2}" type="presParOf" srcId="{78E757B3-0DDA-4139-8BB2-C1C407666BEF}" destId="{F881DF00-2499-45CE-95E1-D574B6EBD7F7}" srcOrd="2" destOrd="0" presId="urn:microsoft.com/office/officeart/2005/8/layout/bProcess3"/>
    <dgm:cxn modelId="{0FE9A73C-8056-48B8-BF6F-92C5CDCA548F}" type="presParOf" srcId="{78E757B3-0DDA-4139-8BB2-C1C407666BEF}" destId="{9EA04BFE-82B8-4582-8F3F-C603DD5DFA7C}" srcOrd="3" destOrd="0" presId="urn:microsoft.com/office/officeart/2005/8/layout/bProcess3"/>
    <dgm:cxn modelId="{A47C020A-0FEA-4E41-BA95-7F27C206CDDE}" type="presParOf" srcId="{9EA04BFE-82B8-4582-8F3F-C603DD5DFA7C}" destId="{26CE4BA3-2957-463A-9D2D-0A7B298D3722}" srcOrd="0" destOrd="0" presId="urn:microsoft.com/office/officeart/2005/8/layout/bProcess3"/>
    <dgm:cxn modelId="{D164159F-F419-4298-ADBA-6EF4F11E372C}" type="presParOf" srcId="{78E757B3-0DDA-4139-8BB2-C1C407666BEF}" destId="{14AC5424-FB8C-4FC8-9C5B-E4D3A891019D}" srcOrd="4" destOrd="0" presId="urn:microsoft.com/office/officeart/2005/8/layout/bProcess3"/>
    <dgm:cxn modelId="{934A2898-15E0-40C3-BFE7-DE178DF7C3ED}" type="presParOf" srcId="{78E757B3-0DDA-4139-8BB2-C1C407666BEF}" destId="{6C2A06FD-191B-40D9-BE5F-6669C64D8F28}" srcOrd="5" destOrd="0" presId="urn:microsoft.com/office/officeart/2005/8/layout/bProcess3"/>
    <dgm:cxn modelId="{E8C8A5B9-31BC-458E-AD4D-33144A10D42C}" type="presParOf" srcId="{6C2A06FD-191B-40D9-BE5F-6669C64D8F28}" destId="{181C8E89-34F6-4C52-B312-07B47377DBBA}" srcOrd="0" destOrd="0" presId="urn:microsoft.com/office/officeart/2005/8/layout/bProcess3"/>
    <dgm:cxn modelId="{524FCD82-15BE-47F4-805A-C130305F6B0A}" type="presParOf" srcId="{78E757B3-0DDA-4139-8BB2-C1C407666BEF}" destId="{9444472F-8ECA-4EC8-A48B-1942A591A02A}" srcOrd="6" destOrd="0" presId="urn:microsoft.com/office/officeart/2005/8/layout/bProcess3"/>
    <dgm:cxn modelId="{42EAF1E0-2338-4688-A2FF-AF4BEC9AD910}" type="presParOf" srcId="{78E757B3-0DDA-4139-8BB2-C1C407666BEF}" destId="{463FB38F-CFA9-4662-8E42-F2E4A2CBDE87}" srcOrd="7" destOrd="0" presId="urn:microsoft.com/office/officeart/2005/8/layout/bProcess3"/>
    <dgm:cxn modelId="{E7C8F445-1A9C-4A5D-AA2F-2DED961CDB03}" type="presParOf" srcId="{463FB38F-CFA9-4662-8E42-F2E4A2CBDE87}" destId="{41CD6E24-F476-46CF-897A-E63687766823}" srcOrd="0" destOrd="0" presId="urn:microsoft.com/office/officeart/2005/8/layout/bProcess3"/>
    <dgm:cxn modelId="{682DB70C-9C80-452A-88E5-DE059C7C9D89}" type="presParOf" srcId="{78E757B3-0DDA-4139-8BB2-C1C407666BEF}" destId="{D7F29F99-C0F6-491F-B3AB-C877EA5F0D6D}" srcOrd="8" destOrd="0" presId="urn:microsoft.com/office/officeart/2005/8/layout/bProcess3"/>
    <dgm:cxn modelId="{D7FEEB19-DAEE-4935-8138-747AE6B074BE}" type="presParOf" srcId="{78E757B3-0DDA-4139-8BB2-C1C407666BEF}" destId="{37454442-B94C-4A25-B8CF-C4B5ECE38DDE}" srcOrd="9" destOrd="0" presId="urn:microsoft.com/office/officeart/2005/8/layout/bProcess3"/>
    <dgm:cxn modelId="{32BA237D-E880-41B8-9A2A-E2AB5147AE69}" type="presParOf" srcId="{37454442-B94C-4A25-B8CF-C4B5ECE38DDE}" destId="{F9867BD1-3F10-4808-80E7-42C135BE9976}" srcOrd="0" destOrd="0" presId="urn:microsoft.com/office/officeart/2005/8/layout/bProcess3"/>
    <dgm:cxn modelId="{543F980C-8211-472B-841F-68606E5CC9E0}" type="presParOf" srcId="{78E757B3-0DDA-4139-8BB2-C1C407666BEF}" destId="{1FE8CD4C-6102-49C5-901F-E07E54A4373A}" srcOrd="10"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815642-410E-4004-BE82-72C8A104F3CE}">
      <dsp:nvSpPr>
        <dsp:cNvPr id="0" name=""/>
        <dsp:cNvSpPr/>
      </dsp:nvSpPr>
      <dsp:spPr>
        <a:xfrm>
          <a:off x="1302547" y="-70392"/>
          <a:ext cx="3576630" cy="3576630"/>
        </a:xfrm>
        <a:prstGeom prst="circularArrow">
          <a:avLst>
            <a:gd name="adj1" fmla="val 4668"/>
            <a:gd name="adj2" fmla="val 272909"/>
            <a:gd name="adj3" fmla="val 12989582"/>
            <a:gd name="adj4" fmla="val 17923925"/>
            <a:gd name="adj5" fmla="val 4847"/>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782741-1BCD-4C42-B0F6-8EE71466FA7E}">
      <dsp:nvSpPr>
        <dsp:cNvPr id="0" name=""/>
        <dsp:cNvSpPr/>
      </dsp:nvSpPr>
      <dsp:spPr>
        <a:xfrm>
          <a:off x="1948390" y="747"/>
          <a:ext cx="2284944" cy="1142472"/>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SzPct val="100000"/>
            <a:buNone/>
          </a:pPr>
          <a:r>
            <a:rPr lang="en-US" sz="1100" kern="1200">
              <a:latin typeface="Times New Roman" panose="02020603050405020304" pitchFamily="18" charset="0"/>
              <a:ea typeface="Calibri" pitchFamily="34" charset="-122"/>
              <a:cs typeface="Times New Roman" panose="02020603050405020304" pitchFamily="18" charset="0"/>
            </a:rPr>
            <a:t>This presentation examines the care, empowerment, and support needed by older folks in the UK. </a:t>
          </a:r>
          <a:endParaRPr lang="en-US" sz="1100" kern="1200"/>
        </a:p>
      </dsp:txBody>
      <dsp:txXfrm>
        <a:off x="2004161" y="56518"/>
        <a:ext cx="2173402" cy="1030930"/>
      </dsp:txXfrm>
    </dsp:sp>
    <dsp:sp modelId="{BB9C5419-A2E7-4B89-B0E4-AB8C228A6754}">
      <dsp:nvSpPr>
        <dsp:cNvPr id="0" name=""/>
        <dsp:cNvSpPr/>
      </dsp:nvSpPr>
      <dsp:spPr>
        <a:xfrm>
          <a:off x="3232638" y="1284995"/>
          <a:ext cx="2284944" cy="1142472"/>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latin typeface="Times New Roman" panose="02020603050405020304" pitchFamily="18" charset="0"/>
              <a:ea typeface="Calibri" pitchFamily="34" charset="-122"/>
              <a:cs typeface="Times New Roman" panose="02020603050405020304" pitchFamily="18" charset="0"/>
            </a:rPr>
            <a:t>Aging affects us biologically, psychologically, and socially—think genetic changes, shifting identities, and struggles with independence (Gaviano et al., 2024). </a:t>
          </a:r>
          <a:endParaRPr lang="en-US" sz="1100" kern="1200" dirty="0">
            <a:latin typeface="Times New Roman" panose="02020603050405020304" pitchFamily="18" charset="0"/>
            <a:ea typeface="Calibri" pitchFamily="34" charset="-122"/>
            <a:cs typeface="Times New Roman" panose="02020603050405020304" pitchFamily="18" charset="0"/>
          </a:endParaRPr>
        </a:p>
      </dsp:txBody>
      <dsp:txXfrm>
        <a:off x="3288409" y="1340766"/>
        <a:ext cx="2173402" cy="1030930"/>
      </dsp:txXfrm>
    </dsp:sp>
    <dsp:sp modelId="{A6624313-487D-4942-91F6-72FD0BB44E32}">
      <dsp:nvSpPr>
        <dsp:cNvPr id="0" name=""/>
        <dsp:cNvSpPr/>
      </dsp:nvSpPr>
      <dsp:spPr>
        <a:xfrm>
          <a:off x="1948390" y="2569244"/>
          <a:ext cx="2284944" cy="1142472"/>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latin typeface="Times New Roman" panose="02020603050405020304" pitchFamily="18" charset="0"/>
              <a:ea typeface="Calibri" pitchFamily="34" charset="-122"/>
              <a:cs typeface="Times New Roman" panose="02020603050405020304" pitchFamily="18" charset="0"/>
            </a:rPr>
            <a:t>Our main goal is to help older people maintain their dignity, independence, choices, and overall quality of life.</a:t>
          </a:r>
          <a:endParaRPr lang="en-US" sz="1100" kern="1200" dirty="0">
            <a:latin typeface="Times New Roman" panose="02020603050405020304" pitchFamily="18" charset="0"/>
            <a:ea typeface="Calibri" pitchFamily="34" charset="-122"/>
            <a:cs typeface="Times New Roman" panose="02020603050405020304" pitchFamily="18" charset="0"/>
          </a:endParaRPr>
        </a:p>
      </dsp:txBody>
      <dsp:txXfrm>
        <a:off x="2004161" y="2625015"/>
        <a:ext cx="2173402" cy="1030930"/>
      </dsp:txXfrm>
    </dsp:sp>
    <dsp:sp modelId="{20FE0407-0427-473D-9F84-FB663085AA2F}">
      <dsp:nvSpPr>
        <dsp:cNvPr id="0" name=""/>
        <dsp:cNvSpPr/>
      </dsp:nvSpPr>
      <dsp:spPr>
        <a:xfrm>
          <a:off x="664142" y="1284995"/>
          <a:ext cx="2284944" cy="1142472"/>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latin typeface="Times New Roman" panose="02020603050405020304" pitchFamily="18" charset="0"/>
              <a:ea typeface="Calibri" pitchFamily="34" charset="-122"/>
              <a:cs typeface="Times New Roman" panose="02020603050405020304" pitchFamily="18" charset="0"/>
            </a:rPr>
            <a:t>We explore ageing theories and current policies, look at existing care options and new tech advances, share real-life stories, and offer recommendations too.</a:t>
          </a:r>
          <a:endParaRPr lang="en-US" sz="1100" kern="1200" dirty="0">
            <a:latin typeface="Times New Roman" panose="02020603050405020304" pitchFamily="18" charset="0"/>
            <a:cs typeface="Times New Roman" panose="02020603050405020304" pitchFamily="18" charset="0"/>
          </a:endParaRPr>
        </a:p>
      </dsp:txBody>
      <dsp:txXfrm>
        <a:off x="719913" y="1340766"/>
        <a:ext cx="2173402" cy="10309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D9867-FABE-4E3E-AF7E-83EDCCBDED15}">
      <dsp:nvSpPr>
        <dsp:cNvPr id="0" name=""/>
        <dsp:cNvSpPr/>
      </dsp:nvSpPr>
      <dsp:spPr>
        <a:xfrm>
          <a:off x="743950" y="0"/>
          <a:ext cx="3796665" cy="3796665"/>
        </a:xfrm>
        <a:prstGeom prst="triangle">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CDD8B7-9AAA-4C2B-B364-84B4EF60854F}">
      <dsp:nvSpPr>
        <dsp:cNvPr id="0" name=""/>
        <dsp:cNvSpPr/>
      </dsp:nvSpPr>
      <dsp:spPr>
        <a:xfrm>
          <a:off x="2642282" y="380037"/>
          <a:ext cx="2467832" cy="539838"/>
        </a:xfrm>
        <a:prstGeom prst="roundRect">
          <a:avLst/>
        </a:prstGeom>
        <a:solidFill>
          <a:schemeClr val="lt1">
            <a:alpha val="90000"/>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SzPct val="100000"/>
            <a:buNone/>
          </a:pPr>
          <a:r>
            <a:rPr lang="en-US" sz="900" kern="1200" dirty="0">
              <a:latin typeface="Times New Roman" panose="02020603050405020304" pitchFamily="18" charset="0"/>
              <a:ea typeface="Calibri" pitchFamily="34" charset="-122"/>
              <a:cs typeface="Times New Roman" panose="02020603050405020304" pitchFamily="18" charset="0"/>
            </a:rPr>
            <a:t>The UK population is ageing, creating increased demand for health and social care services(Jones and </a:t>
          </a:r>
          <a:r>
            <a:rPr lang="en-US" sz="900" kern="1200" dirty="0" err="1">
              <a:latin typeface="Times New Roman" panose="02020603050405020304" pitchFamily="18" charset="0"/>
              <a:ea typeface="Calibri" pitchFamily="34" charset="-122"/>
              <a:cs typeface="Times New Roman" panose="02020603050405020304" pitchFamily="18" charset="0"/>
            </a:rPr>
            <a:t>Dolsten</a:t>
          </a:r>
          <a:r>
            <a:rPr lang="en-US" sz="900" kern="1200" dirty="0">
              <a:latin typeface="Times New Roman" panose="02020603050405020304" pitchFamily="18" charset="0"/>
              <a:ea typeface="Calibri" pitchFamily="34" charset="-122"/>
              <a:cs typeface="Times New Roman" panose="02020603050405020304" pitchFamily="18" charset="0"/>
            </a:rPr>
            <a:t>, 2024).</a:t>
          </a:r>
          <a:endParaRPr lang="en-US" sz="900" kern="1200" dirty="0"/>
        </a:p>
      </dsp:txBody>
      <dsp:txXfrm>
        <a:off x="2668635" y="406390"/>
        <a:ext cx="2415126" cy="487132"/>
      </dsp:txXfrm>
    </dsp:sp>
    <dsp:sp modelId="{8DFB438D-DE70-47E9-ABAC-123FD4454F8A}">
      <dsp:nvSpPr>
        <dsp:cNvPr id="0" name=""/>
        <dsp:cNvSpPr/>
      </dsp:nvSpPr>
      <dsp:spPr>
        <a:xfrm>
          <a:off x="2642282" y="987355"/>
          <a:ext cx="2467832" cy="539838"/>
        </a:xfrm>
        <a:prstGeom prst="roundRect">
          <a:avLst/>
        </a:prstGeom>
        <a:solidFill>
          <a:schemeClr val="lt1">
            <a:alpha val="90000"/>
            <a:hueOff val="0"/>
            <a:satOff val="0"/>
            <a:lumOff val="0"/>
            <a:alphaOff val="0"/>
          </a:schemeClr>
        </a:solidFill>
        <a:ln w="19050" cap="rnd" cmpd="sng" algn="ctr">
          <a:solidFill>
            <a:schemeClr val="accent5">
              <a:hueOff val="-1602496"/>
              <a:satOff val="-2634"/>
              <a:lumOff val="-9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dirty="0">
              <a:latin typeface="Times New Roman" panose="02020603050405020304" pitchFamily="18" charset="0"/>
              <a:ea typeface="Calibri" pitchFamily="34" charset="-122"/>
              <a:cs typeface="Times New Roman" panose="02020603050405020304" pitchFamily="18" charset="0"/>
            </a:rPr>
            <a:t>Number of people aged 65+ increased in all UK nations in the year to mid-2024 (ONS, 2025).</a:t>
          </a:r>
          <a:endParaRPr lang="en-US" sz="900" kern="1200" dirty="0">
            <a:latin typeface="Times New Roman" panose="02020603050405020304" pitchFamily="18" charset="0"/>
            <a:cs typeface="Times New Roman" panose="02020603050405020304" pitchFamily="18" charset="0"/>
          </a:endParaRPr>
        </a:p>
      </dsp:txBody>
      <dsp:txXfrm>
        <a:off x="2668635" y="1013708"/>
        <a:ext cx="2415126" cy="487132"/>
      </dsp:txXfrm>
    </dsp:sp>
    <dsp:sp modelId="{2092FB29-2FB8-4E53-9C95-9E10965046A5}">
      <dsp:nvSpPr>
        <dsp:cNvPr id="0" name=""/>
        <dsp:cNvSpPr/>
      </dsp:nvSpPr>
      <dsp:spPr>
        <a:xfrm>
          <a:off x="2642282" y="1594673"/>
          <a:ext cx="2467832" cy="539838"/>
        </a:xfrm>
        <a:prstGeom prst="roundRect">
          <a:avLst/>
        </a:prstGeom>
        <a:solidFill>
          <a:schemeClr val="lt1">
            <a:alpha val="90000"/>
            <a:hueOff val="0"/>
            <a:satOff val="0"/>
            <a:lumOff val="0"/>
            <a:alphaOff val="0"/>
          </a:schemeClr>
        </a:solidFill>
        <a:ln w="19050" cap="rnd" cmpd="sng" algn="ctr">
          <a:solidFill>
            <a:schemeClr val="accent5">
              <a:hueOff val="-3204992"/>
              <a:satOff val="-5268"/>
              <a:lumOff val="-1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latin typeface="Times New Roman" panose="02020603050405020304" pitchFamily="18" charset="0"/>
              <a:ea typeface="Calibri" pitchFamily="34" charset="-122"/>
              <a:cs typeface="Times New Roman" panose="02020603050405020304" pitchFamily="18" charset="0"/>
            </a:rPr>
            <a:t>Older people may require physical, emotional, social and psychological support.</a:t>
          </a:r>
          <a:endParaRPr lang="en-US" sz="900" kern="1200" dirty="0">
            <a:latin typeface="Times New Roman" panose="02020603050405020304" pitchFamily="18" charset="0"/>
            <a:cs typeface="Times New Roman" panose="02020603050405020304" pitchFamily="18" charset="0"/>
          </a:endParaRPr>
        </a:p>
      </dsp:txBody>
      <dsp:txXfrm>
        <a:off x="2668635" y="1621026"/>
        <a:ext cx="2415126" cy="487132"/>
      </dsp:txXfrm>
    </dsp:sp>
    <dsp:sp modelId="{EF7CCBC3-D84B-4B99-A58F-470A2083117E}">
      <dsp:nvSpPr>
        <dsp:cNvPr id="0" name=""/>
        <dsp:cNvSpPr/>
      </dsp:nvSpPr>
      <dsp:spPr>
        <a:xfrm>
          <a:off x="2642282" y="2201991"/>
          <a:ext cx="2467832" cy="539838"/>
        </a:xfrm>
        <a:prstGeom prst="roundRect">
          <a:avLst/>
        </a:prstGeom>
        <a:solidFill>
          <a:schemeClr val="lt1">
            <a:alpha val="90000"/>
            <a:hueOff val="0"/>
            <a:satOff val="0"/>
            <a:lumOff val="0"/>
            <a:alphaOff val="0"/>
          </a:schemeClr>
        </a:solidFill>
        <a:ln w="19050" cap="rnd" cmpd="sng" algn="ctr">
          <a:solidFill>
            <a:schemeClr val="accent5">
              <a:hueOff val="-4807487"/>
              <a:satOff val="-7903"/>
              <a:lumOff val="-29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latin typeface="Times New Roman" panose="02020603050405020304" pitchFamily="18" charset="0"/>
              <a:ea typeface="Calibri" pitchFamily="34" charset="-122"/>
              <a:cs typeface="Times New Roman" panose="02020603050405020304" pitchFamily="18" charset="0"/>
            </a:rPr>
            <a:t>Common needs: mobility support, personal care, medication management, dementia care, social connection and safeguarding.</a:t>
          </a:r>
          <a:endParaRPr lang="en-US" sz="900" kern="1200" dirty="0">
            <a:latin typeface="Times New Roman" panose="02020603050405020304" pitchFamily="18" charset="0"/>
            <a:cs typeface="Times New Roman" panose="02020603050405020304" pitchFamily="18" charset="0"/>
          </a:endParaRPr>
        </a:p>
      </dsp:txBody>
      <dsp:txXfrm>
        <a:off x="2668635" y="2228344"/>
        <a:ext cx="2415126" cy="487132"/>
      </dsp:txXfrm>
    </dsp:sp>
    <dsp:sp modelId="{4AF568A9-EC3B-4CF3-BD12-9666B9F3208C}">
      <dsp:nvSpPr>
        <dsp:cNvPr id="0" name=""/>
        <dsp:cNvSpPr/>
      </dsp:nvSpPr>
      <dsp:spPr>
        <a:xfrm>
          <a:off x="2642282" y="2809309"/>
          <a:ext cx="2467832" cy="539838"/>
        </a:xfrm>
        <a:prstGeom prst="roundRect">
          <a:avLst/>
        </a:prstGeom>
        <a:solidFill>
          <a:schemeClr val="lt1">
            <a:alpha val="90000"/>
            <a:hueOff val="0"/>
            <a:satOff val="0"/>
            <a:lumOff val="0"/>
            <a:alphaOff val="0"/>
          </a:schemeClr>
        </a:solidFill>
        <a:ln w="19050" cap="rnd" cmpd="sng" algn="ctr">
          <a:solidFill>
            <a:schemeClr val="accent5">
              <a:hueOff val="-6409983"/>
              <a:satOff val="-10537"/>
              <a:lumOff val="-39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latin typeface="Times New Roman" panose="02020603050405020304" pitchFamily="18" charset="0"/>
              <a:ea typeface="Calibri" pitchFamily="34" charset="-122"/>
              <a:cs typeface="Times New Roman" panose="02020603050405020304" pitchFamily="18" charset="0"/>
            </a:rPr>
            <a:t>Innovation, empowerment and policy are critical so older people can live safely, independently and with dignity (Raja et al., 2023).</a:t>
          </a:r>
          <a:endParaRPr lang="en-US" sz="900" kern="1200" dirty="0">
            <a:latin typeface="Times New Roman" panose="02020603050405020304" pitchFamily="18" charset="0"/>
            <a:cs typeface="Times New Roman" panose="02020603050405020304" pitchFamily="18" charset="0"/>
          </a:endParaRPr>
        </a:p>
      </dsp:txBody>
      <dsp:txXfrm>
        <a:off x="2668635" y="2835662"/>
        <a:ext cx="2415126" cy="4871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3CDCE2-857E-40E9-AA1E-C3CA7C347FB7}">
      <dsp:nvSpPr>
        <dsp:cNvPr id="0" name=""/>
        <dsp:cNvSpPr/>
      </dsp:nvSpPr>
      <dsp:spPr>
        <a:xfrm>
          <a:off x="2255340" y="1052048"/>
          <a:ext cx="487166" cy="91440"/>
        </a:xfrm>
        <a:custGeom>
          <a:avLst/>
          <a:gdLst/>
          <a:ahLst/>
          <a:cxnLst/>
          <a:rect l="0" t="0" r="0" b="0"/>
          <a:pathLst>
            <a:path>
              <a:moveTo>
                <a:pt x="0" y="45720"/>
              </a:moveTo>
              <a:lnTo>
                <a:pt x="487166"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85979" y="1095179"/>
        <a:ext cx="25888" cy="5177"/>
      </dsp:txXfrm>
    </dsp:sp>
    <dsp:sp modelId="{AC0F0464-46D7-430A-91AC-F37F1F175551}">
      <dsp:nvSpPr>
        <dsp:cNvPr id="0" name=""/>
        <dsp:cNvSpPr/>
      </dsp:nvSpPr>
      <dsp:spPr>
        <a:xfrm>
          <a:off x="5980" y="422420"/>
          <a:ext cx="2251160" cy="135069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a:latin typeface="Times New Roman" panose="02020603050405020304" pitchFamily="18" charset="0"/>
              <a:ea typeface="Calibri" pitchFamily="34" charset="-122"/>
              <a:cs typeface="Times New Roman" panose="02020603050405020304" pitchFamily="18" charset="0"/>
            </a:rPr>
            <a:t>Current services include domiciliary care, residential care homes, nursing homes, day centres, hospice care, community nursing and voluntary sector support (O’Connor et al., 2022).</a:t>
          </a:r>
          <a:endParaRPr lang="en-US" sz="1200" kern="1200"/>
        </a:p>
      </dsp:txBody>
      <dsp:txXfrm>
        <a:off x="5980" y="422420"/>
        <a:ext cx="2251160" cy="1350696"/>
      </dsp:txXfrm>
    </dsp:sp>
    <dsp:sp modelId="{112337F7-F0A3-46FC-A884-B6A04E63A261}">
      <dsp:nvSpPr>
        <dsp:cNvPr id="0" name=""/>
        <dsp:cNvSpPr/>
      </dsp:nvSpPr>
      <dsp:spPr>
        <a:xfrm>
          <a:off x="5024267" y="1052048"/>
          <a:ext cx="487166" cy="91440"/>
        </a:xfrm>
        <a:custGeom>
          <a:avLst/>
          <a:gdLst/>
          <a:ahLst/>
          <a:cxnLst/>
          <a:rect l="0" t="0" r="0" b="0"/>
          <a:pathLst>
            <a:path>
              <a:moveTo>
                <a:pt x="0" y="45720"/>
              </a:moveTo>
              <a:lnTo>
                <a:pt x="487166"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54906" y="1095179"/>
        <a:ext cx="25888" cy="5177"/>
      </dsp:txXfrm>
    </dsp:sp>
    <dsp:sp modelId="{AB71BB7C-0A46-4E2C-9FD2-5FB9902774FE}">
      <dsp:nvSpPr>
        <dsp:cNvPr id="0" name=""/>
        <dsp:cNvSpPr/>
      </dsp:nvSpPr>
      <dsp:spPr>
        <a:xfrm>
          <a:off x="2774907" y="422420"/>
          <a:ext cx="2251160" cy="135069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a:latin typeface="Times New Roman" panose="02020603050405020304" pitchFamily="18" charset="0"/>
              <a:ea typeface="Calibri" pitchFamily="34" charset="-122"/>
              <a:cs typeface="Times New Roman" panose="02020603050405020304" pitchFamily="18" charset="0"/>
            </a:rPr>
            <a:t>These services aim to promote safety, independence, wellbeing and quality of life.</a:t>
          </a:r>
          <a:endParaRPr lang="en-US" sz="1200" kern="1200" dirty="0">
            <a:latin typeface="Times New Roman" panose="02020603050405020304" pitchFamily="18" charset="0"/>
            <a:cs typeface="Times New Roman" panose="02020603050405020304" pitchFamily="18" charset="0"/>
          </a:endParaRPr>
        </a:p>
      </dsp:txBody>
      <dsp:txXfrm>
        <a:off x="2774907" y="422420"/>
        <a:ext cx="2251160" cy="1350696"/>
      </dsp:txXfrm>
    </dsp:sp>
    <dsp:sp modelId="{D9C63652-016D-47D5-B258-95143066D9B0}">
      <dsp:nvSpPr>
        <dsp:cNvPr id="0" name=""/>
        <dsp:cNvSpPr/>
      </dsp:nvSpPr>
      <dsp:spPr>
        <a:xfrm>
          <a:off x="1131560" y="1771316"/>
          <a:ext cx="5537854" cy="487166"/>
        </a:xfrm>
        <a:custGeom>
          <a:avLst/>
          <a:gdLst/>
          <a:ahLst/>
          <a:cxnLst/>
          <a:rect l="0" t="0" r="0" b="0"/>
          <a:pathLst>
            <a:path>
              <a:moveTo>
                <a:pt x="5537854" y="0"/>
              </a:moveTo>
              <a:lnTo>
                <a:pt x="5537854" y="260683"/>
              </a:lnTo>
              <a:lnTo>
                <a:pt x="0" y="260683"/>
              </a:lnTo>
              <a:lnTo>
                <a:pt x="0" y="487166"/>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61437" y="2012311"/>
        <a:ext cx="278100" cy="5177"/>
      </dsp:txXfrm>
    </dsp:sp>
    <dsp:sp modelId="{2B7A429E-3873-40E2-A837-E35524E2D226}">
      <dsp:nvSpPr>
        <dsp:cNvPr id="0" name=""/>
        <dsp:cNvSpPr/>
      </dsp:nvSpPr>
      <dsp:spPr>
        <a:xfrm>
          <a:off x="5543834" y="422420"/>
          <a:ext cx="2251160" cy="135069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a:latin typeface="Times New Roman" panose="02020603050405020304" pitchFamily="18" charset="0"/>
              <a:ea typeface="Calibri" pitchFamily="34" charset="-122"/>
              <a:cs typeface="Times New Roman" panose="02020603050405020304" pitchFamily="18" charset="0"/>
            </a:rPr>
            <a:t>Health and social care services are under pressure due to workforce shortages, funding limitations and rising demand.</a:t>
          </a:r>
          <a:endParaRPr lang="en-US" sz="1200" kern="1200" dirty="0">
            <a:latin typeface="Times New Roman" panose="02020603050405020304" pitchFamily="18" charset="0"/>
            <a:cs typeface="Times New Roman" panose="02020603050405020304" pitchFamily="18" charset="0"/>
          </a:endParaRPr>
        </a:p>
      </dsp:txBody>
      <dsp:txXfrm>
        <a:off x="5543834" y="422420"/>
        <a:ext cx="2251160" cy="1350696"/>
      </dsp:txXfrm>
    </dsp:sp>
    <dsp:sp modelId="{694E7383-4494-4A69-AD82-79304F8FF239}">
      <dsp:nvSpPr>
        <dsp:cNvPr id="0" name=""/>
        <dsp:cNvSpPr/>
      </dsp:nvSpPr>
      <dsp:spPr>
        <a:xfrm>
          <a:off x="2255340" y="2920511"/>
          <a:ext cx="487166" cy="91440"/>
        </a:xfrm>
        <a:custGeom>
          <a:avLst/>
          <a:gdLst/>
          <a:ahLst/>
          <a:cxnLst/>
          <a:rect l="0" t="0" r="0" b="0"/>
          <a:pathLst>
            <a:path>
              <a:moveTo>
                <a:pt x="0" y="45720"/>
              </a:moveTo>
              <a:lnTo>
                <a:pt x="487166"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85979" y="2963642"/>
        <a:ext cx="25888" cy="5177"/>
      </dsp:txXfrm>
    </dsp:sp>
    <dsp:sp modelId="{65825518-E56E-47D0-9A39-BC5A19D1AB5D}">
      <dsp:nvSpPr>
        <dsp:cNvPr id="0" name=""/>
        <dsp:cNvSpPr/>
      </dsp:nvSpPr>
      <dsp:spPr>
        <a:xfrm>
          <a:off x="5980" y="2290883"/>
          <a:ext cx="2251160" cy="135069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a:latin typeface="Times New Roman" panose="02020603050405020304" pitchFamily="18" charset="0"/>
              <a:ea typeface="Calibri" pitchFamily="34" charset="-122"/>
              <a:cs typeface="Times New Roman" panose="02020603050405020304" pitchFamily="18" charset="0"/>
            </a:rPr>
            <a:t>The CQC describes the system as fragmented and under severe strain, especially as care shifts from hospital to community settings (CQC, 2025).</a:t>
          </a:r>
          <a:endParaRPr lang="en-US" sz="1200" kern="1200" dirty="0">
            <a:latin typeface="Times New Roman" panose="02020603050405020304" pitchFamily="18" charset="0"/>
            <a:cs typeface="Times New Roman" panose="02020603050405020304" pitchFamily="18" charset="0"/>
          </a:endParaRPr>
        </a:p>
      </dsp:txBody>
      <dsp:txXfrm>
        <a:off x="5980" y="2290883"/>
        <a:ext cx="2251160" cy="1350696"/>
      </dsp:txXfrm>
    </dsp:sp>
    <dsp:sp modelId="{AA1A76F4-C985-4755-B02E-83FE39B7E791}">
      <dsp:nvSpPr>
        <dsp:cNvPr id="0" name=""/>
        <dsp:cNvSpPr/>
      </dsp:nvSpPr>
      <dsp:spPr>
        <a:xfrm>
          <a:off x="2774907" y="2290883"/>
          <a:ext cx="2251160" cy="135069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a:latin typeface="Times New Roman" panose="02020603050405020304" pitchFamily="18" charset="0"/>
              <a:ea typeface="Calibri" pitchFamily="34" charset="-122"/>
              <a:cs typeface="Times New Roman" panose="02020603050405020304" pitchFamily="18" charset="0"/>
            </a:rPr>
            <a:t>Stronger integration is needed between NHS, social care and community support services.</a:t>
          </a:r>
          <a:endParaRPr lang="en-US" sz="1200" kern="1200" dirty="0">
            <a:latin typeface="Times New Roman" panose="02020603050405020304" pitchFamily="18" charset="0"/>
            <a:cs typeface="Times New Roman" panose="02020603050405020304" pitchFamily="18" charset="0"/>
          </a:endParaRPr>
        </a:p>
      </dsp:txBody>
      <dsp:txXfrm>
        <a:off x="2774907" y="2290883"/>
        <a:ext cx="2251160" cy="13506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D29E10-B991-495B-8923-F28DFBAC9AEC}">
      <dsp:nvSpPr>
        <dsp:cNvPr id="0" name=""/>
        <dsp:cNvSpPr/>
      </dsp:nvSpPr>
      <dsp:spPr>
        <a:xfrm>
          <a:off x="2048642" y="811210"/>
          <a:ext cx="439752" cy="91440"/>
        </a:xfrm>
        <a:custGeom>
          <a:avLst/>
          <a:gdLst/>
          <a:ahLst/>
          <a:cxnLst/>
          <a:rect l="0" t="0" r="0" b="0"/>
          <a:pathLst>
            <a:path>
              <a:moveTo>
                <a:pt x="0" y="45720"/>
              </a:moveTo>
              <a:lnTo>
                <a:pt x="439752"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56760" y="854579"/>
        <a:ext cx="23517" cy="4703"/>
      </dsp:txXfrm>
    </dsp:sp>
    <dsp:sp modelId="{E0578EDD-0769-40D9-8C9F-1A661372D788}">
      <dsp:nvSpPr>
        <dsp:cNvPr id="0" name=""/>
        <dsp:cNvSpPr/>
      </dsp:nvSpPr>
      <dsp:spPr>
        <a:xfrm>
          <a:off x="5432" y="243427"/>
          <a:ext cx="2045010" cy="122700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SzPct val="100000"/>
            <a:buNone/>
          </a:pPr>
          <a:r>
            <a:rPr lang="en-US" sz="1300" kern="1200">
              <a:latin typeface="Times New Roman" panose="02020603050405020304" pitchFamily="18" charset="0"/>
              <a:ea typeface="Calibri" pitchFamily="34" charset="-122"/>
              <a:cs typeface="Times New Roman" panose="02020603050405020304" pitchFamily="18" charset="0"/>
            </a:rPr>
            <a:t>Older people have complex physical, emotional, social and psychological care needs requiring holistic responses.</a:t>
          </a:r>
          <a:endParaRPr lang="en-US" sz="1300" kern="1200"/>
        </a:p>
      </dsp:txBody>
      <dsp:txXfrm>
        <a:off x="5432" y="243427"/>
        <a:ext cx="2045010" cy="1227006"/>
      </dsp:txXfrm>
    </dsp:sp>
    <dsp:sp modelId="{9EA04BFE-82B8-4582-8F3F-C603DD5DFA7C}">
      <dsp:nvSpPr>
        <dsp:cNvPr id="0" name=""/>
        <dsp:cNvSpPr/>
      </dsp:nvSpPr>
      <dsp:spPr>
        <a:xfrm>
          <a:off x="4564005" y="811210"/>
          <a:ext cx="439752" cy="91440"/>
        </a:xfrm>
        <a:custGeom>
          <a:avLst/>
          <a:gdLst/>
          <a:ahLst/>
          <a:cxnLst/>
          <a:rect l="0" t="0" r="0" b="0"/>
          <a:pathLst>
            <a:path>
              <a:moveTo>
                <a:pt x="0" y="45720"/>
              </a:moveTo>
              <a:lnTo>
                <a:pt x="439752"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772122" y="854579"/>
        <a:ext cx="23517" cy="4703"/>
      </dsp:txXfrm>
    </dsp:sp>
    <dsp:sp modelId="{F881DF00-2499-45CE-95E1-D574B6EBD7F7}">
      <dsp:nvSpPr>
        <dsp:cNvPr id="0" name=""/>
        <dsp:cNvSpPr/>
      </dsp:nvSpPr>
      <dsp:spPr>
        <a:xfrm>
          <a:off x="2520794" y="243427"/>
          <a:ext cx="2045010" cy="122700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a:latin typeface="Times New Roman" panose="02020603050405020304" pitchFamily="18" charset="0"/>
              <a:ea typeface="Calibri" pitchFamily="34" charset="-122"/>
              <a:cs typeface="Times New Roman" panose="02020603050405020304" pitchFamily="18" charset="0"/>
            </a:rPr>
            <a:t>Domiciliary care supports independence and continuity but faces significant workforce and funding challenges.</a:t>
          </a:r>
          <a:endParaRPr lang="en-US" sz="1300" kern="1200" dirty="0">
            <a:latin typeface="Times New Roman" panose="02020603050405020304" pitchFamily="18" charset="0"/>
            <a:cs typeface="Times New Roman" panose="02020603050405020304" pitchFamily="18" charset="0"/>
          </a:endParaRPr>
        </a:p>
      </dsp:txBody>
      <dsp:txXfrm>
        <a:off x="2520794" y="243427"/>
        <a:ext cx="2045010" cy="1227006"/>
      </dsp:txXfrm>
    </dsp:sp>
    <dsp:sp modelId="{6C2A06FD-191B-40D9-BE5F-6669C64D8F28}">
      <dsp:nvSpPr>
        <dsp:cNvPr id="0" name=""/>
        <dsp:cNvSpPr/>
      </dsp:nvSpPr>
      <dsp:spPr>
        <a:xfrm>
          <a:off x="1027937" y="1468633"/>
          <a:ext cx="5030724" cy="439752"/>
        </a:xfrm>
        <a:custGeom>
          <a:avLst/>
          <a:gdLst/>
          <a:ahLst/>
          <a:cxnLst/>
          <a:rect l="0" t="0" r="0" b="0"/>
          <a:pathLst>
            <a:path>
              <a:moveTo>
                <a:pt x="5030724" y="0"/>
              </a:moveTo>
              <a:lnTo>
                <a:pt x="5030724" y="236976"/>
              </a:lnTo>
              <a:lnTo>
                <a:pt x="0" y="236976"/>
              </a:lnTo>
              <a:lnTo>
                <a:pt x="0" y="439752"/>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16983" y="1686158"/>
        <a:ext cx="252633" cy="4703"/>
      </dsp:txXfrm>
    </dsp:sp>
    <dsp:sp modelId="{14AC5424-FB8C-4FC8-9C5B-E4D3A891019D}">
      <dsp:nvSpPr>
        <dsp:cNvPr id="0" name=""/>
        <dsp:cNvSpPr/>
      </dsp:nvSpPr>
      <dsp:spPr>
        <a:xfrm>
          <a:off x="5036157" y="243427"/>
          <a:ext cx="2045010" cy="122700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a:latin typeface="Times New Roman" panose="02020603050405020304" pitchFamily="18" charset="0"/>
              <a:ea typeface="Calibri" pitchFamily="34" charset="-122"/>
              <a:cs typeface="Times New Roman" panose="02020603050405020304" pitchFamily="18" charset="0"/>
            </a:rPr>
            <a:t>Residential care provides safety and structured support but must protect choice, dignity and personal identity.</a:t>
          </a:r>
          <a:endParaRPr lang="en-US" sz="1300" kern="1200" dirty="0">
            <a:latin typeface="Times New Roman" panose="02020603050405020304" pitchFamily="18" charset="0"/>
            <a:cs typeface="Times New Roman" panose="02020603050405020304" pitchFamily="18" charset="0"/>
          </a:endParaRPr>
        </a:p>
      </dsp:txBody>
      <dsp:txXfrm>
        <a:off x="5036157" y="243427"/>
        <a:ext cx="2045010" cy="1227006"/>
      </dsp:txXfrm>
    </dsp:sp>
    <dsp:sp modelId="{463FB38F-CFA9-4662-8E42-F2E4A2CBDE87}">
      <dsp:nvSpPr>
        <dsp:cNvPr id="0" name=""/>
        <dsp:cNvSpPr/>
      </dsp:nvSpPr>
      <dsp:spPr>
        <a:xfrm>
          <a:off x="2048642" y="2508569"/>
          <a:ext cx="439752" cy="91440"/>
        </a:xfrm>
        <a:custGeom>
          <a:avLst/>
          <a:gdLst/>
          <a:ahLst/>
          <a:cxnLst/>
          <a:rect l="0" t="0" r="0" b="0"/>
          <a:pathLst>
            <a:path>
              <a:moveTo>
                <a:pt x="0" y="45720"/>
              </a:moveTo>
              <a:lnTo>
                <a:pt x="439752"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56760" y="2551937"/>
        <a:ext cx="23517" cy="4703"/>
      </dsp:txXfrm>
    </dsp:sp>
    <dsp:sp modelId="{9444472F-8ECA-4EC8-A48B-1942A591A02A}">
      <dsp:nvSpPr>
        <dsp:cNvPr id="0" name=""/>
        <dsp:cNvSpPr/>
      </dsp:nvSpPr>
      <dsp:spPr>
        <a:xfrm>
          <a:off x="5432" y="1940786"/>
          <a:ext cx="2045010" cy="122700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a:latin typeface="Times New Roman" panose="02020603050405020304" pitchFamily="18" charset="0"/>
              <a:ea typeface="Calibri" pitchFamily="34" charset="-122"/>
              <a:cs typeface="Times New Roman" panose="02020603050405020304" pitchFamily="18" charset="0"/>
            </a:rPr>
            <a:t>Telehealth and remote monitoring can improve access, safety and independence for older people.</a:t>
          </a:r>
          <a:endParaRPr lang="en-US" sz="1300" kern="1200" dirty="0">
            <a:latin typeface="Times New Roman" panose="02020603050405020304" pitchFamily="18" charset="0"/>
            <a:cs typeface="Times New Roman" panose="02020603050405020304" pitchFamily="18" charset="0"/>
          </a:endParaRPr>
        </a:p>
      </dsp:txBody>
      <dsp:txXfrm>
        <a:off x="5432" y="1940786"/>
        <a:ext cx="2045010" cy="1227006"/>
      </dsp:txXfrm>
    </dsp:sp>
    <dsp:sp modelId="{37454442-B94C-4A25-B8CF-C4B5ECE38DDE}">
      <dsp:nvSpPr>
        <dsp:cNvPr id="0" name=""/>
        <dsp:cNvSpPr/>
      </dsp:nvSpPr>
      <dsp:spPr>
        <a:xfrm>
          <a:off x="4564005" y="2508569"/>
          <a:ext cx="439752" cy="91440"/>
        </a:xfrm>
        <a:custGeom>
          <a:avLst/>
          <a:gdLst/>
          <a:ahLst/>
          <a:cxnLst/>
          <a:rect l="0" t="0" r="0" b="0"/>
          <a:pathLst>
            <a:path>
              <a:moveTo>
                <a:pt x="0" y="45720"/>
              </a:moveTo>
              <a:lnTo>
                <a:pt x="439752"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772122" y="2551937"/>
        <a:ext cx="23517" cy="4703"/>
      </dsp:txXfrm>
    </dsp:sp>
    <dsp:sp modelId="{D7F29F99-C0F6-491F-B3AB-C877EA5F0D6D}">
      <dsp:nvSpPr>
        <dsp:cNvPr id="0" name=""/>
        <dsp:cNvSpPr/>
      </dsp:nvSpPr>
      <dsp:spPr>
        <a:xfrm>
          <a:off x="2520794" y="1940786"/>
          <a:ext cx="2045010" cy="122700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a:latin typeface="Times New Roman" panose="02020603050405020304" pitchFamily="18" charset="0"/>
              <a:ea typeface="Calibri" pitchFamily="34" charset="-122"/>
              <a:cs typeface="Times New Roman" panose="02020603050405020304" pitchFamily="18" charset="0"/>
            </a:rPr>
            <a:t>Technology must be inclusive, ethical and supported by human interaction to avoid widening inequalities.</a:t>
          </a:r>
          <a:endParaRPr lang="en-US" sz="1300" kern="1200" dirty="0">
            <a:latin typeface="Times New Roman" panose="02020603050405020304" pitchFamily="18" charset="0"/>
            <a:cs typeface="Times New Roman" panose="02020603050405020304" pitchFamily="18" charset="0"/>
          </a:endParaRPr>
        </a:p>
      </dsp:txBody>
      <dsp:txXfrm>
        <a:off x="2520794" y="1940786"/>
        <a:ext cx="2045010" cy="1227006"/>
      </dsp:txXfrm>
    </dsp:sp>
    <dsp:sp modelId="{1FE8CD4C-6102-49C5-901F-E07E54A4373A}">
      <dsp:nvSpPr>
        <dsp:cNvPr id="0" name=""/>
        <dsp:cNvSpPr/>
      </dsp:nvSpPr>
      <dsp:spPr>
        <a:xfrm>
          <a:off x="5036157" y="1940786"/>
          <a:ext cx="2045010" cy="122700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a:latin typeface="Times New Roman" panose="02020603050405020304" pitchFamily="18" charset="0"/>
              <a:ea typeface="Calibri" pitchFamily="34" charset="-122"/>
              <a:cs typeface="Times New Roman" panose="02020603050405020304" pitchFamily="18" charset="0"/>
            </a:rPr>
            <a:t>Integrating theory, policy, legislation and person-centred practice is essential for improving outcomes.</a:t>
          </a:r>
          <a:endParaRPr lang="en-US" sz="1300" kern="1200" dirty="0">
            <a:latin typeface="Times New Roman" panose="02020603050405020304" pitchFamily="18" charset="0"/>
            <a:cs typeface="Times New Roman" panose="02020603050405020304" pitchFamily="18" charset="0"/>
          </a:endParaRPr>
        </a:p>
      </dsp:txBody>
      <dsp:txXfrm>
        <a:off x="5036157" y="1940786"/>
        <a:ext cx="2045010" cy="1227006"/>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2802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Good morning. This presentation will reflect on the care of the older population in the United Kingdom, focusing on care and empowerment, and support needs, including technology, domiciliary and residential care. Focus is on how services can contribute to the promotion of dignity, independence, safety, choice and quality of </a:t>
            </a:r>
            <a:r>
              <a:rPr lang="en-US" sz="1200" kern="1200">
                <a:solidFill>
                  <a:schemeClr val="tx1"/>
                </a:solidFill>
                <a:effectLst/>
                <a:latin typeface="+mn-lt"/>
                <a:ea typeface="+mn-ea"/>
                <a:cs typeface="+mn-cs"/>
              </a:rPr>
              <a:t>life. We </a:t>
            </a:r>
            <a:r>
              <a:rPr lang="en-US" sz="1200" kern="1200" dirty="0">
                <a:solidFill>
                  <a:schemeClr val="tx1"/>
                </a:solidFill>
                <a:effectLst/>
                <a:latin typeface="+mn-lt"/>
                <a:ea typeface="+mn-ea"/>
                <a:cs typeface="+mn-cs"/>
              </a:rPr>
              <a:t>will be studying the ageing population, important theories on ageing, relevant policy/legislation, current provision of care, technological innovation, practical case studies and recommendations of how the provision of care can be improved. To illustrate the importance of supporting older people in a holistic way, not just on a medical level; and to show how, in current UK practice, older people need protection, as well as supporting this holistic level of care, to be supported in achieving empowerment and personal autonomy.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introduction gives you an idea of the purpose and scope of the presentation. Ageing is a social, personal, as well as a biological process that influences identity, independence, relationships and wellbeing. Social factors can be important too as can be biological ageing - genetic change, weakness, frailty and gradual loss. Older people might require assistance for mobility, day-to-day functioning, emotional health, social engagement and decision making. This presentation assesses the response of services in the UK to these needs. It also considers the importance of theory, legislation and technology to the support of older people's care that is respectful, choices enhancing and life-long enabling.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slide aims to give an explanation as to why ageing is such an important problem in health and social care. The UK is ageing, and ONS data shows that the number of people over the age of 65 in the UK has increased in all countries of the UK by mid-2024. This is an additional requirement for personal care, support with dementia, handling medication, mobility assistance and social care packages. Older adults can also suffer from loneliness, anxiety and bereavement or be at risk of safeguarding issues. Services are needed to respond to sickness, but not to support helping to maintain independence, dignity and wellbeing. In an ageing society, policy, innovation and empowerment are needed for sustainable support to communities across the UK.</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slide is an introduction to two theories that help to assess older people's care. The older people are more socially, mentally and physically active, and they are happier, according to Activity Theory. This can aid in enabling meaningful activities in residential care, day services and community programmes. In the view of continuity theory, older people are more comfortable if they continue with their daily routines, relationships, roles and environment. This is closely related to domiciliary care, as staying at home may help to preserve identity and independence. Both theories need to be used with caution, however, as the ability of older people to stay active or continue with their familiar lifestyle safely will depend on their health, income, disability status and family support.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slide introduces the legal framework and policies that affect the care of older people. The Care Act 2014 encourages wellbeing, safeguarding, prevention and individual assessment. There is a legal framework to prevent discrimination against older people based on their age or disability, the Equality Act 2010. Dignity, privacy and respectful treatment is supported by the Human Rights Act 1998. The Mental Capacity Act 2005 safeguards the right to make decisions and make best interest decisions when there is a lack of capacity. The NHS Long Term Plan promotes prevention, community support and </a:t>
            </a:r>
            <a:r>
              <a:rPr lang="en-US" sz="1200" kern="1200" dirty="0" err="1">
                <a:solidFill>
                  <a:schemeClr val="tx1"/>
                </a:solidFill>
                <a:effectLst/>
                <a:latin typeface="+mn-lt"/>
                <a:ea typeface="+mn-ea"/>
                <a:cs typeface="+mn-cs"/>
              </a:rPr>
              <a:t>digitalisation</a:t>
            </a:r>
            <a:r>
              <a:rPr lang="en-US" sz="1200" kern="1200" dirty="0">
                <a:solidFill>
                  <a:schemeClr val="tx1"/>
                </a:solidFill>
                <a:effectLst/>
                <a:latin typeface="+mn-lt"/>
                <a:ea typeface="+mn-ea"/>
                <a:cs typeface="+mn-cs"/>
              </a:rPr>
              <a:t>. These frameworks are used to influence funding, access to and professional responsibilities for care, and the notion that care should be for older people, not to manage risk.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slide offers an overview of the services available to older people in the UK. This may be provided by a domiciliary care team, residential home, nursing home, day </a:t>
            </a:r>
            <a:r>
              <a:rPr lang="en-US" sz="1200" kern="1200" dirty="0" err="1">
                <a:solidFill>
                  <a:schemeClr val="tx1"/>
                </a:solidFill>
                <a:effectLst/>
                <a:latin typeface="+mn-lt"/>
                <a:ea typeface="+mn-ea"/>
                <a:cs typeface="+mn-cs"/>
              </a:rPr>
              <a:t>centre</a:t>
            </a:r>
            <a:r>
              <a:rPr lang="en-US" sz="1200" kern="1200" dirty="0">
                <a:solidFill>
                  <a:schemeClr val="tx1"/>
                </a:solidFill>
                <a:effectLst/>
                <a:latin typeface="+mn-lt"/>
                <a:ea typeface="+mn-ea"/>
                <a:cs typeface="+mn-cs"/>
              </a:rPr>
              <a:t>, hospice, community nursing and voluntary services. The provisions are designed to assist older people in becoming safe, independent and connected. The system is under a lot of strain, however, because of the pressure of demand, lack of funding, lack of staff and poor coordination. Health and social care are under strain, especially with services being transferred from hospital to the community, says the CQC. There is a need to enhance the partnership working between the NHS, local authorities, care providers and voluntary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to ensure a consistent and person </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approach to support.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Domiciliary care is significant because it helps older people to stay in their own homes and to get assistance to care for themselves, take medication, help with eating or mobility. This helps to foster independence, dignity, choice and continuity as the person is in a familiar environment. It also embodies Continuity Theory, safeguarding routines, identity and community connections. However, there are disadvantages of domiciliary care. The emotional support may be reduced with short visits, and staffing levels can impact on continuity and quality. This concern is evident in the DHSC workforce data from 2025, which shows that there are significant recruitment issues. Therefore, domiciliary care is good but needs to be better funded, staffed and monitored across the country.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Residential care homes: offer continuous care for individuals who have higher needs, e.g. frailty, dementia and reduced mobility or family support. They have good supervisory skills, meal preparation skills, medication support, protection and planned activities. Supporting Activity Theory in care homes can be achieved with meaningful activities and encouraging engagement and social interaction. Residential care can also be a loss of independence, though, when routines become institutional or when they tend to focus. There are some serious problems like high costs, staffing problems and risk of losing personal identity. Residential care needs to be person </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flexible and respectful, safe and respectful to the dignity, choice, relationships and emotional wellbeing of all residents.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comparison suggests that both domiciliary care and residential care are useful, but suitable for different levels of need. Domiciliary care is typically more independent as the individual lives in their own home, but safety is dependent on housing, informal support and risk management. Higher levels of supervision and structured activities are provided in residential care, but there may be less choice if there is not enough flexibility in routine. There are also variations in cost—residential care that can be costly and continuous. What's important to keep in mind is that both options are not always the right one. Assessment, personal preference, capacity, risk, family support and quality of life of the older person should be used to guide care decisions appropriately. </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Telehealth is one of the technological advances that have come to light in the care of the elderly. Includes virtual consultations, virtual health reviews, and virtual advice. The advantages are that travel is cut down, access is quicker, people with mobility problems can benefit and long-term condition management and support are enhanced. Telehealth can assist older adults to make health care decisions at home, avoid unnecessary hospital visits and provide a sense of empowerment. There are also some pitfalls to this, however. Some older people may not benefit due to digital exclusion, poor internet access, lack of confidence, sensory impairment and privacy concerns. For this reason, telehealth needs to be provided as an alternative service and face-to-face services provided when necessary.</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Remote monitoring and smart home technology can support older people to live safely at home for longer. These can be falling sensors, wearable devices, reminders for medications, movement sensors, and alarms for emergencies. These tools can detect risk earlier and help to reassure family carers and support ageing in place. They also relate to Continuity Theory as they assist individuals to stay in their familiar homes. However, technology should be used judiciously. Ethical issues may arise due to cost, false alarms, privacy, consent and unequal access. Monitoring should be a non-surveillance process. It should be person </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proportionate and ethically based with human care, professional judgement and clear consent.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Netherlands' </a:t>
            </a:r>
            <a:r>
              <a:rPr lang="en-US" sz="1200" kern="1200" dirty="0" err="1">
                <a:solidFill>
                  <a:schemeClr val="tx1"/>
                </a:solidFill>
                <a:effectLst/>
                <a:latin typeface="+mn-lt"/>
                <a:ea typeface="+mn-ea"/>
                <a:cs typeface="+mn-cs"/>
              </a:rPr>
              <a:t>Hogeweyk</a:t>
            </a:r>
            <a:r>
              <a:rPr lang="en-US" sz="1200" kern="1200" dirty="0">
                <a:solidFill>
                  <a:schemeClr val="tx1"/>
                </a:solidFill>
                <a:effectLst/>
                <a:latin typeface="+mn-lt"/>
                <a:ea typeface="+mn-ea"/>
                <a:cs typeface="+mn-cs"/>
              </a:rPr>
              <a:t> Dementia Village will be used as a case study as it exemplifies a person </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approach to dementia care. The concept of living as a family, a familiar way of living and familiar activities are the foundations of the model, which is based on dignity, autonomy and social interaction. It is related to Continuity Theory because it promotes residents to maintain their existing lifestyles and roles. It also connects to Activity Theory since residents are socially and physically active. The model, however, may not be completely replicable in the UK as it needs extensive staffing, design, funding and infrastructure. However, it can make a positive impact in practice on dementia care. meaningfully.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Digital inclusion is a case study as without access and use of technology, it can't empower older people. Age UK found there is a digital divide; 19% of those aged over sixty-five do not use the internet at least once a month. This may restrict access to telehealth, online appointments, digital banking, information and social connection. This should include digital skills sessions, devices that can be accessed, and scam awareness and simple design. But there must be an alternative to digital option. The main point is to be innovative with digital tools to minimize inequality, not more exclusion of older people in services today. fairly.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slide offers some suggestions on how to improve care and empowerment for older people. Firstly, there is a need for more investment in domiciliary care to enable older people to age safely at home. Second, there is a need to enhance recruitment, pay, training and retention as stability of workforce impacts quality. Third, person </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dementia care and meaningful activities in residential settings need to be increased. Fourth, digital training and accessible technology are needed to prevent exclusion. Fifth, Telehealth and monitoring should be used in conjunction with human care. Finally, there is a need to coordinate the efforts of NHS, social care, local authorities and charities. There are common and equitable barriers throughout the country including funding and staffing, privacy issues and inequities in local services.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conclude, older adults have a range of physical, emotional, social and psychological needs which are complex and need person centered and holistic support. Domiciliary care is important in enabling people to be independent, to age in place and in continuity, but is constrained by workforce and funding pressures. Residential care is a safe and structured setting, where dignity, choice and identity must be respected. Telehealth and remote monitoring can enhance access, safety and independence but it must be inclusive and ethical. Theory, legislation, policy, professional practice and human relationships working together in meaningful ways, to empower older people, across care settings and safely, will generally achieve better results.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0915A-3F89-CDC2-0F29-2DD9F4EBBB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D7792E-DD83-29D3-1E63-2EC20393061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81F46AB-9A84-DB24-FF59-D148A57380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2F842E-70DF-5430-C825-5F20078E7EA2}"/>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33985602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019B7-E3CB-22BB-D676-1EEFBA316C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85CBEB-D139-A74F-B71A-B969DF0671D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6C26E37-AFDE-4A24-37FE-6A2FE7C629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833E9D-E81C-3153-D8D5-B28E6D79965B}"/>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7744731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7400E-9713-5E21-937C-F8C2184F4E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DC062A-0E69-D490-66FC-1D6A71F68D6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30372F4-EAA9-44FC-380A-28E36AECE0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AA61C0-EFD1-7E75-7160-05BB67DC7D22}"/>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2946393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216" y="1085850"/>
            <a:ext cx="6619244" cy="2497186"/>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66216" y="3583035"/>
            <a:ext cx="6619244" cy="646065"/>
          </a:xfrm>
        </p:spPr>
        <p:txBody>
          <a:bodyPr anchor="t"/>
          <a:lstStyle>
            <a:lvl1pPr marL="0" indent="0" algn="l">
              <a:buNone/>
              <a:defRPr cap="all">
                <a:solidFill>
                  <a:schemeClr val="accent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05420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0764983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217" y="2146300"/>
            <a:ext cx="6619243" cy="1436735"/>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866216" y="3583036"/>
            <a:ext cx="6619244" cy="645300"/>
          </a:xfrm>
        </p:spPr>
        <p:txBody>
          <a:bodyPr anchor="t"/>
          <a:lstStyle>
            <a:lvl1pPr marL="0" indent="0" algn="l">
              <a:buNone/>
              <a:defRPr sz="1500" cap="all">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8512643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485" y="1545432"/>
            <a:ext cx="3297254" cy="3146822"/>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0870" y="1542069"/>
            <a:ext cx="3297256" cy="315018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6/20/2026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49712717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485" y="1428750"/>
            <a:ext cx="3297254"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27485" y="1885950"/>
            <a:ext cx="3297254" cy="280630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0872" y="1428750"/>
            <a:ext cx="3297254"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240872" y="1885950"/>
            <a:ext cx="3297254" cy="2806304"/>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037178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2788745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0898934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6" y="1085850"/>
            <a:ext cx="2550798" cy="1085850"/>
          </a:xfrm>
        </p:spPr>
        <p:txBody>
          <a:bodyPr anchor="b"/>
          <a:lstStyle>
            <a:lvl1pPr algn="l">
              <a:defRPr sz="1800" b="0"/>
            </a:lvl1pPr>
          </a:lstStyle>
          <a:p>
            <a:r>
              <a:rPr lang="en-US"/>
              <a:t>Click to edit Master title style</a:t>
            </a:r>
            <a:endParaRPr lang="en-US" dirty="0"/>
          </a:p>
        </p:txBody>
      </p:sp>
      <p:sp>
        <p:nvSpPr>
          <p:cNvPr id="3" name="Content Placeholder 2"/>
          <p:cNvSpPr>
            <a:spLocks noGrp="1"/>
          </p:cNvSpPr>
          <p:nvPr>
            <p:ph idx="1"/>
          </p:nvPr>
        </p:nvSpPr>
        <p:spPr>
          <a:xfrm>
            <a:off x="3588462" y="1085850"/>
            <a:ext cx="3896998" cy="3429000"/>
          </a:xfrm>
        </p:spPr>
        <p:txBody>
          <a:bodyPr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216" y="2346961"/>
            <a:ext cx="2550797" cy="2171699"/>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7" name="Date Placeholder 4"/>
          <p:cNvSpPr>
            <a:spLocks noGrp="1"/>
          </p:cNvSpPr>
          <p:nvPr>
            <p:ph type="dt" sz="half" idx="10"/>
          </p:nvPr>
        </p:nvSpPr>
        <p:spPr/>
        <p:txBody>
          <a:bodyPr/>
          <a:lstStyle/>
          <a:p>
            <a:fld id="{42A54C80-263E-416B-A8E0-580EDEADCBDC}" type="datetimeFigureOut">
              <a:rPr lang="en-US" smtClean="0"/>
              <a:t>6/20/2026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599310217"/>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430" y="1390644"/>
            <a:ext cx="3819680" cy="1181106"/>
          </a:xfrm>
        </p:spPr>
        <p:txBody>
          <a:bodyPr anchor="b">
            <a:normAutofit/>
          </a:bodyPr>
          <a:lstStyle>
            <a:lvl1pPr algn="l">
              <a:defRPr sz="27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2160" y="857250"/>
            <a:ext cx="2400300"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866216" y="2743200"/>
            <a:ext cx="3813734" cy="1028700"/>
          </a:xfrm>
        </p:spPr>
        <p:txBody>
          <a:bodyPr>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6738400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7" y="3600440"/>
            <a:ext cx="6619243" cy="425054"/>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216" y="514350"/>
            <a:ext cx="6619244" cy="27305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866217" y="4025494"/>
            <a:ext cx="6619242" cy="370284"/>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4975546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6" y="1085850"/>
            <a:ext cx="6619244" cy="1485900"/>
          </a:xfrm>
        </p:spPr>
        <p:txBody>
          <a:bodyPr/>
          <a:lstStyle>
            <a:lvl1pPr>
              <a:defRPr sz="3600"/>
            </a:lvl1pPr>
          </a:lstStyle>
          <a:p>
            <a:r>
              <a:rPr lang="en-US"/>
              <a:t>Click to edit Master title style</a:t>
            </a:r>
            <a:endParaRPr lang="en-US" dirty="0"/>
          </a:p>
        </p:txBody>
      </p:sp>
      <p:sp>
        <p:nvSpPr>
          <p:cNvPr id="8" name="Text Placeholder 3"/>
          <p:cNvSpPr>
            <a:spLocks noGrp="1"/>
          </p:cNvSpPr>
          <p:nvPr>
            <p:ph type="body" sz="half" idx="2"/>
          </p:nvPr>
        </p:nvSpPr>
        <p:spPr>
          <a:xfrm>
            <a:off x="866216" y="2743200"/>
            <a:ext cx="6619244" cy="1771650"/>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6010853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101" y="1085850"/>
            <a:ext cx="5999486" cy="1742531"/>
          </a:xfrm>
        </p:spPr>
        <p:txBody>
          <a:bodyPr/>
          <a:lstStyle>
            <a:lvl1pPr>
              <a:defRPr sz="3600"/>
            </a:lvl1pPr>
          </a:lstStyle>
          <a:p>
            <a:r>
              <a:rPr lang="en-US"/>
              <a:t>Click to edit Master title style</a:t>
            </a:r>
            <a:endParaRPr lang="en-US" dirty="0"/>
          </a:p>
        </p:txBody>
      </p:sp>
      <p:sp>
        <p:nvSpPr>
          <p:cNvPr id="14" name="Text Placeholder 3"/>
          <p:cNvSpPr>
            <a:spLocks noGrp="1"/>
          </p:cNvSpPr>
          <p:nvPr>
            <p:ph type="body" sz="half" idx="13"/>
          </p:nvPr>
        </p:nvSpPr>
        <p:spPr>
          <a:xfrm>
            <a:off x="1447800" y="2828380"/>
            <a:ext cx="5539371" cy="256631"/>
          </a:xfrm>
        </p:spPr>
        <p:txBody>
          <a:bodyPr anchor="t">
            <a:normAutofit/>
          </a:bodyPr>
          <a:lstStyle>
            <a:lvl1pPr marL="0" indent="0">
              <a:buNone/>
              <a:defRPr lang="en-US" sz="1050" b="0" i="0" kern="1200" cap="small" dirty="0">
                <a:solidFill>
                  <a:schemeClr val="accent1"/>
                </a:solidFill>
                <a:latin typeface="+mj-lt"/>
                <a:ea typeface="+mj-ea"/>
                <a:cs typeface="+mj-cs"/>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0" name="Text Placeholder 3"/>
          <p:cNvSpPr>
            <a:spLocks noGrp="1"/>
          </p:cNvSpPr>
          <p:nvPr>
            <p:ph type="body" sz="half" idx="2"/>
          </p:nvPr>
        </p:nvSpPr>
        <p:spPr>
          <a:xfrm>
            <a:off x="866216" y="3262993"/>
            <a:ext cx="6619244" cy="1257300"/>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673721" y="728440"/>
            <a:ext cx="601434" cy="1500411"/>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9150" dirty="0"/>
              <a:t>“</a:t>
            </a:r>
          </a:p>
        </p:txBody>
      </p:sp>
      <p:sp>
        <p:nvSpPr>
          <p:cNvPr id="13" name="TextBox 12"/>
          <p:cNvSpPr txBox="1"/>
          <p:nvPr/>
        </p:nvSpPr>
        <p:spPr>
          <a:xfrm>
            <a:off x="6997868" y="1960341"/>
            <a:ext cx="601434" cy="1500411"/>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9150" dirty="0"/>
              <a:t>”</a:t>
            </a:r>
          </a:p>
        </p:txBody>
      </p:sp>
    </p:spTree>
    <p:extLst>
      <p:ext uri="{BB962C8B-B14F-4D97-AF65-F5344CB8AC3E}">
        <p14:creationId xmlns:p14="http://schemas.microsoft.com/office/powerpoint/2010/main" val="412013919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216" y="2343151"/>
            <a:ext cx="6619244" cy="1239885"/>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866216" y="3583036"/>
            <a:ext cx="6619244" cy="645300"/>
          </a:xfrm>
        </p:spPr>
        <p:txBody>
          <a:bodyPr anchor="t"/>
          <a:lstStyle>
            <a:lvl1pPr marL="0" indent="0" algn="l">
              <a:buNone/>
              <a:defRPr sz="1500" cap="none">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520870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en-US"/>
              <a:t>Click to edit Master title style</a:t>
            </a:r>
            <a:endParaRPr lang="en-US" dirty="0"/>
          </a:p>
        </p:txBody>
      </p:sp>
      <p:sp>
        <p:nvSpPr>
          <p:cNvPr id="3" name="Text Placeholder 2"/>
          <p:cNvSpPr>
            <a:spLocks noGrp="1"/>
          </p:cNvSpPr>
          <p:nvPr>
            <p:ph type="body" idx="1"/>
          </p:nvPr>
        </p:nvSpPr>
        <p:spPr>
          <a:xfrm>
            <a:off x="474710" y="1485900"/>
            <a:ext cx="2210150"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6" name="Text Placeholder 3"/>
          <p:cNvSpPr>
            <a:spLocks noGrp="1"/>
          </p:cNvSpPr>
          <p:nvPr>
            <p:ph type="body" sz="half" idx="15"/>
          </p:nvPr>
        </p:nvSpPr>
        <p:spPr>
          <a:xfrm>
            <a:off x="489347" y="2000250"/>
            <a:ext cx="2195513" cy="269200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2912745" y="1485900"/>
            <a:ext cx="2202181"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9" name="Text Placeholder 3"/>
          <p:cNvSpPr>
            <a:spLocks noGrp="1"/>
          </p:cNvSpPr>
          <p:nvPr>
            <p:ph type="body" sz="half" idx="16"/>
          </p:nvPr>
        </p:nvSpPr>
        <p:spPr>
          <a:xfrm>
            <a:off x="2904829" y="2000250"/>
            <a:ext cx="2210096" cy="269200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5343525" y="1485900"/>
            <a:ext cx="2199085"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Text Placeholder 3"/>
          <p:cNvSpPr>
            <a:spLocks noGrp="1"/>
          </p:cNvSpPr>
          <p:nvPr>
            <p:ph type="body" sz="half" idx="17"/>
          </p:nvPr>
        </p:nvSpPr>
        <p:spPr>
          <a:xfrm>
            <a:off x="5343525" y="2000250"/>
            <a:ext cx="2199085" cy="269200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7" name="Straight Connector 16"/>
          <p:cNvCxnSpPr/>
          <p:nvPr/>
        </p:nvCxnSpPr>
        <p:spPr>
          <a:xfrm>
            <a:off x="2794607" y="1600200"/>
            <a:ext cx="0" cy="29718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1670" y="1600200"/>
            <a:ext cx="0" cy="297516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8602504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150"/>
            </a:lvl1pPr>
          </a:lstStyle>
          <a:p>
            <a:r>
              <a:rPr lang="en-US"/>
              <a:t>Click to edit Master title style</a:t>
            </a:r>
            <a:endParaRPr lang="en-US" dirty="0"/>
          </a:p>
        </p:txBody>
      </p:sp>
      <p:sp>
        <p:nvSpPr>
          <p:cNvPr id="3" name="Text Placeholder 2"/>
          <p:cNvSpPr>
            <a:spLocks noGrp="1"/>
          </p:cNvSpPr>
          <p:nvPr>
            <p:ph type="body" idx="1"/>
          </p:nvPr>
        </p:nvSpPr>
        <p:spPr>
          <a:xfrm>
            <a:off x="489347" y="3188212"/>
            <a:ext cx="2205038"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9" name="Picture Placeholder 2"/>
          <p:cNvSpPr>
            <a:spLocks noGrp="1" noChangeAspect="1"/>
          </p:cNvSpPr>
          <p:nvPr>
            <p:ph type="pic" idx="15"/>
          </p:nvPr>
        </p:nvSpPr>
        <p:spPr>
          <a:xfrm>
            <a:off x="489347" y="1657350"/>
            <a:ext cx="2205038"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2" name="Text Placeholder 3"/>
          <p:cNvSpPr>
            <a:spLocks noGrp="1"/>
          </p:cNvSpPr>
          <p:nvPr>
            <p:ph type="body" sz="half" idx="18"/>
          </p:nvPr>
        </p:nvSpPr>
        <p:spPr>
          <a:xfrm>
            <a:off x="489347" y="3620409"/>
            <a:ext cx="2205038" cy="4943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2917032" y="3188212"/>
            <a:ext cx="2197894"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0" name="Picture Placeholder 2"/>
          <p:cNvSpPr>
            <a:spLocks noGrp="1" noChangeAspect="1"/>
          </p:cNvSpPr>
          <p:nvPr>
            <p:ph type="pic" idx="21"/>
          </p:nvPr>
        </p:nvSpPr>
        <p:spPr>
          <a:xfrm>
            <a:off x="2917031" y="1657350"/>
            <a:ext cx="2197894"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3" name="Text Placeholder 3"/>
          <p:cNvSpPr>
            <a:spLocks noGrp="1"/>
          </p:cNvSpPr>
          <p:nvPr>
            <p:ph type="body" sz="half" idx="19"/>
          </p:nvPr>
        </p:nvSpPr>
        <p:spPr>
          <a:xfrm>
            <a:off x="2916016" y="3620408"/>
            <a:ext cx="2200805" cy="4943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5343525" y="3188212"/>
            <a:ext cx="2199085"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1" name="Picture Placeholder 2"/>
          <p:cNvSpPr>
            <a:spLocks noGrp="1" noChangeAspect="1"/>
          </p:cNvSpPr>
          <p:nvPr>
            <p:ph type="pic" idx="22"/>
          </p:nvPr>
        </p:nvSpPr>
        <p:spPr>
          <a:xfrm>
            <a:off x="5343525" y="1657350"/>
            <a:ext cx="2199085" cy="1143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20"/>
          </p:nvPr>
        </p:nvSpPr>
        <p:spPr>
          <a:xfrm>
            <a:off x="5343432" y="3620406"/>
            <a:ext cx="2201998" cy="49439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7" name="Straight Connector 16"/>
          <p:cNvCxnSpPr/>
          <p:nvPr/>
        </p:nvCxnSpPr>
        <p:spPr>
          <a:xfrm>
            <a:off x="2794607" y="1600200"/>
            <a:ext cx="0" cy="29718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1670" y="1600200"/>
            <a:ext cx="0" cy="297516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717616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167964480"/>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8159" y="322660"/>
            <a:ext cx="1314451" cy="4369594"/>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348" y="665561"/>
            <a:ext cx="5567362" cy="402669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06363577"/>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31944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002264"/>
            <a:ext cx="3027759" cy="3141236"/>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169261"/>
            <a:ext cx="1141809" cy="1774090"/>
          </a:xfrm>
          <a:prstGeom prst="rect">
            <a:avLst/>
          </a:prstGeom>
        </p:spPr>
      </p:pic>
      <p:sp>
        <p:nvSpPr>
          <p:cNvPr id="16" name="Oval 15"/>
          <p:cNvSpPr/>
          <p:nvPr/>
        </p:nvSpPr>
        <p:spPr>
          <a:xfrm>
            <a:off x="6456759" y="1257300"/>
            <a:ext cx="2114550" cy="211455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713"/>
          <a:stretch/>
        </p:blipFill>
        <p:spPr>
          <a:xfrm>
            <a:off x="6000148" y="0"/>
            <a:ext cx="1202540" cy="857250"/>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4199"/>
          <a:stretch/>
        </p:blipFill>
        <p:spPr>
          <a:xfrm>
            <a:off x="6456759" y="4569649"/>
            <a:ext cx="745301" cy="573851"/>
          </a:xfrm>
          <a:prstGeom prst="rect">
            <a:avLst/>
          </a:prstGeom>
        </p:spPr>
      </p:pic>
      <p:sp>
        <p:nvSpPr>
          <p:cNvPr id="14" name="Rectangle 13"/>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484584" y="339538"/>
            <a:ext cx="7053542" cy="1050398"/>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484" y="1539689"/>
            <a:ext cx="6709906" cy="314661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616730" y="1343026"/>
            <a:ext cx="742949" cy="228599"/>
          </a:xfrm>
          <a:prstGeom prst="rect">
            <a:avLst/>
          </a:prstGeom>
        </p:spPr>
        <p:txBody>
          <a:bodyPr vert="horz" lIns="91440" tIns="45720" rIns="91440" bIns="45720" rtlCol="0" anchor="t"/>
          <a:lstStyle>
            <a:lvl1pPr algn="l">
              <a:defRPr sz="825" b="0" i="0">
                <a:solidFill>
                  <a:schemeClr val="tx1">
                    <a:tint val="75000"/>
                    <a:alpha val="60000"/>
                  </a:schemeClr>
                </a:solidFill>
              </a:defRPr>
            </a:lvl1pPr>
          </a:lstStyle>
          <a:p>
            <a:fld id="{B61BEF0D-F0BB-DE4B-95CE-6DB70DBA9567}" type="datetimeFigureOut">
              <a:rPr lang="en-US" smtClean="0"/>
              <a:pPr/>
              <a:t>6/20/2026</a:t>
            </a:fld>
            <a:endParaRPr lang="en-US" dirty="0"/>
          </a:p>
        </p:txBody>
      </p:sp>
      <p:sp>
        <p:nvSpPr>
          <p:cNvPr id="5" name="Footer Placeholder 4"/>
          <p:cNvSpPr>
            <a:spLocks noGrp="1"/>
          </p:cNvSpPr>
          <p:nvPr>
            <p:ph type="ftr" sz="quarter" idx="3"/>
          </p:nvPr>
        </p:nvSpPr>
        <p:spPr>
          <a:xfrm rot="5400000">
            <a:off x="6713680" y="2418973"/>
            <a:ext cx="2894846" cy="228601"/>
          </a:xfrm>
          <a:prstGeom prst="rect">
            <a:avLst/>
          </a:prstGeom>
        </p:spPr>
        <p:txBody>
          <a:bodyPr vert="horz" lIns="91440" tIns="45720" rIns="91440" bIns="45720" rtlCol="0" anchor="b"/>
          <a:lstStyle>
            <a:lvl1pPr algn="l">
              <a:defRPr sz="825"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7764406" y="221797"/>
            <a:ext cx="628649" cy="575765"/>
          </a:xfrm>
          <a:prstGeom prst="rect">
            <a:avLst/>
          </a:prstGeom>
        </p:spPr>
        <p:txBody>
          <a:bodyPr vert="horz" lIns="91440" tIns="45720" rIns="91440" bIns="45720" rtlCol="0" anchor="b"/>
          <a:lstStyle>
            <a:lvl1pPr algn="ctr">
              <a:defRPr sz="21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8131424"/>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Lst>
  <p:hf sldNum="0" hdr="0" ftr="0" dt="0"/>
  <p:txStyles>
    <p:titleStyle>
      <a:lvl1pPr algn="l" defTabSz="342900" rtl="0" eaLnBrk="1" latinLnBrk="0" hangingPunct="1">
        <a:spcBef>
          <a:spcPct val="0"/>
        </a:spcBef>
        <a:buNone/>
        <a:defRPr sz="315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500" b="0" i="0" kern="1200">
          <a:solidFill>
            <a:schemeClr val="tx1"/>
          </a:solidFill>
          <a:latin typeface="+mj-lt"/>
          <a:ea typeface="+mj-ea"/>
          <a:cs typeface="+mj-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350" b="0" i="0" kern="1200">
          <a:solidFill>
            <a:schemeClr val="tx1"/>
          </a:solidFill>
          <a:latin typeface="+mj-lt"/>
          <a:ea typeface="+mj-ea"/>
          <a:cs typeface="+mj-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200" b="0" i="0" kern="1200">
          <a:solidFill>
            <a:schemeClr val="tx1"/>
          </a:solidFill>
          <a:latin typeface="+mj-lt"/>
          <a:ea typeface="+mj-ea"/>
          <a:cs typeface="+mj-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8" Type="http://schemas.openxmlformats.org/officeDocument/2006/relationships/hyperlink" Target="https://connected-health.co.uk/how-telehealth-improves-homecare-services/" TargetMode="External"/><Relationship Id="rId3" Type="http://schemas.openxmlformats.org/officeDocument/2006/relationships/hyperlink" Target="https://ageing-better.org.uk/society-state-ageing-2025" TargetMode="External"/><Relationship Id="rId7" Type="http://schemas.openxmlformats.org/officeDocument/2006/relationships/hyperlink" Target="https://doi.org/10.1353/pbm.2022.0014" TargetMode="External"/><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hyperlink" Target="https://www.cqc.org.uk/publications/major-report/state-care/2024-2025?utm_source=chatgpt.com" TargetMode="External"/><Relationship Id="rId5" Type="http://schemas.openxmlformats.org/officeDocument/2006/relationships/hyperlink" Target="https://www.ivybankhouse.co.uk/how-familiar-routines-provide-stability-and-comfort/" TargetMode="External"/><Relationship Id="rId4" Type="http://schemas.openxmlformats.org/officeDocument/2006/relationships/hyperlink" Target="https://doi.org/10.1017/s109285292400052x" TargetMode="External"/><Relationship Id="rId9" Type="http://schemas.openxmlformats.org/officeDocument/2006/relationships/hyperlink" Target="https://www.gov.uk/government/statistics/adult-social-care-workforce-survey-april-2025/adult-social-care-workforce-survey-april-2025-report?utm_source=chatgpt.com"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doi.org/10.3390/geriatrics9050107" TargetMode="External"/><Relationship Id="rId3" Type="http://schemas.openxmlformats.org/officeDocument/2006/relationships/hyperlink" Target="https://doi.org/10.1186/s12912-024-02117-2" TargetMode="External"/><Relationship Id="rId7" Type="http://schemas.openxmlformats.org/officeDocument/2006/relationships/hyperlink" Target="https://doi.org/10.3390/ijerph20021205" TargetMode="Externa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hyperlink" Target="https://www.england.nhs.uk/long-read/inclusive-digital-healthcare-a-framework-for-nhs-action-on-digital-inclusion/" TargetMode="External"/><Relationship Id="rId5" Type="http://schemas.openxmlformats.org/officeDocument/2006/relationships/hyperlink" Target="https://doi.org/10.1111/jan.16306" TargetMode="External"/><Relationship Id="rId4" Type="http://schemas.openxmlformats.org/officeDocument/2006/relationships/hyperlink" Target="https://doi.org/10.1080/23297018.2021.201542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doi.org/10.1186/s12904-022-00922-7" TargetMode="External"/><Relationship Id="rId3" Type="http://schemas.openxmlformats.org/officeDocument/2006/relationships/hyperlink" Target="https://doi.org/10.1038/s41514-024-00148-2" TargetMode="External"/><Relationship Id="rId7" Type="http://schemas.openxmlformats.org/officeDocument/2006/relationships/hyperlink" Target="https://www.nhs.uk/social-care-and-support/making-decisions-for-someone-else/mental-capacity-act/" TargetMode="Externa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hyperlink" Target="https://doi.org/10.1080/08959420.2021.2022951" TargetMode="External"/><Relationship Id="rId5" Type="http://schemas.openxmlformats.org/officeDocument/2006/relationships/hyperlink" Target="https://doi.org/10.3389/frai.2025.1520592" TargetMode="External"/><Relationship Id="rId4" Type="http://schemas.openxmlformats.org/officeDocument/2006/relationships/hyperlink" Target="https://checkhousecare.co.uk/news-events/why-are-activities-important-for-care-home-residents/"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ons.gov.uk/peoplepopulationandcommunity/populationandmigration/populationestimates/bulletins/annualmidyearpopulationestimates/mid2024?utm_source=chatgpt.com" TargetMode="External"/><Relationship Id="rId7" Type="http://schemas.openxmlformats.org/officeDocument/2006/relationships/hyperlink" Target="https://doi.org/10.1177/0733464814537701" TargetMode="Externa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hyperlink" Target="https://www.kingsfund.org.uk/insight-and-analysis/long-reads/exclusion-inclusion-digital-health-care" TargetMode="External"/><Relationship Id="rId5" Type="http://schemas.openxmlformats.org/officeDocument/2006/relationships/hyperlink" Target="https://www.scie.org.uk/providing-care/dignity-in-care/freedom/" TargetMode="External"/><Relationship Id="rId4" Type="http://schemas.openxmlformats.org/officeDocument/2006/relationships/hyperlink" Target="https://doi.org/10.1186/s12913-023-09867-w"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1A2E"/>
        </a:solidFill>
        <a:effectLst/>
      </p:bgPr>
    </p:bg>
    <p:spTree>
      <p:nvGrpSpPr>
        <p:cNvPr id="1" name=""/>
        <p:cNvGrpSpPr/>
        <p:nvPr/>
      </p:nvGrpSpPr>
      <p:grpSpPr>
        <a:xfrm>
          <a:off x="0" y="0"/>
          <a:ext cx="0" cy="0"/>
          <a:chOff x="0" y="0"/>
          <a:chExt cx="0" cy="0"/>
        </a:xfrm>
      </p:grpSpPr>
      <p:sp>
        <p:nvSpPr>
          <p:cNvPr id="2" name="Shape 0"/>
          <p:cNvSpPr/>
          <p:nvPr/>
        </p:nvSpPr>
        <p:spPr>
          <a:xfrm>
            <a:off x="0" y="0"/>
            <a:ext cx="228600" cy="5143500"/>
          </a:xfrm>
          <a:prstGeom prst="rect">
            <a:avLst/>
          </a:prstGeom>
          <a:solidFill>
            <a:srgbClr val="E94560"/>
          </a:solidFill>
          <a:ln w="12700">
            <a:solidFill>
              <a:srgbClr val="E94560"/>
            </a:solidFill>
            <a:prstDash val="solid"/>
          </a:ln>
        </p:spPr>
        <p:txBody>
          <a:bodyPr/>
          <a:lstStyle/>
          <a:p>
            <a:pPr algn="ctr"/>
            <a:endParaRPr lang="en-US">
              <a:latin typeface="Times New Roman" panose="02020603050405020304" pitchFamily="18" charset="0"/>
              <a:cs typeface="Times New Roman" panose="02020603050405020304" pitchFamily="18" charset="0"/>
            </a:endParaRPr>
          </a:p>
        </p:txBody>
      </p:sp>
      <p:sp>
        <p:nvSpPr>
          <p:cNvPr id="3" name="Shape 1"/>
          <p:cNvSpPr/>
          <p:nvPr/>
        </p:nvSpPr>
        <p:spPr>
          <a:xfrm>
            <a:off x="0" y="4114800"/>
            <a:ext cx="9144000" cy="1028700"/>
          </a:xfrm>
          <a:prstGeom prst="rect">
            <a:avLst/>
          </a:prstGeom>
          <a:solidFill>
            <a:srgbClr val="16213E"/>
          </a:solidFill>
          <a:ln w="12700">
            <a:solidFill>
              <a:srgbClr val="16213E"/>
            </a:solidFill>
            <a:prstDash val="solid"/>
          </a:ln>
        </p:spPr>
        <p:txBody>
          <a:bodyPr/>
          <a:lstStyle/>
          <a:p>
            <a:pPr algn="ctr"/>
            <a:endParaRPr lang="en-US">
              <a:latin typeface="Times New Roman" panose="02020603050405020304" pitchFamily="18" charset="0"/>
              <a:cs typeface="Times New Roman" panose="02020603050405020304" pitchFamily="18" charset="0"/>
            </a:endParaRPr>
          </a:p>
        </p:txBody>
      </p:sp>
      <p:sp>
        <p:nvSpPr>
          <p:cNvPr id="4" name="Text 2"/>
          <p:cNvSpPr/>
          <p:nvPr/>
        </p:nvSpPr>
        <p:spPr>
          <a:xfrm>
            <a:off x="548640" y="457200"/>
            <a:ext cx="8412480" cy="981635"/>
          </a:xfrm>
          <a:prstGeom prst="rect">
            <a:avLst/>
          </a:prstGeom>
          <a:noFill/>
          <a:ln/>
        </p:spPr>
        <p:txBody>
          <a:bodyPr wrap="square" rtlCol="0" anchor="ctr"/>
          <a:lstStyle/>
          <a:p>
            <a:pPr marL="0" indent="0" algn="ctr">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Evaluating the Care, Empowerment</a:t>
            </a:r>
            <a:endParaRPr lang="en-US" sz="1600" dirty="0">
              <a:latin typeface="Times New Roman" panose="02020603050405020304" pitchFamily="18" charset="0"/>
              <a:cs typeface="Times New Roman" panose="02020603050405020304" pitchFamily="18" charset="0"/>
            </a:endParaRPr>
          </a:p>
          <a:p>
            <a:pPr marL="0" indent="0" algn="ctr">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and Support Needs of Older People in the UK</a:t>
            </a:r>
            <a:endParaRPr lang="en-US" sz="1600" dirty="0">
              <a:latin typeface="Times New Roman" panose="02020603050405020304" pitchFamily="18" charset="0"/>
              <a:cs typeface="Times New Roman" panose="02020603050405020304" pitchFamily="18" charset="0"/>
            </a:endParaRPr>
          </a:p>
        </p:txBody>
      </p:sp>
      <p:sp>
        <p:nvSpPr>
          <p:cNvPr id="5" name="Text 3"/>
          <p:cNvSpPr/>
          <p:nvPr/>
        </p:nvSpPr>
        <p:spPr>
          <a:xfrm>
            <a:off x="548640" y="1484555"/>
            <a:ext cx="8412480" cy="691717"/>
          </a:xfrm>
          <a:prstGeom prst="rect">
            <a:avLst/>
          </a:prstGeom>
          <a:noFill/>
          <a:ln/>
        </p:spPr>
        <p:txBody>
          <a:bodyPr wrap="square" rtlCol="0" anchor="ctr"/>
          <a:lstStyle/>
          <a:p>
            <a:pPr marL="0" indent="0" algn="ctr">
              <a:buNone/>
            </a:pPr>
            <a:r>
              <a:rPr lang="en-US" sz="1600" i="1" dirty="0">
                <a:solidFill>
                  <a:srgbClr val="E94560"/>
                </a:solidFill>
                <a:latin typeface="Times New Roman" panose="02020603050405020304" pitchFamily="18" charset="0"/>
                <a:ea typeface="Calibri" pitchFamily="34" charset="-122"/>
                <a:cs typeface="Times New Roman" panose="02020603050405020304" pitchFamily="18" charset="0"/>
              </a:rPr>
              <a:t>Focus: Domiciliary Care, Residential Care and Technology</a:t>
            </a:r>
            <a:endParaRPr lang="en-US" sz="1600" dirty="0">
              <a:latin typeface="Times New Roman" panose="02020603050405020304" pitchFamily="18" charset="0"/>
              <a:cs typeface="Times New Roman" panose="02020603050405020304" pitchFamily="18" charset="0"/>
            </a:endParaRPr>
          </a:p>
        </p:txBody>
      </p:sp>
      <p:sp>
        <p:nvSpPr>
          <p:cNvPr id="6" name="Text 4"/>
          <p:cNvSpPr/>
          <p:nvPr/>
        </p:nvSpPr>
        <p:spPr>
          <a:xfrm>
            <a:off x="1028700" y="1900362"/>
            <a:ext cx="7315200" cy="2168718"/>
          </a:xfrm>
          <a:prstGeom prst="rect">
            <a:avLst/>
          </a:prstGeom>
          <a:noFill/>
          <a:ln/>
        </p:spPr>
        <p:txBody>
          <a:bodyPr wrap="square" rtlCol="0" anchor="ctr"/>
          <a:lstStyle/>
          <a:p>
            <a:r>
              <a:rPr lang="en-US" sz="1200" b="1" dirty="0">
                <a:latin typeface="Times New Roman" panose="02020603050405020304" pitchFamily="18" charset="0"/>
                <a:ea typeface="Calibri" pitchFamily="34" charset="-122"/>
                <a:cs typeface="Times New Roman" panose="02020603050405020304" pitchFamily="18" charset="0"/>
              </a:rPr>
              <a:t>Module name and code:  </a:t>
            </a:r>
            <a:r>
              <a:rPr lang="en-US" sz="1200" dirty="0">
                <a:solidFill>
                  <a:srgbClr val="FFFFFF"/>
                </a:solidFill>
                <a:latin typeface="Times New Roman" panose="02020603050405020304" pitchFamily="18" charset="0"/>
                <a:ea typeface="Calibri" pitchFamily="34" charset="-122"/>
                <a:cs typeface="Times New Roman" panose="02020603050405020304" pitchFamily="18" charset="0"/>
              </a:rPr>
              <a:t>Empowering the Older Person, BMHP6027</a:t>
            </a:r>
          </a:p>
          <a:p>
            <a:r>
              <a:rPr lang="en-US" sz="1200" b="1" dirty="0">
                <a:solidFill>
                  <a:srgbClr val="FFFFFF"/>
                </a:solidFill>
                <a:latin typeface="Times New Roman" panose="02020603050405020304" pitchFamily="18" charset="0"/>
                <a:ea typeface="Calibri" pitchFamily="34" charset="-122"/>
                <a:cs typeface="Times New Roman" panose="02020603050405020304" pitchFamily="18" charset="0"/>
              </a:rPr>
              <a:t>Assignment title: </a:t>
            </a:r>
            <a:r>
              <a:rPr lang="en-US" sz="1200" dirty="0">
                <a:solidFill>
                  <a:srgbClr val="FFFFFF"/>
                </a:solidFill>
                <a:latin typeface="Times New Roman" panose="02020603050405020304" pitchFamily="18" charset="0"/>
                <a:ea typeface="Calibri" pitchFamily="34" charset="-122"/>
                <a:cs typeface="Times New Roman" panose="02020603050405020304" pitchFamily="18" charset="0"/>
              </a:rPr>
              <a:t>Component 1, Individual Presentation</a:t>
            </a:r>
          </a:p>
          <a:p>
            <a:r>
              <a:rPr lang="en-US" sz="1200" b="1" dirty="0">
                <a:solidFill>
                  <a:srgbClr val="FFFFFF"/>
                </a:solidFill>
                <a:latin typeface="Times New Roman" panose="02020603050405020304" pitchFamily="18" charset="0"/>
                <a:ea typeface="Calibri" pitchFamily="34" charset="-122"/>
                <a:cs typeface="Times New Roman" panose="02020603050405020304" pitchFamily="18" charset="0"/>
              </a:rPr>
              <a:t>Lecturer’s name: </a:t>
            </a:r>
            <a:r>
              <a:rPr lang="en-US" sz="1200" dirty="0">
                <a:solidFill>
                  <a:srgbClr val="FFFFFF"/>
                </a:solidFill>
                <a:latin typeface="Times New Roman" panose="02020603050405020304" pitchFamily="18" charset="0"/>
                <a:ea typeface="Calibri" pitchFamily="34" charset="-122"/>
                <a:cs typeface="Times New Roman" panose="02020603050405020304" pitchFamily="18" charset="0"/>
              </a:rPr>
              <a:t>Dr Kennedy </a:t>
            </a:r>
            <a:r>
              <a:rPr lang="en-US" sz="1200" dirty="0" err="1">
                <a:solidFill>
                  <a:srgbClr val="FFFFFF"/>
                </a:solidFill>
                <a:latin typeface="Times New Roman" panose="02020603050405020304" pitchFamily="18" charset="0"/>
                <a:ea typeface="Calibri" pitchFamily="34" charset="-122"/>
                <a:cs typeface="Times New Roman" panose="02020603050405020304" pitchFamily="18" charset="0"/>
              </a:rPr>
              <a:t>Obohwemu</a:t>
            </a:r>
            <a:endParaRPr lang="en-US" sz="1200" dirty="0">
              <a:solidFill>
                <a:srgbClr val="FFFFFF"/>
              </a:solidFill>
              <a:latin typeface="Times New Roman" panose="02020603050405020304" pitchFamily="18" charset="0"/>
              <a:ea typeface="Calibri" pitchFamily="34" charset="-122"/>
              <a:cs typeface="Times New Roman" panose="02020603050405020304" pitchFamily="18" charset="0"/>
            </a:endParaRPr>
          </a:p>
          <a:p>
            <a:r>
              <a:rPr lang="en-US" sz="1200" b="1" dirty="0">
                <a:solidFill>
                  <a:srgbClr val="FFFFFF"/>
                </a:solidFill>
                <a:latin typeface="Times New Roman" panose="02020603050405020304" pitchFamily="18" charset="0"/>
                <a:ea typeface="Calibri" pitchFamily="34" charset="-122"/>
                <a:cs typeface="Times New Roman" panose="02020603050405020304" pitchFamily="18" charset="0"/>
              </a:rPr>
              <a:t>Student’s name and number: </a:t>
            </a:r>
            <a:r>
              <a:rPr lang="en-US" sz="1200" dirty="0">
                <a:solidFill>
                  <a:srgbClr val="FFFFFF"/>
                </a:solidFill>
                <a:latin typeface="Times New Roman" panose="02020603050405020304" pitchFamily="18" charset="0"/>
                <a:ea typeface="Calibri" pitchFamily="34" charset="-122"/>
                <a:cs typeface="Times New Roman" panose="02020603050405020304" pitchFamily="18" charset="0"/>
              </a:rPr>
              <a:t>Teodora Evgenieva, 2324070 </a:t>
            </a:r>
            <a:endParaRPr lang="en-US" sz="1200" dirty="0">
              <a:latin typeface="Times New Roman" panose="02020603050405020304" pitchFamily="18" charset="0"/>
              <a:cs typeface="Times New Roman" panose="02020603050405020304" pitchFamily="18" charset="0"/>
            </a:endParaRPr>
          </a:p>
        </p:txBody>
      </p:sp>
      <p:pic>
        <p:nvPicPr>
          <p:cNvPr id="7" name="Recorded Sound">
            <a:hlinkClick r:id="" action="ppaction://media"/>
            <a:extLst>
              <a:ext uri="{FF2B5EF4-FFF2-40B4-BE49-F238E27FC236}">
                <a16:creationId xmlns:a16="http://schemas.microsoft.com/office/drawing/2014/main" id="{88B85FAC-AC22-6494-0A19-B3F296A8F6C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68800" y="236855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43216"/>
    </mc:Choice>
    <mc:Fallback xmlns="">
      <p:transition spd="slow" advTm="8432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321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chemeClr val="accent3">
            <a:lumMod val="75000"/>
          </a:schemeClr>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l">
              <a:buNone/>
            </a:pPr>
            <a:r>
              <a:rPr lang="en-US" sz="2600" b="1" dirty="0">
                <a:solidFill>
                  <a:srgbClr val="FFFFFF"/>
                </a:solidFill>
                <a:latin typeface="Times New Roman" panose="02020603050405020304" pitchFamily="18" charset="0"/>
                <a:ea typeface="Calibri" pitchFamily="34" charset="-122"/>
                <a:cs typeface="Times New Roman" panose="02020603050405020304" pitchFamily="18" charset="0"/>
              </a:rPr>
              <a:t>Introduction</a:t>
            </a:r>
            <a:endParaRPr lang="en-US" sz="26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FFFFFF">
              <a:alpha val="70000"/>
            </a:srgbClr>
          </a:solidFill>
          <a:ln w="12700">
            <a:solidFill>
              <a:srgbClr val="FFFFFF">
                <a:alpha val="70000"/>
              </a:srgbClr>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4" name="Text 2"/>
          <p:cNvSpPr/>
          <p:nvPr/>
        </p:nvSpPr>
        <p:spPr>
          <a:xfrm>
            <a:off x="714375" y="1363980"/>
            <a:ext cx="7362825" cy="2161413"/>
          </a:xfrm>
          <a:prstGeom prst="rect">
            <a:avLst/>
          </a:prstGeom>
          <a:noFill/>
          <a:ln/>
        </p:spPr>
        <p:txBody>
          <a:bodyPr wrap="square" rtlCol="0" anchor="t"/>
          <a:lstStyle/>
          <a:p>
            <a:pPr marL="342900" indent="-342900">
              <a:spcAft>
                <a:spcPts val="400"/>
              </a:spcAft>
              <a:buSzPct val="100000"/>
              <a:buChar char="•"/>
            </a:pPr>
            <a:endParaRPr lang="en-US" sz="1600" dirty="0">
              <a:latin typeface="Times New Roman" panose="02020603050405020304" pitchFamily="18" charset="0"/>
              <a:cs typeface="Times New Roman" panose="02020603050405020304" pitchFamily="18" charset="0"/>
            </a:endParaRPr>
          </a:p>
        </p:txBody>
      </p:sp>
      <p:sp>
        <p:nvSpPr>
          <p:cNvPr id="5" name="Shape 3"/>
          <p:cNvSpPr/>
          <p:nvPr/>
        </p:nvSpPr>
        <p:spPr>
          <a:xfrm>
            <a:off x="0" y="4754880"/>
            <a:ext cx="137160" cy="388620"/>
          </a:xfrm>
          <a:prstGeom prst="rect">
            <a:avLst/>
          </a:prstGeom>
          <a:solidFill>
            <a:srgbClr val="FFFFFF"/>
          </a:solidFill>
          <a:ln w="12700">
            <a:solidFill>
              <a:srgbClr val="FFFFFF"/>
            </a:solidFill>
            <a:prstDash val="solid"/>
          </a:ln>
        </p:spPr>
        <p:txBody>
          <a:bodyPr/>
          <a:lstStyle/>
          <a:p>
            <a:endParaRPr lang="en-US">
              <a:latin typeface="Times New Roman" panose="02020603050405020304" pitchFamily="18"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D243AED7-A249-07BE-331F-A6CC65CE659A}"/>
              </a:ext>
            </a:extLst>
          </p:cNvPr>
          <p:cNvGraphicFramePr/>
          <p:nvPr>
            <p:extLst>
              <p:ext uri="{D42A27DB-BD31-4B8C-83A1-F6EECF244321}">
                <p14:modId xmlns:p14="http://schemas.microsoft.com/office/powerpoint/2010/main" val="319672957"/>
              </p:ext>
            </p:extLst>
          </p:nvPr>
        </p:nvGraphicFramePr>
        <p:xfrm>
          <a:off x="1304924" y="1236726"/>
          <a:ext cx="6181725" cy="37124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02060"/>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640080"/>
          </a:xfrm>
          <a:prstGeom prst="rect">
            <a:avLst/>
          </a:prstGeom>
          <a:noFill/>
          <a:ln/>
        </p:spPr>
        <p:txBody>
          <a:bodyPr wrap="square" lIns="0" tIns="0" rIns="0" bIns="0" rtlCol="0" anchor="ctr"/>
          <a:lstStyle/>
          <a:p>
            <a:pPr marL="0" indent="0" algn="l">
              <a:buNone/>
            </a:pPr>
            <a:r>
              <a:rPr lang="en-US" sz="2600" b="1" dirty="0">
                <a:latin typeface="Times New Roman" panose="02020603050405020304" pitchFamily="18" charset="0"/>
                <a:ea typeface="Calibri" pitchFamily="34" charset="-122"/>
                <a:cs typeface="Times New Roman" panose="02020603050405020304" pitchFamily="18" charset="0"/>
              </a:rPr>
              <a:t>The Ageing Population: Setting the Scene</a:t>
            </a:r>
            <a:endParaRPr lang="en-US" sz="26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51560"/>
            <a:ext cx="8229600" cy="36576"/>
          </a:xfrm>
          <a:prstGeom prst="rect">
            <a:avLst/>
          </a:prstGeom>
          <a:solidFill>
            <a:srgbClr val="F9E795">
              <a:alpha val="70000"/>
            </a:srgbClr>
          </a:solidFill>
          <a:ln w="12700">
            <a:solidFill>
              <a:srgbClr val="F9E795">
                <a:alpha val="70000"/>
              </a:srgbClr>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4" name="Shape 2"/>
          <p:cNvSpPr/>
          <p:nvPr/>
        </p:nvSpPr>
        <p:spPr>
          <a:xfrm>
            <a:off x="6644640" y="1143000"/>
            <a:ext cx="2133600" cy="1280160"/>
          </a:xfrm>
          <a:prstGeom prst="rect">
            <a:avLst/>
          </a:prstGeom>
          <a:solidFill>
            <a:srgbClr val="97BC62"/>
          </a:solidFill>
          <a:ln w="12700">
            <a:solidFill>
              <a:srgbClr val="97BC62"/>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5" name="Text 3"/>
          <p:cNvSpPr/>
          <p:nvPr/>
        </p:nvSpPr>
        <p:spPr>
          <a:xfrm>
            <a:off x="6400800" y="1188720"/>
            <a:ext cx="2377440" cy="640080"/>
          </a:xfrm>
          <a:prstGeom prst="rect">
            <a:avLst/>
          </a:prstGeom>
          <a:noFill/>
          <a:ln/>
        </p:spPr>
        <p:txBody>
          <a:bodyPr wrap="square" rtlCol="0" anchor="ctr"/>
          <a:lstStyle/>
          <a:p>
            <a:pPr marL="0" indent="0" algn="ctr">
              <a:buNone/>
            </a:pPr>
            <a:r>
              <a:rPr lang="en-US" sz="3600" b="1" dirty="0">
                <a:latin typeface="Times New Roman" panose="02020603050405020304" pitchFamily="18" charset="0"/>
                <a:ea typeface="Calibri" pitchFamily="34" charset="-122"/>
                <a:cs typeface="Times New Roman" panose="02020603050405020304" pitchFamily="18" charset="0"/>
              </a:rPr>
              <a:t>65+</a:t>
            </a:r>
            <a:endParaRPr lang="en-US" sz="3600" dirty="0">
              <a:latin typeface="Times New Roman" panose="02020603050405020304" pitchFamily="18" charset="0"/>
              <a:cs typeface="Times New Roman" panose="02020603050405020304" pitchFamily="18" charset="0"/>
            </a:endParaRPr>
          </a:p>
        </p:txBody>
      </p:sp>
      <p:sp>
        <p:nvSpPr>
          <p:cNvPr id="6" name="Text 4"/>
          <p:cNvSpPr/>
          <p:nvPr/>
        </p:nvSpPr>
        <p:spPr>
          <a:xfrm>
            <a:off x="6400800" y="1783080"/>
            <a:ext cx="2377440" cy="594360"/>
          </a:xfrm>
          <a:prstGeom prst="rect">
            <a:avLst/>
          </a:prstGeom>
          <a:noFill/>
          <a:ln/>
        </p:spPr>
        <p:txBody>
          <a:bodyPr wrap="square" rtlCol="0" anchor="ctr"/>
          <a:lstStyle/>
          <a:p>
            <a:pPr marL="0" indent="0" algn="ctr">
              <a:buNone/>
            </a:pPr>
            <a:r>
              <a:rPr lang="en-US" sz="1000" dirty="0">
                <a:latin typeface="Times New Roman" panose="02020603050405020304" pitchFamily="18" charset="0"/>
                <a:ea typeface="Calibri" pitchFamily="34" charset="-122"/>
                <a:cs typeface="Times New Roman" panose="02020603050405020304" pitchFamily="18" charset="0"/>
              </a:rPr>
              <a:t>population growing</a:t>
            </a:r>
            <a:endParaRPr lang="en-US" sz="1000" dirty="0">
              <a:latin typeface="Times New Roman" panose="02020603050405020304" pitchFamily="18" charset="0"/>
              <a:cs typeface="Times New Roman" panose="02020603050405020304" pitchFamily="18" charset="0"/>
            </a:endParaRPr>
          </a:p>
          <a:p>
            <a:pPr marL="0" indent="0" algn="ctr">
              <a:buNone/>
            </a:pPr>
            <a:r>
              <a:rPr lang="en-US" sz="1000" dirty="0">
                <a:latin typeface="Times New Roman" panose="02020603050405020304" pitchFamily="18" charset="0"/>
                <a:ea typeface="Calibri" pitchFamily="34" charset="-122"/>
                <a:cs typeface="Times New Roman" panose="02020603050405020304" pitchFamily="18" charset="0"/>
              </a:rPr>
              <a:t>across all UK nations</a:t>
            </a:r>
            <a:endParaRPr lang="en-US" sz="1000" dirty="0">
              <a:latin typeface="Times New Roman" panose="02020603050405020304" pitchFamily="18" charset="0"/>
              <a:cs typeface="Times New Roman" panose="02020603050405020304" pitchFamily="18" charset="0"/>
            </a:endParaRPr>
          </a:p>
        </p:txBody>
      </p:sp>
      <p:sp>
        <p:nvSpPr>
          <p:cNvPr id="7" name="Text 5"/>
          <p:cNvSpPr/>
          <p:nvPr/>
        </p:nvSpPr>
        <p:spPr>
          <a:xfrm>
            <a:off x="790575" y="1188720"/>
            <a:ext cx="5760720" cy="3474720"/>
          </a:xfrm>
          <a:prstGeom prst="rect">
            <a:avLst/>
          </a:prstGeom>
          <a:noFill/>
          <a:ln/>
        </p:spPr>
        <p:txBody>
          <a:bodyPr wrap="square" rtlCol="0" anchor="t"/>
          <a:lstStyle/>
          <a:p>
            <a:pPr marL="342900" indent="-342900">
              <a:spcAft>
                <a:spcPts val="400"/>
              </a:spcAft>
              <a:buSzPct val="100000"/>
              <a:buChar char="•"/>
            </a:pPr>
            <a:endParaRPr lang="en-US" sz="1350" dirty="0">
              <a:latin typeface="Times New Roman" panose="02020603050405020304" pitchFamily="18" charset="0"/>
              <a:cs typeface="Times New Roman" panose="02020603050405020304" pitchFamily="18" charset="0"/>
            </a:endParaRPr>
          </a:p>
        </p:txBody>
      </p:sp>
      <p:sp>
        <p:nvSpPr>
          <p:cNvPr id="8" name="Shape 6"/>
          <p:cNvSpPr/>
          <p:nvPr/>
        </p:nvSpPr>
        <p:spPr>
          <a:xfrm>
            <a:off x="0" y="4800600"/>
            <a:ext cx="137160" cy="388620"/>
          </a:xfrm>
          <a:prstGeom prst="rect">
            <a:avLst/>
          </a:prstGeom>
          <a:solidFill>
            <a:srgbClr val="F9E795"/>
          </a:solidFill>
          <a:ln w="12700">
            <a:solidFill>
              <a:srgbClr val="F9E795"/>
            </a:solidFill>
            <a:prstDash val="solid"/>
          </a:ln>
        </p:spPr>
        <p:txBody>
          <a:bodyPr/>
          <a:lstStyle/>
          <a:p>
            <a:endParaRPr lang="en-US">
              <a:latin typeface="Times New Roman" panose="02020603050405020304" pitchFamily="18" charset="0"/>
              <a:cs typeface="Times New Roman" panose="02020603050405020304" pitchFamily="18" charset="0"/>
            </a:endParaRPr>
          </a:p>
        </p:txBody>
      </p:sp>
      <p:graphicFrame>
        <p:nvGraphicFramePr>
          <p:cNvPr id="9" name="Diagram 8">
            <a:extLst>
              <a:ext uri="{FF2B5EF4-FFF2-40B4-BE49-F238E27FC236}">
                <a16:creationId xmlns:a16="http://schemas.microsoft.com/office/drawing/2014/main" id="{E4DDD4F1-6104-75C9-B2CF-A8D8E2C3700A}"/>
              </a:ext>
            </a:extLst>
          </p:cNvPr>
          <p:cNvGraphicFramePr/>
          <p:nvPr>
            <p:extLst>
              <p:ext uri="{D42A27DB-BD31-4B8C-83A1-F6EECF244321}">
                <p14:modId xmlns:p14="http://schemas.microsoft.com/office/powerpoint/2010/main" val="3728717049"/>
              </p:ext>
            </p:extLst>
          </p:nvPr>
        </p:nvGraphicFramePr>
        <p:xfrm>
          <a:off x="274320" y="1188720"/>
          <a:ext cx="5854065" cy="37966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chemeClr val="accent3">
            <a:lumMod val="75000"/>
          </a:schemeClr>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l">
              <a:buNone/>
            </a:pPr>
            <a:r>
              <a:rPr lang="en-US" sz="2400" b="1" dirty="0">
                <a:solidFill>
                  <a:srgbClr val="ECE2D0"/>
                </a:solidFill>
                <a:latin typeface="Times New Roman" panose="02020603050405020304" pitchFamily="18" charset="0"/>
                <a:ea typeface="Calibri" pitchFamily="34" charset="-122"/>
                <a:cs typeface="Times New Roman" panose="02020603050405020304" pitchFamily="18" charset="0"/>
              </a:rPr>
              <a:t>Theoretical Frameworks</a:t>
            </a:r>
            <a:endParaRPr lang="en-US" sz="24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ECE2D0">
              <a:alpha val="70000"/>
            </a:srgbClr>
          </a:solidFill>
          <a:ln w="12700">
            <a:solidFill>
              <a:srgbClr val="ECE2D0">
                <a:alpha val="70000"/>
              </a:srgbClr>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4" name="Shape 2"/>
          <p:cNvSpPr/>
          <p:nvPr/>
        </p:nvSpPr>
        <p:spPr>
          <a:xfrm>
            <a:off x="365760" y="1143000"/>
            <a:ext cx="4023360" cy="1554480"/>
          </a:xfrm>
          <a:prstGeom prst="rect">
            <a:avLst/>
          </a:prstGeom>
          <a:solidFill>
            <a:srgbClr val="7D2B49"/>
          </a:solidFill>
          <a:ln w="12700">
            <a:solidFill>
              <a:srgbClr val="A26769"/>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5" name="Text 3"/>
          <p:cNvSpPr/>
          <p:nvPr/>
        </p:nvSpPr>
        <p:spPr>
          <a:xfrm>
            <a:off x="502920" y="1234440"/>
            <a:ext cx="3749040" cy="411480"/>
          </a:xfrm>
          <a:prstGeom prst="rect">
            <a:avLst/>
          </a:prstGeom>
          <a:noFill/>
          <a:ln/>
        </p:spPr>
        <p:txBody>
          <a:bodyPr wrap="square" rtlCol="0" anchor="ctr"/>
          <a:lstStyle/>
          <a:p>
            <a:pPr marL="0" indent="0">
              <a:buNone/>
            </a:pPr>
            <a:r>
              <a:rPr lang="en-US" sz="1400" b="1" dirty="0">
                <a:solidFill>
                  <a:srgbClr val="ECE2D0"/>
                </a:solidFill>
                <a:latin typeface="Times New Roman" panose="02020603050405020304" pitchFamily="18" charset="0"/>
                <a:ea typeface="Calibri" pitchFamily="34" charset="-122"/>
                <a:cs typeface="Times New Roman" panose="02020603050405020304" pitchFamily="18" charset="0"/>
              </a:rPr>
              <a:t>Activity Theory</a:t>
            </a:r>
            <a:endParaRPr lang="en-US" sz="1400" dirty="0">
              <a:latin typeface="Times New Roman" panose="02020603050405020304" pitchFamily="18" charset="0"/>
              <a:cs typeface="Times New Roman" panose="02020603050405020304" pitchFamily="18" charset="0"/>
            </a:endParaRPr>
          </a:p>
        </p:txBody>
      </p:sp>
      <p:sp>
        <p:nvSpPr>
          <p:cNvPr id="6" name="Text 4"/>
          <p:cNvSpPr/>
          <p:nvPr/>
        </p:nvSpPr>
        <p:spPr>
          <a:xfrm>
            <a:off x="502920" y="1645920"/>
            <a:ext cx="3749040" cy="777240"/>
          </a:xfrm>
          <a:prstGeom prst="rect">
            <a:avLst/>
          </a:prstGeom>
          <a:noFill/>
          <a:ln/>
        </p:spPr>
        <p:txBody>
          <a:bodyPr wrap="square" rtlCol="0" anchor="t"/>
          <a:lstStyle/>
          <a:p>
            <a:pPr marL="0" indent="0">
              <a:buNone/>
            </a:pPr>
            <a:r>
              <a:rPr lang="en-US" sz="1100" dirty="0">
                <a:solidFill>
                  <a:srgbClr val="FFFFFF"/>
                </a:solidFill>
                <a:latin typeface="Times New Roman" panose="02020603050405020304" pitchFamily="18" charset="0"/>
                <a:ea typeface="Calibri" pitchFamily="34" charset="-122"/>
                <a:cs typeface="Times New Roman" panose="02020603050405020304" pitchFamily="18" charset="0"/>
              </a:rPr>
              <a:t>Older people experience better wellbeing when they remain socially, mentally and physically active (Mollie, 2025). Residential care can support this when meaningful activities are provided.</a:t>
            </a:r>
            <a:endParaRPr lang="en-US" sz="1100" dirty="0">
              <a:latin typeface="Times New Roman" panose="02020603050405020304" pitchFamily="18" charset="0"/>
              <a:cs typeface="Times New Roman" panose="02020603050405020304" pitchFamily="18" charset="0"/>
            </a:endParaRPr>
          </a:p>
        </p:txBody>
      </p:sp>
      <p:sp>
        <p:nvSpPr>
          <p:cNvPr id="7" name="Text 5"/>
          <p:cNvSpPr/>
          <p:nvPr/>
        </p:nvSpPr>
        <p:spPr>
          <a:xfrm>
            <a:off x="502920" y="2423160"/>
            <a:ext cx="3749040" cy="228600"/>
          </a:xfrm>
          <a:prstGeom prst="rect">
            <a:avLst/>
          </a:prstGeom>
          <a:noFill/>
          <a:ln/>
        </p:spPr>
        <p:txBody>
          <a:bodyPr wrap="square" rtlCol="0" anchor="ctr"/>
          <a:lstStyle/>
          <a:p>
            <a:pPr marL="0" indent="0">
              <a:buNone/>
            </a:pPr>
            <a:r>
              <a:rPr lang="en-US" sz="1100" b="1" i="1" dirty="0">
                <a:solidFill>
                  <a:srgbClr val="ECE2D0"/>
                </a:solidFill>
                <a:latin typeface="Times New Roman" panose="02020603050405020304" pitchFamily="18" charset="0"/>
                <a:ea typeface="Calibri" pitchFamily="34" charset="-122"/>
                <a:cs typeface="Times New Roman" panose="02020603050405020304" pitchFamily="18" charset="0"/>
              </a:rPr>
              <a:t>→ Residential Care</a:t>
            </a:r>
            <a:endParaRPr lang="en-US" sz="1100" dirty="0">
              <a:latin typeface="Times New Roman" panose="02020603050405020304" pitchFamily="18" charset="0"/>
              <a:cs typeface="Times New Roman" panose="02020603050405020304" pitchFamily="18" charset="0"/>
            </a:endParaRPr>
          </a:p>
        </p:txBody>
      </p:sp>
      <p:sp>
        <p:nvSpPr>
          <p:cNvPr id="8" name="Shape 6"/>
          <p:cNvSpPr/>
          <p:nvPr/>
        </p:nvSpPr>
        <p:spPr>
          <a:xfrm>
            <a:off x="4754880" y="1188720"/>
            <a:ext cx="4023360" cy="1554480"/>
          </a:xfrm>
          <a:prstGeom prst="rect">
            <a:avLst/>
          </a:prstGeom>
          <a:solidFill>
            <a:srgbClr val="7D2B49"/>
          </a:solidFill>
          <a:ln w="12700">
            <a:solidFill>
              <a:srgbClr val="A26769"/>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9" name="Text 7"/>
          <p:cNvSpPr/>
          <p:nvPr/>
        </p:nvSpPr>
        <p:spPr>
          <a:xfrm>
            <a:off x="4892040" y="1234440"/>
            <a:ext cx="3749040" cy="411480"/>
          </a:xfrm>
          <a:prstGeom prst="rect">
            <a:avLst/>
          </a:prstGeom>
          <a:noFill/>
          <a:ln/>
        </p:spPr>
        <p:txBody>
          <a:bodyPr wrap="square" rtlCol="0" anchor="ctr"/>
          <a:lstStyle/>
          <a:p>
            <a:pPr marL="0" indent="0">
              <a:buNone/>
            </a:pPr>
            <a:r>
              <a:rPr lang="en-US" sz="1400" b="1" dirty="0">
                <a:solidFill>
                  <a:srgbClr val="ECE2D0"/>
                </a:solidFill>
                <a:latin typeface="Times New Roman" panose="02020603050405020304" pitchFamily="18" charset="0"/>
                <a:ea typeface="Calibri" pitchFamily="34" charset="-122"/>
                <a:cs typeface="Times New Roman" panose="02020603050405020304" pitchFamily="18" charset="0"/>
              </a:rPr>
              <a:t>Continuity Theory</a:t>
            </a:r>
            <a:endParaRPr lang="en-US" sz="1400" dirty="0">
              <a:latin typeface="Times New Roman" panose="02020603050405020304" pitchFamily="18" charset="0"/>
              <a:cs typeface="Times New Roman" panose="02020603050405020304" pitchFamily="18" charset="0"/>
            </a:endParaRPr>
          </a:p>
        </p:txBody>
      </p:sp>
      <p:sp>
        <p:nvSpPr>
          <p:cNvPr id="10" name="Text 8"/>
          <p:cNvSpPr/>
          <p:nvPr/>
        </p:nvSpPr>
        <p:spPr>
          <a:xfrm>
            <a:off x="4892040" y="1645920"/>
            <a:ext cx="3749040" cy="777240"/>
          </a:xfrm>
          <a:prstGeom prst="rect">
            <a:avLst/>
          </a:prstGeom>
          <a:noFill/>
          <a:ln/>
        </p:spPr>
        <p:txBody>
          <a:bodyPr wrap="square" rtlCol="0" anchor="t"/>
          <a:lstStyle/>
          <a:p>
            <a:pPr marL="0" indent="0">
              <a:buNone/>
            </a:pPr>
            <a:r>
              <a:rPr lang="en-US" sz="1100" dirty="0">
                <a:solidFill>
                  <a:srgbClr val="FFFFFF"/>
                </a:solidFill>
                <a:latin typeface="Times New Roman" panose="02020603050405020304" pitchFamily="18" charset="0"/>
                <a:ea typeface="Calibri" pitchFamily="34" charset="-122"/>
                <a:cs typeface="Times New Roman" panose="02020603050405020304" pitchFamily="18" charset="0"/>
              </a:rPr>
              <a:t>Older people benefit when care supports familiar routines, identities, relationships and lifestyles (Winstead et al., 2014). Strongly linked to domiciliary care — remaining in familiar surroundings.</a:t>
            </a:r>
            <a:endParaRPr lang="en-US" sz="1100" dirty="0">
              <a:latin typeface="Times New Roman" panose="02020603050405020304" pitchFamily="18" charset="0"/>
              <a:cs typeface="Times New Roman" panose="02020603050405020304" pitchFamily="18" charset="0"/>
            </a:endParaRPr>
          </a:p>
        </p:txBody>
      </p:sp>
      <p:sp>
        <p:nvSpPr>
          <p:cNvPr id="11" name="Text 9"/>
          <p:cNvSpPr/>
          <p:nvPr/>
        </p:nvSpPr>
        <p:spPr>
          <a:xfrm>
            <a:off x="4892040" y="2423160"/>
            <a:ext cx="3749040" cy="228600"/>
          </a:xfrm>
          <a:prstGeom prst="rect">
            <a:avLst/>
          </a:prstGeom>
          <a:noFill/>
          <a:ln/>
        </p:spPr>
        <p:txBody>
          <a:bodyPr wrap="square" rtlCol="0" anchor="ctr"/>
          <a:lstStyle/>
          <a:p>
            <a:pPr marL="0" indent="0">
              <a:buNone/>
            </a:pPr>
            <a:r>
              <a:rPr lang="en-US" sz="1100" b="1" i="1" dirty="0">
                <a:solidFill>
                  <a:srgbClr val="ECE2D0"/>
                </a:solidFill>
                <a:latin typeface="Times New Roman" panose="02020603050405020304" pitchFamily="18" charset="0"/>
                <a:ea typeface="Calibri" pitchFamily="34" charset="-122"/>
                <a:cs typeface="Times New Roman" panose="02020603050405020304" pitchFamily="18" charset="0"/>
              </a:rPr>
              <a:t>→ Domiciliary Care</a:t>
            </a:r>
            <a:endParaRPr lang="en-US" sz="1100" dirty="0">
              <a:latin typeface="Times New Roman" panose="02020603050405020304" pitchFamily="18" charset="0"/>
              <a:cs typeface="Times New Roman" panose="02020603050405020304" pitchFamily="18" charset="0"/>
            </a:endParaRPr>
          </a:p>
        </p:txBody>
      </p:sp>
      <p:sp>
        <p:nvSpPr>
          <p:cNvPr id="12" name="Text 10"/>
          <p:cNvSpPr/>
          <p:nvPr/>
        </p:nvSpPr>
        <p:spPr>
          <a:xfrm>
            <a:off x="411480" y="3429000"/>
            <a:ext cx="8229600" cy="411480"/>
          </a:xfrm>
          <a:prstGeom prst="rect">
            <a:avLst/>
          </a:prstGeom>
          <a:noFill/>
          <a:ln/>
        </p:spPr>
        <p:txBody>
          <a:bodyPr wrap="square" rtlCol="0" anchor="ctr"/>
          <a:lstStyle/>
          <a:p>
            <a:pPr marL="285750" lvl="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These theories help evaluate whether care promotes independence, participation and person-</a:t>
            </a:r>
            <a:r>
              <a:rPr lang="en-US" sz="1400" dirty="0" err="1">
                <a:latin typeface="Times New Roman" panose="02020603050405020304" pitchFamily="18" charset="0"/>
                <a:cs typeface="Times New Roman" panose="02020603050405020304" pitchFamily="18" charset="0"/>
              </a:rPr>
              <a:t>centred</a:t>
            </a:r>
            <a:r>
              <a:rPr lang="en-US" sz="1400" dirty="0">
                <a:latin typeface="Times New Roman" panose="02020603050405020304" pitchFamily="18" charset="0"/>
                <a:cs typeface="Times New Roman" panose="02020603050405020304" pitchFamily="18" charset="0"/>
              </a:rPr>
              <a:t> support. </a:t>
            </a:r>
          </a:p>
          <a:p>
            <a:pPr marL="285750" lvl="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Domiciliary care links strongly with Continuity Theory because it allows older people to remain in familiar surroundings. </a:t>
            </a:r>
          </a:p>
          <a:p>
            <a:pPr marL="285750" lvl="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Residential care can support Activity Theory when meaningful social activities are provided. </a:t>
            </a:r>
          </a:p>
        </p:txBody>
      </p:sp>
      <p:sp>
        <p:nvSpPr>
          <p:cNvPr id="13" name="Shape 11"/>
          <p:cNvSpPr/>
          <p:nvPr/>
        </p:nvSpPr>
        <p:spPr>
          <a:xfrm>
            <a:off x="0" y="4754880"/>
            <a:ext cx="137160" cy="388620"/>
          </a:xfrm>
          <a:prstGeom prst="rect">
            <a:avLst/>
          </a:prstGeom>
          <a:solidFill>
            <a:srgbClr val="ECE2D0"/>
          </a:solidFill>
          <a:ln w="12700">
            <a:solidFill>
              <a:srgbClr val="ECE2D0"/>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02060"/>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l">
              <a:buNone/>
            </a:pPr>
            <a:r>
              <a:rPr lang="en-US" sz="2800" b="1" dirty="0">
                <a:latin typeface="Times New Roman" panose="02020603050405020304" pitchFamily="18" charset="0"/>
                <a:ea typeface="Calibri" pitchFamily="34" charset="-122"/>
                <a:cs typeface="Times New Roman" panose="02020603050405020304" pitchFamily="18" charset="0"/>
              </a:rPr>
              <a:t>Policy and Legislation</a:t>
            </a:r>
            <a:endParaRPr lang="en-US" sz="28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F96167">
              <a:alpha val="70000"/>
            </a:srgbClr>
          </a:solidFill>
          <a:ln w="12700">
            <a:solidFill>
              <a:srgbClr val="F96167">
                <a:alpha val="70000"/>
              </a:srgbClr>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4" name="Shape 2"/>
          <p:cNvSpPr/>
          <p:nvPr/>
        </p:nvSpPr>
        <p:spPr>
          <a:xfrm>
            <a:off x="365760" y="1097280"/>
            <a:ext cx="2606040" cy="1508760"/>
          </a:xfrm>
          <a:prstGeom prst="rect">
            <a:avLst/>
          </a:prstGeom>
          <a:solidFill>
            <a:srgbClr val="1B3A8B"/>
          </a:solidFill>
          <a:ln w="19050">
            <a:solidFill>
              <a:srgbClr val="F96167"/>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5" name="Text 3"/>
          <p:cNvSpPr/>
          <p:nvPr/>
        </p:nvSpPr>
        <p:spPr>
          <a:xfrm>
            <a:off x="457200" y="1207008"/>
            <a:ext cx="2423160" cy="411480"/>
          </a:xfrm>
          <a:prstGeom prst="rect">
            <a:avLst/>
          </a:prstGeom>
          <a:noFill/>
          <a:ln/>
        </p:spPr>
        <p:txBody>
          <a:bodyPr wrap="square" rtlCol="0" anchor="ctr"/>
          <a:lstStyle/>
          <a:p>
            <a:pPr marL="0" indent="0">
              <a:buNone/>
            </a:pPr>
            <a:r>
              <a:rPr lang="en-US" sz="1400" b="1" dirty="0">
                <a:solidFill>
                  <a:srgbClr val="F96167"/>
                </a:solidFill>
                <a:latin typeface="Times New Roman" panose="02020603050405020304" pitchFamily="18" charset="0"/>
                <a:ea typeface="Calibri" pitchFamily="34" charset="-122"/>
                <a:cs typeface="Times New Roman" panose="02020603050405020304" pitchFamily="18" charset="0"/>
              </a:rPr>
              <a:t>Care Act 2014</a:t>
            </a:r>
            <a:endParaRPr lang="en-US" sz="1400" dirty="0">
              <a:latin typeface="Times New Roman" panose="02020603050405020304" pitchFamily="18" charset="0"/>
              <a:cs typeface="Times New Roman" panose="02020603050405020304" pitchFamily="18" charset="0"/>
            </a:endParaRPr>
          </a:p>
        </p:txBody>
      </p:sp>
      <p:sp>
        <p:nvSpPr>
          <p:cNvPr id="6" name="Text 4"/>
          <p:cNvSpPr/>
          <p:nvPr/>
        </p:nvSpPr>
        <p:spPr>
          <a:xfrm>
            <a:off x="457200" y="1627632"/>
            <a:ext cx="2423160" cy="868680"/>
          </a:xfrm>
          <a:prstGeom prst="rect">
            <a:avLst/>
          </a:prstGeom>
          <a:noFill/>
          <a:ln/>
        </p:spPr>
        <p:txBody>
          <a:bodyPr wrap="square" rtlCol="0" anchor="t"/>
          <a:lstStyle/>
          <a:p>
            <a:pPr marL="0" indent="0">
              <a:buNone/>
            </a:pPr>
            <a:r>
              <a:rPr lang="en-US" sz="1100" dirty="0">
                <a:solidFill>
                  <a:srgbClr val="FFFFFF"/>
                </a:solidFill>
                <a:latin typeface="Times New Roman" panose="02020603050405020304" pitchFamily="18" charset="0"/>
                <a:ea typeface="Calibri" pitchFamily="34" charset="-122"/>
                <a:cs typeface="Times New Roman" panose="02020603050405020304" pitchFamily="18" charset="0"/>
              </a:rPr>
              <a:t>Promotes wellbeing, safeguarding, prevention, assessment and </a:t>
            </a:r>
            <a:r>
              <a:rPr lang="en-US" sz="1100" dirty="0" err="1">
                <a:solidFill>
                  <a:srgbClr val="FFFFFF"/>
                </a:solidFill>
                <a:latin typeface="Times New Roman" panose="02020603050405020304" pitchFamily="18" charset="0"/>
                <a:ea typeface="Calibri" pitchFamily="34" charset="-122"/>
                <a:cs typeface="Times New Roman" panose="02020603050405020304" pitchFamily="18" charset="0"/>
              </a:rPr>
              <a:t>personalisation</a:t>
            </a:r>
            <a:r>
              <a:rPr lang="en-US" sz="1100" dirty="0">
                <a:solidFill>
                  <a:srgbClr val="FFFFFF"/>
                </a:solidFill>
                <a:latin typeface="Times New Roman" panose="02020603050405020304" pitchFamily="18" charset="0"/>
                <a:ea typeface="Calibri" pitchFamily="34" charset="-122"/>
                <a:cs typeface="Times New Roman" panose="02020603050405020304" pitchFamily="18" charset="0"/>
              </a:rPr>
              <a:t> (Duffy, Browne and Connolly, 2024).</a:t>
            </a:r>
            <a:endParaRPr lang="en-US" sz="1100" dirty="0">
              <a:latin typeface="Times New Roman" panose="02020603050405020304" pitchFamily="18" charset="0"/>
              <a:cs typeface="Times New Roman" panose="02020603050405020304" pitchFamily="18" charset="0"/>
            </a:endParaRPr>
          </a:p>
        </p:txBody>
      </p:sp>
      <p:sp>
        <p:nvSpPr>
          <p:cNvPr id="7" name="Shape 5"/>
          <p:cNvSpPr/>
          <p:nvPr/>
        </p:nvSpPr>
        <p:spPr>
          <a:xfrm>
            <a:off x="3200400" y="1097280"/>
            <a:ext cx="2606040" cy="1508760"/>
          </a:xfrm>
          <a:prstGeom prst="rect">
            <a:avLst/>
          </a:prstGeom>
          <a:solidFill>
            <a:srgbClr val="1B3A8B"/>
          </a:solidFill>
          <a:ln w="19050">
            <a:solidFill>
              <a:srgbClr val="F96167"/>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8" name="Text 6"/>
          <p:cNvSpPr/>
          <p:nvPr/>
        </p:nvSpPr>
        <p:spPr>
          <a:xfrm>
            <a:off x="3291840" y="1207008"/>
            <a:ext cx="2423160" cy="411480"/>
          </a:xfrm>
          <a:prstGeom prst="rect">
            <a:avLst/>
          </a:prstGeom>
          <a:noFill/>
          <a:ln/>
        </p:spPr>
        <p:txBody>
          <a:bodyPr wrap="square" rtlCol="0" anchor="ctr"/>
          <a:lstStyle/>
          <a:p>
            <a:pPr marL="0" indent="0">
              <a:buNone/>
            </a:pPr>
            <a:r>
              <a:rPr lang="en-US" sz="1400" b="1" dirty="0">
                <a:solidFill>
                  <a:srgbClr val="F96167"/>
                </a:solidFill>
                <a:latin typeface="Times New Roman" panose="02020603050405020304" pitchFamily="18" charset="0"/>
                <a:ea typeface="Calibri" pitchFamily="34" charset="-122"/>
                <a:cs typeface="Times New Roman" panose="02020603050405020304" pitchFamily="18" charset="0"/>
              </a:rPr>
              <a:t>Equality Act 2010</a:t>
            </a:r>
            <a:endParaRPr lang="en-US" sz="1400" dirty="0">
              <a:latin typeface="Times New Roman" panose="02020603050405020304" pitchFamily="18" charset="0"/>
              <a:cs typeface="Times New Roman" panose="02020603050405020304" pitchFamily="18" charset="0"/>
            </a:endParaRPr>
          </a:p>
        </p:txBody>
      </p:sp>
      <p:sp>
        <p:nvSpPr>
          <p:cNvPr id="9" name="Text 7"/>
          <p:cNvSpPr/>
          <p:nvPr/>
        </p:nvSpPr>
        <p:spPr>
          <a:xfrm>
            <a:off x="3291840" y="1627632"/>
            <a:ext cx="2423160" cy="868680"/>
          </a:xfrm>
          <a:prstGeom prst="rect">
            <a:avLst/>
          </a:prstGeom>
          <a:noFill/>
          <a:ln/>
        </p:spPr>
        <p:txBody>
          <a:bodyPr wrap="square" rtlCol="0" anchor="t"/>
          <a:lstStyle/>
          <a:p>
            <a:pPr marL="0" indent="0">
              <a:buNone/>
            </a:pPr>
            <a:r>
              <a:rPr lang="en-US" sz="1100" dirty="0">
                <a:solidFill>
                  <a:srgbClr val="FFFFFF"/>
                </a:solidFill>
                <a:latin typeface="Times New Roman" panose="02020603050405020304" pitchFamily="18" charset="0"/>
                <a:ea typeface="Calibri" pitchFamily="34" charset="-122"/>
                <a:cs typeface="Times New Roman" panose="02020603050405020304" pitchFamily="18" charset="0"/>
              </a:rPr>
              <a:t>Protects older people from age and disability discrimination (Neumark, 2022).</a:t>
            </a:r>
            <a:endParaRPr lang="en-US" sz="1100" dirty="0">
              <a:latin typeface="Times New Roman" panose="02020603050405020304" pitchFamily="18" charset="0"/>
              <a:cs typeface="Times New Roman" panose="02020603050405020304" pitchFamily="18" charset="0"/>
            </a:endParaRPr>
          </a:p>
        </p:txBody>
      </p:sp>
      <p:sp>
        <p:nvSpPr>
          <p:cNvPr id="10" name="Shape 8"/>
          <p:cNvSpPr/>
          <p:nvPr/>
        </p:nvSpPr>
        <p:spPr>
          <a:xfrm>
            <a:off x="6035040" y="1097280"/>
            <a:ext cx="2606040" cy="1508760"/>
          </a:xfrm>
          <a:prstGeom prst="rect">
            <a:avLst/>
          </a:prstGeom>
          <a:solidFill>
            <a:srgbClr val="1B3A8B"/>
          </a:solidFill>
          <a:ln w="19050">
            <a:solidFill>
              <a:srgbClr val="F96167"/>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11" name="Text 9"/>
          <p:cNvSpPr/>
          <p:nvPr/>
        </p:nvSpPr>
        <p:spPr>
          <a:xfrm>
            <a:off x="6126480" y="1207008"/>
            <a:ext cx="2423160" cy="411480"/>
          </a:xfrm>
          <a:prstGeom prst="rect">
            <a:avLst/>
          </a:prstGeom>
          <a:noFill/>
          <a:ln/>
        </p:spPr>
        <p:txBody>
          <a:bodyPr wrap="square" rtlCol="0" anchor="ctr"/>
          <a:lstStyle/>
          <a:p>
            <a:pPr marL="0" indent="0">
              <a:buNone/>
            </a:pPr>
            <a:r>
              <a:rPr lang="en-US" sz="1400" b="1" dirty="0">
                <a:solidFill>
                  <a:srgbClr val="F96167"/>
                </a:solidFill>
                <a:latin typeface="Times New Roman" panose="02020603050405020304" pitchFamily="18" charset="0"/>
                <a:ea typeface="Calibri" pitchFamily="34" charset="-122"/>
                <a:cs typeface="Times New Roman" panose="02020603050405020304" pitchFamily="18" charset="0"/>
              </a:rPr>
              <a:t>Human Rights Act 1998</a:t>
            </a:r>
            <a:endParaRPr lang="en-US" sz="1400" dirty="0">
              <a:latin typeface="Times New Roman" panose="02020603050405020304" pitchFamily="18" charset="0"/>
              <a:cs typeface="Times New Roman" panose="02020603050405020304" pitchFamily="18" charset="0"/>
            </a:endParaRPr>
          </a:p>
        </p:txBody>
      </p:sp>
      <p:sp>
        <p:nvSpPr>
          <p:cNvPr id="12" name="Text 10"/>
          <p:cNvSpPr/>
          <p:nvPr/>
        </p:nvSpPr>
        <p:spPr>
          <a:xfrm>
            <a:off x="6126480" y="1627632"/>
            <a:ext cx="2423160" cy="868680"/>
          </a:xfrm>
          <a:prstGeom prst="rect">
            <a:avLst/>
          </a:prstGeom>
          <a:noFill/>
          <a:ln/>
        </p:spPr>
        <p:txBody>
          <a:bodyPr wrap="square" rtlCol="0" anchor="t"/>
          <a:lstStyle/>
          <a:p>
            <a:pPr marL="0" indent="0">
              <a:buNone/>
            </a:pPr>
            <a:r>
              <a:rPr lang="en-US" sz="1100" dirty="0">
                <a:solidFill>
                  <a:srgbClr val="FFFFFF"/>
                </a:solidFill>
                <a:latin typeface="Times New Roman" panose="02020603050405020304" pitchFamily="18" charset="0"/>
                <a:ea typeface="Calibri" pitchFamily="34" charset="-122"/>
                <a:cs typeface="Times New Roman" panose="02020603050405020304" pitchFamily="18" charset="0"/>
              </a:rPr>
              <a:t>Supports dignity, privacy, respect and protection from degrading treatment (Biswas, 2024).</a:t>
            </a:r>
            <a:endParaRPr lang="en-US" sz="1100" dirty="0">
              <a:latin typeface="Times New Roman" panose="02020603050405020304" pitchFamily="18" charset="0"/>
              <a:cs typeface="Times New Roman" panose="02020603050405020304" pitchFamily="18" charset="0"/>
            </a:endParaRPr>
          </a:p>
        </p:txBody>
      </p:sp>
      <p:sp>
        <p:nvSpPr>
          <p:cNvPr id="13" name="Shape 11"/>
          <p:cNvSpPr/>
          <p:nvPr/>
        </p:nvSpPr>
        <p:spPr>
          <a:xfrm>
            <a:off x="365760" y="2788920"/>
            <a:ext cx="2606040" cy="1508760"/>
          </a:xfrm>
          <a:prstGeom prst="rect">
            <a:avLst/>
          </a:prstGeom>
          <a:solidFill>
            <a:srgbClr val="1B3A8B"/>
          </a:solidFill>
          <a:ln w="19050">
            <a:solidFill>
              <a:srgbClr val="F96167"/>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14" name="Text 12"/>
          <p:cNvSpPr/>
          <p:nvPr/>
        </p:nvSpPr>
        <p:spPr>
          <a:xfrm>
            <a:off x="457200" y="2898648"/>
            <a:ext cx="2423160" cy="411480"/>
          </a:xfrm>
          <a:prstGeom prst="rect">
            <a:avLst/>
          </a:prstGeom>
          <a:noFill/>
          <a:ln/>
        </p:spPr>
        <p:txBody>
          <a:bodyPr wrap="square" rtlCol="0" anchor="ctr"/>
          <a:lstStyle/>
          <a:p>
            <a:pPr marL="0" indent="0">
              <a:buNone/>
            </a:pPr>
            <a:r>
              <a:rPr lang="en-US" sz="1400" b="1" dirty="0">
                <a:solidFill>
                  <a:srgbClr val="F96167"/>
                </a:solidFill>
                <a:latin typeface="Times New Roman" panose="02020603050405020304" pitchFamily="18" charset="0"/>
                <a:ea typeface="Calibri" pitchFamily="34" charset="-122"/>
                <a:cs typeface="Times New Roman" panose="02020603050405020304" pitchFamily="18" charset="0"/>
              </a:rPr>
              <a:t>Mental Capacity Act 2005</a:t>
            </a:r>
            <a:endParaRPr lang="en-US" sz="1400" dirty="0">
              <a:latin typeface="Times New Roman" panose="02020603050405020304" pitchFamily="18" charset="0"/>
              <a:cs typeface="Times New Roman" panose="02020603050405020304" pitchFamily="18" charset="0"/>
            </a:endParaRPr>
          </a:p>
        </p:txBody>
      </p:sp>
      <p:sp>
        <p:nvSpPr>
          <p:cNvPr id="15" name="Text 13"/>
          <p:cNvSpPr/>
          <p:nvPr/>
        </p:nvSpPr>
        <p:spPr>
          <a:xfrm>
            <a:off x="457200" y="3319272"/>
            <a:ext cx="2423160" cy="868680"/>
          </a:xfrm>
          <a:prstGeom prst="rect">
            <a:avLst/>
          </a:prstGeom>
          <a:noFill/>
          <a:ln/>
        </p:spPr>
        <p:txBody>
          <a:bodyPr wrap="square" rtlCol="0" anchor="t"/>
          <a:lstStyle/>
          <a:p>
            <a:pPr marL="0" indent="0">
              <a:buNone/>
            </a:pPr>
            <a:r>
              <a:rPr lang="en-US" sz="1100" dirty="0">
                <a:solidFill>
                  <a:srgbClr val="FFFFFF"/>
                </a:solidFill>
                <a:latin typeface="Times New Roman" panose="02020603050405020304" pitchFamily="18" charset="0"/>
                <a:ea typeface="Calibri" pitchFamily="34" charset="-122"/>
                <a:cs typeface="Times New Roman" panose="02020603050405020304" pitchFamily="18" charset="0"/>
              </a:rPr>
              <a:t>Protects decision-making rights and best-interest decisions (NHS, 2025).</a:t>
            </a:r>
            <a:endParaRPr lang="en-US" sz="1100" dirty="0">
              <a:latin typeface="Times New Roman" panose="02020603050405020304" pitchFamily="18" charset="0"/>
              <a:cs typeface="Times New Roman" panose="02020603050405020304" pitchFamily="18" charset="0"/>
            </a:endParaRPr>
          </a:p>
        </p:txBody>
      </p:sp>
      <p:sp>
        <p:nvSpPr>
          <p:cNvPr id="16" name="Shape 14"/>
          <p:cNvSpPr/>
          <p:nvPr/>
        </p:nvSpPr>
        <p:spPr>
          <a:xfrm>
            <a:off x="3200400" y="2788920"/>
            <a:ext cx="2606040" cy="1508760"/>
          </a:xfrm>
          <a:prstGeom prst="rect">
            <a:avLst/>
          </a:prstGeom>
          <a:solidFill>
            <a:srgbClr val="1B3A8B"/>
          </a:solidFill>
          <a:ln w="19050">
            <a:solidFill>
              <a:srgbClr val="F96167"/>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17" name="Text 15"/>
          <p:cNvSpPr/>
          <p:nvPr/>
        </p:nvSpPr>
        <p:spPr>
          <a:xfrm>
            <a:off x="3291840" y="2898648"/>
            <a:ext cx="2423160" cy="411480"/>
          </a:xfrm>
          <a:prstGeom prst="rect">
            <a:avLst/>
          </a:prstGeom>
          <a:noFill/>
          <a:ln/>
        </p:spPr>
        <p:txBody>
          <a:bodyPr wrap="square" rtlCol="0" anchor="ctr"/>
          <a:lstStyle/>
          <a:p>
            <a:pPr marL="0" indent="0">
              <a:buNone/>
            </a:pPr>
            <a:r>
              <a:rPr lang="en-US" sz="1400" b="1" dirty="0">
                <a:solidFill>
                  <a:srgbClr val="F96167"/>
                </a:solidFill>
                <a:latin typeface="Times New Roman" panose="02020603050405020304" pitchFamily="18" charset="0"/>
                <a:ea typeface="Calibri" pitchFamily="34" charset="-122"/>
                <a:cs typeface="Times New Roman" panose="02020603050405020304" pitchFamily="18" charset="0"/>
              </a:rPr>
              <a:t>NHS Long Term Plan</a:t>
            </a:r>
            <a:endParaRPr lang="en-US" sz="1400" dirty="0">
              <a:latin typeface="Times New Roman" panose="02020603050405020304" pitchFamily="18" charset="0"/>
              <a:cs typeface="Times New Roman" panose="02020603050405020304" pitchFamily="18" charset="0"/>
            </a:endParaRPr>
          </a:p>
        </p:txBody>
      </p:sp>
      <p:sp>
        <p:nvSpPr>
          <p:cNvPr id="18" name="Text 16"/>
          <p:cNvSpPr/>
          <p:nvPr/>
        </p:nvSpPr>
        <p:spPr>
          <a:xfrm>
            <a:off x="3291840" y="3319272"/>
            <a:ext cx="2423160" cy="868680"/>
          </a:xfrm>
          <a:prstGeom prst="rect">
            <a:avLst/>
          </a:prstGeom>
          <a:noFill/>
          <a:ln/>
        </p:spPr>
        <p:txBody>
          <a:bodyPr wrap="square" rtlCol="0" anchor="t"/>
          <a:lstStyle/>
          <a:p>
            <a:pPr marL="0" indent="0">
              <a:buNone/>
            </a:pPr>
            <a:r>
              <a:rPr lang="en-US" sz="1100" dirty="0">
                <a:solidFill>
                  <a:srgbClr val="FFFFFF"/>
                </a:solidFill>
                <a:latin typeface="Times New Roman" panose="02020603050405020304" pitchFamily="18" charset="0"/>
                <a:ea typeface="Calibri" pitchFamily="34" charset="-122"/>
                <a:cs typeface="Times New Roman" panose="02020603050405020304" pitchFamily="18" charset="0"/>
              </a:rPr>
              <a:t>Supports prevention, community care and digital transformation.</a:t>
            </a:r>
            <a:endParaRPr lang="en-US" sz="1100" dirty="0">
              <a:latin typeface="Times New Roman" panose="02020603050405020304" pitchFamily="18" charset="0"/>
              <a:cs typeface="Times New Roman" panose="02020603050405020304" pitchFamily="18" charset="0"/>
            </a:endParaRPr>
          </a:p>
        </p:txBody>
      </p:sp>
      <p:sp>
        <p:nvSpPr>
          <p:cNvPr id="19" name="Text 17"/>
          <p:cNvSpPr/>
          <p:nvPr/>
        </p:nvSpPr>
        <p:spPr>
          <a:xfrm>
            <a:off x="5989320" y="2788920"/>
            <a:ext cx="2743200" cy="1508760"/>
          </a:xfrm>
          <a:prstGeom prst="rect">
            <a:avLst/>
          </a:prstGeom>
          <a:noFill/>
          <a:ln/>
        </p:spPr>
        <p:txBody>
          <a:bodyPr wrap="square" rtlCol="0" anchor="ctr"/>
          <a:lstStyle/>
          <a:p>
            <a:pPr marL="0" indent="0" algn="ctr">
              <a:buNone/>
            </a:pPr>
            <a:r>
              <a:rPr lang="en-US" sz="1200" i="1" dirty="0">
                <a:solidFill>
                  <a:srgbClr val="AED6F1"/>
                </a:solidFill>
                <a:latin typeface="Times New Roman" panose="02020603050405020304" pitchFamily="18" charset="0"/>
                <a:ea typeface="Calibri" pitchFamily="34" charset="-122"/>
                <a:cs typeface="Times New Roman" panose="02020603050405020304" pitchFamily="18" charset="0"/>
              </a:rPr>
              <a:t>Policy and legislation shape care quality, funding, empowerment and professional accountability.</a:t>
            </a:r>
            <a:endParaRPr lang="en-US" sz="1200" dirty="0">
              <a:latin typeface="Times New Roman" panose="02020603050405020304" pitchFamily="18" charset="0"/>
              <a:cs typeface="Times New Roman" panose="02020603050405020304" pitchFamily="18" charset="0"/>
            </a:endParaRPr>
          </a:p>
        </p:txBody>
      </p:sp>
      <p:sp>
        <p:nvSpPr>
          <p:cNvPr id="20" name="Shape 18"/>
          <p:cNvSpPr/>
          <p:nvPr/>
        </p:nvSpPr>
        <p:spPr>
          <a:xfrm>
            <a:off x="0" y="4754880"/>
            <a:ext cx="137160" cy="388620"/>
          </a:xfrm>
          <a:prstGeom prst="rect">
            <a:avLst/>
          </a:prstGeom>
          <a:solidFill>
            <a:srgbClr val="F96167"/>
          </a:solidFill>
          <a:ln w="12700">
            <a:solidFill>
              <a:srgbClr val="F96167"/>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chemeClr val="accent3">
            <a:lumMod val="75000"/>
          </a:schemeClr>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l">
              <a:buNone/>
            </a:pPr>
            <a:r>
              <a:rPr lang="en-US" sz="2600" b="1" dirty="0">
                <a:solidFill>
                  <a:srgbClr val="FFFFFF"/>
                </a:solidFill>
                <a:latin typeface="Times New Roman" panose="02020603050405020304" pitchFamily="18" charset="0"/>
                <a:ea typeface="Calibri" pitchFamily="34" charset="-122"/>
                <a:cs typeface="Times New Roman" panose="02020603050405020304" pitchFamily="18" charset="0"/>
              </a:rPr>
              <a:t>Overview of Current Care Services in the UK</a:t>
            </a:r>
            <a:endParaRPr lang="en-US" sz="26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FFFFFF">
              <a:alpha val="70000"/>
            </a:srgbClr>
          </a:solidFill>
          <a:ln w="12700">
            <a:solidFill>
              <a:srgbClr val="FFFFFF">
                <a:alpha val="70000"/>
              </a:srgbClr>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4" name="Text 2"/>
          <p:cNvSpPr/>
          <p:nvPr/>
        </p:nvSpPr>
        <p:spPr>
          <a:xfrm>
            <a:off x="457200" y="1097280"/>
            <a:ext cx="8229600" cy="3474720"/>
          </a:xfrm>
          <a:prstGeom prst="rect">
            <a:avLst/>
          </a:prstGeom>
          <a:noFill/>
          <a:ln/>
        </p:spPr>
        <p:txBody>
          <a:bodyPr wrap="square" rtlCol="0" anchor="t"/>
          <a:lstStyle/>
          <a:p>
            <a:pPr marL="342900" indent="-342900">
              <a:spcAft>
                <a:spcPts val="400"/>
              </a:spcAft>
              <a:buSzPct val="100000"/>
              <a:buChar char="•"/>
            </a:pPr>
            <a:endParaRPr lang="en-US" sz="1400" dirty="0">
              <a:latin typeface="Times New Roman" panose="02020603050405020304" pitchFamily="18" charset="0"/>
              <a:cs typeface="Times New Roman" panose="02020603050405020304" pitchFamily="18" charset="0"/>
            </a:endParaRPr>
          </a:p>
        </p:txBody>
      </p:sp>
      <p:sp>
        <p:nvSpPr>
          <p:cNvPr id="5" name="Shape 3"/>
          <p:cNvSpPr/>
          <p:nvPr/>
        </p:nvSpPr>
        <p:spPr>
          <a:xfrm>
            <a:off x="0" y="4754880"/>
            <a:ext cx="137160" cy="388620"/>
          </a:xfrm>
          <a:prstGeom prst="rect">
            <a:avLst/>
          </a:prstGeom>
          <a:solidFill>
            <a:srgbClr val="FFFFFF"/>
          </a:solidFill>
          <a:ln w="12700">
            <a:solidFill>
              <a:srgbClr val="FFFFFF"/>
            </a:solidFill>
            <a:prstDash val="solid"/>
          </a:ln>
        </p:spPr>
        <p:txBody>
          <a:bodyPr/>
          <a:lstStyle/>
          <a:p>
            <a:endParaRPr lang="en-US">
              <a:latin typeface="Times New Roman" panose="02020603050405020304" pitchFamily="18"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D17CFE21-A7C9-CCCA-B9B5-463B16627904}"/>
              </a:ext>
            </a:extLst>
          </p:cNvPr>
          <p:cNvGraphicFramePr/>
          <p:nvPr>
            <p:extLst>
              <p:ext uri="{D42A27DB-BD31-4B8C-83A1-F6EECF244321}">
                <p14:modId xmlns:p14="http://schemas.microsoft.com/office/powerpoint/2010/main" val="1580161281"/>
              </p:ext>
            </p:extLst>
          </p:nvPr>
        </p:nvGraphicFramePr>
        <p:xfrm>
          <a:off x="671512" y="1097280"/>
          <a:ext cx="7800975"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28090"/>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l">
              <a:buNone/>
            </a:pPr>
            <a:r>
              <a:rPr lang="en-US" sz="3200" b="1" dirty="0">
                <a:solidFill>
                  <a:srgbClr val="FFFFFF"/>
                </a:solidFill>
                <a:latin typeface="Times New Roman" panose="02020603050405020304" pitchFamily="18" charset="0"/>
                <a:ea typeface="Calibri" pitchFamily="34" charset="-122"/>
                <a:cs typeface="Times New Roman" panose="02020603050405020304" pitchFamily="18" charset="0"/>
              </a:rPr>
              <a:t>Domiciliary Care: Critical Evaluation</a:t>
            </a:r>
            <a:endParaRPr lang="en-US" sz="32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FFFFFF">
              <a:alpha val="70000"/>
            </a:srgbClr>
          </a:solidFill>
          <a:ln w="12700">
            <a:solidFill>
              <a:srgbClr val="FFFFFF">
                <a:alpha val="70000"/>
              </a:srgbClr>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4" name="Shape 2"/>
          <p:cNvSpPr/>
          <p:nvPr/>
        </p:nvSpPr>
        <p:spPr>
          <a:xfrm>
            <a:off x="365760" y="1097280"/>
            <a:ext cx="3931920" cy="3474720"/>
          </a:xfrm>
          <a:prstGeom prst="rect">
            <a:avLst/>
          </a:prstGeom>
          <a:solidFill>
            <a:srgbClr val="01677A"/>
          </a:solidFill>
          <a:ln w="12700">
            <a:solidFill>
              <a:srgbClr val="00A896"/>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5" name="Text 3"/>
          <p:cNvSpPr/>
          <p:nvPr/>
        </p:nvSpPr>
        <p:spPr>
          <a:xfrm>
            <a:off x="457200" y="1170432"/>
            <a:ext cx="3749040" cy="365760"/>
          </a:xfrm>
          <a:prstGeom prst="rect">
            <a:avLst/>
          </a:prstGeom>
          <a:noFill/>
          <a:ln/>
        </p:spPr>
        <p:txBody>
          <a:bodyPr wrap="square" rtlCol="0" anchor="ctr"/>
          <a:lstStyle/>
          <a:p>
            <a:pPr marL="0" indent="0">
              <a:buNone/>
            </a:pPr>
            <a:r>
              <a:rPr lang="en-US" sz="1600" b="1" dirty="0">
                <a:solidFill>
                  <a:srgbClr val="00A896"/>
                </a:solidFill>
                <a:latin typeface="Times New Roman" panose="02020603050405020304" pitchFamily="18" charset="0"/>
                <a:ea typeface="Calibri" pitchFamily="34" charset="-122"/>
                <a:cs typeface="Times New Roman" panose="02020603050405020304" pitchFamily="18" charset="0"/>
              </a:rPr>
              <a:t>✔ STRENGTHS</a:t>
            </a:r>
            <a:endParaRPr lang="en-US" sz="1600" dirty="0">
              <a:latin typeface="Times New Roman" panose="02020603050405020304" pitchFamily="18" charset="0"/>
              <a:cs typeface="Times New Roman" panose="02020603050405020304" pitchFamily="18" charset="0"/>
            </a:endParaRPr>
          </a:p>
        </p:txBody>
      </p:sp>
      <p:sp>
        <p:nvSpPr>
          <p:cNvPr id="6" name="Text 4"/>
          <p:cNvSpPr/>
          <p:nvPr/>
        </p:nvSpPr>
        <p:spPr>
          <a:xfrm>
            <a:off x="457200" y="1508760"/>
            <a:ext cx="3749040" cy="2194560"/>
          </a:xfrm>
          <a:prstGeom prst="rect">
            <a:avLst/>
          </a:prstGeom>
          <a:noFill/>
          <a:ln/>
        </p:spPr>
        <p:txBody>
          <a:bodyPr wrap="square" rtlCol="0" anchor="t"/>
          <a:lstStyle/>
          <a:p>
            <a:pPr marL="342900" indent="-342900">
              <a:spcAft>
                <a:spcPts val="400"/>
              </a:spcAft>
              <a:buSzPct val="100000"/>
              <a:buChar char="•"/>
            </a:pPr>
            <a:r>
              <a:rPr lang="en-US" sz="1400" dirty="0">
                <a:solidFill>
                  <a:srgbClr val="E0F7FA"/>
                </a:solidFill>
                <a:latin typeface="Times New Roman" panose="02020603050405020304" pitchFamily="18" charset="0"/>
                <a:ea typeface="Calibri" pitchFamily="34" charset="-122"/>
                <a:cs typeface="Times New Roman" panose="02020603050405020304" pitchFamily="18" charset="0"/>
              </a:rPr>
              <a:t>Supports ageing in place — familiar home environment</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E0F7FA"/>
                </a:solidFill>
                <a:latin typeface="Times New Roman" panose="02020603050405020304" pitchFamily="18" charset="0"/>
                <a:ea typeface="Calibri" pitchFamily="34" charset="-122"/>
                <a:cs typeface="Times New Roman" panose="02020603050405020304" pitchFamily="18" charset="0"/>
              </a:rPr>
              <a:t>Promotes personal choice, dignity and independence (Social Care Institute for Excellence (SCIE), 2023). </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E0F7FA"/>
                </a:solidFill>
                <a:latin typeface="Times New Roman" panose="02020603050405020304" pitchFamily="18" charset="0"/>
                <a:ea typeface="Calibri" pitchFamily="34" charset="-122"/>
                <a:cs typeface="Times New Roman" panose="02020603050405020304" pitchFamily="18" charset="0"/>
              </a:rPr>
              <a:t>Linked to Continuity Theory (familiar routines)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E0F7FA"/>
                </a:solidFill>
                <a:latin typeface="Times New Roman" panose="02020603050405020304" pitchFamily="18" charset="0"/>
                <a:ea typeface="Calibri" pitchFamily="34" charset="-122"/>
                <a:cs typeface="Times New Roman" panose="02020603050405020304" pitchFamily="18" charset="0"/>
              </a:rPr>
              <a:t>Reduces hospital or care-home admissions</a:t>
            </a:r>
            <a:endParaRPr lang="en-US" sz="1400" dirty="0">
              <a:latin typeface="Times New Roman" panose="02020603050405020304" pitchFamily="18" charset="0"/>
              <a:cs typeface="Times New Roman" panose="02020603050405020304" pitchFamily="18" charset="0"/>
            </a:endParaRPr>
          </a:p>
        </p:txBody>
      </p:sp>
      <p:sp>
        <p:nvSpPr>
          <p:cNvPr id="7" name="Shape 5"/>
          <p:cNvSpPr/>
          <p:nvPr/>
        </p:nvSpPr>
        <p:spPr>
          <a:xfrm>
            <a:off x="4572000" y="1097280"/>
            <a:ext cx="4206240" cy="3474720"/>
          </a:xfrm>
          <a:prstGeom prst="rect">
            <a:avLst/>
          </a:prstGeom>
          <a:solidFill>
            <a:srgbClr val="01677A"/>
          </a:solidFill>
          <a:ln w="12700">
            <a:solidFill>
              <a:srgbClr val="E94560"/>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8" name="Text 6"/>
          <p:cNvSpPr/>
          <p:nvPr/>
        </p:nvSpPr>
        <p:spPr>
          <a:xfrm>
            <a:off x="4663440" y="1170432"/>
            <a:ext cx="3931920" cy="365760"/>
          </a:xfrm>
          <a:prstGeom prst="rect">
            <a:avLst/>
          </a:prstGeom>
          <a:noFill/>
          <a:ln/>
        </p:spPr>
        <p:txBody>
          <a:bodyPr wrap="square" rtlCol="0" anchor="ctr"/>
          <a:lstStyle/>
          <a:p>
            <a:pPr marL="0" indent="0">
              <a:buNone/>
            </a:pPr>
            <a:r>
              <a:rPr lang="en-US" sz="1600" b="1" dirty="0">
                <a:solidFill>
                  <a:srgbClr val="E94560"/>
                </a:solidFill>
                <a:latin typeface="Times New Roman" panose="02020603050405020304" pitchFamily="18" charset="0"/>
                <a:ea typeface="Calibri" pitchFamily="34" charset="-122"/>
                <a:cs typeface="Times New Roman" panose="02020603050405020304" pitchFamily="18" charset="0"/>
              </a:rPr>
              <a:t>✗ LIMITATIONS</a:t>
            </a:r>
            <a:endParaRPr lang="en-US" sz="1600" dirty="0">
              <a:latin typeface="Times New Roman" panose="02020603050405020304" pitchFamily="18" charset="0"/>
              <a:cs typeface="Times New Roman" panose="02020603050405020304" pitchFamily="18" charset="0"/>
            </a:endParaRPr>
          </a:p>
        </p:txBody>
      </p:sp>
      <p:sp>
        <p:nvSpPr>
          <p:cNvPr id="9" name="Text 7"/>
          <p:cNvSpPr/>
          <p:nvPr/>
        </p:nvSpPr>
        <p:spPr>
          <a:xfrm>
            <a:off x="4663440" y="1508760"/>
            <a:ext cx="4023360" cy="2194560"/>
          </a:xfrm>
          <a:prstGeom prst="rect">
            <a:avLst/>
          </a:prstGeom>
          <a:noFill/>
          <a:ln/>
        </p:spPr>
        <p:txBody>
          <a:bodyPr wrap="square" rtlCol="0" anchor="t"/>
          <a:lstStyle/>
          <a:p>
            <a:pPr marL="342900" indent="-342900">
              <a:spcAft>
                <a:spcPts val="400"/>
              </a:spcAft>
              <a:buSzPct val="100000"/>
              <a:buChar char="•"/>
            </a:pPr>
            <a:r>
              <a:rPr lang="en-US" sz="1400" dirty="0">
                <a:solidFill>
                  <a:srgbClr val="E0F7FA"/>
                </a:solidFill>
                <a:latin typeface="Times New Roman" panose="02020603050405020304" pitchFamily="18" charset="0"/>
                <a:ea typeface="Calibri" pitchFamily="34" charset="-122"/>
                <a:cs typeface="Times New Roman" panose="02020603050405020304" pitchFamily="18" charset="0"/>
              </a:rPr>
              <a:t>Short visit times — limited emotional support</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E0F7FA"/>
                </a:solidFill>
                <a:latin typeface="Times New Roman" panose="02020603050405020304" pitchFamily="18" charset="0"/>
                <a:ea typeface="Calibri" pitchFamily="34" charset="-122"/>
                <a:cs typeface="Times New Roman" panose="02020603050405020304" pitchFamily="18" charset="0"/>
              </a:rPr>
              <a:t>Staff shortages and inconsistent quality</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E0F7FA"/>
                </a:solidFill>
                <a:latin typeface="Times New Roman" panose="02020603050405020304" pitchFamily="18" charset="0"/>
                <a:ea typeface="Calibri" pitchFamily="34" charset="-122"/>
                <a:cs typeface="Times New Roman" panose="02020603050405020304" pitchFamily="18" charset="0"/>
              </a:rPr>
              <a:t>74% of providers reported recruitment difficulties in 2025 (DHSC, 2025)</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E0F7FA"/>
                </a:solidFill>
                <a:latin typeface="Times New Roman" panose="02020603050405020304" pitchFamily="18" charset="0"/>
                <a:ea typeface="Calibri" pitchFamily="34" charset="-122"/>
                <a:cs typeface="Times New Roman" panose="02020603050405020304" pitchFamily="18" charset="0"/>
              </a:rPr>
              <a:t>Recruitment and retention remain major ongoing challenges</a:t>
            </a:r>
            <a:endParaRPr lang="en-US" sz="1400" dirty="0">
              <a:latin typeface="Times New Roman" panose="02020603050405020304" pitchFamily="18" charset="0"/>
              <a:cs typeface="Times New Roman" panose="02020603050405020304" pitchFamily="18" charset="0"/>
            </a:endParaRPr>
          </a:p>
        </p:txBody>
      </p:sp>
      <p:sp>
        <p:nvSpPr>
          <p:cNvPr id="10" name="Shape 8"/>
          <p:cNvSpPr/>
          <p:nvPr/>
        </p:nvSpPr>
        <p:spPr>
          <a:xfrm>
            <a:off x="0" y="4754880"/>
            <a:ext cx="137160" cy="388620"/>
          </a:xfrm>
          <a:prstGeom prst="rect">
            <a:avLst/>
          </a:prstGeom>
          <a:solidFill>
            <a:srgbClr val="FFFFFF"/>
          </a:solidFill>
          <a:ln w="12700">
            <a:solidFill>
              <a:srgbClr val="FFFFFF"/>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4A235A"/>
        </a:solidFill>
        <a:effectLst/>
      </p:bgPr>
    </p:bg>
    <p:spTree>
      <p:nvGrpSpPr>
        <p:cNvPr id="1" name=""/>
        <p:cNvGrpSpPr/>
        <p:nvPr/>
      </p:nvGrpSpPr>
      <p:grpSpPr>
        <a:xfrm>
          <a:off x="0" y="0"/>
          <a:ext cx="0" cy="0"/>
          <a:chOff x="0" y="0"/>
          <a:chExt cx="0" cy="0"/>
        </a:xfrm>
      </p:grpSpPr>
      <p:sp>
        <p:nvSpPr>
          <p:cNvPr id="2" name="Text 0"/>
          <p:cNvSpPr/>
          <p:nvPr/>
        </p:nvSpPr>
        <p:spPr>
          <a:xfrm>
            <a:off x="182880" y="202019"/>
            <a:ext cx="8229600" cy="640080"/>
          </a:xfrm>
          <a:prstGeom prst="rect">
            <a:avLst/>
          </a:prstGeom>
          <a:noFill/>
          <a:ln/>
        </p:spPr>
        <p:txBody>
          <a:bodyPr wrap="square" lIns="0" tIns="0" rIns="0" bIns="0" rtlCol="0" anchor="ctr"/>
          <a:lstStyle/>
          <a:p>
            <a:pPr marL="0" indent="0" algn="ctr">
              <a:buNone/>
            </a:pPr>
            <a:r>
              <a:rPr lang="en-US" sz="2800" b="1" dirty="0">
                <a:solidFill>
                  <a:srgbClr val="F9E795"/>
                </a:solidFill>
                <a:latin typeface="Times New Roman" panose="02020603050405020304" pitchFamily="18" charset="0"/>
                <a:ea typeface="Calibri" pitchFamily="34" charset="-122"/>
                <a:cs typeface="Times New Roman" panose="02020603050405020304" pitchFamily="18" charset="0"/>
              </a:rPr>
              <a:t>Residential Care Homes: Critical Evaluation</a:t>
            </a:r>
            <a:endParaRPr lang="en-US" sz="28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F9E795">
              <a:alpha val="70000"/>
            </a:srgbClr>
          </a:solidFill>
          <a:ln w="12700">
            <a:solidFill>
              <a:srgbClr val="F9E795">
                <a:alpha val="70000"/>
              </a:srgbClr>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4" name="Shape 2"/>
          <p:cNvSpPr/>
          <p:nvPr/>
        </p:nvSpPr>
        <p:spPr>
          <a:xfrm>
            <a:off x="365760" y="1097280"/>
            <a:ext cx="3931920" cy="3474720"/>
          </a:xfrm>
          <a:prstGeom prst="rect">
            <a:avLst/>
          </a:prstGeom>
          <a:solidFill>
            <a:srgbClr val="5C1A7A"/>
          </a:solidFill>
          <a:ln w="12700">
            <a:solidFill>
              <a:srgbClr val="F9E795"/>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5" name="Text 3"/>
          <p:cNvSpPr/>
          <p:nvPr/>
        </p:nvSpPr>
        <p:spPr>
          <a:xfrm>
            <a:off x="457200" y="1170432"/>
            <a:ext cx="3749040" cy="365760"/>
          </a:xfrm>
          <a:prstGeom prst="rect">
            <a:avLst/>
          </a:prstGeom>
          <a:noFill/>
          <a:ln/>
        </p:spPr>
        <p:txBody>
          <a:bodyPr wrap="square" rtlCol="0" anchor="ctr"/>
          <a:lstStyle/>
          <a:p>
            <a:pPr marL="0" indent="0">
              <a:buNone/>
            </a:pPr>
            <a:r>
              <a:rPr lang="en-US" sz="1600" b="1" dirty="0">
                <a:solidFill>
                  <a:srgbClr val="F9E795"/>
                </a:solidFill>
                <a:latin typeface="Times New Roman" panose="02020603050405020304" pitchFamily="18" charset="0"/>
                <a:ea typeface="Calibri" pitchFamily="34" charset="-122"/>
                <a:cs typeface="Times New Roman" panose="02020603050405020304" pitchFamily="18" charset="0"/>
              </a:rPr>
              <a:t>✔ STRENGTHS</a:t>
            </a:r>
            <a:endParaRPr lang="en-US" sz="1600" dirty="0">
              <a:latin typeface="Times New Roman" panose="02020603050405020304" pitchFamily="18" charset="0"/>
              <a:cs typeface="Times New Roman" panose="02020603050405020304" pitchFamily="18" charset="0"/>
            </a:endParaRPr>
          </a:p>
        </p:txBody>
      </p:sp>
      <p:sp>
        <p:nvSpPr>
          <p:cNvPr id="6" name="Text 4"/>
          <p:cNvSpPr/>
          <p:nvPr/>
        </p:nvSpPr>
        <p:spPr>
          <a:xfrm>
            <a:off x="457200" y="1508760"/>
            <a:ext cx="3749040" cy="2194560"/>
          </a:xfrm>
          <a:prstGeom prst="rect">
            <a:avLst/>
          </a:prstGeom>
          <a:noFill/>
          <a:ln/>
        </p:spPr>
        <p:txBody>
          <a:bodyPr wrap="square" rtlCol="0" anchor="t"/>
          <a:lstStyle/>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24-hour support for high-care-needs individuals.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Supervision, medication support and safeguarding (Duckworth and Wilson, 2022).</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Structured meals and social activities.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Supports Activity Theory when meaningful activities are provided.</a:t>
            </a:r>
            <a:endParaRPr lang="en-US" sz="1400" dirty="0">
              <a:latin typeface="Times New Roman" panose="02020603050405020304" pitchFamily="18" charset="0"/>
              <a:cs typeface="Times New Roman" panose="02020603050405020304" pitchFamily="18" charset="0"/>
            </a:endParaRPr>
          </a:p>
        </p:txBody>
      </p:sp>
      <p:sp>
        <p:nvSpPr>
          <p:cNvPr id="7" name="Shape 5"/>
          <p:cNvSpPr/>
          <p:nvPr/>
        </p:nvSpPr>
        <p:spPr>
          <a:xfrm>
            <a:off x="4572000" y="1097280"/>
            <a:ext cx="4206240" cy="3474720"/>
          </a:xfrm>
          <a:prstGeom prst="rect">
            <a:avLst/>
          </a:prstGeom>
          <a:solidFill>
            <a:srgbClr val="5C1A7A"/>
          </a:solidFill>
          <a:ln w="12700">
            <a:solidFill>
              <a:srgbClr val="E94560"/>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8" name="Text 6"/>
          <p:cNvSpPr/>
          <p:nvPr/>
        </p:nvSpPr>
        <p:spPr>
          <a:xfrm>
            <a:off x="4663440" y="1170432"/>
            <a:ext cx="3931920" cy="365760"/>
          </a:xfrm>
          <a:prstGeom prst="rect">
            <a:avLst/>
          </a:prstGeom>
          <a:noFill/>
          <a:ln/>
        </p:spPr>
        <p:txBody>
          <a:bodyPr wrap="square" rtlCol="0" anchor="ctr"/>
          <a:lstStyle/>
          <a:p>
            <a:pPr marL="0" indent="0">
              <a:buNone/>
            </a:pPr>
            <a:r>
              <a:rPr lang="en-US" sz="1600" b="1" dirty="0">
                <a:solidFill>
                  <a:srgbClr val="E94560"/>
                </a:solidFill>
                <a:latin typeface="Times New Roman" panose="02020603050405020304" pitchFamily="18" charset="0"/>
                <a:ea typeface="Calibri" pitchFamily="34" charset="-122"/>
                <a:cs typeface="Times New Roman" panose="02020603050405020304" pitchFamily="18" charset="0"/>
              </a:rPr>
              <a:t>✗ LIMITATIONS</a:t>
            </a:r>
            <a:endParaRPr lang="en-US" sz="1600" dirty="0">
              <a:latin typeface="Times New Roman" panose="02020603050405020304" pitchFamily="18" charset="0"/>
              <a:cs typeface="Times New Roman" panose="02020603050405020304" pitchFamily="18" charset="0"/>
            </a:endParaRPr>
          </a:p>
        </p:txBody>
      </p:sp>
      <p:sp>
        <p:nvSpPr>
          <p:cNvPr id="9" name="Text 7"/>
          <p:cNvSpPr/>
          <p:nvPr/>
        </p:nvSpPr>
        <p:spPr>
          <a:xfrm>
            <a:off x="4663440" y="1508760"/>
            <a:ext cx="4023360" cy="2194560"/>
          </a:xfrm>
          <a:prstGeom prst="rect">
            <a:avLst/>
          </a:prstGeom>
          <a:noFill/>
          <a:ln/>
        </p:spPr>
        <p:txBody>
          <a:bodyPr wrap="square" rtlCol="0" anchor="t"/>
          <a:lstStyle/>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May reduce independence and personal identity</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High costs and institutional routines.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Staffing pressures affect quality of care.</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Care must promote dignity and choice, not just manage risk (Chicoine and Kirschner, 2022).</a:t>
            </a:r>
            <a:endParaRPr lang="en-US" sz="1400" dirty="0">
              <a:latin typeface="Times New Roman" panose="02020603050405020304" pitchFamily="18" charset="0"/>
              <a:cs typeface="Times New Roman" panose="02020603050405020304" pitchFamily="18" charset="0"/>
            </a:endParaRPr>
          </a:p>
        </p:txBody>
      </p:sp>
      <p:sp>
        <p:nvSpPr>
          <p:cNvPr id="10" name="Shape 8"/>
          <p:cNvSpPr/>
          <p:nvPr/>
        </p:nvSpPr>
        <p:spPr>
          <a:xfrm>
            <a:off x="0" y="4754880"/>
            <a:ext cx="137160" cy="388620"/>
          </a:xfrm>
          <a:prstGeom prst="rect">
            <a:avLst/>
          </a:prstGeom>
          <a:solidFill>
            <a:srgbClr val="F9E795"/>
          </a:solidFill>
          <a:ln w="12700">
            <a:solidFill>
              <a:srgbClr val="F9E795"/>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1B4F72"/>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ctr">
              <a:buNone/>
            </a:pPr>
            <a:r>
              <a:rPr lang="en-US" sz="2800" b="1" dirty="0">
                <a:solidFill>
                  <a:srgbClr val="AED6F1"/>
                </a:solidFill>
                <a:latin typeface="Times New Roman" panose="02020603050405020304" pitchFamily="18" charset="0"/>
                <a:ea typeface="Calibri" pitchFamily="34" charset="-122"/>
                <a:cs typeface="Times New Roman" panose="02020603050405020304" pitchFamily="18" charset="0"/>
              </a:rPr>
              <a:t>Comparison: Domiciliary Care vs Residential Care</a:t>
            </a:r>
            <a:endParaRPr lang="en-US" sz="28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AED6F1">
              <a:alpha val="70000"/>
            </a:srgbClr>
          </a:solidFill>
          <a:ln w="12700">
            <a:solidFill>
              <a:srgbClr val="AED6F1">
                <a:alpha val="70000"/>
              </a:srgbClr>
            </a:solidFill>
            <a:prstDash val="solid"/>
          </a:ln>
        </p:spPr>
        <p:txBody>
          <a:bodyPr/>
          <a:lstStyle/>
          <a:p>
            <a:pPr algn="ctr"/>
            <a:endParaRPr lang="en-US" sz="2000">
              <a:latin typeface="Times New Roman" panose="02020603050405020304" pitchFamily="18" charset="0"/>
              <a:cs typeface="Times New Roman" panose="02020603050405020304" pitchFamily="18" charset="0"/>
            </a:endParaRPr>
          </a:p>
        </p:txBody>
      </p:sp>
      <p:graphicFrame>
        <p:nvGraphicFramePr>
          <p:cNvPr id="10" name="Table 0"/>
          <p:cNvGraphicFramePr>
            <a:graphicFrameLocks noGrp="1"/>
          </p:cNvGraphicFramePr>
          <p:nvPr>
            <p:extLst>
              <p:ext uri="{D42A27DB-BD31-4B8C-83A1-F6EECF244321}">
                <p14:modId xmlns:p14="http://schemas.microsoft.com/office/powerpoint/2010/main" val="836300201"/>
              </p:ext>
            </p:extLst>
          </p:nvPr>
        </p:nvGraphicFramePr>
        <p:xfrm>
          <a:off x="365760" y="1097280"/>
          <a:ext cx="8412480" cy="3008376"/>
        </p:xfrm>
        <a:graphic>
          <a:graphicData uri="http://schemas.openxmlformats.org/drawingml/2006/table">
            <a:tbl>
              <a:tblPr/>
              <a:tblGrid>
                <a:gridCol w="2011680">
                  <a:extLst>
                    <a:ext uri="{9D8B030D-6E8A-4147-A177-3AD203B41FA5}">
                      <a16:colId xmlns:a16="http://schemas.microsoft.com/office/drawing/2014/main" val="20000"/>
                    </a:ext>
                  </a:extLst>
                </a:gridCol>
                <a:gridCol w="3200400">
                  <a:extLst>
                    <a:ext uri="{9D8B030D-6E8A-4147-A177-3AD203B41FA5}">
                      <a16:colId xmlns:a16="http://schemas.microsoft.com/office/drawing/2014/main" val="20001"/>
                    </a:ext>
                  </a:extLst>
                </a:gridCol>
                <a:gridCol w="3200400">
                  <a:extLst>
                    <a:ext uri="{9D8B030D-6E8A-4147-A177-3AD203B41FA5}">
                      <a16:colId xmlns:a16="http://schemas.microsoft.com/office/drawing/2014/main" val="20002"/>
                    </a:ext>
                  </a:extLst>
                </a:gridCol>
              </a:tblGrid>
              <a:tr h="429768">
                <a:tc>
                  <a:txBody>
                    <a:bodyPr/>
                    <a:lstStyle/>
                    <a:p>
                      <a:pPr marL="0" indent="0">
                        <a:buNone/>
                      </a:pPr>
                      <a:r>
                        <a:rPr lang="en-US" sz="1400" b="1" dirty="0">
                          <a:solidFill>
                            <a:srgbClr val="FFFFFF"/>
                          </a:solidFill>
                          <a:latin typeface="Times New Roman" panose="02020603050405020304" pitchFamily="18" charset="0"/>
                          <a:cs typeface="Times New Roman" panose="02020603050405020304" pitchFamily="18" charset="0"/>
                        </a:rPr>
                        <a:t>Area</a:t>
                      </a:r>
                      <a:endParaRPr lang="en-US" sz="14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tc>
                  <a:txBody>
                    <a:bodyPr/>
                    <a:lstStyle/>
                    <a:p>
                      <a:pPr marL="0" indent="0">
                        <a:buNone/>
                      </a:pPr>
                      <a:r>
                        <a:rPr lang="en-US" sz="1400" b="1" dirty="0">
                          <a:solidFill>
                            <a:srgbClr val="FFFFFF"/>
                          </a:solidFill>
                          <a:latin typeface="Times New Roman" panose="02020603050405020304" pitchFamily="18" charset="0"/>
                          <a:cs typeface="Times New Roman" panose="02020603050405020304" pitchFamily="18" charset="0"/>
                        </a:rPr>
                        <a:t>Domiciliary Care</a:t>
                      </a:r>
                      <a:endParaRPr lang="en-US" sz="14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2E86C1"/>
                    </a:solidFill>
                  </a:tcPr>
                </a:tc>
                <a:tc>
                  <a:txBody>
                    <a:bodyPr/>
                    <a:lstStyle/>
                    <a:p>
                      <a:pPr marL="0" indent="0">
                        <a:buNone/>
                      </a:pPr>
                      <a:r>
                        <a:rPr lang="en-US" sz="1400" b="1" dirty="0">
                          <a:solidFill>
                            <a:srgbClr val="FFFFFF"/>
                          </a:solidFill>
                          <a:latin typeface="Times New Roman" panose="02020603050405020304" pitchFamily="18" charset="0"/>
                          <a:cs typeface="Times New Roman" panose="02020603050405020304" pitchFamily="18" charset="0"/>
                        </a:rPr>
                        <a:t>Residential Care</a:t>
                      </a:r>
                      <a:endParaRPr lang="en-US" sz="14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extLst>
                  <a:ext uri="{0D108BD9-81ED-4DB2-BD59-A6C34878D82A}">
                    <a16:rowId xmlns:a16="http://schemas.microsoft.com/office/drawing/2014/main" val="10000"/>
                  </a:ext>
                </a:extLst>
              </a:tr>
              <a:tr h="429768">
                <a:tc>
                  <a:txBody>
                    <a:bodyPr/>
                    <a:lstStyle/>
                    <a:p>
                      <a:pPr marL="0" indent="0" algn="l">
                        <a:buNone/>
                      </a:pPr>
                      <a:r>
                        <a:rPr lang="en-US" sz="1200" b="1" dirty="0">
                          <a:solidFill>
                            <a:srgbClr val="FFFFFF"/>
                          </a:solidFill>
                          <a:latin typeface="Times New Roman" panose="02020603050405020304" pitchFamily="18" charset="0"/>
                          <a:cs typeface="Times New Roman" panose="02020603050405020304" pitchFamily="18" charset="0"/>
                        </a:rPr>
                        <a:t>Independence</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C3D60"/>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Higher — remains at home</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C3D60"/>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May reduce due to routines</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C3D60"/>
                    </a:solidFill>
                  </a:tcPr>
                </a:tc>
                <a:extLst>
                  <a:ext uri="{0D108BD9-81ED-4DB2-BD59-A6C34878D82A}">
                    <a16:rowId xmlns:a16="http://schemas.microsoft.com/office/drawing/2014/main" val="10001"/>
                  </a:ext>
                </a:extLst>
              </a:tr>
              <a:tr h="429768">
                <a:tc>
                  <a:txBody>
                    <a:bodyPr/>
                    <a:lstStyle/>
                    <a:p>
                      <a:pPr marL="0" indent="0" algn="l">
                        <a:buNone/>
                      </a:pPr>
                      <a:r>
                        <a:rPr lang="en-US" sz="1200" b="1" dirty="0">
                          <a:solidFill>
                            <a:srgbClr val="FFFFFF"/>
                          </a:solidFill>
                          <a:latin typeface="Times New Roman" panose="02020603050405020304" pitchFamily="18" charset="0"/>
                          <a:cs typeface="Times New Roman" panose="02020603050405020304" pitchFamily="18" charset="0"/>
                        </a:rPr>
                        <a:t>Safety</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Depends on home environment</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Higher supervision provided</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extLst>
                  <a:ext uri="{0D108BD9-81ED-4DB2-BD59-A6C34878D82A}">
                    <a16:rowId xmlns:a16="http://schemas.microsoft.com/office/drawing/2014/main" val="10002"/>
                  </a:ext>
                </a:extLst>
              </a:tr>
              <a:tr h="429768">
                <a:tc>
                  <a:txBody>
                    <a:bodyPr/>
                    <a:lstStyle/>
                    <a:p>
                      <a:pPr marL="0" indent="0" algn="l">
                        <a:buNone/>
                      </a:pPr>
                      <a:r>
                        <a:rPr lang="en-US" sz="1200" b="1" dirty="0">
                          <a:solidFill>
                            <a:srgbClr val="FFFFFF"/>
                          </a:solidFill>
                          <a:latin typeface="Times New Roman" panose="02020603050405020304" pitchFamily="18" charset="0"/>
                          <a:cs typeface="Times New Roman" panose="02020603050405020304" pitchFamily="18" charset="0"/>
                        </a:rPr>
                        <a:t>Choice</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C3D60"/>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Supports familiar lifestyle</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C3D60"/>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Depends on care-home culture</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C3D60"/>
                    </a:solidFill>
                  </a:tcPr>
                </a:tc>
                <a:extLst>
                  <a:ext uri="{0D108BD9-81ED-4DB2-BD59-A6C34878D82A}">
                    <a16:rowId xmlns:a16="http://schemas.microsoft.com/office/drawing/2014/main" val="10003"/>
                  </a:ext>
                </a:extLst>
              </a:tr>
              <a:tr h="429768">
                <a:tc>
                  <a:txBody>
                    <a:bodyPr/>
                    <a:lstStyle/>
                    <a:p>
                      <a:pPr marL="0" indent="0" algn="l">
                        <a:buNone/>
                      </a:pPr>
                      <a:r>
                        <a:rPr lang="en-US" sz="1200" b="1" dirty="0">
                          <a:solidFill>
                            <a:srgbClr val="FFFFFF"/>
                          </a:solidFill>
                          <a:latin typeface="Times New Roman" panose="02020603050405020304" pitchFamily="18" charset="0"/>
                          <a:cs typeface="Times New Roman" panose="02020603050405020304" pitchFamily="18" charset="0"/>
                        </a:rPr>
                        <a:t>Social Contact</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May be more limited</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Structured group activities</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extLst>
                  <a:ext uri="{0D108BD9-81ED-4DB2-BD59-A6C34878D82A}">
                    <a16:rowId xmlns:a16="http://schemas.microsoft.com/office/drawing/2014/main" val="10004"/>
                  </a:ext>
                </a:extLst>
              </a:tr>
              <a:tr h="429768">
                <a:tc>
                  <a:txBody>
                    <a:bodyPr/>
                    <a:lstStyle/>
                    <a:p>
                      <a:pPr marL="0" indent="0" algn="l">
                        <a:buNone/>
                      </a:pPr>
                      <a:r>
                        <a:rPr lang="en-US" sz="1200" b="1" dirty="0">
                          <a:solidFill>
                            <a:srgbClr val="FFFFFF"/>
                          </a:solidFill>
                          <a:latin typeface="Times New Roman" panose="02020603050405020304" pitchFamily="18" charset="0"/>
                          <a:cs typeface="Times New Roman" panose="02020603050405020304" pitchFamily="18" charset="0"/>
                        </a:rPr>
                        <a:t>Cost</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C3D60"/>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Varies by care package</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C3D60"/>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Often high and ongoing</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C3D60"/>
                    </a:solidFill>
                  </a:tcPr>
                </a:tc>
                <a:extLst>
                  <a:ext uri="{0D108BD9-81ED-4DB2-BD59-A6C34878D82A}">
                    <a16:rowId xmlns:a16="http://schemas.microsoft.com/office/drawing/2014/main" val="10005"/>
                  </a:ext>
                </a:extLst>
              </a:tr>
              <a:tr h="429768">
                <a:tc>
                  <a:txBody>
                    <a:bodyPr/>
                    <a:lstStyle/>
                    <a:p>
                      <a:pPr marL="0" indent="0" algn="l">
                        <a:buNone/>
                      </a:pPr>
                      <a:r>
                        <a:rPr lang="en-US" sz="1200" b="1" dirty="0">
                          <a:solidFill>
                            <a:srgbClr val="FFFFFF"/>
                          </a:solidFill>
                          <a:latin typeface="Times New Roman" panose="02020603050405020304" pitchFamily="18" charset="0"/>
                          <a:cs typeface="Times New Roman" panose="02020603050405020304" pitchFamily="18" charset="0"/>
                        </a:rPr>
                        <a:t>Best Suited For</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Mild to moderate needs</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tc>
                  <a:txBody>
                    <a:bodyPr/>
                    <a:lstStyle/>
                    <a:p>
                      <a:pPr marL="0" indent="0" algn="ctr">
                        <a:buNone/>
                      </a:pPr>
                      <a:r>
                        <a:rPr lang="en-US" sz="1200" dirty="0">
                          <a:solidFill>
                            <a:srgbClr val="FFFFFF"/>
                          </a:solidFill>
                          <a:latin typeface="Times New Roman" panose="02020603050405020304" pitchFamily="18" charset="0"/>
                          <a:cs typeface="Times New Roman" panose="02020603050405020304" pitchFamily="18" charset="0"/>
                        </a:rPr>
                        <a:t>Complex or high-level needs</a:t>
                      </a:r>
                      <a:endParaRPr lang="en-US" sz="1200" dirty="0">
                        <a:latin typeface="Times New Roman" panose="02020603050405020304" pitchFamily="18" charset="0"/>
                        <a:cs typeface="Times New Roman" panose="02020603050405020304" pitchFamily="18" charset="0"/>
                      </a:endParaRPr>
                    </a:p>
                  </a:txBody>
                  <a:tcPr>
                    <a:lnL w="12700" cap="flat" cmpd="sng" algn="ctr">
                      <a:solidFill>
                        <a:srgbClr val="2E86C1"/>
                      </a:solidFill>
                      <a:prstDash val="solid"/>
                      <a:round/>
                      <a:headEnd type="none" w="med" len="med"/>
                      <a:tailEnd type="none" w="med" len="med"/>
                    </a:lnL>
                    <a:lnR w="12700" cap="flat" cmpd="sng" algn="ctr">
                      <a:solidFill>
                        <a:srgbClr val="2E86C1"/>
                      </a:solidFill>
                      <a:prstDash val="solid"/>
                      <a:round/>
                      <a:headEnd type="none" w="med" len="med"/>
                      <a:tailEnd type="none" w="med" len="med"/>
                    </a:lnR>
                    <a:lnT w="12700" cap="flat" cmpd="sng" algn="ctr">
                      <a:solidFill>
                        <a:srgbClr val="2E86C1"/>
                      </a:solidFill>
                      <a:prstDash val="solid"/>
                      <a:round/>
                      <a:headEnd type="none" w="med" len="med"/>
                      <a:tailEnd type="none" w="med" len="med"/>
                    </a:lnT>
                    <a:lnB w="12700" cap="flat" cmpd="sng" algn="ctr">
                      <a:solidFill>
                        <a:srgbClr val="2E86C1"/>
                      </a:solidFill>
                      <a:prstDash val="solid"/>
                      <a:round/>
                      <a:headEnd type="none" w="med" len="med"/>
                      <a:tailEnd type="none" w="med" len="med"/>
                    </a:lnB>
                    <a:solidFill>
                      <a:srgbClr val="1B4F72"/>
                    </a:solidFill>
                  </a:tcPr>
                </a:tc>
                <a:extLst>
                  <a:ext uri="{0D108BD9-81ED-4DB2-BD59-A6C34878D82A}">
                    <a16:rowId xmlns:a16="http://schemas.microsoft.com/office/drawing/2014/main" val="10006"/>
                  </a:ext>
                </a:extLst>
              </a:tr>
            </a:tbl>
          </a:graphicData>
        </a:graphic>
      </p:graphicFrame>
      <p:sp>
        <p:nvSpPr>
          <p:cNvPr id="5" name="Shape 2"/>
          <p:cNvSpPr/>
          <p:nvPr/>
        </p:nvSpPr>
        <p:spPr>
          <a:xfrm>
            <a:off x="0" y="4754880"/>
            <a:ext cx="137160" cy="388620"/>
          </a:xfrm>
          <a:prstGeom prst="rect">
            <a:avLst/>
          </a:prstGeom>
          <a:solidFill>
            <a:srgbClr val="AED6F1"/>
          </a:solidFill>
          <a:ln w="12700">
            <a:solidFill>
              <a:srgbClr val="AED6F1"/>
            </a:solidFill>
            <a:prstDash val="solid"/>
          </a:ln>
        </p:spPr>
        <p:txBody>
          <a:bodyPr/>
          <a:lstStyle/>
          <a:p>
            <a:pPr algn="ctr"/>
            <a:endParaRPr lang="en-US" sz="200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1E8449"/>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ctr">
              <a:buNone/>
            </a:pPr>
            <a:r>
              <a:rPr lang="en-US" sz="2800" b="1" dirty="0">
                <a:solidFill>
                  <a:srgbClr val="FDFEFE"/>
                </a:solidFill>
                <a:latin typeface="Times New Roman" panose="02020603050405020304" pitchFamily="18" charset="0"/>
                <a:ea typeface="Calibri" pitchFamily="34" charset="-122"/>
                <a:cs typeface="Times New Roman" panose="02020603050405020304" pitchFamily="18" charset="0"/>
              </a:rPr>
              <a:t>Technological Innovation: Telehealth</a:t>
            </a:r>
            <a:endParaRPr lang="en-US" sz="28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FDFEFE">
              <a:alpha val="70000"/>
            </a:srgbClr>
          </a:solidFill>
          <a:ln w="12700">
            <a:solidFill>
              <a:srgbClr val="FDFEFE">
                <a:alpha val="70000"/>
              </a:srgbClr>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4" name="Shape 2"/>
          <p:cNvSpPr/>
          <p:nvPr/>
        </p:nvSpPr>
        <p:spPr>
          <a:xfrm>
            <a:off x="365760" y="1097280"/>
            <a:ext cx="3931920" cy="3474720"/>
          </a:xfrm>
          <a:prstGeom prst="rect">
            <a:avLst/>
          </a:prstGeom>
          <a:solidFill>
            <a:srgbClr val="145A32"/>
          </a:solidFill>
          <a:ln w="12700">
            <a:solidFill>
              <a:srgbClr val="27AE60"/>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5" name="Text 3"/>
          <p:cNvSpPr/>
          <p:nvPr/>
        </p:nvSpPr>
        <p:spPr>
          <a:xfrm>
            <a:off x="457200" y="1170432"/>
            <a:ext cx="3749040" cy="347472"/>
          </a:xfrm>
          <a:prstGeom prst="rect">
            <a:avLst/>
          </a:prstGeom>
          <a:noFill/>
          <a:ln/>
        </p:spPr>
        <p:txBody>
          <a:bodyPr wrap="square" rtlCol="0" anchor="ctr"/>
          <a:lstStyle/>
          <a:p>
            <a:pPr marL="0" indent="0">
              <a:buNone/>
            </a:pPr>
            <a:r>
              <a:rPr lang="en-US" sz="1600" b="1" dirty="0">
                <a:solidFill>
                  <a:srgbClr val="27AE60"/>
                </a:solidFill>
                <a:latin typeface="Times New Roman" panose="02020603050405020304" pitchFamily="18" charset="0"/>
                <a:ea typeface="Calibri" pitchFamily="34" charset="-122"/>
                <a:cs typeface="Times New Roman" panose="02020603050405020304" pitchFamily="18" charset="0"/>
              </a:rPr>
              <a:t>BENEFITS</a:t>
            </a:r>
            <a:endParaRPr lang="en-US" sz="1600" dirty="0">
              <a:latin typeface="Times New Roman" panose="02020603050405020304" pitchFamily="18" charset="0"/>
              <a:cs typeface="Times New Roman" panose="02020603050405020304" pitchFamily="18" charset="0"/>
            </a:endParaRPr>
          </a:p>
        </p:txBody>
      </p:sp>
      <p:sp>
        <p:nvSpPr>
          <p:cNvPr id="6" name="Text 4"/>
          <p:cNvSpPr/>
          <p:nvPr/>
        </p:nvSpPr>
        <p:spPr>
          <a:xfrm>
            <a:off x="457200" y="1508760"/>
            <a:ext cx="3749040" cy="2194560"/>
          </a:xfrm>
          <a:prstGeom prst="rect">
            <a:avLst/>
          </a:prstGeom>
          <a:noFill/>
          <a:ln/>
        </p:spPr>
        <p:txBody>
          <a:bodyPr wrap="square" rtlCol="0" anchor="t"/>
          <a:lstStyle/>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Virtual consultations and digital health reviews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Reduces travel — improves access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Supports long-term condition management</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Empowers older people to manage health independently (</a:t>
            </a:r>
            <a:r>
              <a:rPr lang="en-US" sz="1400" dirty="0" err="1">
                <a:solidFill>
                  <a:srgbClr val="D5F5E3"/>
                </a:solidFill>
                <a:latin typeface="Times New Roman" panose="02020603050405020304" pitchFamily="18" charset="0"/>
                <a:ea typeface="Calibri" pitchFamily="34" charset="-122"/>
                <a:cs typeface="Times New Roman" panose="02020603050405020304" pitchFamily="18" charset="0"/>
              </a:rPr>
              <a:t>Dobarrio</a:t>
            </a: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-Sanz et al., 2024),</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Reduces unnecessary hospital visits</a:t>
            </a:r>
            <a:endParaRPr lang="en-US" sz="1400" dirty="0">
              <a:latin typeface="Times New Roman" panose="02020603050405020304" pitchFamily="18" charset="0"/>
              <a:cs typeface="Times New Roman" panose="02020603050405020304" pitchFamily="18" charset="0"/>
            </a:endParaRPr>
          </a:p>
        </p:txBody>
      </p:sp>
      <p:sp>
        <p:nvSpPr>
          <p:cNvPr id="7" name="Shape 5"/>
          <p:cNvSpPr/>
          <p:nvPr/>
        </p:nvSpPr>
        <p:spPr>
          <a:xfrm>
            <a:off x="4572000" y="1097280"/>
            <a:ext cx="4206240" cy="3474720"/>
          </a:xfrm>
          <a:prstGeom prst="rect">
            <a:avLst/>
          </a:prstGeom>
          <a:solidFill>
            <a:srgbClr val="145A32"/>
          </a:solidFill>
          <a:ln w="12700">
            <a:solidFill>
              <a:srgbClr val="F96167"/>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8" name="Text 6"/>
          <p:cNvSpPr/>
          <p:nvPr/>
        </p:nvSpPr>
        <p:spPr>
          <a:xfrm>
            <a:off x="4663440" y="1170432"/>
            <a:ext cx="3931920" cy="347472"/>
          </a:xfrm>
          <a:prstGeom prst="rect">
            <a:avLst/>
          </a:prstGeom>
          <a:noFill/>
          <a:ln/>
        </p:spPr>
        <p:txBody>
          <a:bodyPr wrap="square" rtlCol="0" anchor="ctr"/>
          <a:lstStyle/>
          <a:p>
            <a:pPr marL="0" indent="0">
              <a:buNone/>
            </a:pPr>
            <a:r>
              <a:rPr lang="en-US" sz="1600" b="1" dirty="0">
                <a:solidFill>
                  <a:srgbClr val="F96167"/>
                </a:solidFill>
                <a:latin typeface="Times New Roman" panose="02020603050405020304" pitchFamily="18" charset="0"/>
                <a:ea typeface="Calibri" pitchFamily="34" charset="-122"/>
                <a:cs typeface="Times New Roman" panose="02020603050405020304" pitchFamily="18" charset="0"/>
              </a:rPr>
              <a:t>LIMITATIONS</a:t>
            </a:r>
            <a:endParaRPr lang="en-US" sz="1600" dirty="0">
              <a:latin typeface="Times New Roman" panose="02020603050405020304" pitchFamily="18" charset="0"/>
              <a:cs typeface="Times New Roman" panose="02020603050405020304" pitchFamily="18" charset="0"/>
            </a:endParaRPr>
          </a:p>
        </p:txBody>
      </p:sp>
      <p:sp>
        <p:nvSpPr>
          <p:cNvPr id="9" name="Text 7"/>
          <p:cNvSpPr/>
          <p:nvPr/>
        </p:nvSpPr>
        <p:spPr>
          <a:xfrm>
            <a:off x="4663440" y="1508760"/>
            <a:ext cx="4023360" cy="2194560"/>
          </a:xfrm>
          <a:prstGeom prst="rect">
            <a:avLst/>
          </a:prstGeom>
          <a:noFill/>
          <a:ln/>
        </p:spPr>
        <p:txBody>
          <a:bodyPr wrap="square" rtlCol="0" anchor="t"/>
          <a:lstStyle/>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Digital exclusion and low confidence</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Lack of internet access among older adults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Sensory impairment and usability issues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Privacy and data security concerns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D5F5E3"/>
                </a:solidFill>
                <a:latin typeface="Times New Roman" panose="02020603050405020304" pitchFamily="18" charset="0"/>
                <a:ea typeface="Calibri" pitchFamily="34" charset="-122"/>
                <a:cs typeface="Times New Roman" panose="02020603050405020304" pitchFamily="18" charset="0"/>
              </a:rPr>
              <a:t>Must be offered alongside face-to-face services</a:t>
            </a:r>
            <a:endParaRPr lang="en-US" sz="1400" dirty="0">
              <a:latin typeface="Times New Roman" panose="02020603050405020304" pitchFamily="18" charset="0"/>
              <a:cs typeface="Times New Roman" panose="02020603050405020304" pitchFamily="18" charset="0"/>
            </a:endParaRPr>
          </a:p>
        </p:txBody>
      </p:sp>
      <p:sp>
        <p:nvSpPr>
          <p:cNvPr id="10" name="Shape 8"/>
          <p:cNvSpPr/>
          <p:nvPr/>
        </p:nvSpPr>
        <p:spPr>
          <a:xfrm>
            <a:off x="0" y="4754880"/>
            <a:ext cx="137160" cy="388620"/>
          </a:xfrm>
          <a:prstGeom prst="rect">
            <a:avLst/>
          </a:prstGeom>
          <a:solidFill>
            <a:srgbClr val="FDFEFE"/>
          </a:solidFill>
          <a:ln w="12700">
            <a:solidFill>
              <a:srgbClr val="FDFEFE"/>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784212"/>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ctr">
              <a:buNone/>
            </a:pPr>
            <a:r>
              <a:rPr lang="en-US" sz="2400" b="1" dirty="0">
                <a:latin typeface="Times New Roman" panose="02020603050405020304" pitchFamily="18" charset="0"/>
                <a:ea typeface="Calibri" pitchFamily="34" charset="-122"/>
                <a:cs typeface="Times New Roman" panose="02020603050405020304" pitchFamily="18" charset="0"/>
              </a:rPr>
              <a:t>Technological Innovation: Remote Monitoring &amp; Smart Homes</a:t>
            </a:r>
            <a:endParaRPr lang="en-US" sz="24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FAD7A0">
              <a:alpha val="70000"/>
            </a:srgbClr>
          </a:solidFill>
          <a:ln w="12700">
            <a:solidFill>
              <a:srgbClr val="FAD7A0">
                <a:alpha val="70000"/>
              </a:srgbClr>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4" name="Shape 2"/>
          <p:cNvSpPr/>
          <p:nvPr/>
        </p:nvSpPr>
        <p:spPr>
          <a:xfrm>
            <a:off x="365760" y="1143000"/>
            <a:ext cx="4023360" cy="1691640"/>
          </a:xfrm>
          <a:prstGeom prst="rect">
            <a:avLst/>
          </a:prstGeom>
          <a:solidFill>
            <a:srgbClr val="5C3317"/>
          </a:solidFill>
          <a:ln w="12700">
            <a:solidFill>
              <a:srgbClr val="FAD7A0"/>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5" name="Text 3"/>
          <p:cNvSpPr/>
          <p:nvPr/>
        </p:nvSpPr>
        <p:spPr>
          <a:xfrm>
            <a:off x="502920" y="1234440"/>
            <a:ext cx="3749040" cy="411480"/>
          </a:xfrm>
          <a:prstGeom prst="rect">
            <a:avLst/>
          </a:prstGeom>
          <a:noFill/>
          <a:ln/>
        </p:spPr>
        <p:txBody>
          <a:bodyPr wrap="square" rtlCol="0" anchor="ctr"/>
          <a:lstStyle/>
          <a:p>
            <a:pPr marL="0" indent="0">
              <a:buNone/>
            </a:pPr>
            <a:r>
              <a:rPr lang="en-US" sz="1600" b="1" dirty="0">
                <a:solidFill>
                  <a:srgbClr val="FAD7A0"/>
                </a:solidFill>
                <a:latin typeface="Times New Roman" panose="02020603050405020304" pitchFamily="18" charset="0"/>
                <a:ea typeface="Calibri" pitchFamily="34" charset="-122"/>
                <a:cs typeface="Times New Roman" panose="02020603050405020304" pitchFamily="18" charset="0"/>
              </a:rPr>
              <a:t>Remote Monitoring</a:t>
            </a:r>
            <a:endParaRPr lang="en-US" sz="1600" dirty="0">
              <a:latin typeface="Times New Roman" panose="02020603050405020304" pitchFamily="18" charset="0"/>
              <a:cs typeface="Times New Roman" panose="02020603050405020304" pitchFamily="18" charset="0"/>
            </a:endParaRPr>
          </a:p>
        </p:txBody>
      </p:sp>
      <p:sp>
        <p:nvSpPr>
          <p:cNvPr id="6" name="Text 4"/>
          <p:cNvSpPr/>
          <p:nvPr/>
        </p:nvSpPr>
        <p:spPr>
          <a:xfrm>
            <a:off x="502920" y="1645920"/>
            <a:ext cx="3749040" cy="1005840"/>
          </a:xfrm>
          <a:prstGeom prst="rect">
            <a:avLst/>
          </a:prstGeom>
          <a:noFill/>
          <a:ln/>
        </p:spPr>
        <p:txBody>
          <a:bodyPr wrap="square" rtlCol="0" anchor="t"/>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Fall sensors, wearable devices, medication reminders and smart home alerts (Naseer et al., 2025).  </a:t>
            </a:r>
            <a:endParaRPr lang="en-US" sz="1400" dirty="0">
              <a:latin typeface="Times New Roman" panose="02020603050405020304" pitchFamily="18" charset="0"/>
              <a:cs typeface="Times New Roman" panose="02020603050405020304" pitchFamily="18" charset="0"/>
            </a:endParaRPr>
          </a:p>
        </p:txBody>
      </p:sp>
      <p:sp>
        <p:nvSpPr>
          <p:cNvPr id="7" name="Shape 5"/>
          <p:cNvSpPr/>
          <p:nvPr/>
        </p:nvSpPr>
        <p:spPr>
          <a:xfrm>
            <a:off x="4709160" y="1143000"/>
            <a:ext cx="4023360" cy="1691640"/>
          </a:xfrm>
          <a:prstGeom prst="rect">
            <a:avLst/>
          </a:prstGeom>
          <a:solidFill>
            <a:srgbClr val="5C3317"/>
          </a:solidFill>
          <a:ln w="12700">
            <a:solidFill>
              <a:srgbClr val="FAD7A0"/>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8" name="Text 6"/>
          <p:cNvSpPr/>
          <p:nvPr/>
        </p:nvSpPr>
        <p:spPr>
          <a:xfrm>
            <a:off x="4846320" y="1234440"/>
            <a:ext cx="3749040" cy="411480"/>
          </a:xfrm>
          <a:prstGeom prst="rect">
            <a:avLst/>
          </a:prstGeom>
          <a:noFill/>
          <a:ln/>
        </p:spPr>
        <p:txBody>
          <a:bodyPr wrap="square" rtlCol="0" anchor="ctr"/>
          <a:lstStyle/>
          <a:p>
            <a:pPr marL="0" indent="0">
              <a:buNone/>
            </a:pPr>
            <a:r>
              <a:rPr lang="en-US" sz="1600" b="1" dirty="0">
                <a:solidFill>
                  <a:srgbClr val="FAD7A0"/>
                </a:solidFill>
                <a:latin typeface="Times New Roman" panose="02020603050405020304" pitchFamily="18" charset="0"/>
                <a:ea typeface="Calibri" pitchFamily="34" charset="-122"/>
                <a:cs typeface="Times New Roman" panose="02020603050405020304" pitchFamily="18" charset="0"/>
              </a:rPr>
              <a:t>Smart Home Tech</a:t>
            </a:r>
            <a:endParaRPr lang="en-US" sz="1600" dirty="0">
              <a:latin typeface="Times New Roman" panose="02020603050405020304" pitchFamily="18" charset="0"/>
              <a:cs typeface="Times New Roman" panose="02020603050405020304" pitchFamily="18" charset="0"/>
            </a:endParaRPr>
          </a:p>
        </p:txBody>
      </p:sp>
      <p:sp>
        <p:nvSpPr>
          <p:cNvPr id="9" name="Text 7"/>
          <p:cNvSpPr/>
          <p:nvPr/>
        </p:nvSpPr>
        <p:spPr>
          <a:xfrm>
            <a:off x="4892040" y="1565910"/>
            <a:ext cx="3749040" cy="1005840"/>
          </a:xfrm>
          <a:prstGeom prst="rect">
            <a:avLst/>
          </a:prstGeom>
          <a:noFill/>
          <a:ln/>
        </p:spPr>
        <p:txBody>
          <a:bodyPr wrap="square" rtlCol="0" anchor="t"/>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Supports ageing in place, helping older people remain at home for longer (</a:t>
            </a:r>
            <a:r>
              <a:rPr lang="en-US" sz="1400" dirty="0" err="1">
                <a:solidFill>
                  <a:srgbClr val="FFFFFF"/>
                </a:solidFill>
                <a:latin typeface="Times New Roman" panose="02020603050405020304" pitchFamily="18" charset="0"/>
                <a:ea typeface="Calibri" pitchFamily="34" charset="-122"/>
                <a:cs typeface="Times New Roman" panose="02020603050405020304" pitchFamily="18" charset="0"/>
              </a:rPr>
              <a:t>Facchinetti</a:t>
            </a: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 et al., 2023).</a:t>
            </a:r>
            <a:endParaRPr lang="en-US" sz="1400" dirty="0">
              <a:latin typeface="Times New Roman" panose="02020603050405020304" pitchFamily="18" charset="0"/>
              <a:cs typeface="Times New Roman" panose="02020603050405020304" pitchFamily="18" charset="0"/>
            </a:endParaRPr>
          </a:p>
        </p:txBody>
      </p:sp>
      <p:sp>
        <p:nvSpPr>
          <p:cNvPr id="10" name="Shape 8"/>
          <p:cNvSpPr/>
          <p:nvPr/>
        </p:nvSpPr>
        <p:spPr>
          <a:xfrm>
            <a:off x="365760" y="3063240"/>
            <a:ext cx="4023360" cy="1691640"/>
          </a:xfrm>
          <a:prstGeom prst="rect">
            <a:avLst/>
          </a:prstGeom>
          <a:solidFill>
            <a:srgbClr val="5C3317"/>
          </a:solidFill>
          <a:ln w="12700">
            <a:solidFill>
              <a:srgbClr val="FAD7A0"/>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11" name="Text 9"/>
          <p:cNvSpPr/>
          <p:nvPr/>
        </p:nvSpPr>
        <p:spPr>
          <a:xfrm>
            <a:off x="502920" y="3154680"/>
            <a:ext cx="3749040" cy="411480"/>
          </a:xfrm>
          <a:prstGeom prst="rect">
            <a:avLst/>
          </a:prstGeom>
          <a:noFill/>
          <a:ln/>
        </p:spPr>
        <p:txBody>
          <a:bodyPr wrap="square" rtlCol="0" anchor="ctr"/>
          <a:lstStyle/>
          <a:p>
            <a:pPr marL="0" indent="0">
              <a:buNone/>
            </a:pPr>
            <a:r>
              <a:rPr lang="en-US" sz="1600" b="1" dirty="0">
                <a:solidFill>
                  <a:srgbClr val="FAD7A0"/>
                </a:solidFill>
                <a:latin typeface="Times New Roman" panose="02020603050405020304" pitchFamily="18" charset="0"/>
                <a:ea typeface="Calibri" pitchFamily="34" charset="-122"/>
                <a:cs typeface="Times New Roman" panose="02020603050405020304" pitchFamily="18" charset="0"/>
              </a:rPr>
              <a:t>Family Reassurance</a:t>
            </a:r>
            <a:endParaRPr lang="en-US" sz="1600" dirty="0">
              <a:latin typeface="Times New Roman" panose="02020603050405020304" pitchFamily="18" charset="0"/>
              <a:cs typeface="Times New Roman" panose="02020603050405020304" pitchFamily="18" charset="0"/>
            </a:endParaRPr>
          </a:p>
        </p:txBody>
      </p:sp>
      <p:sp>
        <p:nvSpPr>
          <p:cNvPr id="12" name="Text 10"/>
          <p:cNvSpPr/>
          <p:nvPr/>
        </p:nvSpPr>
        <p:spPr>
          <a:xfrm>
            <a:off x="502920" y="3566160"/>
            <a:ext cx="3749040" cy="1005840"/>
          </a:xfrm>
          <a:prstGeom prst="rect">
            <a:avLst/>
          </a:prstGeom>
          <a:noFill/>
          <a:ln/>
        </p:spPr>
        <p:txBody>
          <a:bodyPr wrap="square" rtlCol="0" anchor="t"/>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Real-time alerts reassure family carers and healthcare professionals.</a:t>
            </a:r>
            <a:endParaRPr lang="en-US" sz="1400" dirty="0">
              <a:latin typeface="Times New Roman" panose="02020603050405020304" pitchFamily="18" charset="0"/>
              <a:cs typeface="Times New Roman" panose="02020603050405020304" pitchFamily="18" charset="0"/>
            </a:endParaRPr>
          </a:p>
        </p:txBody>
      </p:sp>
      <p:sp>
        <p:nvSpPr>
          <p:cNvPr id="13" name="Shape 11"/>
          <p:cNvSpPr/>
          <p:nvPr/>
        </p:nvSpPr>
        <p:spPr>
          <a:xfrm>
            <a:off x="4709160" y="3063240"/>
            <a:ext cx="4023360" cy="1691640"/>
          </a:xfrm>
          <a:prstGeom prst="rect">
            <a:avLst/>
          </a:prstGeom>
          <a:solidFill>
            <a:srgbClr val="5C3317"/>
          </a:solidFill>
          <a:ln w="12700">
            <a:solidFill>
              <a:srgbClr val="FAD7A0"/>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14" name="Text 12"/>
          <p:cNvSpPr/>
          <p:nvPr/>
        </p:nvSpPr>
        <p:spPr>
          <a:xfrm>
            <a:off x="4846320" y="3154680"/>
            <a:ext cx="3749040" cy="411480"/>
          </a:xfrm>
          <a:prstGeom prst="rect">
            <a:avLst/>
          </a:prstGeom>
          <a:noFill/>
          <a:ln/>
        </p:spPr>
        <p:txBody>
          <a:bodyPr wrap="square" rtlCol="0" anchor="ctr"/>
          <a:lstStyle/>
          <a:p>
            <a:pPr marL="0" indent="0">
              <a:buNone/>
            </a:pPr>
            <a:r>
              <a:rPr lang="en-US" sz="1600" b="1" dirty="0">
                <a:solidFill>
                  <a:srgbClr val="FAD7A0"/>
                </a:solidFill>
                <a:latin typeface="Times New Roman" panose="02020603050405020304" pitchFamily="18" charset="0"/>
                <a:ea typeface="Calibri" pitchFamily="34" charset="-122"/>
                <a:cs typeface="Times New Roman" panose="02020603050405020304" pitchFamily="18" charset="0"/>
              </a:rPr>
              <a:t>Limitations</a:t>
            </a:r>
            <a:endParaRPr lang="en-US" sz="1600" dirty="0">
              <a:latin typeface="Times New Roman" panose="02020603050405020304" pitchFamily="18" charset="0"/>
              <a:cs typeface="Times New Roman" panose="02020603050405020304" pitchFamily="18" charset="0"/>
            </a:endParaRPr>
          </a:p>
        </p:txBody>
      </p:sp>
      <p:sp>
        <p:nvSpPr>
          <p:cNvPr id="15" name="Text 13"/>
          <p:cNvSpPr/>
          <p:nvPr/>
        </p:nvSpPr>
        <p:spPr>
          <a:xfrm>
            <a:off x="4846320" y="3566160"/>
            <a:ext cx="3749040" cy="1005840"/>
          </a:xfrm>
          <a:prstGeom prst="rect">
            <a:avLst/>
          </a:prstGeom>
          <a:noFill/>
          <a:ln/>
        </p:spPr>
        <p:txBody>
          <a:bodyPr wrap="square" rtlCol="0" anchor="t"/>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Cost, privacy concerns, false alarms, consent issues and unequal access.</a:t>
            </a:r>
            <a:endParaRPr lang="en-US" sz="1400" dirty="0">
              <a:latin typeface="Times New Roman" panose="02020603050405020304" pitchFamily="18" charset="0"/>
              <a:cs typeface="Times New Roman" panose="02020603050405020304" pitchFamily="18" charset="0"/>
            </a:endParaRPr>
          </a:p>
        </p:txBody>
      </p:sp>
      <p:sp>
        <p:nvSpPr>
          <p:cNvPr id="16" name="Text 14"/>
          <p:cNvSpPr/>
          <p:nvPr/>
        </p:nvSpPr>
        <p:spPr>
          <a:xfrm>
            <a:off x="457200" y="4663440"/>
            <a:ext cx="8229600" cy="320040"/>
          </a:xfrm>
          <a:prstGeom prst="rect">
            <a:avLst/>
          </a:prstGeom>
          <a:noFill/>
          <a:ln/>
        </p:spPr>
        <p:txBody>
          <a:bodyPr wrap="square" rtlCol="0" anchor="ctr"/>
          <a:lstStyle/>
          <a:p>
            <a:pPr marL="0" indent="0" algn="ctr">
              <a:buNone/>
            </a:pPr>
            <a:r>
              <a:rPr lang="en-US" sz="1600" i="1" dirty="0">
                <a:solidFill>
                  <a:srgbClr val="FAD7A0"/>
                </a:solidFill>
                <a:latin typeface="Times New Roman" panose="02020603050405020304" pitchFamily="18" charset="0"/>
                <a:ea typeface="Calibri" pitchFamily="34" charset="-122"/>
                <a:cs typeface="Times New Roman" panose="02020603050405020304" pitchFamily="18" charset="0"/>
              </a:rPr>
              <a:t>Technology must be person-centred, ethical and supported by human care.</a:t>
            </a:r>
            <a:endParaRPr lang="en-US" sz="1600" dirty="0">
              <a:latin typeface="Times New Roman" panose="02020603050405020304" pitchFamily="18" charset="0"/>
              <a:cs typeface="Times New Roman" panose="02020603050405020304" pitchFamily="18" charset="0"/>
            </a:endParaRPr>
          </a:p>
        </p:txBody>
      </p:sp>
      <p:sp>
        <p:nvSpPr>
          <p:cNvPr id="17" name="Shape 15"/>
          <p:cNvSpPr/>
          <p:nvPr/>
        </p:nvSpPr>
        <p:spPr>
          <a:xfrm>
            <a:off x="0" y="4754880"/>
            <a:ext cx="137160" cy="388620"/>
          </a:xfrm>
          <a:prstGeom prst="rect">
            <a:avLst/>
          </a:prstGeom>
          <a:solidFill>
            <a:srgbClr val="FAD7A0"/>
          </a:solidFill>
          <a:ln w="12700">
            <a:solidFill>
              <a:srgbClr val="FAD7A0"/>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6E2C00"/>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l">
              <a:buNone/>
            </a:pPr>
            <a:r>
              <a:rPr lang="en-US" sz="2600" b="1" dirty="0">
                <a:latin typeface="Times New Roman" panose="02020603050405020304" pitchFamily="18" charset="0"/>
                <a:ea typeface="Calibri" pitchFamily="34" charset="-122"/>
                <a:cs typeface="Times New Roman" panose="02020603050405020304" pitchFamily="18" charset="0"/>
              </a:rPr>
              <a:t>Case Study 1: Hogeweyk Dementia Village (Netherlands)</a:t>
            </a:r>
            <a:endParaRPr lang="en-US" sz="26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FDEBD0">
              <a:alpha val="70000"/>
            </a:srgbClr>
          </a:solidFill>
          <a:ln w="12700">
            <a:solidFill>
              <a:srgbClr val="FDEBD0">
                <a:alpha val="70000"/>
              </a:srgbClr>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4" name="Shape 2"/>
          <p:cNvSpPr/>
          <p:nvPr/>
        </p:nvSpPr>
        <p:spPr>
          <a:xfrm>
            <a:off x="365760" y="1097280"/>
            <a:ext cx="5029200" cy="3474720"/>
          </a:xfrm>
          <a:prstGeom prst="rect">
            <a:avLst/>
          </a:prstGeom>
          <a:solidFill>
            <a:srgbClr val="5C2E00"/>
          </a:solidFill>
          <a:ln w="12700">
            <a:solidFill>
              <a:srgbClr val="FDEBD0"/>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5" name="Text 3"/>
          <p:cNvSpPr/>
          <p:nvPr/>
        </p:nvSpPr>
        <p:spPr>
          <a:xfrm>
            <a:off x="502920" y="1170432"/>
            <a:ext cx="4754880" cy="365760"/>
          </a:xfrm>
          <a:prstGeom prst="rect">
            <a:avLst/>
          </a:prstGeom>
          <a:noFill/>
          <a:ln/>
        </p:spPr>
        <p:txBody>
          <a:bodyPr wrap="square" rtlCol="0" anchor="ctr"/>
          <a:lstStyle/>
          <a:p>
            <a:pPr marL="0" indent="0">
              <a:buNone/>
            </a:pPr>
            <a:r>
              <a:rPr lang="en-US" sz="1300" b="1" dirty="0">
                <a:solidFill>
                  <a:srgbClr val="FAD7A0"/>
                </a:solidFill>
                <a:latin typeface="Times New Roman" panose="02020603050405020304" pitchFamily="18" charset="0"/>
                <a:ea typeface="Calibri" pitchFamily="34" charset="-122"/>
                <a:cs typeface="Times New Roman" panose="02020603050405020304" pitchFamily="18" charset="0"/>
              </a:rPr>
              <a:t>Key Features</a:t>
            </a:r>
            <a:endParaRPr lang="en-US" sz="1300" dirty="0">
              <a:latin typeface="Times New Roman" panose="02020603050405020304" pitchFamily="18" charset="0"/>
              <a:cs typeface="Times New Roman" panose="02020603050405020304" pitchFamily="18" charset="0"/>
            </a:endParaRPr>
          </a:p>
        </p:txBody>
      </p:sp>
      <p:sp>
        <p:nvSpPr>
          <p:cNvPr id="6" name="Text 4"/>
          <p:cNvSpPr/>
          <p:nvPr/>
        </p:nvSpPr>
        <p:spPr>
          <a:xfrm>
            <a:off x="502920" y="1554480"/>
            <a:ext cx="4754880" cy="2011680"/>
          </a:xfrm>
          <a:prstGeom prst="rect">
            <a:avLst/>
          </a:prstGeom>
          <a:noFill/>
          <a:ln/>
        </p:spPr>
        <p:txBody>
          <a:bodyPr wrap="square" rtlCol="0" anchor="t"/>
          <a:lstStyle/>
          <a:p>
            <a:pPr marL="342900" indent="-342900">
              <a:spcAft>
                <a:spcPts val="400"/>
              </a:spcAft>
              <a:buSzPct val="100000"/>
              <a:buChar char="•"/>
            </a:pPr>
            <a:r>
              <a:rPr lang="en-US" sz="1600" dirty="0">
                <a:solidFill>
                  <a:srgbClr val="FFFFFF"/>
                </a:solidFill>
                <a:latin typeface="Times New Roman" panose="02020603050405020304" pitchFamily="18" charset="0"/>
                <a:ea typeface="Calibri" pitchFamily="34" charset="-122"/>
                <a:cs typeface="Times New Roman" panose="02020603050405020304" pitchFamily="18" charset="0"/>
              </a:rPr>
              <a:t>Household-style living and familiar daily routines (Brisk, 2024).</a:t>
            </a:r>
            <a:endParaRPr lang="en-US" sz="16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600" dirty="0">
                <a:solidFill>
                  <a:srgbClr val="FFFFFF"/>
                </a:solidFill>
                <a:latin typeface="Times New Roman" panose="02020603050405020304" pitchFamily="18" charset="0"/>
                <a:ea typeface="Calibri" pitchFamily="34" charset="-122"/>
                <a:cs typeface="Times New Roman" panose="02020603050405020304" pitchFamily="18" charset="0"/>
              </a:rPr>
              <a:t>Promotes dignity, autonomy and social interaction</a:t>
            </a:r>
            <a:endParaRPr lang="en-US" sz="16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600" dirty="0">
                <a:solidFill>
                  <a:srgbClr val="FFFFFF"/>
                </a:solidFill>
                <a:latin typeface="Times New Roman" panose="02020603050405020304" pitchFamily="18" charset="0"/>
                <a:ea typeface="Calibri" pitchFamily="34" charset="-122"/>
                <a:cs typeface="Times New Roman" panose="02020603050405020304" pitchFamily="18" charset="0"/>
              </a:rPr>
              <a:t>Encourages meaningful physical and emotional activity</a:t>
            </a:r>
            <a:endParaRPr lang="en-US" sz="16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600" dirty="0">
                <a:solidFill>
                  <a:srgbClr val="FFFFFF"/>
                </a:solidFill>
                <a:latin typeface="Times New Roman" panose="02020603050405020304" pitchFamily="18" charset="0"/>
                <a:ea typeface="Calibri" pitchFamily="34" charset="-122"/>
                <a:cs typeface="Times New Roman" panose="02020603050405020304" pitchFamily="18" charset="0"/>
              </a:rPr>
              <a:t>Strong links to BOTH Continuity and Activity Theory</a:t>
            </a:r>
            <a:endParaRPr lang="en-US" sz="1600" dirty="0">
              <a:latin typeface="Times New Roman" panose="02020603050405020304" pitchFamily="18" charset="0"/>
              <a:cs typeface="Times New Roman" panose="02020603050405020304" pitchFamily="18" charset="0"/>
            </a:endParaRPr>
          </a:p>
        </p:txBody>
      </p:sp>
      <p:sp>
        <p:nvSpPr>
          <p:cNvPr id="7" name="Shape 5"/>
          <p:cNvSpPr/>
          <p:nvPr/>
        </p:nvSpPr>
        <p:spPr>
          <a:xfrm>
            <a:off x="5577840" y="1097280"/>
            <a:ext cx="3200400" cy="1554480"/>
          </a:xfrm>
          <a:prstGeom prst="rect">
            <a:avLst/>
          </a:prstGeom>
          <a:solidFill>
            <a:srgbClr val="7A3C00"/>
          </a:solidFill>
          <a:ln w="12700">
            <a:solidFill>
              <a:srgbClr val="FAD7A0"/>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8" name="Text 6"/>
          <p:cNvSpPr/>
          <p:nvPr/>
        </p:nvSpPr>
        <p:spPr>
          <a:xfrm>
            <a:off x="5669280" y="1143000"/>
            <a:ext cx="3017520" cy="1463040"/>
          </a:xfrm>
          <a:prstGeom prst="rect">
            <a:avLst/>
          </a:prstGeom>
          <a:noFill/>
          <a:ln/>
        </p:spPr>
        <p:txBody>
          <a:bodyPr wrap="square" rtlCol="0" anchor="ctr"/>
          <a:lstStyle/>
          <a:p>
            <a:pPr marL="0" indent="0">
              <a:buNone/>
            </a:pPr>
            <a:r>
              <a:rPr lang="en-US" sz="1150" i="1" dirty="0">
                <a:solidFill>
                  <a:srgbClr val="FFFFFF"/>
                </a:solidFill>
                <a:latin typeface="Times New Roman" panose="02020603050405020304" pitchFamily="18" charset="0"/>
                <a:ea typeface="Calibri" pitchFamily="34" charset="-122"/>
                <a:cs typeface="Times New Roman" panose="02020603050405020304" pitchFamily="18" charset="0"/>
              </a:rPr>
              <a:t>Continuity Theory</a:t>
            </a:r>
            <a:endParaRPr lang="en-US" sz="1150" dirty="0">
              <a:latin typeface="Times New Roman" panose="02020603050405020304" pitchFamily="18" charset="0"/>
              <a:cs typeface="Times New Roman" panose="02020603050405020304" pitchFamily="18" charset="0"/>
            </a:endParaRPr>
          </a:p>
          <a:p>
            <a:pPr marL="0" indent="0">
              <a:buNone/>
            </a:pPr>
            <a:r>
              <a:rPr lang="en-US" sz="1150" i="1" dirty="0">
                <a:solidFill>
                  <a:srgbClr val="FFFFFF"/>
                </a:solidFill>
                <a:latin typeface="Times New Roman" panose="02020603050405020304" pitchFamily="18" charset="0"/>
                <a:ea typeface="Calibri" pitchFamily="34" charset="-122"/>
                <a:cs typeface="Times New Roman" panose="02020603050405020304" pitchFamily="18" charset="0"/>
              </a:rPr>
              <a:t>Maintaining familiar routines and lifestyle</a:t>
            </a:r>
            <a:endParaRPr lang="en-US" sz="1150" dirty="0">
              <a:latin typeface="Times New Roman" panose="02020603050405020304" pitchFamily="18" charset="0"/>
              <a:cs typeface="Times New Roman" panose="02020603050405020304" pitchFamily="18" charset="0"/>
            </a:endParaRPr>
          </a:p>
        </p:txBody>
      </p:sp>
      <p:sp>
        <p:nvSpPr>
          <p:cNvPr id="9" name="Shape 7"/>
          <p:cNvSpPr/>
          <p:nvPr/>
        </p:nvSpPr>
        <p:spPr>
          <a:xfrm>
            <a:off x="5577840" y="2834640"/>
            <a:ext cx="3200400" cy="1554480"/>
          </a:xfrm>
          <a:prstGeom prst="rect">
            <a:avLst/>
          </a:prstGeom>
          <a:solidFill>
            <a:srgbClr val="7A3C00"/>
          </a:solidFill>
          <a:ln w="12700">
            <a:solidFill>
              <a:srgbClr val="FAD7A0"/>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10" name="Text 8"/>
          <p:cNvSpPr/>
          <p:nvPr/>
        </p:nvSpPr>
        <p:spPr>
          <a:xfrm>
            <a:off x="5669280" y="2880360"/>
            <a:ext cx="3017520" cy="1463040"/>
          </a:xfrm>
          <a:prstGeom prst="rect">
            <a:avLst/>
          </a:prstGeom>
          <a:noFill/>
          <a:ln/>
        </p:spPr>
        <p:txBody>
          <a:bodyPr wrap="square" rtlCol="0" anchor="ctr"/>
          <a:lstStyle/>
          <a:p>
            <a:pPr marL="0" indent="0">
              <a:buNone/>
            </a:pPr>
            <a:r>
              <a:rPr lang="en-US" sz="1150" i="1" dirty="0">
                <a:solidFill>
                  <a:srgbClr val="FFFFFF"/>
                </a:solidFill>
                <a:latin typeface="Times New Roman" panose="02020603050405020304" pitchFamily="18" charset="0"/>
                <a:ea typeface="Calibri" pitchFamily="34" charset="-122"/>
                <a:cs typeface="Times New Roman" panose="02020603050405020304" pitchFamily="18" charset="0"/>
              </a:rPr>
              <a:t>Activity Theory</a:t>
            </a:r>
            <a:endParaRPr lang="en-US" sz="1150" dirty="0">
              <a:latin typeface="Times New Roman" panose="02020603050405020304" pitchFamily="18" charset="0"/>
              <a:cs typeface="Times New Roman" panose="02020603050405020304" pitchFamily="18" charset="0"/>
            </a:endParaRPr>
          </a:p>
          <a:p>
            <a:pPr marL="0" indent="0">
              <a:buNone/>
            </a:pPr>
            <a:r>
              <a:rPr lang="en-US" sz="1150" i="1" dirty="0">
                <a:solidFill>
                  <a:srgbClr val="FFFFFF"/>
                </a:solidFill>
                <a:latin typeface="Times New Roman" panose="02020603050405020304" pitchFamily="18" charset="0"/>
                <a:ea typeface="Calibri" pitchFamily="34" charset="-122"/>
                <a:cs typeface="Times New Roman" panose="02020603050405020304" pitchFamily="18" charset="0"/>
              </a:rPr>
              <a:t>Residents remain socially and physically engaged</a:t>
            </a:r>
            <a:endParaRPr lang="en-US" sz="1150" dirty="0">
              <a:latin typeface="Times New Roman" panose="02020603050405020304" pitchFamily="18" charset="0"/>
              <a:cs typeface="Times New Roman" panose="02020603050405020304" pitchFamily="18" charset="0"/>
            </a:endParaRPr>
          </a:p>
        </p:txBody>
      </p:sp>
      <p:sp>
        <p:nvSpPr>
          <p:cNvPr id="11" name="Text 9"/>
          <p:cNvSpPr/>
          <p:nvPr/>
        </p:nvSpPr>
        <p:spPr>
          <a:xfrm>
            <a:off x="457200" y="4663440"/>
            <a:ext cx="8229600" cy="320040"/>
          </a:xfrm>
          <a:prstGeom prst="rect">
            <a:avLst/>
          </a:prstGeom>
          <a:noFill/>
          <a:ln/>
        </p:spPr>
        <p:txBody>
          <a:bodyPr wrap="square" rtlCol="0" anchor="ctr"/>
          <a:lstStyle/>
          <a:p>
            <a:pPr marL="0" indent="0" algn="ctr">
              <a:buNone/>
            </a:pPr>
            <a:r>
              <a:rPr lang="en-US" sz="1100" i="1" dirty="0">
                <a:solidFill>
                  <a:srgbClr val="FDEBD0"/>
                </a:solidFill>
                <a:latin typeface="Times New Roman" panose="02020603050405020304" pitchFamily="18" charset="0"/>
                <a:ea typeface="Calibri" pitchFamily="34" charset="-122"/>
                <a:cs typeface="Times New Roman" panose="02020603050405020304" pitchFamily="18" charset="0"/>
              </a:rPr>
              <a:t>Note: May be difficult to fully replicate in UK due to cost, staffing and infrastructure.</a:t>
            </a:r>
            <a:endParaRPr lang="en-US" sz="1100" dirty="0">
              <a:latin typeface="Times New Roman" panose="02020603050405020304" pitchFamily="18" charset="0"/>
              <a:cs typeface="Times New Roman" panose="02020603050405020304" pitchFamily="18" charset="0"/>
            </a:endParaRPr>
          </a:p>
        </p:txBody>
      </p:sp>
      <p:sp>
        <p:nvSpPr>
          <p:cNvPr id="12" name="Shape 10"/>
          <p:cNvSpPr/>
          <p:nvPr/>
        </p:nvSpPr>
        <p:spPr>
          <a:xfrm>
            <a:off x="0" y="4754880"/>
            <a:ext cx="137160" cy="388620"/>
          </a:xfrm>
          <a:prstGeom prst="rect">
            <a:avLst/>
          </a:prstGeom>
          <a:solidFill>
            <a:srgbClr val="FDEBD0"/>
          </a:solidFill>
          <a:ln w="12700">
            <a:solidFill>
              <a:srgbClr val="FDEBD0"/>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B5345"/>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l">
              <a:buNone/>
            </a:pPr>
            <a:r>
              <a:rPr lang="en-US" sz="2800" b="1" dirty="0">
                <a:latin typeface="Times New Roman" panose="02020603050405020304" pitchFamily="18" charset="0"/>
                <a:ea typeface="Calibri" pitchFamily="34" charset="-122"/>
                <a:cs typeface="Times New Roman" panose="02020603050405020304" pitchFamily="18" charset="0"/>
              </a:rPr>
              <a:t>Case Study 2: Digital Inclusion and Older People</a:t>
            </a:r>
            <a:endParaRPr lang="en-US" sz="28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A9DFBF">
              <a:alpha val="70000"/>
            </a:srgbClr>
          </a:solidFill>
          <a:ln w="12700">
            <a:solidFill>
              <a:srgbClr val="A9DFBF">
                <a:alpha val="70000"/>
              </a:srgbClr>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4" name="Shape 2"/>
          <p:cNvSpPr/>
          <p:nvPr/>
        </p:nvSpPr>
        <p:spPr>
          <a:xfrm>
            <a:off x="365760" y="1097280"/>
            <a:ext cx="2560320" cy="3474720"/>
          </a:xfrm>
          <a:prstGeom prst="rect">
            <a:avLst/>
          </a:prstGeom>
          <a:solidFill>
            <a:srgbClr val="07402F"/>
          </a:solidFill>
          <a:ln w="12700">
            <a:solidFill>
              <a:srgbClr val="1ABC9C"/>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5" name="Text 3"/>
          <p:cNvSpPr/>
          <p:nvPr/>
        </p:nvSpPr>
        <p:spPr>
          <a:xfrm>
            <a:off x="365760" y="1645920"/>
            <a:ext cx="2560320" cy="914400"/>
          </a:xfrm>
          <a:prstGeom prst="rect">
            <a:avLst/>
          </a:prstGeom>
          <a:noFill/>
          <a:ln/>
        </p:spPr>
        <p:txBody>
          <a:bodyPr wrap="square" rtlCol="0" anchor="ctr"/>
          <a:lstStyle/>
          <a:p>
            <a:pPr marL="0" indent="0" algn="ctr">
              <a:buNone/>
            </a:pPr>
            <a:r>
              <a:rPr lang="en-US" sz="5400" b="1" dirty="0">
                <a:solidFill>
                  <a:srgbClr val="1ABC9C"/>
                </a:solidFill>
                <a:latin typeface="Times New Roman" panose="02020603050405020304" pitchFamily="18" charset="0"/>
                <a:ea typeface="Calibri" pitchFamily="34" charset="-122"/>
                <a:cs typeface="Times New Roman" panose="02020603050405020304" pitchFamily="18" charset="0"/>
              </a:rPr>
              <a:t>19%</a:t>
            </a:r>
            <a:endParaRPr lang="en-US" sz="5400" dirty="0">
              <a:latin typeface="Times New Roman" panose="02020603050405020304" pitchFamily="18" charset="0"/>
              <a:cs typeface="Times New Roman" panose="02020603050405020304" pitchFamily="18" charset="0"/>
            </a:endParaRPr>
          </a:p>
        </p:txBody>
      </p:sp>
      <p:sp>
        <p:nvSpPr>
          <p:cNvPr id="6" name="Text 4"/>
          <p:cNvSpPr/>
          <p:nvPr/>
        </p:nvSpPr>
        <p:spPr>
          <a:xfrm>
            <a:off x="365760" y="2560320"/>
            <a:ext cx="2560320" cy="1645920"/>
          </a:xfrm>
          <a:prstGeom prst="rect">
            <a:avLst/>
          </a:prstGeom>
          <a:noFill/>
          <a:ln/>
        </p:spPr>
        <p:txBody>
          <a:bodyPr wrap="square" rtlCol="0" anchor="ctr"/>
          <a:lstStyle/>
          <a:p>
            <a:pPr marL="0" indent="0" algn="ctr">
              <a:buNone/>
            </a:pPr>
            <a:r>
              <a:rPr lang="en-US" sz="1400" i="1" dirty="0">
                <a:solidFill>
                  <a:srgbClr val="A9DFBF"/>
                </a:solidFill>
                <a:latin typeface="Times New Roman" panose="02020603050405020304" pitchFamily="18" charset="0"/>
                <a:ea typeface="Calibri" pitchFamily="34" charset="-122"/>
                <a:cs typeface="Times New Roman" panose="02020603050405020304" pitchFamily="18" charset="0"/>
              </a:rPr>
              <a:t>of people aged 65+</a:t>
            </a:r>
            <a:endParaRPr lang="en-US" sz="1400" dirty="0">
              <a:latin typeface="Times New Roman" panose="02020603050405020304" pitchFamily="18" charset="0"/>
              <a:cs typeface="Times New Roman" panose="02020603050405020304" pitchFamily="18" charset="0"/>
            </a:endParaRPr>
          </a:p>
          <a:p>
            <a:pPr marL="0" indent="0" algn="ctr">
              <a:buNone/>
            </a:pPr>
            <a:r>
              <a:rPr lang="en-US" sz="1400" i="1" dirty="0">
                <a:solidFill>
                  <a:srgbClr val="A9DFBF"/>
                </a:solidFill>
                <a:latin typeface="Times New Roman" panose="02020603050405020304" pitchFamily="18" charset="0"/>
                <a:ea typeface="Calibri" pitchFamily="34" charset="-122"/>
                <a:cs typeface="Times New Roman" panose="02020603050405020304" pitchFamily="18" charset="0"/>
              </a:rPr>
              <a:t>use internet less than</a:t>
            </a:r>
            <a:endParaRPr lang="en-US" sz="1400" dirty="0">
              <a:latin typeface="Times New Roman" panose="02020603050405020304" pitchFamily="18" charset="0"/>
              <a:cs typeface="Times New Roman" panose="02020603050405020304" pitchFamily="18" charset="0"/>
            </a:endParaRPr>
          </a:p>
          <a:p>
            <a:pPr marL="0" indent="0" algn="ctr">
              <a:buNone/>
            </a:pPr>
            <a:r>
              <a:rPr lang="en-US" sz="1400" i="1" dirty="0">
                <a:solidFill>
                  <a:srgbClr val="A9DFBF"/>
                </a:solidFill>
                <a:latin typeface="Times New Roman" panose="02020603050405020304" pitchFamily="18" charset="0"/>
                <a:ea typeface="Calibri" pitchFamily="34" charset="-122"/>
                <a:cs typeface="Times New Roman" panose="02020603050405020304" pitchFamily="18" charset="0"/>
              </a:rPr>
              <a:t>once a month</a:t>
            </a:r>
            <a:endParaRPr lang="en-US" sz="1400" dirty="0">
              <a:latin typeface="Times New Roman" panose="02020603050405020304" pitchFamily="18" charset="0"/>
              <a:cs typeface="Times New Roman" panose="02020603050405020304" pitchFamily="18" charset="0"/>
            </a:endParaRPr>
          </a:p>
          <a:p>
            <a:pPr marL="0" indent="0" algn="ctr">
              <a:buNone/>
            </a:pPr>
            <a:r>
              <a:rPr lang="en-US" sz="1400" i="1" dirty="0">
                <a:solidFill>
                  <a:srgbClr val="A9DFBF"/>
                </a:solidFill>
                <a:latin typeface="Times New Roman" panose="02020603050405020304" pitchFamily="18" charset="0"/>
                <a:ea typeface="Calibri" pitchFamily="34" charset="-122"/>
                <a:cs typeface="Times New Roman" panose="02020603050405020304" pitchFamily="18" charset="0"/>
              </a:rPr>
              <a:t>(Age UK, 2025) (Better, 2025)</a:t>
            </a:r>
            <a:endParaRPr lang="en-US" sz="1400" dirty="0">
              <a:latin typeface="Times New Roman" panose="02020603050405020304" pitchFamily="18" charset="0"/>
              <a:cs typeface="Times New Roman" panose="02020603050405020304" pitchFamily="18" charset="0"/>
            </a:endParaRPr>
          </a:p>
        </p:txBody>
      </p:sp>
      <p:sp>
        <p:nvSpPr>
          <p:cNvPr id="7" name="Shape 5"/>
          <p:cNvSpPr/>
          <p:nvPr/>
        </p:nvSpPr>
        <p:spPr>
          <a:xfrm>
            <a:off x="3200400" y="1097280"/>
            <a:ext cx="5577840" cy="3474720"/>
          </a:xfrm>
          <a:prstGeom prst="rect">
            <a:avLst/>
          </a:prstGeom>
          <a:solidFill>
            <a:srgbClr val="07402F"/>
          </a:solidFill>
          <a:ln w="12700">
            <a:solidFill>
              <a:srgbClr val="A9DFBF"/>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8" name="Text 6"/>
          <p:cNvSpPr/>
          <p:nvPr/>
        </p:nvSpPr>
        <p:spPr>
          <a:xfrm>
            <a:off x="3337560" y="1508760"/>
            <a:ext cx="5303520" cy="2651760"/>
          </a:xfrm>
          <a:prstGeom prst="rect">
            <a:avLst/>
          </a:prstGeom>
          <a:noFill/>
          <a:ln/>
        </p:spPr>
        <p:txBody>
          <a:bodyPr wrap="square" rtlCol="0" anchor="t"/>
          <a:lstStyle/>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Digital exclusion limits access to telehealth, online appointments, digital banking and social connection (England 2023).</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Support strategies: digital skills workshops, accessible technology and scam-awareness training.</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Non-digital alternatives must always remain available for those unable to engage online (The King’s Fund, 2023).</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Technology should empower older people — not create further inequalities in access.</a:t>
            </a:r>
            <a:endParaRPr lang="en-US" sz="1400" dirty="0">
              <a:latin typeface="Times New Roman" panose="02020603050405020304" pitchFamily="18" charset="0"/>
              <a:cs typeface="Times New Roman" panose="02020603050405020304" pitchFamily="18" charset="0"/>
            </a:endParaRPr>
          </a:p>
          <a:p>
            <a:pPr marL="342900" indent="-342900">
              <a:spcAft>
                <a:spcPts val="400"/>
              </a:spcAft>
              <a:buSzPct val="100000"/>
              <a:buChar char="•"/>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Inclusive digital design is essential to avoid widening health and social inequalities.</a:t>
            </a:r>
            <a:endParaRPr lang="en-US" sz="1400" dirty="0">
              <a:latin typeface="Times New Roman" panose="02020603050405020304" pitchFamily="18" charset="0"/>
              <a:cs typeface="Times New Roman" panose="02020603050405020304" pitchFamily="18" charset="0"/>
            </a:endParaRPr>
          </a:p>
        </p:txBody>
      </p:sp>
      <p:sp>
        <p:nvSpPr>
          <p:cNvPr id="9" name="Shape 7"/>
          <p:cNvSpPr/>
          <p:nvPr/>
        </p:nvSpPr>
        <p:spPr>
          <a:xfrm>
            <a:off x="0" y="4754880"/>
            <a:ext cx="137160" cy="388620"/>
          </a:xfrm>
          <a:prstGeom prst="rect">
            <a:avLst/>
          </a:prstGeom>
          <a:solidFill>
            <a:srgbClr val="A9DFBF"/>
          </a:solidFill>
          <a:ln w="12700">
            <a:solidFill>
              <a:srgbClr val="A9DFBF"/>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1A5276"/>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640080"/>
          </a:xfrm>
          <a:prstGeom prst="rect">
            <a:avLst/>
          </a:prstGeom>
          <a:noFill/>
          <a:ln/>
        </p:spPr>
        <p:txBody>
          <a:bodyPr wrap="square" lIns="0" tIns="0" rIns="0" bIns="0" rtlCol="0" anchor="ctr"/>
          <a:lstStyle/>
          <a:p>
            <a:pPr marL="0" indent="0" algn="ctr">
              <a:buNone/>
            </a:pPr>
            <a:r>
              <a:rPr lang="en-US" sz="2400" b="1" dirty="0">
                <a:latin typeface="Times New Roman" panose="02020603050405020304" pitchFamily="18" charset="0"/>
                <a:ea typeface="Calibri" pitchFamily="34" charset="-122"/>
                <a:cs typeface="Times New Roman" panose="02020603050405020304" pitchFamily="18" charset="0"/>
              </a:rPr>
              <a:t>Recommendations for Improvement</a:t>
            </a:r>
            <a:endParaRPr lang="en-US" sz="2400" dirty="0">
              <a:latin typeface="Times New Roman" panose="02020603050405020304" pitchFamily="18" charset="0"/>
              <a:cs typeface="Times New Roman" panose="02020603050405020304" pitchFamily="18" charset="0"/>
            </a:endParaRPr>
          </a:p>
        </p:txBody>
      </p:sp>
      <p:sp>
        <p:nvSpPr>
          <p:cNvPr id="3" name="Shape 1"/>
          <p:cNvSpPr/>
          <p:nvPr/>
        </p:nvSpPr>
        <p:spPr>
          <a:xfrm>
            <a:off x="457200" y="1005840"/>
            <a:ext cx="8229600" cy="36576"/>
          </a:xfrm>
          <a:prstGeom prst="rect">
            <a:avLst/>
          </a:prstGeom>
          <a:solidFill>
            <a:srgbClr val="AED6F1">
              <a:alpha val="70000"/>
            </a:srgbClr>
          </a:solidFill>
          <a:ln w="12700">
            <a:solidFill>
              <a:srgbClr val="AED6F1">
                <a:alpha val="70000"/>
              </a:srgbClr>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4" name="Shape 2"/>
          <p:cNvSpPr/>
          <p:nvPr/>
        </p:nvSpPr>
        <p:spPr>
          <a:xfrm>
            <a:off x="365760" y="1143000"/>
            <a:ext cx="4114800" cy="1188720"/>
          </a:xfrm>
          <a:prstGeom prst="rect">
            <a:avLst/>
          </a:prstGeom>
          <a:solidFill>
            <a:srgbClr val="14366E"/>
          </a:solidFill>
          <a:ln w="12700">
            <a:solidFill>
              <a:srgbClr val="2980B9"/>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5" name="Text 3"/>
          <p:cNvSpPr/>
          <p:nvPr/>
        </p:nvSpPr>
        <p:spPr>
          <a:xfrm>
            <a:off x="457200" y="1188720"/>
            <a:ext cx="502920" cy="1097280"/>
          </a:xfrm>
          <a:prstGeom prst="rect">
            <a:avLst/>
          </a:prstGeom>
          <a:noFill/>
          <a:ln/>
        </p:spPr>
        <p:txBody>
          <a:bodyPr wrap="square" rtlCol="0" anchor="ctr"/>
          <a:lstStyle/>
          <a:p>
            <a:pPr marL="0" indent="0" algn="ctr">
              <a:buNone/>
            </a:pPr>
            <a:r>
              <a:rPr lang="en-US" sz="3600" b="1" dirty="0">
                <a:solidFill>
                  <a:srgbClr val="2980B9"/>
                </a:solidFill>
                <a:latin typeface="Times New Roman" panose="02020603050405020304" pitchFamily="18" charset="0"/>
                <a:ea typeface="Calibri" pitchFamily="34" charset="-122"/>
                <a:cs typeface="Times New Roman" panose="02020603050405020304" pitchFamily="18" charset="0"/>
              </a:rPr>
              <a:t>1</a:t>
            </a:r>
            <a:endParaRPr lang="en-US" sz="3600" dirty="0">
              <a:latin typeface="Times New Roman" panose="02020603050405020304" pitchFamily="18" charset="0"/>
              <a:cs typeface="Times New Roman" panose="02020603050405020304" pitchFamily="18" charset="0"/>
            </a:endParaRPr>
          </a:p>
        </p:txBody>
      </p:sp>
      <p:sp>
        <p:nvSpPr>
          <p:cNvPr id="6" name="Text 4"/>
          <p:cNvSpPr/>
          <p:nvPr/>
        </p:nvSpPr>
        <p:spPr>
          <a:xfrm>
            <a:off x="1005840" y="1234440"/>
            <a:ext cx="3383280" cy="1005840"/>
          </a:xfrm>
          <a:prstGeom prst="rect">
            <a:avLst/>
          </a:prstGeom>
          <a:noFill/>
          <a:ln/>
        </p:spPr>
        <p:txBody>
          <a:bodyPr wrap="square" rtlCol="0" anchor="ctr"/>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Increase investment in domiciliary care to support ageing in place.</a:t>
            </a:r>
            <a:endParaRPr lang="en-US" sz="1400" dirty="0">
              <a:latin typeface="Times New Roman" panose="02020603050405020304" pitchFamily="18" charset="0"/>
              <a:cs typeface="Times New Roman" panose="02020603050405020304" pitchFamily="18" charset="0"/>
            </a:endParaRPr>
          </a:p>
        </p:txBody>
      </p:sp>
      <p:sp>
        <p:nvSpPr>
          <p:cNvPr id="7" name="Shape 5"/>
          <p:cNvSpPr/>
          <p:nvPr/>
        </p:nvSpPr>
        <p:spPr>
          <a:xfrm>
            <a:off x="4800600" y="1143000"/>
            <a:ext cx="4114800" cy="1188720"/>
          </a:xfrm>
          <a:prstGeom prst="rect">
            <a:avLst/>
          </a:prstGeom>
          <a:solidFill>
            <a:srgbClr val="14366E"/>
          </a:solidFill>
          <a:ln w="12700">
            <a:solidFill>
              <a:srgbClr val="2980B9"/>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8" name="Text 6"/>
          <p:cNvSpPr/>
          <p:nvPr/>
        </p:nvSpPr>
        <p:spPr>
          <a:xfrm>
            <a:off x="4892040" y="1188720"/>
            <a:ext cx="502920" cy="1097280"/>
          </a:xfrm>
          <a:prstGeom prst="rect">
            <a:avLst/>
          </a:prstGeom>
          <a:noFill/>
          <a:ln/>
        </p:spPr>
        <p:txBody>
          <a:bodyPr wrap="square" rtlCol="0" anchor="ctr"/>
          <a:lstStyle/>
          <a:p>
            <a:pPr marL="0" indent="0" algn="ctr">
              <a:buNone/>
            </a:pPr>
            <a:r>
              <a:rPr lang="en-US" sz="3600" b="1" dirty="0">
                <a:solidFill>
                  <a:srgbClr val="2980B9"/>
                </a:solidFill>
                <a:latin typeface="Times New Roman" panose="02020603050405020304" pitchFamily="18" charset="0"/>
                <a:ea typeface="Calibri" pitchFamily="34" charset="-122"/>
                <a:cs typeface="Times New Roman" panose="02020603050405020304" pitchFamily="18" charset="0"/>
              </a:rPr>
              <a:t>2</a:t>
            </a:r>
            <a:endParaRPr lang="en-US" sz="3600" dirty="0">
              <a:latin typeface="Times New Roman" panose="02020603050405020304" pitchFamily="18" charset="0"/>
              <a:cs typeface="Times New Roman" panose="02020603050405020304" pitchFamily="18" charset="0"/>
            </a:endParaRPr>
          </a:p>
        </p:txBody>
      </p:sp>
      <p:sp>
        <p:nvSpPr>
          <p:cNvPr id="9" name="Text 7"/>
          <p:cNvSpPr/>
          <p:nvPr/>
        </p:nvSpPr>
        <p:spPr>
          <a:xfrm>
            <a:off x="5440680" y="1234440"/>
            <a:ext cx="3383280" cy="1005840"/>
          </a:xfrm>
          <a:prstGeom prst="rect">
            <a:avLst/>
          </a:prstGeom>
          <a:noFill/>
          <a:ln/>
        </p:spPr>
        <p:txBody>
          <a:bodyPr wrap="square" rtlCol="0" anchor="ctr"/>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Improve recruitment, pay, training and retention of care staff.</a:t>
            </a:r>
            <a:endParaRPr lang="en-US" sz="1400" dirty="0">
              <a:latin typeface="Times New Roman" panose="02020603050405020304" pitchFamily="18" charset="0"/>
              <a:cs typeface="Times New Roman" panose="02020603050405020304" pitchFamily="18" charset="0"/>
            </a:endParaRPr>
          </a:p>
        </p:txBody>
      </p:sp>
      <p:sp>
        <p:nvSpPr>
          <p:cNvPr id="10" name="Shape 8"/>
          <p:cNvSpPr/>
          <p:nvPr/>
        </p:nvSpPr>
        <p:spPr>
          <a:xfrm>
            <a:off x="365760" y="2468880"/>
            <a:ext cx="4114800" cy="1188720"/>
          </a:xfrm>
          <a:prstGeom prst="rect">
            <a:avLst/>
          </a:prstGeom>
          <a:solidFill>
            <a:srgbClr val="14366E"/>
          </a:solidFill>
          <a:ln w="12700">
            <a:solidFill>
              <a:srgbClr val="2980B9"/>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11" name="Text 9"/>
          <p:cNvSpPr/>
          <p:nvPr/>
        </p:nvSpPr>
        <p:spPr>
          <a:xfrm>
            <a:off x="457200" y="2514600"/>
            <a:ext cx="502920" cy="1097280"/>
          </a:xfrm>
          <a:prstGeom prst="rect">
            <a:avLst/>
          </a:prstGeom>
          <a:noFill/>
          <a:ln/>
        </p:spPr>
        <p:txBody>
          <a:bodyPr wrap="square" rtlCol="0" anchor="ctr"/>
          <a:lstStyle/>
          <a:p>
            <a:pPr marL="0" indent="0" algn="ctr">
              <a:buNone/>
            </a:pPr>
            <a:r>
              <a:rPr lang="en-US" sz="3600" b="1" dirty="0">
                <a:solidFill>
                  <a:srgbClr val="2980B9"/>
                </a:solidFill>
                <a:latin typeface="Times New Roman" panose="02020603050405020304" pitchFamily="18" charset="0"/>
                <a:ea typeface="Calibri" pitchFamily="34" charset="-122"/>
                <a:cs typeface="Times New Roman" panose="02020603050405020304" pitchFamily="18" charset="0"/>
              </a:rPr>
              <a:t>3</a:t>
            </a:r>
            <a:endParaRPr lang="en-US" sz="3600" dirty="0">
              <a:latin typeface="Times New Roman" panose="02020603050405020304" pitchFamily="18" charset="0"/>
              <a:cs typeface="Times New Roman" panose="02020603050405020304" pitchFamily="18" charset="0"/>
            </a:endParaRPr>
          </a:p>
        </p:txBody>
      </p:sp>
      <p:sp>
        <p:nvSpPr>
          <p:cNvPr id="12" name="Text 10"/>
          <p:cNvSpPr/>
          <p:nvPr/>
        </p:nvSpPr>
        <p:spPr>
          <a:xfrm>
            <a:off x="1005840" y="2560320"/>
            <a:ext cx="3383280" cy="1005840"/>
          </a:xfrm>
          <a:prstGeom prst="rect">
            <a:avLst/>
          </a:prstGeom>
          <a:noFill/>
          <a:ln/>
        </p:spPr>
        <p:txBody>
          <a:bodyPr wrap="square" rtlCol="0" anchor="ctr"/>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Expand person-centred dementia care in residential settings.</a:t>
            </a:r>
            <a:endParaRPr lang="en-US" sz="1400" dirty="0">
              <a:latin typeface="Times New Roman" panose="02020603050405020304" pitchFamily="18" charset="0"/>
              <a:cs typeface="Times New Roman" panose="02020603050405020304" pitchFamily="18" charset="0"/>
            </a:endParaRPr>
          </a:p>
        </p:txBody>
      </p:sp>
      <p:sp>
        <p:nvSpPr>
          <p:cNvPr id="13" name="Shape 11"/>
          <p:cNvSpPr/>
          <p:nvPr/>
        </p:nvSpPr>
        <p:spPr>
          <a:xfrm>
            <a:off x="4800600" y="2468880"/>
            <a:ext cx="4114800" cy="1188720"/>
          </a:xfrm>
          <a:prstGeom prst="rect">
            <a:avLst/>
          </a:prstGeom>
          <a:solidFill>
            <a:srgbClr val="14366E"/>
          </a:solidFill>
          <a:ln w="12700">
            <a:solidFill>
              <a:srgbClr val="2980B9"/>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14" name="Text 12"/>
          <p:cNvSpPr/>
          <p:nvPr/>
        </p:nvSpPr>
        <p:spPr>
          <a:xfrm>
            <a:off x="4892040" y="2514600"/>
            <a:ext cx="502920" cy="1097280"/>
          </a:xfrm>
          <a:prstGeom prst="rect">
            <a:avLst/>
          </a:prstGeom>
          <a:noFill/>
          <a:ln/>
        </p:spPr>
        <p:txBody>
          <a:bodyPr wrap="square" rtlCol="0" anchor="ctr"/>
          <a:lstStyle/>
          <a:p>
            <a:pPr marL="0" indent="0" algn="ctr">
              <a:buNone/>
            </a:pPr>
            <a:r>
              <a:rPr lang="en-US" sz="3600" b="1" dirty="0">
                <a:solidFill>
                  <a:srgbClr val="2980B9"/>
                </a:solidFill>
                <a:latin typeface="Times New Roman" panose="02020603050405020304" pitchFamily="18" charset="0"/>
                <a:ea typeface="Calibri" pitchFamily="34" charset="-122"/>
                <a:cs typeface="Times New Roman" panose="02020603050405020304" pitchFamily="18" charset="0"/>
              </a:rPr>
              <a:t>4</a:t>
            </a:r>
            <a:endParaRPr lang="en-US" sz="3600" dirty="0">
              <a:latin typeface="Times New Roman" panose="02020603050405020304" pitchFamily="18" charset="0"/>
              <a:cs typeface="Times New Roman" panose="02020603050405020304" pitchFamily="18" charset="0"/>
            </a:endParaRPr>
          </a:p>
        </p:txBody>
      </p:sp>
      <p:sp>
        <p:nvSpPr>
          <p:cNvPr id="15" name="Text 13"/>
          <p:cNvSpPr/>
          <p:nvPr/>
        </p:nvSpPr>
        <p:spPr>
          <a:xfrm>
            <a:off x="5440680" y="2560320"/>
            <a:ext cx="3383280" cy="1005840"/>
          </a:xfrm>
          <a:prstGeom prst="rect">
            <a:avLst/>
          </a:prstGeom>
          <a:noFill/>
          <a:ln/>
        </p:spPr>
        <p:txBody>
          <a:bodyPr wrap="square" rtlCol="0" anchor="ctr"/>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Provide digital skills training and accessible technology for older people.</a:t>
            </a:r>
            <a:endParaRPr lang="en-US" sz="1400" dirty="0">
              <a:latin typeface="Times New Roman" panose="02020603050405020304" pitchFamily="18" charset="0"/>
              <a:cs typeface="Times New Roman" panose="02020603050405020304" pitchFamily="18" charset="0"/>
            </a:endParaRPr>
          </a:p>
        </p:txBody>
      </p:sp>
      <p:sp>
        <p:nvSpPr>
          <p:cNvPr id="16" name="Shape 14"/>
          <p:cNvSpPr/>
          <p:nvPr/>
        </p:nvSpPr>
        <p:spPr>
          <a:xfrm>
            <a:off x="365760" y="3794760"/>
            <a:ext cx="4114800" cy="1188720"/>
          </a:xfrm>
          <a:prstGeom prst="rect">
            <a:avLst/>
          </a:prstGeom>
          <a:solidFill>
            <a:srgbClr val="14366E"/>
          </a:solidFill>
          <a:ln w="12700">
            <a:solidFill>
              <a:srgbClr val="2980B9"/>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17" name="Text 15"/>
          <p:cNvSpPr/>
          <p:nvPr/>
        </p:nvSpPr>
        <p:spPr>
          <a:xfrm>
            <a:off x="457200" y="3840480"/>
            <a:ext cx="502920" cy="1097280"/>
          </a:xfrm>
          <a:prstGeom prst="rect">
            <a:avLst/>
          </a:prstGeom>
          <a:noFill/>
          <a:ln/>
        </p:spPr>
        <p:txBody>
          <a:bodyPr wrap="square" rtlCol="0" anchor="ctr"/>
          <a:lstStyle/>
          <a:p>
            <a:pPr marL="0" indent="0" algn="ctr">
              <a:buNone/>
            </a:pPr>
            <a:r>
              <a:rPr lang="en-US" sz="3600" b="1" dirty="0">
                <a:solidFill>
                  <a:srgbClr val="2980B9"/>
                </a:solidFill>
                <a:latin typeface="Times New Roman" panose="02020603050405020304" pitchFamily="18" charset="0"/>
                <a:ea typeface="Calibri" pitchFamily="34" charset="-122"/>
                <a:cs typeface="Times New Roman" panose="02020603050405020304" pitchFamily="18" charset="0"/>
              </a:rPr>
              <a:t>5</a:t>
            </a:r>
            <a:endParaRPr lang="en-US" sz="3600" dirty="0">
              <a:latin typeface="Times New Roman" panose="02020603050405020304" pitchFamily="18" charset="0"/>
              <a:cs typeface="Times New Roman" panose="02020603050405020304" pitchFamily="18" charset="0"/>
            </a:endParaRPr>
          </a:p>
        </p:txBody>
      </p:sp>
      <p:sp>
        <p:nvSpPr>
          <p:cNvPr id="18" name="Text 16"/>
          <p:cNvSpPr/>
          <p:nvPr/>
        </p:nvSpPr>
        <p:spPr>
          <a:xfrm>
            <a:off x="1005840" y="3886200"/>
            <a:ext cx="3383280" cy="1005840"/>
          </a:xfrm>
          <a:prstGeom prst="rect">
            <a:avLst/>
          </a:prstGeom>
          <a:noFill/>
          <a:ln/>
        </p:spPr>
        <p:txBody>
          <a:bodyPr wrap="square" rtlCol="0" anchor="ctr"/>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Use telehealth and remote monitoring alongside human care, not as a replacement(Denis and Denis, 2025).</a:t>
            </a:r>
            <a:endParaRPr lang="en-US" sz="1400" dirty="0">
              <a:latin typeface="Times New Roman" panose="02020603050405020304" pitchFamily="18" charset="0"/>
              <a:cs typeface="Times New Roman" panose="02020603050405020304" pitchFamily="18" charset="0"/>
            </a:endParaRPr>
          </a:p>
        </p:txBody>
      </p:sp>
      <p:sp>
        <p:nvSpPr>
          <p:cNvPr id="19" name="Shape 17"/>
          <p:cNvSpPr/>
          <p:nvPr/>
        </p:nvSpPr>
        <p:spPr>
          <a:xfrm>
            <a:off x="4800600" y="3794760"/>
            <a:ext cx="4114800" cy="1188720"/>
          </a:xfrm>
          <a:prstGeom prst="rect">
            <a:avLst/>
          </a:prstGeom>
          <a:solidFill>
            <a:srgbClr val="14366E"/>
          </a:solidFill>
          <a:ln w="12700">
            <a:solidFill>
              <a:srgbClr val="2980B9"/>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
        <p:nvSpPr>
          <p:cNvPr id="20" name="Text 18"/>
          <p:cNvSpPr/>
          <p:nvPr/>
        </p:nvSpPr>
        <p:spPr>
          <a:xfrm>
            <a:off x="4892040" y="3840480"/>
            <a:ext cx="502920" cy="1097280"/>
          </a:xfrm>
          <a:prstGeom prst="rect">
            <a:avLst/>
          </a:prstGeom>
          <a:noFill/>
          <a:ln/>
        </p:spPr>
        <p:txBody>
          <a:bodyPr wrap="square" rtlCol="0" anchor="ctr"/>
          <a:lstStyle/>
          <a:p>
            <a:pPr marL="0" indent="0" algn="ctr">
              <a:buNone/>
            </a:pPr>
            <a:r>
              <a:rPr lang="en-US" sz="3600" b="1" dirty="0">
                <a:solidFill>
                  <a:srgbClr val="2980B9"/>
                </a:solidFill>
                <a:latin typeface="Times New Roman" panose="02020603050405020304" pitchFamily="18" charset="0"/>
                <a:ea typeface="Calibri" pitchFamily="34" charset="-122"/>
                <a:cs typeface="Times New Roman" panose="02020603050405020304" pitchFamily="18" charset="0"/>
              </a:rPr>
              <a:t>6</a:t>
            </a:r>
            <a:endParaRPr lang="en-US" sz="3600" dirty="0">
              <a:latin typeface="Times New Roman" panose="02020603050405020304" pitchFamily="18" charset="0"/>
              <a:cs typeface="Times New Roman" panose="02020603050405020304" pitchFamily="18" charset="0"/>
            </a:endParaRPr>
          </a:p>
        </p:txBody>
      </p:sp>
      <p:sp>
        <p:nvSpPr>
          <p:cNvPr id="21" name="Text 19"/>
          <p:cNvSpPr/>
          <p:nvPr/>
        </p:nvSpPr>
        <p:spPr>
          <a:xfrm>
            <a:off x="5440680" y="3886200"/>
            <a:ext cx="3383280" cy="1005840"/>
          </a:xfrm>
          <a:prstGeom prst="rect">
            <a:avLst/>
          </a:prstGeom>
          <a:noFill/>
          <a:ln/>
        </p:spPr>
        <p:txBody>
          <a:bodyPr wrap="square" rtlCol="0" anchor="ctr"/>
          <a:lstStyle/>
          <a:p>
            <a:pPr marL="0" indent="0">
              <a:buNone/>
            </a:pPr>
            <a:r>
              <a:rPr lang="en-US" sz="1400" dirty="0">
                <a:solidFill>
                  <a:srgbClr val="FFFFFF"/>
                </a:solidFill>
                <a:latin typeface="Times New Roman" panose="02020603050405020304" pitchFamily="18" charset="0"/>
                <a:ea typeface="Calibri" pitchFamily="34" charset="-122"/>
                <a:cs typeface="Times New Roman" panose="02020603050405020304" pitchFamily="18" charset="0"/>
              </a:rPr>
              <a:t>Strengthen integrated working between NHS, social care, local authorities and voluntary organisations.</a:t>
            </a:r>
            <a:endParaRPr lang="en-US" sz="1400" dirty="0">
              <a:latin typeface="Times New Roman" panose="02020603050405020304" pitchFamily="18" charset="0"/>
              <a:cs typeface="Times New Roman" panose="02020603050405020304" pitchFamily="18" charset="0"/>
            </a:endParaRPr>
          </a:p>
        </p:txBody>
      </p:sp>
      <p:sp>
        <p:nvSpPr>
          <p:cNvPr id="22" name="Shape 20"/>
          <p:cNvSpPr/>
          <p:nvPr/>
        </p:nvSpPr>
        <p:spPr>
          <a:xfrm>
            <a:off x="0" y="4754880"/>
            <a:ext cx="137160" cy="388620"/>
          </a:xfrm>
          <a:prstGeom prst="rect">
            <a:avLst/>
          </a:prstGeom>
          <a:solidFill>
            <a:srgbClr val="AED6F1"/>
          </a:solidFill>
          <a:ln w="12700">
            <a:solidFill>
              <a:srgbClr val="AED6F1"/>
            </a:solidFill>
            <a:prstDash val="solid"/>
          </a:ln>
        </p:spPr>
        <p:txBody>
          <a:bodyPr/>
          <a:lstStyle/>
          <a:p>
            <a:endParaRPr lang="en-US" sz="240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212F3D"/>
        </a:solidFill>
        <a:effectLst/>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374151"/>
          </a:solidFill>
          <a:ln w="12700">
            <a:solidFill>
              <a:srgbClr val="374151"/>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sp>
        <p:nvSpPr>
          <p:cNvPr id="3" name="Text 1"/>
          <p:cNvSpPr/>
          <p:nvPr/>
        </p:nvSpPr>
        <p:spPr>
          <a:xfrm>
            <a:off x="457200" y="45720"/>
            <a:ext cx="8229600" cy="822960"/>
          </a:xfrm>
          <a:prstGeom prst="rect">
            <a:avLst/>
          </a:prstGeom>
          <a:noFill/>
          <a:ln/>
        </p:spPr>
        <p:txBody>
          <a:bodyPr wrap="square" rtlCol="0" anchor="ctr"/>
          <a:lstStyle/>
          <a:p>
            <a:pPr marL="0" indent="0">
              <a:buNone/>
            </a:pPr>
            <a:r>
              <a:rPr lang="en-US" sz="3200" b="1" dirty="0">
                <a:latin typeface="Times New Roman" panose="02020603050405020304" pitchFamily="18" charset="0"/>
                <a:ea typeface="Calibri" pitchFamily="34" charset="-122"/>
                <a:cs typeface="Times New Roman" panose="02020603050405020304" pitchFamily="18" charset="0"/>
              </a:rPr>
              <a:t>Conclusion</a:t>
            </a:r>
            <a:endParaRPr lang="en-US" sz="3200" dirty="0">
              <a:latin typeface="Times New Roman" panose="02020603050405020304" pitchFamily="18" charset="0"/>
              <a:cs typeface="Times New Roman" panose="02020603050405020304" pitchFamily="18" charset="0"/>
            </a:endParaRPr>
          </a:p>
        </p:txBody>
      </p:sp>
      <p:sp>
        <p:nvSpPr>
          <p:cNvPr id="4" name="Text 2"/>
          <p:cNvSpPr/>
          <p:nvPr/>
        </p:nvSpPr>
        <p:spPr>
          <a:xfrm>
            <a:off x="762000" y="1192530"/>
            <a:ext cx="8229600" cy="2646045"/>
          </a:xfrm>
          <a:prstGeom prst="rect">
            <a:avLst/>
          </a:prstGeom>
          <a:noFill/>
          <a:ln/>
        </p:spPr>
        <p:txBody>
          <a:bodyPr wrap="square" rtlCol="0" anchor="t"/>
          <a:lstStyle/>
          <a:p>
            <a:pPr marL="342900" indent="-342900">
              <a:spcAft>
                <a:spcPts val="400"/>
              </a:spcAft>
              <a:buSzPct val="100000"/>
              <a:buChar char="•"/>
            </a:pPr>
            <a:endParaRPr lang="en-US" sz="1400" dirty="0">
              <a:latin typeface="Times New Roman" panose="02020603050405020304" pitchFamily="18" charset="0"/>
              <a:cs typeface="Times New Roman" panose="02020603050405020304" pitchFamily="18" charset="0"/>
            </a:endParaRPr>
          </a:p>
        </p:txBody>
      </p:sp>
      <p:sp>
        <p:nvSpPr>
          <p:cNvPr id="5" name="Shape 3"/>
          <p:cNvSpPr/>
          <p:nvPr/>
        </p:nvSpPr>
        <p:spPr>
          <a:xfrm>
            <a:off x="0" y="4754880"/>
            <a:ext cx="137160" cy="388620"/>
          </a:xfrm>
          <a:prstGeom prst="rect">
            <a:avLst/>
          </a:prstGeom>
          <a:solidFill>
            <a:srgbClr val="AED6F1"/>
          </a:solidFill>
          <a:ln w="12700">
            <a:solidFill>
              <a:srgbClr val="AED6F1"/>
            </a:solidFill>
            <a:prstDash val="solid"/>
          </a:ln>
        </p:spPr>
        <p:txBody>
          <a:bodyPr/>
          <a:lstStyle/>
          <a:p>
            <a:endParaRPr lang="en-US" sz="2000">
              <a:latin typeface="Times New Roman" panose="02020603050405020304" pitchFamily="18"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E2ADE5ED-7D12-4673-7627-F7A31FAAF85B}"/>
              </a:ext>
            </a:extLst>
          </p:cNvPr>
          <p:cNvGraphicFramePr/>
          <p:nvPr>
            <p:extLst>
              <p:ext uri="{D42A27DB-BD31-4B8C-83A1-F6EECF244321}">
                <p14:modId xmlns:p14="http://schemas.microsoft.com/office/powerpoint/2010/main" val="2758538735"/>
              </p:ext>
            </p:extLst>
          </p:nvPr>
        </p:nvGraphicFramePr>
        <p:xfrm>
          <a:off x="1028700" y="1192530"/>
          <a:ext cx="7086600" cy="34112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2E4053"/>
        </a:solidFill>
        <a:effectLst/>
      </p:bgPr>
    </p:bg>
    <p:spTree>
      <p:nvGrpSpPr>
        <p:cNvPr id="1" name=""/>
        <p:cNvGrpSpPr/>
        <p:nvPr/>
      </p:nvGrpSpPr>
      <p:grpSpPr>
        <a:xfrm>
          <a:off x="0" y="0"/>
          <a:ext cx="0" cy="0"/>
          <a:chOff x="0" y="0"/>
          <a:chExt cx="0" cy="0"/>
        </a:xfrm>
      </p:grpSpPr>
      <p:sp>
        <p:nvSpPr>
          <p:cNvPr id="2" name="Shape 0"/>
          <p:cNvSpPr/>
          <p:nvPr/>
        </p:nvSpPr>
        <p:spPr>
          <a:xfrm>
            <a:off x="0" y="0"/>
            <a:ext cx="4248150" cy="411093"/>
          </a:xfrm>
          <a:prstGeom prst="rect">
            <a:avLst/>
          </a:prstGeom>
          <a:solidFill>
            <a:srgbClr val="374151"/>
          </a:solidFill>
          <a:ln w="12700">
            <a:solidFill>
              <a:srgbClr val="374151"/>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3" name="Text 1"/>
          <p:cNvSpPr/>
          <p:nvPr/>
        </p:nvSpPr>
        <p:spPr>
          <a:xfrm>
            <a:off x="247650" y="120521"/>
            <a:ext cx="1885950" cy="579626"/>
          </a:xfrm>
          <a:prstGeom prst="rect">
            <a:avLst/>
          </a:prstGeom>
          <a:noFill/>
          <a:ln/>
        </p:spPr>
        <p:txBody>
          <a:bodyPr wrap="square" rtlCol="0" anchor="ctr"/>
          <a:lstStyle/>
          <a:p>
            <a:pPr marL="0" indent="0">
              <a:buNone/>
            </a:pPr>
            <a:r>
              <a:rPr lang="en-US" sz="2400" b="1" dirty="0">
                <a:solidFill>
                  <a:srgbClr val="D5D8DC"/>
                </a:solidFill>
                <a:latin typeface="Times New Roman" panose="02020603050405020304" pitchFamily="18" charset="0"/>
                <a:ea typeface="Calibri" pitchFamily="34" charset="-122"/>
                <a:cs typeface="Times New Roman" panose="02020603050405020304" pitchFamily="18" charset="0"/>
              </a:rPr>
              <a:t>References</a:t>
            </a:r>
            <a:endParaRPr lang="en-US" sz="2400" dirty="0">
              <a:latin typeface="Times New Roman" panose="02020603050405020304" pitchFamily="18" charset="0"/>
              <a:cs typeface="Times New Roman" panose="02020603050405020304" pitchFamily="18" charset="0"/>
            </a:endParaRPr>
          </a:p>
        </p:txBody>
      </p:sp>
      <p:sp>
        <p:nvSpPr>
          <p:cNvPr id="4" name="Text 2"/>
          <p:cNvSpPr/>
          <p:nvPr/>
        </p:nvSpPr>
        <p:spPr>
          <a:xfrm>
            <a:off x="457200" y="914400"/>
            <a:ext cx="8229600" cy="4114800"/>
          </a:xfrm>
          <a:prstGeom prst="rect">
            <a:avLst/>
          </a:prstGeom>
          <a:noFill/>
          <a:ln/>
        </p:spPr>
        <p:txBody>
          <a:bodyPr wrap="square" rtlCol="0" anchor="t"/>
          <a:lstStyle/>
          <a:p>
            <a:pPr marL="0" indent="0">
              <a:spcAft>
                <a:spcPts val="200"/>
              </a:spcAft>
              <a:buNone/>
            </a:pPr>
            <a:endParaRPr lang="en-US" sz="95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FAFB21E-0DE9-A15A-3A1C-8F755D9BCD57}"/>
              </a:ext>
            </a:extLst>
          </p:cNvPr>
          <p:cNvSpPr txBox="1"/>
          <p:nvPr/>
        </p:nvSpPr>
        <p:spPr>
          <a:xfrm>
            <a:off x="171450" y="625346"/>
            <a:ext cx="8515350" cy="3862981"/>
          </a:xfrm>
          <a:prstGeom prst="rect">
            <a:avLst/>
          </a:prstGeom>
          <a:noFill/>
        </p:spPr>
        <p:txBody>
          <a:bodyPr wrap="square">
            <a:spAutoFit/>
          </a:bodyPr>
          <a:lstStyle/>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Better, C. for A (2025)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Society | The State of Ageing 2025</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https://ageing-better.org.uk/society-state-ageing-2025</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Biswas, J. (2024) 'Dignity restored: the power of treatment first,'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CNS Spectrums</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30(1), p. e11.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https://doi.org/10.1017/s109285292400052x</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Brisk, D. (2024)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How familiar routines provide stability and comfort</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https://www.ivybankhouse.co.uk/how-familiar-routines-provide-stability-and-comfort/</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a:t>
            </a:r>
            <a:r>
              <a:rPr lang="en-US" sz="1200" kern="100" dirty="0">
                <a:latin typeface="Aptos" panose="020B0004020202020204" pitchFamily="34" charset="0"/>
                <a:ea typeface="Aptos" panose="020B0004020202020204" pitchFamily="34" charset="0"/>
                <a:cs typeface="Times New Roman" panose="02020603050405020304" pitchFamily="18" charset="0"/>
              </a:rPr>
              <a:t>20</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Care Quality Commission (2025)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The state of health care and adult social care in England 2024/25</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https://www.cqc.org.uk/publications/major-report/state-care/2024-2025</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Chicoine, B. and Kirschner, K.L. (2022) 'Considering Dignity of Risk in the Care of People with Intellectual Disabilities: A Clinical Perspective,'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Perspectives in Biology and Medicine</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65(2), pp. 189–198.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7"/>
              </a:rPr>
              <a:t>https://doi.org/10.1353/pbm.2022.0014</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Denis  (2025)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How Telehealth can Enhance homecare services and improve patient Outcomes</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8"/>
              </a:rPr>
              <a:t>https://connected-health.co.uk/how-telehealth-improves-homecare-services/</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a:t>
            </a:r>
            <a:r>
              <a:rPr lang="en-US" sz="1200" kern="100" dirty="0">
                <a:latin typeface="Aptos" panose="020B0004020202020204" pitchFamily="34" charset="0"/>
                <a:ea typeface="Aptos" panose="020B0004020202020204" pitchFamily="34" charset="0"/>
                <a:cs typeface="Times New Roman" panose="02020603050405020304" pitchFamily="18" charset="0"/>
              </a:rPr>
              <a:t>20</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Department of Health and Social Care (2025)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Adult social care workforce survey: April 2025 report</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9"/>
              </a:rPr>
              <a:t>https://www.gov.uk/government/statistics/adult-social-care-workforce-survey-april-2025/adult-social-care-workforce-survey-april-2025-report?utm_source=chatgpt.com</a:t>
            </a:r>
            <a:r>
              <a:rPr lang="en-GB" sz="1200" u="sng"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2E4053"/>
        </a:solidFill>
        <a:effectLst/>
      </p:bgPr>
    </p:bg>
    <p:spTree>
      <p:nvGrpSpPr>
        <p:cNvPr id="1" name="">
          <a:extLst>
            <a:ext uri="{FF2B5EF4-FFF2-40B4-BE49-F238E27FC236}">
              <a16:creationId xmlns:a16="http://schemas.microsoft.com/office/drawing/2014/main" id="{8FAB24E3-76AE-1A41-B6E9-D0E9F5817518}"/>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2394DB22-02D5-0E70-5544-C89A985004C0}"/>
              </a:ext>
            </a:extLst>
          </p:cNvPr>
          <p:cNvSpPr/>
          <p:nvPr/>
        </p:nvSpPr>
        <p:spPr>
          <a:xfrm>
            <a:off x="0" y="0"/>
            <a:ext cx="4248150" cy="411093"/>
          </a:xfrm>
          <a:prstGeom prst="rect">
            <a:avLst/>
          </a:prstGeom>
          <a:solidFill>
            <a:srgbClr val="374151"/>
          </a:solidFill>
          <a:ln w="12700">
            <a:solidFill>
              <a:srgbClr val="374151"/>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3" name="Text 1">
            <a:extLst>
              <a:ext uri="{FF2B5EF4-FFF2-40B4-BE49-F238E27FC236}">
                <a16:creationId xmlns:a16="http://schemas.microsoft.com/office/drawing/2014/main" id="{9BF9D3F4-2429-D1BE-FB64-D51715DD0F38}"/>
              </a:ext>
            </a:extLst>
          </p:cNvPr>
          <p:cNvSpPr/>
          <p:nvPr/>
        </p:nvSpPr>
        <p:spPr>
          <a:xfrm>
            <a:off x="247650" y="120521"/>
            <a:ext cx="1885950" cy="579626"/>
          </a:xfrm>
          <a:prstGeom prst="rect">
            <a:avLst/>
          </a:prstGeom>
          <a:noFill/>
          <a:ln/>
        </p:spPr>
        <p:txBody>
          <a:bodyPr wrap="square" rtlCol="0" anchor="ctr"/>
          <a:lstStyle/>
          <a:p>
            <a:pPr marL="0" indent="0">
              <a:buNone/>
            </a:pPr>
            <a:r>
              <a:rPr lang="en-US" sz="2400" b="1" dirty="0">
                <a:solidFill>
                  <a:srgbClr val="D5D8DC"/>
                </a:solidFill>
                <a:latin typeface="Times New Roman" panose="02020603050405020304" pitchFamily="18" charset="0"/>
                <a:ea typeface="Calibri" pitchFamily="34" charset="-122"/>
                <a:cs typeface="Times New Roman" panose="02020603050405020304" pitchFamily="18" charset="0"/>
              </a:rPr>
              <a:t>References</a:t>
            </a:r>
            <a:endParaRPr lang="en-US" sz="2400" dirty="0">
              <a:latin typeface="Times New Roman" panose="02020603050405020304" pitchFamily="18" charset="0"/>
              <a:cs typeface="Times New Roman" panose="02020603050405020304" pitchFamily="18" charset="0"/>
            </a:endParaRPr>
          </a:p>
        </p:txBody>
      </p:sp>
      <p:sp>
        <p:nvSpPr>
          <p:cNvPr id="4" name="Text 2">
            <a:extLst>
              <a:ext uri="{FF2B5EF4-FFF2-40B4-BE49-F238E27FC236}">
                <a16:creationId xmlns:a16="http://schemas.microsoft.com/office/drawing/2014/main" id="{DF3306E7-6886-E43C-6C26-1FD4693CC12D}"/>
              </a:ext>
            </a:extLst>
          </p:cNvPr>
          <p:cNvSpPr/>
          <p:nvPr/>
        </p:nvSpPr>
        <p:spPr>
          <a:xfrm>
            <a:off x="457200" y="914400"/>
            <a:ext cx="8229600" cy="4114800"/>
          </a:xfrm>
          <a:prstGeom prst="rect">
            <a:avLst/>
          </a:prstGeom>
          <a:noFill/>
          <a:ln/>
        </p:spPr>
        <p:txBody>
          <a:bodyPr wrap="square" rtlCol="0" anchor="t"/>
          <a:lstStyle/>
          <a:p>
            <a:pPr marL="0" indent="0">
              <a:spcAft>
                <a:spcPts val="200"/>
              </a:spcAft>
              <a:buNone/>
            </a:pPr>
            <a:endParaRPr lang="en-US" sz="95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29D6A99-1E2D-3FA1-B740-41D80A69F383}"/>
              </a:ext>
            </a:extLst>
          </p:cNvPr>
          <p:cNvSpPr txBox="1"/>
          <p:nvPr/>
        </p:nvSpPr>
        <p:spPr>
          <a:xfrm>
            <a:off x="171450" y="625346"/>
            <a:ext cx="8515350" cy="3958007"/>
          </a:xfrm>
          <a:prstGeom prst="rect">
            <a:avLst/>
          </a:prstGeom>
          <a:noFill/>
        </p:spPr>
        <p:txBody>
          <a:bodyPr wrap="square">
            <a:spAutoFit/>
          </a:bodyPr>
          <a:lstStyle/>
          <a:p>
            <a:pPr marL="342900" lvl="0" indent="-342900">
              <a:lnSpc>
                <a:spcPct val="107000"/>
              </a:lnSpc>
              <a:spcAft>
                <a:spcPts val="800"/>
              </a:spcAft>
              <a:buFont typeface="Arial" panose="020B0604020202020204" pitchFamily="34" charset="0"/>
              <a:buChar char="•"/>
              <a:tabLst>
                <a:tab pos="457200" algn="l"/>
              </a:tabLst>
            </a:pP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Dobarrio</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-Sanz, I.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(2024) 'Promoting the empowerment and emancipation of community-dwelling older adults with chronic multimorbidity through a home visiting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programme</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 hermeneutical study,'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BMC Nursing</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23(1), p. 444.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https://doi.org/10.1186/s12912-024-02117-2</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Duckworth, N.J. and Wilson, N.J. (2022) 'Medication oversight, governance, and administration in intellectual disability services: legislative limbo,'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Research and Practice in Intellectual and Developmental Disabilities</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9(1), pp. 73–83.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https://doi.org/10.1080/23297018.2021.2015424</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Duffy, A., Browne, F. and Connolly, M. (2024) 'Safeguarding adults: A concept analysis,'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Journal of Advanced Nursing</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81(1), pp. 181–197.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https://doi.org/10.1111/jan.16306</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England, N. (2023)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NHS England</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 </a:t>
            </a:r>
            <a:r>
              <a:rPr lang="en-US" sz="1200" i="1" kern="100" dirty="0">
                <a:effectLst/>
                <a:latin typeface="Aptos" panose="020B0004020202020204" pitchFamily="34" charset="0"/>
                <a:ea typeface="Aptos" panose="020B0004020202020204" pitchFamily="34" charset="0"/>
                <a:cs typeface="Aptos" panose="020B0004020202020204" pitchFamily="34" charset="0"/>
              </a:rPr>
              <a:t>»</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 Inclusive digital healthcare: a framework for NHS action on digital inclusion</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https://www.england.nhs.uk/long-read/inclusive-digital-healthcare-a-framework-for-nhs-action-on-digital-inclusion/</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Facchinetti</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G.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(2023) 'Can smart home technologies help older adults manage their chronic condition? A systematic literature review,'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International Journal of Environmental Research and Public Health</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20(2), p. 1205.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7"/>
              </a:rPr>
              <a:t>https://doi.org/10.3390/ijerph20021205</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Gaviano, L., Pili, R.,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Petretto</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 D., Berti, R., Pietro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Carrogu</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G., Pinna, M., and </a:t>
            </a:r>
            <a:r>
              <a:rPr lang="en-US" sz="1200" kern="100" dirty="0" err="1">
                <a:effectLst/>
                <a:latin typeface="Aptos" panose="020B0004020202020204" pitchFamily="34" charset="0"/>
                <a:ea typeface="Aptos" panose="020B0004020202020204" pitchFamily="34" charset="0"/>
                <a:cs typeface="Times New Roman" panose="02020603050405020304" pitchFamily="18" charset="0"/>
              </a:rPr>
              <a:t>Petretto</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D. R. (2024). Definitions of Ageing According to the Perspective of the Psychology of Ageing: A scoping review.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Geriatrics</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9</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(5), 107.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8"/>
              </a:rPr>
              <a:t>https://doi.org/10.3390/geriatrics9050107</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788645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2E4053"/>
        </a:solidFill>
        <a:effectLst/>
      </p:bgPr>
    </p:bg>
    <p:spTree>
      <p:nvGrpSpPr>
        <p:cNvPr id="1" name="">
          <a:extLst>
            <a:ext uri="{FF2B5EF4-FFF2-40B4-BE49-F238E27FC236}">
              <a16:creationId xmlns:a16="http://schemas.microsoft.com/office/drawing/2014/main" id="{5A08BAA7-80F3-BEC4-E708-F39143FA03C9}"/>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10FEEF21-1F21-1FCE-4CCA-66DBB4D99D1D}"/>
              </a:ext>
            </a:extLst>
          </p:cNvPr>
          <p:cNvSpPr/>
          <p:nvPr/>
        </p:nvSpPr>
        <p:spPr>
          <a:xfrm>
            <a:off x="0" y="0"/>
            <a:ext cx="4248150" cy="411093"/>
          </a:xfrm>
          <a:prstGeom prst="rect">
            <a:avLst/>
          </a:prstGeom>
          <a:solidFill>
            <a:srgbClr val="374151"/>
          </a:solidFill>
          <a:ln w="12700">
            <a:solidFill>
              <a:srgbClr val="374151"/>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3" name="Text 1">
            <a:extLst>
              <a:ext uri="{FF2B5EF4-FFF2-40B4-BE49-F238E27FC236}">
                <a16:creationId xmlns:a16="http://schemas.microsoft.com/office/drawing/2014/main" id="{8900BC63-C39A-1439-AF71-90D340BF4EB2}"/>
              </a:ext>
            </a:extLst>
          </p:cNvPr>
          <p:cNvSpPr/>
          <p:nvPr/>
        </p:nvSpPr>
        <p:spPr>
          <a:xfrm>
            <a:off x="247650" y="120521"/>
            <a:ext cx="1885950" cy="579626"/>
          </a:xfrm>
          <a:prstGeom prst="rect">
            <a:avLst/>
          </a:prstGeom>
          <a:noFill/>
          <a:ln/>
        </p:spPr>
        <p:txBody>
          <a:bodyPr wrap="square" rtlCol="0" anchor="ctr"/>
          <a:lstStyle/>
          <a:p>
            <a:pPr marL="0" indent="0">
              <a:buNone/>
            </a:pPr>
            <a:r>
              <a:rPr lang="en-US" sz="2400" b="1" dirty="0">
                <a:solidFill>
                  <a:srgbClr val="D5D8DC"/>
                </a:solidFill>
                <a:latin typeface="Times New Roman" panose="02020603050405020304" pitchFamily="18" charset="0"/>
                <a:ea typeface="Calibri" pitchFamily="34" charset="-122"/>
                <a:cs typeface="Times New Roman" panose="02020603050405020304" pitchFamily="18" charset="0"/>
              </a:rPr>
              <a:t>References</a:t>
            </a:r>
            <a:endParaRPr lang="en-US" sz="2400" dirty="0">
              <a:latin typeface="Times New Roman" panose="02020603050405020304" pitchFamily="18" charset="0"/>
              <a:cs typeface="Times New Roman" panose="02020603050405020304" pitchFamily="18" charset="0"/>
            </a:endParaRPr>
          </a:p>
        </p:txBody>
      </p:sp>
      <p:sp>
        <p:nvSpPr>
          <p:cNvPr id="4" name="Text 2">
            <a:extLst>
              <a:ext uri="{FF2B5EF4-FFF2-40B4-BE49-F238E27FC236}">
                <a16:creationId xmlns:a16="http://schemas.microsoft.com/office/drawing/2014/main" id="{A9AD3D7D-774E-B666-74CE-0D08861A5401}"/>
              </a:ext>
            </a:extLst>
          </p:cNvPr>
          <p:cNvSpPr/>
          <p:nvPr/>
        </p:nvSpPr>
        <p:spPr>
          <a:xfrm>
            <a:off x="457200" y="914400"/>
            <a:ext cx="8229600" cy="4114800"/>
          </a:xfrm>
          <a:prstGeom prst="rect">
            <a:avLst/>
          </a:prstGeom>
          <a:noFill/>
          <a:ln/>
        </p:spPr>
        <p:txBody>
          <a:bodyPr wrap="square" rtlCol="0" anchor="t"/>
          <a:lstStyle/>
          <a:p>
            <a:pPr marL="0" indent="0">
              <a:spcAft>
                <a:spcPts val="200"/>
              </a:spcAft>
              <a:buNone/>
            </a:pPr>
            <a:endParaRPr lang="en-US" sz="95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514F6E1-1610-3C8C-D819-DC7871D6ED3E}"/>
              </a:ext>
            </a:extLst>
          </p:cNvPr>
          <p:cNvSpPr txBox="1"/>
          <p:nvPr/>
        </p:nvSpPr>
        <p:spPr>
          <a:xfrm>
            <a:off x="171450" y="625346"/>
            <a:ext cx="8515350" cy="3562770"/>
          </a:xfrm>
          <a:prstGeom prst="rect">
            <a:avLst/>
          </a:prstGeom>
          <a:noFill/>
        </p:spPr>
        <p:txBody>
          <a:bodyPr wrap="square">
            <a:spAutoFit/>
          </a:bodyPr>
          <a:lstStyle/>
          <a:p>
            <a:pPr marL="342900" indent="-342900">
              <a:lnSpc>
                <a:spcPct val="107000"/>
              </a:lnSpc>
              <a:spcAft>
                <a:spcPts val="800"/>
              </a:spcAft>
              <a:buFont typeface="Arial" panose="020B0604020202020204" pitchFamily="34" charset="0"/>
              <a:buChar char="•"/>
              <a:tabLst>
                <a:tab pos="457200" algn="l"/>
              </a:tabLst>
            </a:pPr>
            <a:r>
              <a:rPr lang="en-US" sz="1200" kern="100" dirty="0">
                <a:latin typeface="Aptos" panose="020B0004020202020204" pitchFamily="34" charset="0"/>
                <a:ea typeface="Aptos" panose="020B0004020202020204" pitchFamily="34" charset="0"/>
                <a:cs typeface="Times New Roman" panose="02020603050405020304" pitchFamily="18" charset="0"/>
              </a:rPr>
              <a:t>Jones, C.H. and </a:t>
            </a:r>
            <a:r>
              <a:rPr lang="en-US" sz="1200" kern="100" dirty="0" err="1">
                <a:latin typeface="Aptos" panose="020B0004020202020204" pitchFamily="34" charset="0"/>
                <a:ea typeface="Aptos" panose="020B0004020202020204" pitchFamily="34" charset="0"/>
                <a:cs typeface="Times New Roman" panose="02020603050405020304" pitchFamily="18" charset="0"/>
              </a:rPr>
              <a:t>Dolsten</a:t>
            </a:r>
            <a:r>
              <a:rPr lang="en-US" sz="1200" kern="100" dirty="0">
                <a:latin typeface="Aptos" panose="020B0004020202020204" pitchFamily="34" charset="0"/>
                <a:ea typeface="Aptos" panose="020B0004020202020204" pitchFamily="34" charset="0"/>
                <a:cs typeface="Times New Roman" panose="02020603050405020304" pitchFamily="18" charset="0"/>
              </a:rPr>
              <a:t>, M. (2024) 'Healthcare on the brink: navigating the challenges of an aging society in the United States,' </a:t>
            </a:r>
            <a:r>
              <a:rPr lang="en-US" sz="1200" i="1" kern="100" dirty="0" err="1">
                <a:latin typeface="Aptos" panose="020B0004020202020204" pitchFamily="34" charset="0"/>
                <a:ea typeface="Aptos" panose="020B0004020202020204" pitchFamily="34" charset="0"/>
                <a:cs typeface="Times New Roman" panose="02020603050405020304" pitchFamily="18" charset="0"/>
              </a:rPr>
              <a:t>Npj</a:t>
            </a:r>
            <a:r>
              <a:rPr lang="en-US" sz="1200" i="1" kern="100" dirty="0">
                <a:latin typeface="Aptos" panose="020B0004020202020204" pitchFamily="34" charset="0"/>
                <a:ea typeface="Aptos" panose="020B0004020202020204" pitchFamily="34" charset="0"/>
                <a:cs typeface="Times New Roman" panose="02020603050405020304" pitchFamily="18" charset="0"/>
              </a:rPr>
              <a:t> Aging</a:t>
            </a:r>
            <a:r>
              <a:rPr lang="en-US" sz="1200" kern="100" dirty="0">
                <a:latin typeface="Aptos" panose="020B0004020202020204" pitchFamily="34" charset="0"/>
                <a:ea typeface="Aptos" panose="020B0004020202020204" pitchFamily="34" charset="0"/>
                <a:cs typeface="Times New Roman" panose="02020603050405020304" pitchFamily="18" charset="0"/>
              </a:rPr>
              <a:t>, 10(1), p. 22.   Available at:  </a:t>
            </a:r>
            <a:r>
              <a:rPr lang="en-US" sz="1200" u="sng" kern="100" dirty="0">
                <a:solidFill>
                  <a:srgbClr val="467886"/>
                </a:solidFill>
                <a:latin typeface="Aptos" panose="020B0004020202020204" pitchFamily="34" charset="0"/>
                <a:ea typeface="Aptos" panose="020B0004020202020204" pitchFamily="34" charset="0"/>
                <a:cs typeface="Times New Roman" panose="02020603050405020304" pitchFamily="18" charset="0"/>
                <a:hlinkClick r:id="rId3"/>
              </a:rPr>
              <a:t>https://doi.org/10.1038/s41514-024-00148-2</a:t>
            </a:r>
            <a:r>
              <a:rPr lang="en-US" sz="1200" kern="100" dirty="0">
                <a:latin typeface="Aptos" panose="020B0004020202020204" pitchFamily="34" charset="0"/>
                <a:ea typeface="Aptos" panose="020B0004020202020204" pitchFamily="34" charset="0"/>
                <a:cs typeface="Times New Roman" panose="02020603050405020304" pitchFamily="18" charset="0"/>
              </a:rPr>
              <a:t>  (Accessed: 13 June 2026).</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Mollie (2025)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Why are activities important for care home residents?</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https://checkhousecare.co.uk/news-events/why-are-activities-important-for-care-home-residents/</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Naseer, F.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(2025) 'Integrating generative adversarial networks with IoT for adaptive AI-powered personalized elderly care in smart homes,'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Frontiers in Artificial Intelligence</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8, p. 1520592.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https://doi.org/10.3389/frai.2025.1520592</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Neumark, D. (2022) 'Strengthen age discrimination protections to help confront the challenge of population aging,'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Journal of Aging &amp; Social Policy</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34(3), pp. 455–470.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https://doi.org/10.1080/08959420.2021.2022951</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p>
          <a:p>
            <a:pPr marL="342900" indent="-342900">
              <a:lnSpc>
                <a:spcPct val="107000"/>
              </a:lnSpc>
              <a:spcAft>
                <a:spcPts val="800"/>
              </a:spcAft>
              <a:buFont typeface="Arial" panose="020B0604020202020204" pitchFamily="34" charset="0"/>
              <a:buChar char="•"/>
              <a:tabLst>
                <a:tab pos="457200" algn="l"/>
              </a:tabLst>
            </a:pPr>
            <a:r>
              <a:rPr lang="en-GB"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a:latin typeface="Aptos" panose="020B0004020202020204" pitchFamily="34" charset="0"/>
                <a:ea typeface="Aptos" panose="020B0004020202020204" pitchFamily="34" charset="0"/>
                <a:cs typeface="Times New Roman" panose="02020603050405020304" pitchFamily="18" charset="0"/>
              </a:rPr>
              <a:t>NHS (2024) </a:t>
            </a:r>
            <a:r>
              <a:rPr lang="en-US" sz="1200" i="1" kern="100" dirty="0">
                <a:latin typeface="Aptos" panose="020B0004020202020204" pitchFamily="34" charset="0"/>
                <a:ea typeface="Aptos" panose="020B0004020202020204" pitchFamily="34" charset="0"/>
                <a:cs typeface="Times New Roman" panose="02020603050405020304" pitchFamily="18" charset="0"/>
              </a:rPr>
              <a:t>Mental Capacity Act</a:t>
            </a:r>
            <a:r>
              <a:rPr lang="en-US" sz="1200" kern="100" dirty="0">
                <a:latin typeface="Aptos" panose="020B0004020202020204" pitchFamily="34" charset="0"/>
                <a:ea typeface="Aptos" panose="020B0004020202020204" pitchFamily="34" charset="0"/>
                <a:cs typeface="Times New Roman" panose="02020603050405020304" pitchFamily="18" charset="0"/>
              </a:rPr>
              <a:t>. Available at:  </a:t>
            </a:r>
            <a:r>
              <a:rPr lang="en-US" sz="1200" u="sng" kern="100" dirty="0">
                <a:solidFill>
                  <a:srgbClr val="467886"/>
                </a:solidFill>
                <a:latin typeface="Aptos" panose="020B0004020202020204" pitchFamily="34" charset="0"/>
                <a:ea typeface="Aptos" panose="020B0004020202020204" pitchFamily="34" charset="0"/>
                <a:cs typeface="Times New Roman" panose="02020603050405020304" pitchFamily="18" charset="0"/>
                <a:hlinkClick r:id="rId7"/>
              </a:rPr>
              <a:t>https://www.nhs.uk/social-care-and-support/making-decisions-for-someone-else/mental-capacity-act/</a:t>
            </a:r>
            <a:r>
              <a:rPr lang="en-GB"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O’Connor, N.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(2022) 'A scoping review of the evidence for community-based dementia palliative care services and their related service activities,'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BMC Palliative Care</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21(1), p. 32.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8"/>
              </a:rPr>
              <a:t>https://doi.org/10.1186/s12904-022-00922-7</a:t>
            </a:r>
            <a:r>
              <a:rPr lang="en-US" sz="1200" u="sng"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01686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E4053"/>
        </a:solidFill>
        <a:effectLst/>
      </p:bgPr>
    </p:bg>
    <p:spTree>
      <p:nvGrpSpPr>
        <p:cNvPr id="1" name="">
          <a:extLst>
            <a:ext uri="{FF2B5EF4-FFF2-40B4-BE49-F238E27FC236}">
              <a16:creationId xmlns:a16="http://schemas.microsoft.com/office/drawing/2014/main" id="{E91CC1BD-F234-8823-1563-85B63495BF6E}"/>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326AF1D6-5865-0281-E967-7A9695BB3343}"/>
              </a:ext>
            </a:extLst>
          </p:cNvPr>
          <p:cNvSpPr/>
          <p:nvPr/>
        </p:nvSpPr>
        <p:spPr>
          <a:xfrm>
            <a:off x="0" y="0"/>
            <a:ext cx="4248150" cy="411093"/>
          </a:xfrm>
          <a:prstGeom prst="rect">
            <a:avLst/>
          </a:prstGeom>
          <a:solidFill>
            <a:srgbClr val="374151"/>
          </a:solidFill>
          <a:ln w="12700">
            <a:solidFill>
              <a:srgbClr val="374151"/>
            </a:solidFill>
            <a:prstDash val="solid"/>
          </a:ln>
        </p:spPr>
        <p:txBody>
          <a:bodyPr/>
          <a:lstStyle/>
          <a:p>
            <a:endParaRPr lang="en-US">
              <a:latin typeface="Times New Roman" panose="02020603050405020304" pitchFamily="18" charset="0"/>
              <a:cs typeface="Times New Roman" panose="02020603050405020304" pitchFamily="18" charset="0"/>
            </a:endParaRPr>
          </a:p>
        </p:txBody>
      </p:sp>
      <p:sp>
        <p:nvSpPr>
          <p:cNvPr id="3" name="Text 1">
            <a:extLst>
              <a:ext uri="{FF2B5EF4-FFF2-40B4-BE49-F238E27FC236}">
                <a16:creationId xmlns:a16="http://schemas.microsoft.com/office/drawing/2014/main" id="{72AB0270-7681-555D-82BB-89EF153E3685}"/>
              </a:ext>
            </a:extLst>
          </p:cNvPr>
          <p:cNvSpPr/>
          <p:nvPr/>
        </p:nvSpPr>
        <p:spPr>
          <a:xfrm>
            <a:off x="247650" y="120521"/>
            <a:ext cx="1885950" cy="579626"/>
          </a:xfrm>
          <a:prstGeom prst="rect">
            <a:avLst/>
          </a:prstGeom>
          <a:noFill/>
          <a:ln/>
        </p:spPr>
        <p:txBody>
          <a:bodyPr wrap="square" rtlCol="0" anchor="ctr"/>
          <a:lstStyle/>
          <a:p>
            <a:pPr marL="0" indent="0">
              <a:buNone/>
            </a:pPr>
            <a:r>
              <a:rPr lang="en-US" sz="2400" b="1" dirty="0">
                <a:solidFill>
                  <a:srgbClr val="D5D8DC"/>
                </a:solidFill>
                <a:latin typeface="Times New Roman" panose="02020603050405020304" pitchFamily="18" charset="0"/>
                <a:ea typeface="Calibri" pitchFamily="34" charset="-122"/>
                <a:cs typeface="Times New Roman" panose="02020603050405020304" pitchFamily="18" charset="0"/>
              </a:rPr>
              <a:t>References</a:t>
            </a:r>
            <a:endParaRPr lang="en-US" sz="2400" dirty="0">
              <a:latin typeface="Times New Roman" panose="02020603050405020304" pitchFamily="18" charset="0"/>
              <a:cs typeface="Times New Roman" panose="02020603050405020304" pitchFamily="18" charset="0"/>
            </a:endParaRPr>
          </a:p>
        </p:txBody>
      </p:sp>
      <p:sp>
        <p:nvSpPr>
          <p:cNvPr id="4" name="Text 2">
            <a:extLst>
              <a:ext uri="{FF2B5EF4-FFF2-40B4-BE49-F238E27FC236}">
                <a16:creationId xmlns:a16="http://schemas.microsoft.com/office/drawing/2014/main" id="{CC9965EB-06D4-AE7F-6A6B-CEA241F87BF3}"/>
              </a:ext>
            </a:extLst>
          </p:cNvPr>
          <p:cNvSpPr/>
          <p:nvPr/>
        </p:nvSpPr>
        <p:spPr>
          <a:xfrm>
            <a:off x="457200" y="914400"/>
            <a:ext cx="8229600" cy="4114800"/>
          </a:xfrm>
          <a:prstGeom prst="rect">
            <a:avLst/>
          </a:prstGeom>
          <a:noFill/>
          <a:ln/>
        </p:spPr>
        <p:txBody>
          <a:bodyPr wrap="square" rtlCol="0" anchor="t"/>
          <a:lstStyle/>
          <a:p>
            <a:pPr marL="0" indent="0">
              <a:spcAft>
                <a:spcPts val="200"/>
              </a:spcAft>
              <a:buNone/>
            </a:pPr>
            <a:endParaRPr lang="en-US" sz="95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8774BDD-AFE7-0E6F-8F06-BA36B738FC5E}"/>
              </a:ext>
            </a:extLst>
          </p:cNvPr>
          <p:cNvSpPr txBox="1"/>
          <p:nvPr/>
        </p:nvSpPr>
        <p:spPr>
          <a:xfrm>
            <a:off x="171450" y="625346"/>
            <a:ext cx="8515350" cy="3460178"/>
          </a:xfrm>
          <a:prstGeom prst="rect">
            <a:avLst/>
          </a:prstGeom>
          <a:noFill/>
        </p:spPr>
        <p:txBody>
          <a:bodyPr wrap="square">
            <a:spAutoFit/>
          </a:bodyPr>
          <a:lstStyle/>
          <a:p>
            <a:pPr marL="342900" indent="-342900">
              <a:lnSpc>
                <a:spcPct val="107000"/>
              </a:lnSpc>
              <a:spcAft>
                <a:spcPts val="800"/>
              </a:spcAft>
              <a:buFont typeface="Arial" panose="020B0604020202020204" pitchFamily="34" charset="0"/>
              <a:buChar char="•"/>
              <a:tabLst>
                <a:tab pos="457200" algn="l"/>
              </a:tabLst>
            </a:pPr>
            <a:r>
              <a:rPr lang="en-US" sz="1200" kern="100" dirty="0">
                <a:latin typeface="Aptos" panose="020B0004020202020204" pitchFamily="34" charset="0"/>
                <a:ea typeface="Aptos" panose="020B0004020202020204" pitchFamily="34" charset="0"/>
                <a:cs typeface="Times New Roman" panose="02020603050405020304" pitchFamily="18" charset="0"/>
              </a:rPr>
              <a:t>Office for National Statistics (2025) </a:t>
            </a:r>
            <a:r>
              <a:rPr lang="en-US" sz="1200" i="1" kern="100" dirty="0">
                <a:latin typeface="Aptos" panose="020B0004020202020204" pitchFamily="34" charset="0"/>
                <a:ea typeface="Aptos" panose="020B0004020202020204" pitchFamily="34" charset="0"/>
                <a:cs typeface="Times New Roman" panose="02020603050405020304" pitchFamily="18" charset="0"/>
              </a:rPr>
              <a:t>Population estimates for the UK, England, Wales, Scotland and Northern Ireland: mid-2024</a:t>
            </a:r>
            <a:r>
              <a:rPr lang="en-US" sz="1200" kern="100" dirty="0">
                <a:latin typeface="Aptos" panose="020B0004020202020204" pitchFamily="34" charset="0"/>
                <a:ea typeface="Aptos" panose="020B0004020202020204" pitchFamily="34" charset="0"/>
                <a:cs typeface="Times New Roman" panose="02020603050405020304" pitchFamily="18" charset="0"/>
              </a:rPr>
              <a:t>. Available at: </a:t>
            </a:r>
            <a:r>
              <a:rPr lang="en-US" sz="1200" u="sng" kern="100" dirty="0">
                <a:solidFill>
                  <a:srgbClr val="467886"/>
                </a:solidFill>
                <a:latin typeface="Aptos" panose="020B0004020202020204" pitchFamily="34" charset="0"/>
                <a:ea typeface="Aptos" panose="020B0004020202020204" pitchFamily="34" charset="0"/>
                <a:cs typeface="Times New Roman" panose="02020603050405020304" pitchFamily="18" charset="0"/>
                <a:hlinkClick r:id="rId3"/>
              </a:rPr>
              <a:t>https://www.ons.gov.uk/peoplepopulationandcommunity/populationandmigration/populationestimates/bulletins/annualmidyearpopulationestimates/mid2024</a:t>
            </a:r>
            <a:r>
              <a:rPr lang="en-GB"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a:latin typeface="Aptos" panose="020B0004020202020204" pitchFamily="34" charset="0"/>
                <a:ea typeface="Aptos" panose="020B0004020202020204" pitchFamily="34" charset="0"/>
                <a:cs typeface="Times New Roman" panose="02020603050405020304" pitchFamily="18" charset="0"/>
              </a:rPr>
              <a:t>(Accessed: 13 June 2026).</a:t>
            </a:r>
          </a:p>
          <a:p>
            <a:pPr marL="342900" indent="-342900">
              <a:lnSpc>
                <a:spcPct val="107000"/>
              </a:lnSpc>
              <a:spcAft>
                <a:spcPts val="800"/>
              </a:spcAft>
              <a:buFont typeface="Arial" panose="020B0604020202020204" pitchFamily="34" charset="0"/>
              <a:buChar char="•"/>
              <a:tabLst>
                <a:tab pos="457200" algn="l"/>
              </a:tabLst>
            </a:pPr>
            <a:r>
              <a:rPr lang="en-US" sz="1200" kern="100" dirty="0">
                <a:latin typeface="Aptos" panose="020B0004020202020204" pitchFamily="34" charset="0"/>
                <a:ea typeface="Aptos" panose="020B0004020202020204" pitchFamily="34" charset="0"/>
                <a:cs typeface="Times New Roman" panose="02020603050405020304" pitchFamily="18" charset="0"/>
              </a:rPr>
              <a:t>Raja, M. </a:t>
            </a:r>
            <a:r>
              <a:rPr lang="en-US" sz="1200" i="1" kern="100" dirty="0">
                <a:latin typeface="Aptos" panose="020B0004020202020204" pitchFamily="34" charset="0"/>
                <a:ea typeface="Aptos" panose="020B0004020202020204" pitchFamily="34" charset="0"/>
                <a:cs typeface="Times New Roman" panose="02020603050405020304" pitchFamily="18" charset="0"/>
              </a:rPr>
              <a:t>et al.</a:t>
            </a:r>
            <a:r>
              <a:rPr lang="en-US" sz="1200" kern="100" dirty="0">
                <a:latin typeface="Aptos" panose="020B0004020202020204" pitchFamily="34" charset="0"/>
                <a:ea typeface="Aptos" panose="020B0004020202020204" pitchFamily="34" charset="0"/>
                <a:cs typeface="Times New Roman" panose="02020603050405020304" pitchFamily="18" charset="0"/>
              </a:rPr>
              <a:t> (2023) 'National digital strategies and innovative eHealth policies concerning older adults’ dignity: a document analysis in three Scandinavian countries,' </a:t>
            </a:r>
            <a:r>
              <a:rPr lang="en-US" sz="1200" i="1" kern="100" dirty="0">
                <a:latin typeface="Aptos" panose="020B0004020202020204" pitchFamily="34" charset="0"/>
                <a:ea typeface="Aptos" panose="020B0004020202020204" pitchFamily="34" charset="0"/>
                <a:cs typeface="Times New Roman" panose="02020603050405020304" pitchFamily="18" charset="0"/>
              </a:rPr>
              <a:t>BMC Health Services Research</a:t>
            </a:r>
            <a:r>
              <a:rPr lang="en-US" sz="1200" kern="100" dirty="0">
                <a:latin typeface="Aptos" panose="020B0004020202020204" pitchFamily="34" charset="0"/>
                <a:ea typeface="Aptos" panose="020B0004020202020204" pitchFamily="34" charset="0"/>
                <a:cs typeface="Times New Roman" panose="02020603050405020304" pitchFamily="18" charset="0"/>
              </a:rPr>
              <a:t>, 23(1), p. 848. Available at: </a:t>
            </a:r>
            <a:r>
              <a:rPr lang="en-US" sz="1200" u="sng" kern="100" dirty="0">
                <a:solidFill>
                  <a:srgbClr val="467886"/>
                </a:solidFill>
                <a:latin typeface="Aptos" panose="020B0004020202020204" pitchFamily="34" charset="0"/>
                <a:ea typeface="Aptos" panose="020B0004020202020204" pitchFamily="34" charset="0"/>
                <a:cs typeface="Times New Roman" panose="02020603050405020304" pitchFamily="18" charset="0"/>
                <a:hlinkClick r:id="rId4"/>
              </a:rPr>
              <a:t>https://doi.org/10.1186/s12913-023-09867-w</a:t>
            </a:r>
            <a:r>
              <a:rPr lang="en-GB"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a:latin typeface="Aptos" panose="020B0004020202020204" pitchFamily="34" charset="0"/>
                <a:ea typeface="Aptos" panose="020B0004020202020204" pitchFamily="34" charset="0"/>
                <a:cs typeface="Times New Roman" panose="02020603050405020304" pitchFamily="18" charset="0"/>
              </a:rPr>
              <a:t>(Accessed: 13 June 2026)</a:t>
            </a: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Social Care Institute for Excellence (SCIE) (2023)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Freedom to choose and dignity in care</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https://www.scie.org.uk/providing-care/dignity-in-care/freedom/</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i="1" kern="100" dirty="0">
                <a:effectLst/>
                <a:latin typeface="Aptos" panose="020B0004020202020204" pitchFamily="34" charset="0"/>
                <a:ea typeface="Aptos" panose="020B0004020202020204" pitchFamily="34" charset="0"/>
                <a:cs typeface="Times New Roman" panose="02020603050405020304" pitchFamily="18" charset="0"/>
              </a:rPr>
              <a:t>The King’s Fund</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(2023) 'Moving from exclusion to inclusion in digital health and care,' 8 March.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https://www.kingsfund.org.uk/insight-and-analysis/long-reads/exclusion-inclusion-digital-health-care</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Winstead, V.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et al.</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(2014) 'The Impact of Activity Interventions on the Well-Being of Older Adults in Continuing Care Communities,' </a:t>
            </a:r>
            <a:r>
              <a:rPr lang="en-US" sz="1200" i="1" kern="100" dirty="0">
                <a:effectLst/>
                <a:latin typeface="Aptos" panose="020B0004020202020204" pitchFamily="34" charset="0"/>
                <a:ea typeface="Aptos" panose="020B0004020202020204" pitchFamily="34" charset="0"/>
                <a:cs typeface="Times New Roman" panose="02020603050405020304" pitchFamily="18" charset="0"/>
              </a:rPr>
              <a:t>Journal of Applied Gerontology</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33(7), pp. 888–911. Available at: </a:t>
            </a:r>
            <a:r>
              <a:rPr lang="en-US" sz="12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7"/>
              </a:rPr>
              <a:t>https://doi.org/10.1177/0733464814537701</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 (Accessed: 13 June 2026).</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0841664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Template>
  <TotalTime>206</TotalTime>
  <Words>4655</Words>
  <Application>Microsoft Office PowerPoint</Application>
  <PresentationFormat>On-screen Show (16:9)</PresentationFormat>
  <Paragraphs>220</Paragraphs>
  <Slides>19</Slides>
  <Notes>19</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Arial</vt:lpstr>
      <vt:lpstr>Century Gothic</vt:lpstr>
      <vt:lpstr>Times New Roman</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Teodora Evgenieva</dc:creator>
  <cp:lastModifiedBy>Teodora Evgenieva</cp:lastModifiedBy>
  <cp:revision>2</cp:revision>
  <dcterms:created xsi:type="dcterms:W3CDTF">2026-06-03T18:14:41Z</dcterms:created>
  <dcterms:modified xsi:type="dcterms:W3CDTF">2026-06-20T12:03:01Z</dcterms:modified>
</cp:coreProperties>
</file>