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3"/>
  </p:notesMasterIdLst>
  <p:sldIdLst>
    <p:sldId id="256" r:id="rId2"/>
    <p:sldId id="257" r:id="rId3"/>
    <p:sldId id="277" r:id="rId4"/>
    <p:sldId id="260" r:id="rId5"/>
    <p:sldId id="261" r:id="rId6"/>
    <p:sldId id="262" r:id="rId7"/>
    <p:sldId id="263" r:id="rId8"/>
    <p:sldId id="264" r:id="rId9"/>
    <p:sldId id="265" r:id="rId10"/>
    <p:sldId id="267" r:id="rId11"/>
    <p:sldId id="268" r:id="rId12"/>
    <p:sldId id="269" r:id="rId13"/>
    <p:sldId id="273" r:id="rId14"/>
    <p:sldId id="272" r:id="rId15"/>
    <p:sldId id="280" r:id="rId16"/>
    <p:sldId id="274" r:id="rId17"/>
    <p:sldId id="271" r:id="rId18"/>
    <p:sldId id="275" r:id="rId19"/>
    <p:sldId id="278" r:id="rId20"/>
    <p:sldId id="279" r:id="rId21"/>
    <p:sldId id="276"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6" d="100"/>
          <a:sy n="56" d="100"/>
        </p:scale>
        <p:origin x="1380" y="60"/>
      </p:cViewPr>
      <p:guideLst>
        <p:guide orient="horz" pos="2160"/>
        <p:guide pos="2880"/>
      </p:guideLst>
    </p:cSldViewPr>
  </p:slideViewPr>
  <p:notesTextViewPr>
    <p:cViewPr>
      <p:scale>
        <a:sx n="1" d="1"/>
        <a:sy n="1" d="1"/>
      </p:scale>
      <p:origin x="0" y="0"/>
    </p:cViewPr>
  </p:notesTextViewPr>
  <p:notesViewPr>
    <p:cSldViewPr>
      <p:cViewPr varScale="1">
        <p:scale>
          <a:sx n="88" d="100"/>
          <a:sy n="88" d="100"/>
        </p:scale>
        <p:origin x="-3822" y="-12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A38B674-B3C3-428F-9AF7-1476D11DC575}" type="datetimeFigureOut">
              <a:rPr lang="en-GB" smtClean="0"/>
              <a:t>26/10/2017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B331BCBA-DDD7-4C72-BF95-3DDE3293E3C2}" type="slidenum">
              <a:rPr lang="en-GB" smtClean="0"/>
              <a:t>‹#›</a:t>
            </a:fld>
            <a:endParaRPr lang="en-GB"/>
          </a:p>
        </p:txBody>
      </p:sp>
    </p:spTree>
    <p:extLst>
      <p:ext uri="{BB962C8B-B14F-4D97-AF65-F5344CB8AC3E}">
        <p14:creationId xmlns:p14="http://schemas.microsoft.com/office/powerpoint/2010/main" val="76799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1</a:t>
            </a:fld>
            <a:endParaRPr lang="en-GB"/>
          </a:p>
        </p:txBody>
      </p:sp>
    </p:spTree>
    <p:extLst>
      <p:ext uri="{BB962C8B-B14F-4D97-AF65-F5344CB8AC3E}">
        <p14:creationId xmlns:p14="http://schemas.microsoft.com/office/powerpoint/2010/main" val="376578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2</a:t>
            </a:fld>
            <a:endParaRPr lang="en-GB"/>
          </a:p>
        </p:txBody>
      </p:sp>
    </p:spTree>
    <p:extLst>
      <p:ext uri="{BB962C8B-B14F-4D97-AF65-F5344CB8AC3E}">
        <p14:creationId xmlns:p14="http://schemas.microsoft.com/office/powerpoint/2010/main" val="16608609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3</a:t>
            </a:fld>
            <a:endParaRPr lang="en-GB"/>
          </a:p>
        </p:txBody>
      </p:sp>
    </p:spTree>
    <p:extLst>
      <p:ext uri="{BB962C8B-B14F-4D97-AF65-F5344CB8AC3E}">
        <p14:creationId xmlns:p14="http://schemas.microsoft.com/office/powerpoint/2010/main" val="928623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Nature of subject matter – </a:t>
            </a:r>
          </a:p>
          <a:p>
            <a:r>
              <a:rPr lang="en-GB" dirty="0" smtClean="0"/>
              <a:t>What should be included</a:t>
            </a:r>
          </a:p>
          <a:p>
            <a:r>
              <a:rPr lang="en-GB" dirty="0" smtClean="0"/>
              <a:t>Why?</a:t>
            </a:r>
          </a:p>
          <a:p>
            <a:r>
              <a:rPr lang="en-GB" dirty="0" smtClean="0"/>
              <a:t>History based on events that happened in the past – provides learners with sense of identity </a:t>
            </a:r>
            <a:r>
              <a:rPr lang="en-GB" dirty="0" err="1" smtClean="0"/>
              <a:t>e.g</a:t>
            </a:r>
            <a:r>
              <a:rPr lang="en-GB" dirty="0" smtClean="0"/>
              <a:t> Curriculum </a:t>
            </a:r>
            <a:r>
              <a:rPr lang="en-GB" dirty="0" err="1" smtClean="0"/>
              <a:t>Cwmraeg</a:t>
            </a:r>
            <a:r>
              <a:rPr lang="en-GB" dirty="0" smtClean="0"/>
              <a:t> </a:t>
            </a:r>
          </a:p>
          <a:p>
            <a:endParaRPr lang="en-GB" dirty="0"/>
          </a:p>
          <a:p>
            <a:endParaRPr lang="en-GB" dirty="0" smtClean="0"/>
          </a:p>
          <a:p>
            <a:r>
              <a:rPr lang="en-GB" dirty="0" smtClean="0"/>
              <a:t>The nature of the society </a:t>
            </a:r>
          </a:p>
          <a:p>
            <a:r>
              <a:rPr lang="en-GB" dirty="0"/>
              <a:t>Utilitarian -moral, or good, when it produces the </a:t>
            </a:r>
            <a:r>
              <a:rPr lang="en-GB" i="1" dirty="0"/>
              <a:t>greatest amount of good for the greatest number of </a:t>
            </a:r>
            <a:r>
              <a:rPr lang="en-GB" i="1" dirty="0" smtClean="0"/>
              <a:t>people (curriculum that caters for all and the surrounding environment) – real life subjects (transferrable skills)</a:t>
            </a:r>
            <a:endParaRPr lang="en-GB" dirty="0" smtClean="0"/>
          </a:p>
        </p:txBody>
      </p:sp>
      <p:sp>
        <p:nvSpPr>
          <p:cNvPr id="4" name="Slide Number Placeholder 3"/>
          <p:cNvSpPr>
            <a:spLocks noGrp="1"/>
          </p:cNvSpPr>
          <p:nvPr>
            <p:ph type="sldNum" sz="quarter" idx="10"/>
          </p:nvPr>
        </p:nvSpPr>
        <p:spPr/>
        <p:txBody>
          <a:bodyPr/>
          <a:lstStyle/>
          <a:p>
            <a:fld id="{B331BCBA-DDD7-4C72-BF95-3DDE3293E3C2}" type="slidenum">
              <a:rPr lang="en-GB" smtClean="0"/>
              <a:t>4</a:t>
            </a:fld>
            <a:endParaRPr lang="en-GB"/>
          </a:p>
        </p:txBody>
      </p:sp>
    </p:spTree>
    <p:extLst>
      <p:ext uri="{BB962C8B-B14F-4D97-AF65-F5344CB8AC3E}">
        <p14:creationId xmlns:p14="http://schemas.microsoft.com/office/powerpoint/2010/main" val="2463916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nature of the individuals – </a:t>
            </a:r>
          </a:p>
          <a:p>
            <a:endParaRPr lang="en-GB" dirty="0"/>
          </a:p>
          <a:p>
            <a:r>
              <a:rPr lang="en-GB" dirty="0" smtClean="0"/>
              <a:t>The nature of the individuals, gender, location, the need to be schooled, job opportunities.</a:t>
            </a:r>
          </a:p>
          <a:p>
            <a:endParaRPr lang="en-GB" dirty="0"/>
          </a:p>
          <a:p>
            <a:r>
              <a:rPr lang="en-GB" dirty="0" smtClean="0"/>
              <a:t>The teach in the 20</a:t>
            </a:r>
            <a:r>
              <a:rPr lang="en-GB" baseline="30000" dirty="0" smtClean="0"/>
              <a:t>th</a:t>
            </a:r>
            <a:r>
              <a:rPr lang="en-GB" dirty="0" smtClean="0"/>
              <a:t> century decided what the class needed – would differ in each school</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5</a:t>
            </a:fld>
            <a:endParaRPr lang="en-GB"/>
          </a:p>
        </p:txBody>
      </p:sp>
    </p:spTree>
    <p:extLst>
      <p:ext uri="{BB962C8B-B14F-4D97-AF65-F5344CB8AC3E}">
        <p14:creationId xmlns:p14="http://schemas.microsoft.com/office/powerpoint/2010/main" val="3257029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James Callaghan, Baron Callaghan of Cardiff, KG, PC, often known as Jim Callaghan, was the Prime Minister of the United Kingdom from 1976 to 1979 and Leader of the Labour Party from 1976 to 1980</a:t>
            </a:r>
          </a:p>
          <a:p>
            <a:endParaRPr lang="en-GB" dirty="0"/>
          </a:p>
          <a:p>
            <a:r>
              <a:rPr lang="en-GB" dirty="0" smtClean="0"/>
              <a:t>Discuss pre 1979 - </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6</a:t>
            </a:fld>
            <a:endParaRPr lang="en-GB"/>
          </a:p>
        </p:txBody>
      </p:sp>
    </p:spTree>
    <p:extLst>
      <p:ext uri="{BB962C8B-B14F-4D97-AF65-F5344CB8AC3E}">
        <p14:creationId xmlns:p14="http://schemas.microsoft.com/office/powerpoint/2010/main" val="2053829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7</a:t>
            </a:fld>
            <a:endParaRPr lang="en-GB"/>
          </a:p>
        </p:txBody>
      </p:sp>
    </p:spTree>
    <p:extLst>
      <p:ext uri="{BB962C8B-B14F-4D97-AF65-F5344CB8AC3E}">
        <p14:creationId xmlns:p14="http://schemas.microsoft.com/office/powerpoint/2010/main" val="1389433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8</a:t>
            </a:fld>
            <a:endParaRPr lang="en-GB"/>
          </a:p>
        </p:txBody>
      </p:sp>
    </p:spTree>
    <p:extLst>
      <p:ext uri="{BB962C8B-B14F-4D97-AF65-F5344CB8AC3E}">
        <p14:creationId xmlns:p14="http://schemas.microsoft.com/office/powerpoint/2010/main" val="1099280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9</a:t>
            </a:fld>
            <a:endParaRPr lang="en-GB"/>
          </a:p>
        </p:txBody>
      </p:sp>
    </p:spTree>
    <p:extLst>
      <p:ext uri="{BB962C8B-B14F-4D97-AF65-F5344CB8AC3E}">
        <p14:creationId xmlns:p14="http://schemas.microsoft.com/office/powerpoint/2010/main" val="2523816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School curriculum</a:t>
            </a:r>
            <a:r>
              <a:rPr lang="en-GB" baseline="0" dirty="0" smtClean="0"/>
              <a:t> 1981 - </a:t>
            </a:r>
            <a:r>
              <a:rPr lang="en-GB" dirty="0" smtClean="0"/>
              <a:t>Every local education authority was expected to frame policies for the school curriculum consistent with the government's 'recommended approach' </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Circular - (a) review its policy for the school curriculum in its area, and its arrangements for making that policy known to all concerned; </a:t>
            </a:r>
            <a:br>
              <a:rPr lang="en-GB" dirty="0" smtClean="0"/>
            </a:br>
            <a:r>
              <a:rPr lang="en-GB" dirty="0" smtClean="0"/>
              <a:t>(b) review the extent to which current provision in the schools is consistent with that policy; and </a:t>
            </a:r>
            <a:br>
              <a:rPr lang="en-GB" dirty="0" smtClean="0"/>
            </a:br>
            <a:r>
              <a:rPr lang="en-GB" dirty="0" smtClean="0"/>
              <a:t>(c) plan future developments accordingly, within the resources available. In taking these actions, local education authorities should consult governors of schools, teachers and others concerned (DES 1981b para.5). </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10</a:t>
            </a:fld>
            <a:endParaRPr lang="en-GB"/>
          </a:p>
        </p:txBody>
      </p:sp>
    </p:spTree>
    <p:extLst>
      <p:ext uri="{BB962C8B-B14F-4D97-AF65-F5344CB8AC3E}">
        <p14:creationId xmlns:p14="http://schemas.microsoft.com/office/powerpoint/2010/main" val="4019309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smtClean="0">
                <a:solidFill>
                  <a:schemeClr val="tx1"/>
                </a:solidFill>
                <a:effectLst/>
                <a:latin typeface="+mn-lt"/>
                <a:ea typeface="+mn-ea"/>
                <a:cs typeface="+mn-cs"/>
              </a:rPr>
              <a:t>a benefit to the National Curriculum was that teachers now had to educate students in a range of subjects. This gave children / students a better start for the skills they would need for later in life. It was also disputed that the national Curriculum helped to reduce the division of girls and boys subjects, as both sexes were taught the same subjects. This helped to reduce the stereotyping of gender.</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11</a:t>
            </a:fld>
            <a:endParaRPr lang="en-GB"/>
          </a:p>
        </p:txBody>
      </p:sp>
    </p:spTree>
    <p:extLst>
      <p:ext uri="{BB962C8B-B14F-4D97-AF65-F5344CB8AC3E}">
        <p14:creationId xmlns:p14="http://schemas.microsoft.com/office/powerpoint/2010/main" val="105342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1990</a:t>
            </a:r>
            <a:r>
              <a:rPr lang="en-GB" dirty="0" smtClean="0"/>
              <a:t> Standard Assessment Tests (SATs) are brought in at state schools for all seven year olds.</a:t>
            </a:r>
          </a:p>
          <a:p>
            <a:r>
              <a:rPr lang="en-GB" b="1" dirty="0" smtClean="0"/>
              <a:t>1994</a:t>
            </a:r>
            <a:r>
              <a:rPr lang="en-GB" dirty="0" smtClean="0"/>
              <a:t> An A* grade is invented at GCSE to help distinguish between the top candidates. SATS are also introduced for 11 year olds</a:t>
            </a:r>
          </a:p>
          <a:p>
            <a:r>
              <a:rPr lang="en-GB" b="1" dirty="0" smtClean="0"/>
              <a:t>1996</a:t>
            </a:r>
            <a:r>
              <a:rPr lang="en-GB" dirty="0" smtClean="0"/>
              <a:t> The Education Act 1996 requires all maintained schools to offer courses in religious education, but parents can opt their children out of the subject. Secondary schools must also offer a sex education programme. </a:t>
            </a:r>
          </a:p>
          <a:p>
            <a:r>
              <a:rPr lang="en-GB" b="1" dirty="0" smtClean="0"/>
              <a:t>1997</a:t>
            </a:r>
            <a:r>
              <a:rPr lang="en-GB" dirty="0" smtClean="0"/>
              <a:t> A third SAT exam is created for all 14 year olds in the country. More education laws also ensure all older pupils are given courses in careers education.</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12</a:t>
            </a:fld>
            <a:endParaRPr lang="en-GB"/>
          </a:p>
        </p:txBody>
      </p:sp>
    </p:spTree>
    <p:extLst>
      <p:ext uri="{BB962C8B-B14F-4D97-AF65-F5344CB8AC3E}">
        <p14:creationId xmlns:p14="http://schemas.microsoft.com/office/powerpoint/2010/main" val="2009829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13</a:t>
            </a:fld>
            <a:endParaRPr lang="en-GB"/>
          </a:p>
        </p:txBody>
      </p:sp>
    </p:spTree>
    <p:extLst>
      <p:ext uri="{BB962C8B-B14F-4D97-AF65-F5344CB8AC3E}">
        <p14:creationId xmlns:p14="http://schemas.microsoft.com/office/powerpoint/2010/main" val="40933659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14</a:t>
            </a:fld>
            <a:endParaRPr lang="en-GB"/>
          </a:p>
        </p:txBody>
      </p:sp>
    </p:spTree>
    <p:extLst>
      <p:ext uri="{BB962C8B-B14F-4D97-AF65-F5344CB8AC3E}">
        <p14:creationId xmlns:p14="http://schemas.microsoft.com/office/powerpoint/2010/main" val="13161662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15</a:t>
            </a:fld>
            <a:endParaRPr lang="en-GB"/>
          </a:p>
        </p:txBody>
      </p:sp>
    </p:spTree>
    <p:extLst>
      <p:ext uri="{BB962C8B-B14F-4D97-AF65-F5344CB8AC3E}">
        <p14:creationId xmlns:p14="http://schemas.microsoft.com/office/powerpoint/2010/main" val="2564970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 to</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16</a:t>
            </a:fld>
            <a:endParaRPr lang="en-GB"/>
          </a:p>
        </p:txBody>
      </p:sp>
    </p:spTree>
    <p:extLst>
      <p:ext uri="{BB962C8B-B14F-4D97-AF65-F5344CB8AC3E}">
        <p14:creationId xmlns:p14="http://schemas.microsoft.com/office/powerpoint/2010/main" val="25694028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17</a:t>
            </a:fld>
            <a:endParaRPr lang="en-GB"/>
          </a:p>
        </p:txBody>
      </p:sp>
    </p:spTree>
    <p:extLst>
      <p:ext uri="{BB962C8B-B14F-4D97-AF65-F5344CB8AC3E}">
        <p14:creationId xmlns:p14="http://schemas.microsoft.com/office/powerpoint/2010/main" val="17361577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Foundation phase – statutory curriculum </a:t>
            </a:r>
          </a:p>
          <a:p>
            <a:endParaRPr lang="en-GB" dirty="0" smtClean="0"/>
          </a:p>
          <a:p>
            <a:r>
              <a:rPr lang="en-GB" dirty="0" smtClean="0"/>
              <a:t>Came into existence </a:t>
            </a:r>
            <a:r>
              <a:rPr lang="en-GB" dirty="0"/>
              <a:t>through the document The Learning Country: Foundation Phase 3-7</a:t>
            </a:r>
          </a:p>
          <a:p>
            <a:r>
              <a:rPr lang="en-GB" dirty="0"/>
              <a:t>(</a:t>
            </a:r>
            <a:r>
              <a:rPr lang="en-GB" dirty="0" smtClean="0"/>
              <a:t>2003).</a:t>
            </a:r>
          </a:p>
          <a:p>
            <a:r>
              <a:rPr lang="en-GB" dirty="0"/>
              <a:t>piloted in September 2004 with 3-5 year olds in forty one </a:t>
            </a:r>
            <a:r>
              <a:rPr lang="en-GB" dirty="0" smtClean="0"/>
              <a:t>settings</a:t>
            </a:r>
          </a:p>
          <a:p>
            <a:r>
              <a:rPr lang="en-GB" dirty="0" smtClean="0"/>
              <a:t>Became statutory 2009</a:t>
            </a:r>
          </a:p>
          <a:p>
            <a:endParaRPr lang="en-GB" dirty="0"/>
          </a:p>
          <a:p>
            <a:endParaRPr lang="en-GB" dirty="0" smtClean="0"/>
          </a:p>
          <a:p>
            <a:r>
              <a:rPr lang="en-GB" dirty="0" smtClean="0"/>
              <a:t>Donaldson - the </a:t>
            </a:r>
            <a:r>
              <a:rPr lang="en-GB" dirty="0"/>
              <a:t>opportunity to build a new curriculum for Wales which is  fit for the 21st Century and </a:t>
            </a:r>
            <a:r>
              <a:rPr lang="en-GB" dirty="0" smtClean="0"/>
              <a:t>beyond</a:t>
            </a:r>
          </a:p>
          <a:p>
            <a:endParaRPr lang="en-GB" dirty="0" smtClean="0"/>
          </a:p>
          <a:p>
            <a:r>
              <a:rPr lang="en-GB" dirty="0" smtClean="0"/>
              <a:t>areas </a:t>
            </a:r>
            <a:r>
              <a:rPr lang="en-GB" dirty="0"/>
              <a:t>of learning and </a:t>
            </a:r>
            <a:r>
              <a:rPr lang="en-GB" dirty="0" smtClean="0"/>
              <a:t>experience</a:t>
            </a:r>
          </a:p>
          <a:p>
            <a:endParaRPr lang="en-GB" dirty="0"/>
          </a:p>
          <a:p>
            <a:r>
              <a:rPr lang="en-GB" dirty="0"/>
              <a:t>literacy, numeracy and digital competence </a:t>
            </a:r>
            <a:endParaRPr lang="en-GB" dirty="0" smtClean="0"/>
          </a:p>
          <a:p>
            <a:endParaRPr lang="en-GB" dirty="0"/>
          </a:p>
          <a:p>
            <a:endParaRPr lang="en-GB" dirty="0"/>
          </a:p>
          <a:p>
            <a:r>
              <a:rPr lang="en-GB" dirty="0"/>
              <a:t>three through to 16</a:t>
            </a:r>
          </a:p>
        </p:txBody>
      </p:sp>
      <p:sp>
        <p:nvSpPr>
          <p:cNvPr id="4" name="Slide Number Placeholder 3"/>
          <p:cNvSpPr>
            <a:spLocks noGrp="1"/>
          </p:cNvSpPr>
          <p:nvPr>
            <p:ph type="sldNum" sz="quarter" idx="10"/>
          </p:nvPr>
        </p:nvSpPr>
        <p:spPr/>
        <p:txBody>
          <a:bodyPr/>
          <a:lstStyle/>
          <a:p>
            <a:fld id="{B331BCBA-DDD7-4C72-BF95-3DDE3293E3C2}" type="slidenum">
              <a:rPr lang="en-GB" smtClean="0"/>
              <a:t>18</a:t>
            </a:fld>
            <a:endParaRPr lang="en-GB"/>
          </a:p>
        </p:txBody>
      </p:sp>
    </p:spTree>
    <p:extLst>
      <p:ext uri="{BB962C8B-B14F-4D97-AF65-F5344CB8AC3E}">
        <p14:creationId xmlns:p14="http://schemas.microsoft.com/office/powerpoint/2010/main" val="4024458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far; product, process,</a:t>
            </a:r>
            <a:r>
              <a:rPr lang="en-GB" baseline="0" dirty="0" smtClean="0"/>
              <a:t> praxis</a:t>
            </a:r>
          </a:p>
          <a:p>
            <a:r>
              <a:rPr lang="en-GB" baseline="0" dirty="0" smtClean="0"/>
              <a:t>What other theories link with curriculum: Dewey, Gardner, Reggio </a:t>
            </a:r>
            <a:endParaRPr lang="en-GB" dirty="0"/>
          </a:p>
        </p:txBody>
      </p:sp>
      <p:sp>
        <p:nvSpPr>
          <p:cNvPr id="4" name="Slide Number Placeholder 3"/>
          <p:cNvSpPr>
            <a:spLocks noGrp="1"/>
          </p:cNvSpPr>
          <p:nvPr>
            <p:ph type="sldNum" sz="quarter" idx="10"/>
          </p:nvPr>
        </p:nvSpPr>
        <p:spPr/>
        <p:txBody>
          <a:bodyPr/>
          <a:lstStyle/>
          <a:p>
            <a:fld id="{16D23843-3206-4A15-8E55-86EF8FCAB30B}" type="slidenum">
              <a:rPr lang="en-GB" smtClean="0"/>
              <a:t>19</a:t>
            </a:fld>
            <a:endParaRPr lang="en-GB"/>
          </a:p>
        </p:txBody>
      </p:sp>
    </p:spTree>
    <p:extLst>
      <p:ext uri="{BB962C8B-B14F-4D97-AF65-F5344CB8AC3E}">
        <p14:creationId xmlns:p14="http://schemas.microsoft.com/office/powerpoint/2010/main" val="7948924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20</a:t>
            </a:fld>
            <a:endParaRPr lang="en-GB"/>
          </a:p>
        </p:txBody>
      </p:sp>
    </p:spTree>
    <p:extLst>
      <p:ext uri="{BB962C8B-B14F-4D97-AF65-F5344CB8AC3E}">
        <p14:creationId xmlns:p14="http://schemas.microsoft.com/office/powerpoint/2010/main" val="30413355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21</a:t>
            </a:fld>
            <a:endParaRPr lang="en-GB"/>
          </a:p>
        </p:txBody>
      </p:sp>
    </p:spTree>
    <p:extLst>
      <p:ext uri="{BB962C8B-B14F-4D97-AF65-F5344CB8AC3E}">
        <p14:creationId xmlns:p14="http://schemas.microsoft.com/office/powerpoint/2010/main" val="3965841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C8CBEA77-CBAE-4873-A15B-919A1B60C627}"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8CBEA77-CBAE-4873-A15B-919A1B60C627}"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8CBEA77-CBAE-4873-A15B-919A1B60C627}"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8CBEA77-CBAE-4873-A15B-919A1B60C627}"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D6CBA53-1919-4CF1-BEA7-BF1D909DDEB9}" type="datetimeFigureOut">
              <a:rPr lang="en-GB" smtClean="0"/>
              <a:t>26/10/2017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8CBEA77-CBAE-4873-A15B-919A1B60C62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D6CBA53-1919-4CF1-BEA7-BF1D909DDEB9}" type="datetimeFigureOut">
              <a:rPr lang="en-GB" smtClean="0"/>
              <a:t>26/10/2017</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C8CBEA77-CBAE-4873-A15B-919A1B60C627}"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uk-wales-3153428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tf8A9lw3Ssc"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Curriculum Studies</a:t>
            </a:r>
            <a:endParaRPr lang="en-GB" dirty="0"/>
          </a:p>
        </p:txBody>
      </p:sp>
      <p:sp>
        <p:nvSpPr>
          <p:cNvPr id="3" name="Subtitle 2"/>
          <p:cNvSpPr>
            <a:spLocks noGrp="1"/>
          </p:cNvSpPr>
          <p:nvPr>
            <p:ph type="subTitle" idx="1"/>
          </p:nvPr>
        </p:nvSpPr>
        <p:spPr/>
        <p:txBody>
          <a:bodyPr/>
          <a:lstStyle/>
          <a:p>
            <a:r>
              <a:rPr lang="en-GB" dirty="0" smtClean="0"/>
              <a:t>Week 2: </a:t>
            </a:r>
            <a:r>
              <a:rPr lang="en-GB" b="1" dirty="0"/>
              <a:t>History of curriculum development in Britain</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2774373"/>
            <a:ext cx="3744416" cy="3744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2024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Outcomes</a:t>
            </a:r>
            <a:endParaRPr lang="en-GB" dirty="0"/>
          </a:p>
        </p:txBody>
      </p:sp>
      <p:sp>
        <p:nvSpPr>
          <p:cNvPr id="3" name="Content Placeholder 2"/>
          <p:cNvSpPr>
            <a:spLocks noGrp="1"/>
          </p:cNvSpPr>
          <p:nvPr>
            <p:ph idx="1"/>
          </p:nvPr>
        </p:nvSpPr>
        <p:spPr/>
        <p:txBody>
          <a:bodyPr/>
          <a:lstStyle/>
          <a:p>
            <a:pPr lvl="0"/>
            <a:r>
              <a:rPr lang="en-GB" dirty="0"/>
              <a:t>To develop an understanding early curriculum developments</a:t>
            </a:r>
          </a:p>
          <a:p>
            <a:pPr marL="82296" indent="0">
              <a:buNone/>
            </a:pPr>
            <a:endParaRPr lang="en-GB" dirty="0"/>
          </a:p>
          <a:p>
            <a:pPr lvl="0"/>
            <a:r>
              <a:rPr lang="en-GB" dirty="0"/>
              <a:t>To gain an understanding of more recent curriculum developments.</a:t>
            </a:r>
          </a:p>
          <a:p>
            <a:pPr marL="82296" indent="0">
              <a:buNone/>
            </a:pPr>
            <a:endParaRPr lang="en-GB" dirty="0"/>
          </a:p>
          <a:p>
            <a:endParaRPr lang="en-GB" dirty="0"/>
          </a:p>
        </p:txBody>
      </p:sp>
    </p:spTree>
    <p:extLst>
      <p:ext uri="{BB962C8B-B14F-4D97-AF65-F5344CB8AC3E}">
        <p14:creationId xmlns:p14="http://schemas.microsoft.com/office/powerpoint/2010/main" val="2659113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Think…</a:t>
            </a:r>
            <a:endParaRPr lang="en-GB" dirty="0"/>
          </a:p>
        </p:txBody>
      </p:sp>
      <p:sp>
        <p:nvSpPr>
          <p:cNvPr id="3" name="Content Placeholder 2"/>
          <p:cNvSpPr>
            <a:spLocks noGrp="1"/>
          </p:cNvSpPr>
          <p:nvPr>
            <p:ph idx="1"/>
          </p:nvPr>
        </p:nvSpPr>
        <p:spPr/>
        <p:txBody>
          <a:bodyPr/>
          <a:lstStyle/>
          <a:p>
            <a:r>
              <a:rPr lang="en-GB" dirty="0" smtClean="0"/>
              <a:t>What do you know about curriculum history?</a:t>
            </a:r>
          </a:p>
          <a:p>
            <a:r>
              <a:rPr lang="en-GB" dirty="0" smtClean="0"/>
              <a:t>Has there always been a national curriculum in the UK?</a:t>
            </a:r>
          </a:p>
          <a:p>
            <a:r>
              <a:rPr lang="en-GB" dirty="0" smtClean="0"/>
              <a:t>Who decides what children learn? Has it always been this way?</a:t>
            </a:r>
            <a:endParaRPr lang="en-GB" dirty="0"/>
          </a:p>
        </p:txBody>
      </p:sp>
    </p:spTree>
    <p:extLst>
      <p:ext uri="{BB962C8B-B14F-4D97-AF65-F5344CB8AC3E}">
        <p14:creationId xmlns:p14="http://schemas.microsoft.com/office/powerpoint/2010/main" val="175923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Three focus points for Curriculum Decisions</a:t>
            </a:r>
            <a:br>
              <a:rPr lang="en-US" dirty="0"/>
            </a:br>
            <a:endParaRPr lang="en-GB" dirty="0"/>
          </a:p>
        </p:txBody>
      </p:sp>
      <p:sp>
        <p:nvSpPr>
          <p:cNvPr id="3" name="Content Placeholder 2"/>
          <p:cNvSpPr>
            <a:spLocks noGrp="1"/>
          </p:cNvSpPr>
          <p:nvPr>
            <p:ph idx="1"/>
          </p:nvPr>
        </p:nvSpPr>
        <p:spPr/>
        <p:txBody>
          <a:bodyPr>
            <a:normAutofit fontScale="85000" lnSpcReduction="20000"/>
          </a:bodyPr>
          <a:lstStyle/>
          <a:p>
            <a:pPr marL="274320" indent="-274320">
              <a:buClr>
                <a:schemeClr val="accent3"/>
              </a:buClr>
              <a:buNone/>
              <a:defRPr/>
            </a:pPr>
            <a:r>
              <a:rPr lang="en-US" u="sng" dirty="0" smtClean="0"/>
              <a:t>The </a:t>
            </a:r>
            <a:r>
              <a:rPr lang="en-US" u="sng" dirty="0"/>
              <a:t>Nature of Subject Matter</a:t>
            </a:r>
          </a:p>
          <a:p>
            <a:pPr marL="274320" indent="-274320">
              <a:buClr>
                <a:schemeClr val="accent3"/>
              </a:buClr>
              <a:defRPr/>
            </a:pPr>
            <a:r>
              <a:rPr lang="en-US" dirty="0"/>
              <a:t>Content of the curriculum, and what subject matter to include </a:t>
            </a:r>
            <a:r>
              <a:rPr lang="en-US" dirty="0" smtClean="0"/>
              <a:t>in the </a:t>
            </a:r>
            <a:r>
              <a:rPr lang="en-US" dirty="0"/>
              <a:t>curriculum</a:t>
            </a:r>
            <a:r>
              <a:rPr lang="en-US" dirty="0" smtClean="0"/>
              <a:t>.</a:t>
            </a:r>
          </a:p>
          <a:p>
            <a:pPr marL="0" indent="0">
              <a:buClr>
                <a:schemeClr val="accent3"/>
              </a:buClr>
              <a:buNone/>
              <a:defRPr/>
            </a:pPr>
            <a:endParaRPr lang="en-US" dirty="0"/>
          </a:p>
          <a:p>
            <a:pPr marL="274320" indent="-274320">
              <a:buClr>
                <a:schemeClr val="accent3"/>
              </a:buClr>
              <a:defRPr/>
            </a:pPr>
            <a:r>
              <a:rPr lang="en-US" dirty="0"/>
              <a:t>The subject matter of history should be based on evens that </a:t>
            </a:r>
            <a:r>
              <a:rPr lang="en-US" dirty="0" smtClean="0"/>
              <a:t> actually </a:t>
            </a:r>
            <a:r>
              <a:rPr lang="en-US" dirty="0"/>
              <a:t>happened in the past.</a:t>
            </a:r>
          </a:p>
          <a:p>
            <a:pPr marL="274320" indent="-274320">
              <a:buClr>
                <a:schemeClr val="accent3"/>
              </a:buClr>
              <a:buNone/>
              <a:defRPr/>
            </a:pPr>
            <a:endParaRPr lang="en-US" dirty="0"/>
          </a:p>
          <a:p>
            <a:pPr marL="274320" indent="-274320">
              <a:buClr>
                <a:schemeClr val="accent3"/>
              </a:buClr>
              <a:buNone/>
              <a:defRPr/>
            </a:pPr>
            <a:r>
              <a:rPr lang="en-US" u="sng" dirty="0" smtClean="0"/>
              <a:t>The </a:t>
            </a:r>
            <a:r>
              <a:rPr lang="en-US" u="sng" dirty="0"/>
              <a:t>Nature of the Society</a:t>
            </a:r>
          </a:p>
          <a:p>
            <a:pPr marL="274320" indent="-274320">
              <a:buClr>
                <a:schemeClr val="accent3"/>
              </a:buClr>
              <a:defRPr/>
            </a:pPr>
            <a:r>
              <a:rPr lang="en-US" dirty="0"/>
              <a:t>If the curriculum is to have  utilitarian values, then it must lead the student not only to knowledge of the external world for its own sake, but also to knowledge that can be applied in the world</a:t>
            </a:r>
            <a:endParaRPr lang="en-GB" dirty="0"/>
          </a:p>
        </p:txBody>
      </p:sp>
    </p:spTree>
    <p:extLst>
      <p:ext uri="{BB962C8B-B14F-4D97-AF65-F5344CB8AC3E}">
        <p14:creationId xmlns:p14="http://schemas.microsoft.com/office/powerpoint/2010/main" val="878751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Three focus points for Curriculum Decisions</a:t>
            </a:r>
            <a:endParaRPr lang="en-GB" dirty="0"/>
          </a:p>
        </p:txBody>
      </p:sp>
      <p:sp>
        <p:nvSpPr>
          <p:cNvPr id="3" name="Content Placeholder 2"/>
          <p:cNvSpPr>
            <a:spLocks noGrp="1"/>
          </p:cNvSpPr>
          <p:nvPr>
            <p:ph idx="1"/>
          </p:nvPr>
        </p:nvSpPr>
        <p:spPr>
          <a:xfrm>
            <a:off x="1435608" y="1447800"/>
            <a:ext cx="7498080" cy="5149552"/>
          </a:xfrm>
        </p:spPr>
        <p:txBody>
          <a:bodyPr>
            <a:normAutofit fontScale="77500" lnSpcReduction="20000"/>
          </a:bodyPr>
          <a:lstStyle/>
          <a:p>
            <a:pPr marL="0" indent="0">
              <a:buClr>
                <a:schemeClr val="accent3"/>
              </a:buClr>
              <a:buNone/>
              <a:defRPr/>
            </a:pPr>
            <a:endParaRPr lang="en-US" u="sng" dirty="0" smtClean="0"/>
          </a:p>
          <a:p>
            <a:pPr marL="0" indent="0">
              <a:buClr>
                <a:schemeClr val="accent3"/>
              </a:buClr>
              <a:buNone/>
              <a:defRPr/>
            </a:pPr>
            <a:r>
              <a:rPr lang="en-US" u="sng" dirty="0" smtClean="0"/>
              <a:t>The </a:t>
            </a:r>
            <a:r>
              <a:rPr lang="en-US" u="sng" dirty="0"/>
              <a:t>Nature of the Individuals</a:t>
            </a:r>
          </a:p>
          <a:p>
            <a:pPr marL="274320" indent="-274320">
              <a:buClr>
                <a:schemeClr val="accent3"/>
              </a:buClr>
              <a:defRPr/>
            </a:pPr>
            <a:r>
              <a:rPr lang="en-US" dirty="0"/>
              <a:t>The third basic focal point around which decisions about curricula can be made is the nature of the individual</a:t>
            </a:r>
            <a:r>
              <a:rPr lang="en-US" dirty="0" smtClean="0"/>
              <a:t>.</a:t>
            </a:r>
          </a:p>
          <a:p>
            <a:pPr marL="0" indent="0">
              <a:buClr>
                <a:schemeClr val="accent3"/>
              </a:buClr>
              <a:buNone/>
              <a:defRPr/>
            </a:pPr>
            <a:endParaRPr lang="en-US" dirty="0"/>
          </a:p>
          <a:p>
            <a:pPr marL="274320" indent="-274320">
              <a:buClr>
                <a:schemeClr val="accent3"/>
              </a:buClr>
              <a:defRPr/>
            </a:pPr>
            <a:r>
              <a:rPr lang="en-US" dirty="0"/>
              <a:t>The curriculum is also a set of suggestions to the teacher about how to take advantage of the present opportunities worthwhile, growth for each student in the long run</a:t>
            </a:r>
            <a:r>
              <a:rPr lang="en-US" dirty="0" smtClean="0"/>
              <a:t>.</a:t>
            </a:r>
          </a:p>
          <a:p>
            <a:pPr marL="0" indent="0">
              <a:buClr>
                <a:schemeClr val="accent3"/>
              </a:buClr>
              <a:buNone/>
              <a:defRPr/>
            </a:pPr>
            <a:endParaRPr lang="en-US" dirty="0"/>
          </a:p>
          <a:p>
            <a:pPr marL="274320" indent="-274320">
              <a:buClr>
                <a:schemeClr val="accent3"/>
              </a:buClr>
              <a:defRPr/>
            </a:pPr>
            <a:r>
              <a:rPr lang="en-US" dirty="0"/>
              <a:t>The History of Curriculum Design in UK during </a:t>
            </a:r>
            <a:r>
              <a:rPr lang="en-US"/>
              <a:t>the </a:t>
            </a:r>
            <a:r>
              <a:rPr lang="en-US" smtClean="0"/>
              <a:t>21st </a:t>
            </a:r>
            <a:r>
              <a:rPr lang="en-US" dirty="0"/>
              <a:t>century is, therefore, a history of these three focal points for deciding on content ad making other curriculum decisions.</a:t>
            </a:r>
          </a:p>
          <a:p>
            <a:endParaRPr lang="en-GB" dirty="0"/>
          </a:p>
        </p:txBody>
      </p:sp>
    </p:spTree>
    <p:extLst>
      <p:ext uri="{BB962C8B-B14F-4D97-AF65-F5344CB8AC3E}">
        <p14:creationId xmlns:p14="http://schemas.microsoft.com/office/powerpoint/2010/main" val="3184979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of the curriculum in UK</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smtClean="0"/>
          </a:p>
          <a:p>
            <a:endParaRPr lang="en-GB" dirty="0"/>
          </a:p>
          <a:p>
            <a:pPr marL="82296" indent="0">
              <a:buNone/>
            </a:pPr>
            <a:r>
              <a:rPr lang="en-GB" dirty="0" smtClean="0"/>
              <a:t>Pre 1979 = </a:t>
            </a:r>
            <a:r>
              <a:rPr lang="en-GB" dirty="0"/>
              <a:t>T</a:t>
            </a:r>
            <a:r>
              <a:rPr lang="en-GB" dirty="0" smtClean="0"/>
              <a:t>he curriculum was seen as a ‘secret garden’ that government ministers were not supposed to enter – why?</a:t>
            </a:r>
          </a:p>
          <a:p>
            <a:pPr marL="82296" indent="0">
              <a:buNone/>
            </a:pPr>
            <a:endParaRPr lang="en-GB" dirty="0"/>
          </a:p>
          <a:p>
            <a:pPr marL="82296" indent="0">
              <a:buNone/>
            </a:pPr>
            <a:r>
              <a:rPr lang="en-GB" dirty="0" smtClean="0"/>
              <a:t>Need for change = </a:t>
            </a:r>
          </a:p>
          <a:p>
            <a:pPr marL="82296" indent="0">
              <a:buNone/>
            </a:pPr>
            <a:r>
              <a:rPr lang="en-GB" dirty="0"/>
              <a:t>The ‘core curriculum’ mentioned by Callaghan would provide a basis on which the efficiency of the education system could be measured, especially in relation to certain basic skills such as literacy and numeracy</a:t>
            </a:r>
            <a:endParaRPr lang="en-GB" dirty="0" smtClean="0"/>
          </a:p>
          <a:p>
            <a:endParaRPr lang="en-GB" dirty="0"/>
          </a:p>
        </p:txBody>
      </p:sp>
    </p:spTree>
    <p:extLst>
      <p:ext uri="{BB962C8B-B14F-4D97-AF65-F5344CB8AC3E}">
        <p14:creationId xmlns:p14="http://schemas.microsoft.com/office/powerpoint/2010/main" val="1220755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1979 – LEA arrangements for the School Curriculum</a:t>
            </a:r>
            <a:endParaRPr lang="en-GB" dirty="0"/>
          </a:p>
        </p:txBody>
      </p:sp>
      <p:sp>
        <p:nvSpPr>
          <p:cNvPr id="3" name="Content Placeholder 2"/>
          <p:cNvSpPr>
            <a:spLocks noGrp="1"/>
          </p:cNvSpPr>
          <p:nvPr>
            <p:ph idx="1"/>
          </p:nvPr>
        </p:nvSpPr>
        <p:spPr/>
        <p:txBody>
          <a:bodyPr>
            <a:normAutofit lnSpcReduction="10000"/>
          </a:bodyPr>
          <a:lstStyle/>
          <a:p>
            <a:r>
              <a:rPr lang="en-GB" dirty="0" smtClean="0"/>
              <a:t>Required local authorities to publish their curriculum policies</a:t>
            </a:r>
          </a:p>
          <a:p>
            <a:endParaRPr lang="en-GB" dirty="0"/>
          </a:p>
          <a:p>
            <a:r>
              <a:rPr lang="en-GB" dirty="0" smtClean="0"/>
              <a:t>One question asked: What curricular elements do the authority regard as essential?</a:t>
            </a:r>
          </a:p>
          <a:p>
            <a:pPr marL="82296" indent="0">
              <a:buNone/>
            </a:pPr>
            <a:endParaRPr lang="en-GB" dirty="0" smtClean="0"/>
          </a:p>
          <a:p>
            <a:pPr marL="82296" indent="0">
              <a:buNone/>
            </a:pPr>
            <a:r>
              <a:rPr lang="en-GB" b="1" u="sng" dirty="0" smtClean="0"/>
              <a:t>Task: </a:t>
            </a:r>
            <a:r>
              <a:rPr lang="en-GB" dirty="0" smtClean="0"/>
              <a:t>Make a list of school subjects that you think were included in the response for a) primary, b) secondary </a:t>
            </a:r>
            <a:endParaRPr lang="en-GB" dirty="0"/>
          </a:p>
        </p:txBody>
      </p:sp>
    </p:spTree>
    <p:extLst>
      <p:ext uri="{BB962C8B-B14F-4D97-AF65-F5344CB8AC3E}">
        <p14:creationId xmlns:p14="http://schemas.microsoft.com/office/powerpoint/2010/main" val="2586215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Primary</a:t>
            </a:r>
            <a:endParaRPr lang="en-GB" dirty="0"/>
          </a:p>
        </p:txBody>
      </p:sp>
      <p:sp>
        <p:nvSpPr>
          <p:cNvPr id="3" name="Content Placeholder 2"/>
          <p:cNvSpPr>
            <a:spLocks noGrp="1"/>
          </p:cNvSpPr>
          <p:nvPr>
            <p:ph idx="1"/>
          </p:nvPr>
        </p:nvSpPr>
        <p:spPr/>
        <p:txBody>
          <a:bodyPr/>
          <a:lstStyle/>
          <a:p>
            <a:r>
              <a:rPr lang="en-GB" dirty="0" smtClean="0"/>
              <a:t>1) Language and number</a:t>
            </a:r>
          </a:p>
          <a:p>
            <a:r>
              <a:rPr lang="en-GB" dirty="0" smtClean="0"/>
              <a:t>2) Religious education</a:t>
            </a:r>
          </a:p>
          <a:p>
            <a:r>
              <a:rPr lang="en-GB" dirty="0" smtClean="0"/>
              <a:t>3) Science and Environmental Studies</a:t>
            </a:r>
          </a:p>
          <a:p>
            <a:r>
              <a:rPr lang="en-GB" dirty="0" smtClean="0"/>
              <a:t>4) PE</a:t>
            </a:r>
          </a:p>
          <a:p>
            <a:r>
              <a:rPr lang="en-GB" dirty="0" smtClean="0"/>
              <a:t>5) Aesthetics/Craft subjects</a:t>
            </a:r>
          </a:p>
          <a:p>
            <a:r>
              <a:rPr lang="en-GB" dirty="0" smtClean="0"/>
              <a:t>6) Health education</a:t>
            </a:r>
          </a:p>
          <a:p>
            <a:endParaRPr lang="en-GB" dirty="0"/>
          </a:p>
          <a:p>
            <a:pPr marL="82296" indent="0">
              <a:buNone/>
            </a:pPr>
            <a:r>
              <a:rPr lang="en-GB" dirty="0" smtClean="0"/>
              <a:t>Gordan et al (2013)</a:t>
            </a:r>
            <a:endParaRPr lang="en-GB" dirty="0"/>
          </a:p>
        </p:txBody>
      </p:sp>
    </p:spTree>
    <p:extLst>
      <p:ext uri="{BB962C8B-B14F-4D97-AF65-F5344CB8AC3E}">
        <p14:creationId xmlns:p14="http://schemas.microsoft.com/office/powerpoint/2010/main" val="62482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Secondary </a:t>
            </a:r>
            <a:endParaRPr lang="en-GB" dirty="0"/>
          </a:p>
        </p:txBody>
      </p:sp>
      <p:sp>
        <p:nvSpPr>
          <p:cNvPr id="3" name="Content Placeholder 2"/>
          <p:cNvSpPr>
            <a:spLocks noGrp="1"/>
          </p:cNvSpPr>
          <p:nvPr>
            <p:ph idx="1"/>
          </p:nvPr>
        </p:nvSpPr>
        <p:spPr/>
        <p:txBody>
          <a:bodyPr/>
          <a:lstStyle/>
          <a:p>
            <a:r>
              <a:rPr lang="en-GB" dirty="0" smtClean="0"/>
              <a:t>1) English and Mathematics</a:t>
            </a:r>
          </a:p>
          <a:p>
            <a:r>
              <a:rPr lang="en-GB" dirty="0" smtClean="0"/>
              <a:t>2)Science, RE and PE</a:t>
            </a:r>
          </a:p>
          <a:p>
            <a:r>
              <a:rPr lang="en-GB" dirty="0" smtClean="0"/>
              <a:t>3)Modern languages</a:t>
            </a:r>
          </a:p>
          <a:p>
            <a:r>
              <a:rPr lang="en-GB" dirty="0" smtClean="0"/>
              <a:t>4)Careers Education</a:t>
            </a:r>
          </a:p>
          <a:p>
            <a:r>
              <a:rPr lang="en-GB" dirty="0" smtClean="0"/>
              <a:t>5)Health Education</a:t>
            </a:r>
            <a:endParaRPr lang="en-GB" dirty="0"/>
          </a:p>
        </p:txBody>
      </p:sp>
      <p:sp>
        <p:nvSpPr>
          <p:cNvPr id="4" name="Rectangle 3"/>
          <p:cNvSpPr/>
          <p:nvPr/>
        </p:nvSpPr>
        <p:spPr>
          <a:xfrm>
            <a:off x="1331640" y="5816479"/>
            <a:ext cx="2125647" cy="369332"/>
          </a:xfrm>
          <a:prstGeom prst="rect">
            <a:avLst/>
          </a:prstGeom>
        </p:spPr>
        <p:txBody>
          <a:bodyPr wrap="none">
            <a:spAutoFit/>
          </a:bodyPr>
          <a:lstStyle/>
          <a:p>
            <a:pPr marL="82296" indent="0">
              <a:buNone/>
            </a:pPr>
            <a:r>
              <a:rPr lang="en-GB" dirty="0"/>
              <a:t>Gordan et al (2013)</a:t>
            </a:r>
          </a:p>
        </p:txBody>
      </p:sp>
    </p:spTree>
    <p:extLst>
      <p:ext uri="{BB962C8B-B14F-4D97-AF65-F5344CB8AC3E}">
        <p14:creationId xmlns:p14="http://schemas.microsoft.com/office/powerpoint/2010/main" val="1980129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Curriculum history</a:t>
            </a:r>
            <a:endParaRPr lang="en-GB" dirty="0"/>
          </a:p>
        </p:txBody>
      </p:sp>
      <p:sp>
        <p:nvSpPr>
          <p:cNvPr id="3" name="Content Placeholder 2"/>
          <p:cNvSpPr>
            <a:spLocks noGrp="1"/>
          </p:cNvSpPr>
          <p:nvPr>
            <p:ph idx="1"/>
          </p:nvPr>
        </p:nvSpPr>
        <p:spPr>
          <a:xfrm>
            <a:off x="1435608" y="1447800"/>
            <a:ext cx="7498080" cy="5149552"/>
          </a:xfrm>
        </p:spPr>
        <p:txBody>
          <a:bodyPr>
            <a:normAutofit lnSpcReduction="10000"/>
          </a:bodyPr>
          <a:lstStyle/>
          <a:p>
            <a:r>
              <a:rPr lang="en-GB" sz="2000" b="1" u="sng" dirty="0" smtClean="0"/>
              <a:t>The </a:t>
            </a:r>
            <a:r>
              <a:rPr lang="en-GB" sz="2000" b="1" u="sng" dirty="0"/>
              <a:t>school curriculum (1981) </a:t>
            </a:r>
            <a:r>
              <a:rPr lang="en-GB" sz="2000" dirty="0"/>
              <a:t>- </a:t>
            </a:r>
            <a:r>
              <a:rPr lang="en-GB" sz="2000" dirty="0" smtClean="0"/>
              <a:t>Secretaries </a:t>
            </a:r>
            <a:r>
              <a:rPr lang="en-GB" sz="2000" dirty="0"/>
              <a:t>of state (for Education and Wales) said they had decided to 'set out in some detail the approach to the school curriculum which they consider should now be followed in the years ahead'. </a:t>
            </a:r>
            <a:endParaRPr lang="en-GB" sz="2000" dirty="0" smtClean="0"/>
          </a:p>
          <a:p>
            <a:endParaRPr lang="en-GB" sz="2000" dirty="0"/>
          </a:p>
          <a:p>
            <a:r>
              <a:rPr lang="en-GB" sz="2000" dirty="0" smtClean="0"/>
              <a:t>HMI </a:t>
            </a:r>
            <a:r>
              <a:rPr lang="en-GB" sz="2000" dirty="0"/>
              <a:t>published </a:t>
            </a:r>
            <a:r>
              <a:rPr lang="en-GB" sz="2000" dirty="0" smtClean="0"/>
              <a:t>number of publications to support </a:t>
            </a:r>
            <a:r>
              <a:rPr lang="en-GB" sz="2000" dirty="0"/>
              <a:t>schools and LEAs in formulating curriculum </a:t>
            </a:r>
            <a:r>
              <a:rPr lang="en-GB" sz="2000" dirty="0" smtClean="0"/>
              <a:t>policies:</a:t>
            </a:r>
          </a:p>
          <a:p>
            <a:pPr>
              <a:buFontTx/>
              <a:buChar char="-"/>
            </a:pPr>
            <a:r>
              <a:rPr lang="en-GB" sz="1600" dirty="0" smtClean="0"/>
              <a:t>A </a:t>
            </a:r>
            <a:r>
              <a:rPr lang="en-GB" sz="1600" dirty="0"/>
              <a:t>Framework for the School Curriculum (HMI 1980); </a:t>
            </a:r>
            <a:endParaRPr lang="en-GB" sz="1600" dirty="0" smtClean="0"/>
          </a:p>
          <a:p>
            <a:pPr>
              <a:buFontTx/>
              <a:buChar char="-"/>
            </a:pPr>
            <a:r>
              <a:rPr lang="en-GB" sz="1600" dirty="0" smtClean="0"/>
              <a:t>A View of the Curriculum (HMI </a:t>
            </a:r>
            <a:r>
              <a:rPr lang="en-GB" sz="1600" dirty="0"/>
              <a:t>Series: Matters for Discussion No. 11 1980); </a:t>
            </a:r>
            <a:endParaRPr lang="en-GB" sz="1600" dirty="0" smtClean="0"/>
          </a:p>
          <a:p>
            <a:pPr>
              <a:buFontTx/>
              <a:buChar char="-"/>
            </a:pPr>
            <a:r>
              <a:rPr lang="en-GB" sz="1600" dirty="0" smtClean="0"/>
              <a:t>The Curriculum for 5 -16 (HMI </a:t>
            </a:r>
            <a:r>
              <a:rPr lang="en-GB" sz="1600" dirty="0"/>
              <a:t>Curriculum Matters 2 1985</a:t>
            </a:r>
            <a:r>
              <a:rPr lang="en-GB" sz="1600" dirty="0" smtClean="0"/>
              <a:t>).</a:t>
            </a:r>
          </a:p>
          <a:p>
            <a:pPr>
              <a:buFontTx/>
              <a:buChar char="-"/>
            </a:pPr>
            <a:endParaRPr lang="en-GB" sz="1600" dirty="0"/>
          </a:p>
          <a:p>
            <a:r>
              <a:rPr lang="en-GB" sz="2000" dirty="0" smtClean="0"/>
              <a:t>The </a:t>
            </a:r>
            <a:r>
              <a:rPr lang="en-GB" sz="2000" dirty="0"/>
              <a:t>school curriculum should be thought of in terms of 'areas of learning and experience' </a:t>
            </a:r>
            <a:endParaRPr lang="en-GB" sz="2000" dirty="0" smtClean="0"/>
          </a:p>
          <a:p>
            <a:pPr marL="82296" indent="0">
              <a:buNone/>
            </a:pPr>
            <a:endParaRPr lang="en-GB" sz="2000" dirty="0"/>
          </a:p>
          <a:p>
            <a:r>
              <a:rPr lang="en-GB" sz="2000" dirty="0" smtClean="0"/>
              <a:t>It should include </a:t>
            </a:r>
            <a:r>
              <a:rPr lang="en-GB" sz="2000" dirty="0"/>
              <a:t>not only the formal programme of lessons, but also the 'informal' programme of so-called extracurricular activities</a:t>
            </a:r>
          </a:p>
        </p:txBody>
      </p:sp>
    </p:spTree>
    <p:extLst>
      <p:ext uri="{BB962C8B-B14F-4D97-AF65-F5344CB8AC3E}">
        <p14:creationId xmlns:p14="http://schemas.microsoft.com/office/powerpoint/2010/main" val="3985850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National Curriculum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To ensure </a:t>
            </a:r>
            <a:r>
              <a:rPr lang="en-GB" dirty="0"/>
              <a:t>schools reached a required standard which was testable and </a:t>
            </a:r>
            <a:r>
              <a:rPr lang="en-GB" dirty="0" smtClean="0"/>
              <a:t>comparable.</a:t>
            </a:r>
          </a:p>
          <a:p>
            <a:endParaRPr lang="en-GB" dirty="0"/>
          </a:p>
          <a:p>
            <a:r>
              <a:rPr lang="en-GB" dirty="0"/>
              <a:t>promote the spiritual, moral, cultural, mental and physical development of pupils at the school and of </a:t>
            </a:r>
            <a:r>
              <a:rPr lang="en-GB" dirty="0" smtClean="0"/>
              <a:t>society</a:t>
            </a:r>
          </a:p>
          <a:p>
            <a:endParaRPr lang="en-GB" dirty="0"/>
          </a:p>
          <a:p>
            <a:r>
              <a:rPr lang="en-GB" dirty="0"/>
              <a:t>prepare such pupils for the opportunities, responsibilities and experiences of adult </a:t>
            </a:r>
            <a:r>
              <a:rPr lang="en-GB" dirty="0" smtClean="0"/>
              <a:t>life</a:t>
            </a:r>
          </a:p>
          <a:p>
            <a:pPr marL="82296" indent="0">
              <a:buNone/>
            </a:pPr>
            <a:endParaRPr lang="en-GB" dirty="0" smtClean="0"/>
          </a:p>
          <a:p>
            <a:r>
              <a:rPr lang="en-GB" dirty="0">
                <a:hlinkClick r:id="rId3"/>
              </a:rPr>
              <a:t>http://</a:t>
            </a:r>
            <a:r>
              <a:rPr lang="en-GB" dirty="0" smtClean="0">
                <a:hlinkClick r:id="rId3"/>
              </a:rPr>
              <a:t>www.bbc.co.uk/news/uk-wales-31534284</a:t>
            </a:r>
            <a:endParaRPr lang="en-GB" dirty="0" smtClean="0"/>
          </a:p>
          <a:p>
            <a:endParaRPr lang="en-GB" dirty="0"/>
          </a:p>
        </p:txBody>
      </p:sp>
    </p:spTree>
    <p:extLst>
      <p:ext uri="{BB962C8B-B14F-4D97-AF65-F5344CB8AC3E}">
        <p14:creationId xmlns:p14="http://schemas.microsoft.com/office/powerpoint/2010/main" val="847225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National Curriculum 1988</a:t>
            </a:r>
            <a:endParaRPr lang="en-GB" dirty="0"/>
          </a:p>
        </p:txBody>
      </p:sp>
      <p:sp>
        <p:nvSpPr>
          <p:cNvPr id="3" name="Content Placeholder 2"/>
          <p:cNvSpPr>
            <a:spLocks noGrp="1"/>
          </p:cNvSpPr>
          <p:nvPr>
            <p:ph idx="1"/>
          </p:nvPr>
        </p:nvSpPr>
        <p:spPr/>
        <p:txBody>
          <a:bodyPr>
            <a:normAutofit fontScale="62500" lnSpcReduction="20000"/>
          </a:bodyPr>
          <a:lstStyle/>
          <a:p>
            <a:r>
              <a:rPr lang="en-GB" b="1" dirty="0" smtClean="0"/>
              <a:t>Roll-out of the National Curriculum 1992</a:t>
            </a:r>
          </a:p>
          <a:p>
            <a:pPr marL="82296" indent="0">
              <a:buNone/>
            </a:pPr>
            <a:endParaRPr lang="en-GB" b="1" dirty="0" smtClean="0"/>
          </a:p>
          <a:p>
            <a:r>
              <a:rPr lang="en-GB" b="1" dirty="0" smtClean="0"/>
              <a:t>Key stages </a:t>
            </a:r>
            <a:r>
              <a:rPr lang="en-GB" dirty="0" smtClean="0"/>
              <a:t>were introduced</a:t>
            </a:r>
          </a:p>
          <a:p>
            <a:pPr marL="82296" indent="0">
              <a:buNone/>
            </a:pPr>
            <a:endParaRPr lang="en-GB" dirty="0" smtClean="0"/>
          </a:p>
          <a:p>
            <a:r>
              <a:rPr lang="en-GB" b="1" dirty="0"/>
              <a:t>Attainment Targets </a:t>
            </a:r>
            <a:r>
              <a:rPr lang="en-GB" dirty="0"/>
              <a:t>(“the knowledge, skills and understanding which pupils of different abilities and maturities are expected to have by the end of each Key Stage</a:t>
            </a:r>
            <a:r>
              <a:rPr lang="en-GB" dirty="0" smtClean="0"/>
              <a:t>”)</a:t>
            </a:r>
          </a:p>
          <a:p>
            <a:pPr marL="82296" indent="0">
              <a:buNone/>
            </a:pPr>
            <a:endParaRPr lang="en-GB" dirty="0" smtClean="0"/>
          </a:p>
          <a:p>
            <a:r>
              <a:rPr lang="en-GB" b="1" dirty="0"/>
              <a:t>Programmes of Study </a:t>
            </a:r>
            <a:r>
              <a:rPr lang="en-GB" dirty="0"/>
              <a:t>(“the matters, skills and processes which are required to be taught to pupils of different abilities and maturities during each Key Stage”). </a:t>
            </a:r>
            <a:endParaRPr lang="en-GB" dirty="0" smtClean="0"/>
          </a:p>
          <a:p>
            <a:endParaRPr lang="en-GB" dirty="0" smtClean="0"/>
          </a:p>
          <a:p>
            <a:r>
              <a:rPr lang="en-GB" b="1" dirty="0"/>
              <a:t>Ten subjects </a:t>
            </a:r>
            <a:r>
              <a:rPr lang="en-GB" dirty="0"/>
              <a:t>(plus Religion Education) were set </a:t>
            </a:r>
            <a:r>
              <a:rPr lang="en-GB" dirty="0" smtClean="0"/>
              <a:t>out</a:t>
            </a:r>
          </a:p>
          <a:p>
            <a:endParaRPr lang="en-GB" dirty="0"/>
          </a:p>
          <a:p>
            <a:r>
              <a:rPr lang="en-GB" b="1" dirty="0" smtClean="0"/>
              <a:t>SATs and GCSEs</a:t>
            </a:r>
            <a:endParaRPr lang="en-GB" dirty="0"/>
          </a:p>
          <a:p>
            <a:endParaRPr lang="en-GB" dirty="0"/>
          </a:p>
        </p:txBody>
      </p:sp>
    </p:spTree>
    <p:extLst>
      <p:ext uri="{BB962C8B-B14F-4D97-AF65-F5344CB8AC3E}">
        <p14:creationId xmlns:p14="http://schemas.microsoft.com/office/powerpoint/2010/main" val="230481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Task</a:t>
            </a:r>
            <a:endParaRPr lang="en-GB" dirty="0"/>
          </a:p>
        </p:txBody>
      </p:sp>
      <p:sp>
        <p:nvSpPr>
          <p:cNvPr id="3" name="Content Placeholder 2"/>
          <p:cNvSpPr>
            <a:spLocks noGrp="1"/>
          </p:cNvSpPr>
          <p:nvPr>
            <p:ph idx="1"/>
          </p:nvPr>
        </p:nvSpPr>
        <p:spPr/>
        <p:txBody>
          <a:bodyPr/>
          <a:lstStyle/>
          <a:p>
            <a:r>
              <a:rPr lang="en-GB" dirty="0" smtClean="0"/>
              <a:t>What ten subjects do you think were included in the National Curriculum?</a:t>
            </a:r>
          </a:p>
          <a:p>
            <a:endParaRPr lang="en-GB" dirty="0"/>
          </a:p>
          <a:p>
            <a:r>
              <a:rPr lang="en-GB" dirty="0" smtClean="0"/>
              <a:t>Which three subjects were the ‘core’ subjects?</a:t>
            </a:r>
            <a:endParaRPr lang="en-GB" dirty="0"/>
          </a:p>
        </p:txBody>
      </p:sp>
    </p:spTree>
    <p:extLst>
      <p:ext uri="{BB962C8B-B14F-4D97-AF65-F5344CB8AC3E}">
        <p14:creationId xmlns:p14="http://schemas.microsoft.com/office/powerpoint/2010/main" val="352996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Ten Subjects</a:t>
            </a:r>
            <a:endParaRPr lang="en-GB" dirty="0"/>
          </a:p>
        </p:txBody>
      </p:sp>
      <p:sp>
        <p:nvSpPr>
          <p:cNvPr id="3" name="Content Placeholder 2"/>
          <p:cNvSpPr>
            <a:spLocks noGrp="1"/>
          </p:cNvSpPr>
          <p:nvPr>
            <p:ph idx="1"/>
          </p:nvPr>
        </p:nvSpPr>
        <p:spPr/>
        <p:txBody>
          <a:bodyPr>
            <a:normAutofit fontScale="70000" lnSpcReduction="20000"/>
          </a:bodyPr>
          <a:lstStyle/>
          <a:p>
            <a:r>
              <a:rPr lang="en-GB" dirty="0"/>
              <a:t>S</a:t>
            </a:r>
            <a:r>
              <a:rPr lang="en-GB" dirty="0" smtClean="0"/>
              <a:t>ubjects </a:t>
            </a:r>
            <a:r>
              <a:rPr lang="en-GB" dirty="0"/>
              <a:t>were divided into two sub-categories (core and foundation). </a:t>
            </a:r>
            <a:endParaRPr lang="en-GB" dirty="0" smtClean="0"/>
          </a:p>
          <a:p>
            <a:endParaRPr lang="en-GB" dirty="0"/>
          </a:p>
          <a:p>
            <a:r>
              <a:rPr lang="en-GB" dirty="0" smtClean="0"/>
              <a:t>Three </a:t>
            </a:r>
            <a:r>
              <a:rPr lang="en-GB" dirty="0"/>
              <a:t>main core subjects were English, Maths and </a:t>
            </a:r>
            <a:r>
              <a:rPr lang="en-GB" dirty="0" smtClean="0"/>
              <a:t>Science,</a:t>
            </a:r>
          </a:p>
          <a:p>
            <a:endParaRPr lang="en-GB" dirty="0"/>
          </a:p>
          <a:p>
            <a:r>
              <a:rPr lang="en-GB" dirty="0"/>
              <a:t>S</a:t>
            </a:r>
            <a:r>
              <a:rPr lang="en-GB" dirty="0" smtClean="0"/>
              <a:t>even </a:t>
            </a:r>
            <a:r>
              <a:rPr lang="en-GB" dirty="0"/>
              <a:t>other foundation subjects (Art, Home Economics. Music, History, a Modern Foreign Language (only compulsory in secondary schools), Geography and Physical </a:t>
            </a:r>
            <a:r>
              <a:rPr lang="en-GB" dirty="0" smtClean="0"/>
              <a:t>Education.</a:t>
            </a:r>
          </a:p>
          <a:p>
            <a:endParaRPr lang="en-GB" dirty="0"/>
          </a:p>
          <a:p>
            <a:r>
              <a:rPr lang="en-GB" dirty="0" smtClean="0"/>
              <a:t>Compulsory </a:t>
            </a:r>
            <a:r>
              <a:rPr lang="en-GB" dirty="0"/>
              <a:t>National tests (SATS) were introduced at 7, 11 and 14 on core subjects. </a:t>
            </a:r>
            <a:r>
              <a:rPr lang="en-GB" dirty="0" smtClean="0"/>
              <a:t> The </a:t>
            </a:r>
            <a:r>
              <a:rPr lang="en-GB" dirty="0"/>
              <a:t>results are published annually in league tables (along with GCSE/A levels and truancy statistics).</a:t>
            </a:r>
            <a:br>
              <a:rPr lang="en-GB" dirty="0"/>
            </a:br>
            <a:r>
              <a:rPr lang="en-GB" dirty="0"/>
              <a:t/>
            </a:r>
            <a:br>
              <a:rPr lang="en-GB" dirty="0"/>
            </a:br>
            <a:endParaRPr lang="en-GB" dirty="0"/>
          </a:p>
        </p:txBody>
      </p:sp>
    </p:spTree>
    <p:extLst>
      <p:ext uri="{BB962C8B-B14F-4D97-AF65-F5344CB8AC3E}">
        <p14:creationId xmlns:p14="http://schemas.microsoft.com/office/powerpoint/2010/main" val="3246156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457200" y="1935480"/>
            <a:ext cx="8229600" cy="4589864"/>
          </a:xfrm>
        </p:spPr>
        <p:txBody>
          <a:bodyPr>
            <a:normAutofit fontScale="62500" lnSpcReduction="20000"/>
          </a:bodyPr>
          <a:lstStyle/>
          <a:p>
            <a:pPr marL="0" indent="0">
              <a:buNone/>
            </a:pPr>
            <a:r>
              <a:rPr lang="en-GB" dirty="0" smtClean="0"/>
              <a:t>Watch the video and answer the questions:</a:t>
            </a:r>
          </a:p>
          <a:p>
            <a:pPr marL="0" indent="0">
              <a:buNone/>
            </a:pPr>
            <a:r>
              <a:rPr lang="en-GB" dirty="0">
                <a:hlinkClick r:id="rId3"/>
              </a:rPr>
              <a:t>https://</a:t>
            </a:r>
            <a:r>
              <a:rPr lang="en-GB" dirty="0" smtClean="0">
                <a:hlinkClick r:id="rId3"/>
              </a:rPr>
              <a:t>www.youtube.com/watch?v=tf8A9lw3Ssc</a:t>
            </a:r>
            <a:endParaRPr lang="en-GB" dirty="0" smtClean="0"/>
          </a:p>
          <a:p>
            <a:pPr marL="0" indent="0">
              <a:buNone/>
            </a:pPr>
            <a:endParaRPr lang="en-GB" dirty="0" smtClean="0"/>
          </a:p>
          <a:p>
            <a:r>
              <a:rPr lang="en-GB" dirty="0" smtClean="0"/>
              <a:t>How has the curriculum changed?</a:t>
            </a:r>
          </a:p>
          <a:p>
            <a:pPr marL="0" indent="0">
              <a:buNone/>
            </a:pPr>
            <a:endParaRPr lang="en-GB" dirty="0" smtClean="0"/>
          </a:p>
          <a:p>
            <a:r>
              <a:rPr lang="en-GB" dirty="0" smtClean="0"/>
              <a:t>Do you think there are any positive points about the curriculum in 1977? –what?</a:t>
            </a:r>
          </a:p>
          <a:p>
            <a:pPr marL="0" indent="0">
              <a:buNone/>
            </a:pPr>
            <a:endParaRPr lang="en-GB" dirty="0" smtClean="0"/>
          </a:p>
          <a:p>
            <a:r>
              <a:rPr lang="en-GB" dirty="0" smtClean="0"/>
              <a:t>Do you think there are any negative  points about the curriculum in 1977? – what?</a:t>
            </a:r>
          </a:p>
          <a:p>
            <a:pPr marL="0" indent="0">
              <a:buNone/>
            </a:pPr>
            <a:endParaRPr lang="en-GB" dirty="0" smtClean="0"/>
          </a:p>
          <a:p>
            <a:r>
              <a:rPr lang="en-GB" dirty="0" smtClean="0"/>
              <a:t>How were subjects taught?</a:t>
            </a:r>
          </a:p>
          <a:p>
            <a:pPr marL="0" indent="0">
              <a:buNone/>
            </a:pPr>
            <a:endParaRPr lang="en-GB" dirty="0" smtClean="0"/>
          </a:p>
          <a:p>
            <a:r>
              <a:rPr lang="en-GB" dirty="0" smtClean="0"/>
              <a:t>Was there a need to introduce a ‘National Curriculum?’ – why? </a:t>
            </a:r>
            <a:endParaRPr lang="en-GB" dirty="0"/>
          </a:p>
        </p:txBody>
      </p:sp>
    </p:spTree>
    <p:extLst>
      <p:ext uri="{BB962C8B-B14F-4D97-AF65-F5344CB8AC3E}">
        <p14:creationId xmlns:p14="http://schemas.microsoft.com/office/powerpoint/2010/main" val="3424641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revised curriculum 1995</a:t>
            </a:r>
            <a:endParaRPr lang="en-GB" dirty="0"/>
          </a:p>
        </p:txBody>
      </p:sp>
      <p:sp>
        <p:nvSpPr>
          <p:cNvPr id="3" name="Content Placeholder 2"/>
          <p:cNvSpPr>
            <a:spLocks noGrp="1"/>
          </p:cNvSpPr>
          <p:nvPr>
            <p:ph idx="1"/>
          </p:nvPr>
        </p:nvSpPr>
        <p:spPr>
          <a:xfrm>
            <a:off x="1435608" y="1447800"/>
            <a:ext cx="7498080" cy="5005536"/>
          </a:xfrm>
        </p:spPr>
        <p:txBody>
          <a:bodyPr>
            <a:normAutofit fontScale="77500" lnSpcReduction="20000"/>
          </a:bodyPr>
          <a:lstStyle/>
          <a:p>
            <a:pPr marL="82296" indent="0">
              <a:buNone/>
            </a:pPr>
            <a:r>
              <a:rPr lang="en-GB" dirty="0" smtClean="0"/>
              <a:t>The Dearing review (1994)</a:t>
            </a:r>
          </a:p>
          <a:p>
            <a:pPr marL="82296" indent="0">
              <a:buNone/>
            </a:pPr>
            <a:endParaRPr lang="en-GB" dirty="0" smtClean="0"/>
          </a:p>
          <a:p>
            <a:r>
              <a:rPr lang="en-GB" dirty="0"/>
              <a:t>Complaints from teachers about the workload prior to 1995</a:t>
            </a:r>
          </a:p>
          <a:p>
            <a:pPr marL="82296" indent="0">
              <a:buNone/>
            </a:pPr>
            <a:endParaRPr lang="en-GB" dirty="0" smtClean="0"/>
          </a:p>
          <a:p>
            <a:r>
              <a:rPr lang="en-GB" dirty="0"/>
              <a:t>free some 20% of teaching time for use at the discretion of the school. </a:t>
            </a:r>
            <a:endParaRPr lang="en-GB" dirty="0" smtClean="0"/>
          </a:p>
          <a:p>
            <a:pPr marL="82296" indent="0">
              <a:buNone/>
            </a:pPr>
            <a:endParaRPr lang="en-GB" dirty="0"/>
          </a:p>
          <a:p>
            <a:r>
              <a:rPr lang="en-GB" dirty="0" smtClean="0"/>
              <a:t>A slimmed down curriculum</a:t>
            </a:r>
          </a:p>
          <a:p>
            <a:pPr marL="82296" indent="0">
              <a:buNone/>
            </a:pPr>
            <a:endParaRPr lang="en-GB" dirty="0" smtClean="0"/>
          </a:p>
          <a:p>
            <a:r>
              <a:rPr lang="en-GB" dirty="0" smtClean="0"/>
              <a:t>All  present </a:t>
            </a:r>
            <a:r>
              <a:rPr lang="en-GB" dirty="0"/>
              <a:t>subjects of the National </a:t>
            </a:r>
            <a:r>
              <a:rPr lang="en-GB" dirty="0" smtClean="0"/>
              <a:t>Curriculum continued </a:t>
            </a:r>
            <a:r>
              <a:rPr lang="en-GB" dirty="0"/>
              <a:t>to be studied at Key Stages 1, 2 and 3 because they provide a broad and balanced entitlement for all pupils</a:t>
            </a:r>
            <a:endParaRPr lang="en-GB" dirty="0" smtClean="0"/>
          </a:p>
          <a:p>
            <a:endParaRPr lang="en-GB" dirty="0"/>
          </a:p>
          <a:p>
            <a:endParaRPr lang="en-GB" dirty="0"/>
          </a:p>
          <a:p>
            <a:endParaRPr lang="en-GB" dirty="0" smtClean="0"/>
          </a:p>
          <a:p>
            <a:endParaRPr lang="en-GB" dirty="0"/>
          </a:p>
          <a:p>
            <a:pPr marL="82296" indent="0">
              <a:buNone/>
            </a:pPr>
            <a:endParaRPr lang="en-GB" dirty="0" smtClean="0"/>
          </a:p>
          <a:p>
            <a:endParaRPr lang="en-GB" dirty="0" smtClean="0"/>
          </a:p>
          <a:p>
            <a:pPr marL="82296" indent="0">
              <a:buNone/>
            </a:pPr>
            <a:endParaRPr lang="en-GB" dirty="0"/>
          </a:p>
          <a:p>
            <a:endParaRPr lang="en-GB" dirty="0"/>
          </a:p>
        </p:txBody>
      </p:sp>
    </p:spTree>
    <p:extLst>
      <p:ext uri="{BB962C8B-B14F-4D97-AF65-F5344CB8AC3E}">
        <p14:creationId xmlns:p14="http://schemas.microsoft.com/office/powerpoint/2010/main" val="2205564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Other historical development</a:t>
            </a:r>
            <a:endParaRPr lang="en-GB" dirty="0"/>
          </a:p>
        </p:txBody>
      </p:sp>
      <p:sp>
        <p:nvSpPr>
          <p:cNvPr id="3" name="Content Placeholder 2"/>
          <p:cNvSpPr>
            <a:spLocks noGrp="1"/>
          </p:cNvSpPr>
          <p:nvPr>
            <p:ph idx="1"/>
          </p:nvPr>
        </p:nvSpPr>
        <p:spPr/>
        <p:txBody>
          <a:bodyPr>
            <a:normAutofit fontScale="55000" lnSpcReduction="20000"/>
          </a:bodyPr>
          <a:lstStyle/>
          <a:p>
            <a:r>
              <a:rPr lang="en-GB" b="1" dirty="0"/>
              <a:t>2000</a:t>
            </a:r>
            <a:r>
              <a:rPr lang="en-GB" dirty="0"/>
              <a:t> A major overhaul of A-levels sees each course broken down into six modules, three of which are sat a year earlier at the new AS level. </a:t>
            </a:r>
          </a:p>
          <a:p>
            <a:r>
              <a:rPr lang="en-GB" b="1" dirty="0"/>
              <a:t>2002</a:t>
            </a:r>
            <a:r>
              <a:rPr lang="en-GB" dirty="0"/>
              <a:t> New laws force all schools to offer pupils at least one course in each grouping of subjects at GCSE: the arts, design and technology, the humanities, and modern foreign languages. </a:t>
            </a:r>
          </a:p>
          <a:p>
            <a:r>
              <a:rPr lang="en-GB" b="1" dirty="0"/>
              <a:t>2003</a:t>
            </a:r>
            <a:r>
              <a:rPr lang="en-GB" dirty="0"/>
              <a:t> Laws preventing councils from "promoting teaching in any maintained school of the acceptability of homosexuality as a pretended family relationship" are axed. </a:t>
            </a:r>
          </a:p>
          <a:p>
            <a:r>
              <a:rPr lang="en-GB" b="1" dirty="0"/>
              <a:t>2007</a:t>
            </a:r>
            <a:r>
              <a:rPr lang="en-GB" dirty="0"/>
              <a:t> Labour is criticised for telling schools to strip back the traditional curriculum, removing Churchill and Hitler from the syllabus in favour of courses in debt management, the environment and healthy eating. </a:t>
            </a:r>
          </a:p>
          <a:p>
            <a:r>
              <a:rPr lang="en-GB" b="1" dirty="0"/>
              <a:t>2008 </a:t>
            </a:r>
            <a:r>
              <a:rPr lang="en-GB" dirty="0"/>
              <a:t>A level exam marking criteria are adapted to include a new A* grade similar to that at GCSE. </a:t>
            </a:r>
          </a:p>
          <a:p>
            <a:r>
              <a:rPr lang="en-GB" b="1" dirty="0"/>
              <a:t>2009</a:t>
            </a:r>
            <a:r>
              <a:rPr lang="en-GB" dirty="0"/>
              <a:t> Unpopular SATs for 14 year olds are scrapped, along with the science exam for 11 year olds </a:t>
            </a:r>
          </a:p>
          <a:p>
            <a:r>
              <a:rPr lang="en-GB" b="1" dirty="0"/>
              <a:t>2011</a:t>
            </a:r>
            <a:r>
              <a:rPr lang="en-GB" dirty="0"/>
              <a:t> The coalition announces an overhaul of the curriculum, with more focus to be placed on British history and great works of literature.</a:t>
            </a:r>
          </a:p>
          <a:p>
            <a:endParaRPr lang="en-GB" dirty="0"/>
          </a:p>
        </p:txBody>
      </p:sp>
    </p:spTree>
    <p:extLst>
      <p:ext uri="{BB962C8B-B14F-4D97-AF65-F5344CB8AC3E}">
        <p14:creationId xmlns:p14="http://schemas.microsoft.com/office/powerpoint/2010/main" val="559805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Big changes for Wales </a:t>
            </a:r>
            <a:endParaRPr lang="en-GB" dirty="0"/>
          </a:p>
        </p:txBody>
      </p:sp>
      <p:sp>
        <p:nvSpPr>
          <p:cNvPr id="3" name="Content Placeholder 2"/>
          <p:cNvSpPr>
            <a:spLocks noGrp="1"/>
          </p:cNvSpPr>
          <p:nvPr>
            <p:ph idx="1"/>
          </p:nvPr>
        </p:nvSpPr>
        <p:spPr/>
        <p:txBody>
          <a:bodyPr/>
          <a:lstStyle/>
          <a:p>
            <a:r>
              <a:rPr lang="en-GB" dirty="0" smtClean="0"/>
              <a:t>National Assembly for Wales referendum – 1997 (education)</a:t>
            </a:r>
          </a:p>
          <a:p>
            <a:endParaRPr lang="en-GB" dirty="0"/>
          </a:p>
          <a:p>
            <a:r>
              <a:rPr lang="en-GB" dirty="0" smtClean="0"/>
              <a:t>Foundation Phase</a:t>
            </a:r>
          </a:p>
          <a:p>
            <a:endParaRPr lang="en-GB" dirty="0"/>
          </a:p>
          <a:p>
            <a:r>
              <a:rPr lang="en-GB" dirty="0" smtClean="0"/>
              <a:t>Donaldson </a:t>
            </a:r>
          </a:p>
          <a:p>
            <a:endParaRPr lang="en-GB" dirty="0"/>
          </a:p>
          <a:p>
            <a:endParaRPr lang="en-GB" dirty="0" smtClean="0"/>
          </a:p>
          <a:p>
            <a:pPr marL="82296" indent="0">
              <a:buNone/>
            </a:pPr>
            <a:endParaRPr lang="en-GB" dirty="0" smtClean="0"/>
          </a:p>
          <a:p>
            <a:endParaRPr lang="en-GB" dirty="0"/>
          </a:p>
          <a:p>
            <a:endParaRPr lang="en-GB" dirty="0"/>
          </a:p>
        </p:txBody>
      </p:sp>
    </p:spTree>
    <p:extLst>
      <p:ext uri="{BB962C8B-B14F-4D97-AF65-F5344CB8AC3E}">
        <p14:creationId xmlns:p14="http://schemas.microsoft.com/office/powerpoint/2010/main" val="3412900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ask</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r>
              <a:rPr lang="en-GB" dirty="0" smtClean="0"/>
              <a:t>What do we know about curriculum theory so far?</a:t>
            </a:r>
          </a:p>
          <a:p>
            <a:endParaRPr lang="en-GB" dirty="0"/>
          </a:p>
          <a:p>
            <a:r>
              <a:rPr lang="en-GB" dirty="0" smtClean="0"/>
              <a:t>Use the internet to find any other theories that link with the curriculum – think back to 21</a:t>
            </a:r>
            <a:r>
              <a:rPr lang="en-GB" baseline="30000" dirty="0" smtClean="0"/>
              <a:t>st</a:t>
            </a:r>
            <a:r>
              <a:rPr lang="en-GB" dirty="0" smtClean="0"/>
              <a:t> Century learning module</a:t>
            </a:r>
          </a:p>
          <a:p>
            <a:endParaRPr lang="en-GB" dirty="0"/>
          </a:p>
          <a:p>
            <a:r>
              <a:rPr lang="en-GB" dirty="0" smtClean="0"/>
              <a:t>Are any theories outdated?  </a:t>
            </a:r>
          </a:p>
          <a:p>
            <a:endParaRPr lang="en-GB" dirty="0"/>
          </a:p>
          <a:p>
            <a:r>
              <a:rPr lang="en-GB" dirty="0" smtClean="0"/>
              <a:t>See reading: The Foundation Phase</a:t>
            </a:r>
            <a:endParaRPr lang="en-GB" dirty="0"/>
          </a:p>
        </p:txBody>
      </p:sp>
    </p:spTree>
    <p:extLst>
      <p:ext uri="{BB962C8B-B14F-4D97-AF65-F5344CB8AC3E}">
        <p14:creationId xmlns:p14="http://schemas.microsoft.com/office/powerpoint/2010/main" val="125672817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Do these theories still apply?</a:t>
            </a:r>
            <a:endParaRPr lang="en-GB" dirty="0"/>
          </a:p>
        </p:txBody>
      </p:sp>
      <p:sp>
        <p:nvSpPr>
          <p:cNvPr id="4" name="Content Placeholder 2"/>
          <p:cNvSpPr>
            <a:spLocks noGrp="1"/>
          </p:cNvSpPr>
          <p:nvPr>
            <p:ph idx="1"/>
          </p:nvPr>
        </p:nvSpPr>
        <p:spPr>
          <a:xfrm>
            <a:off x="457200" y="1600200"/>
            <a:ext cx="8229600" cy="5257800"/>
          </a:xfrm>
        </p:spPr>
        <p:txBody>
          <a:bodyPr>
            <a:normAutofit fontScale="47500" lnSpcReduction="20000"/>
          </a:bodyPr>
          <a:lstStyle/>
          <a:p>
            <a:endParaRPr lang="en-GB" dirty="0"/>
          </a:p>
          <a:p>
            <a:r>
              <a:rPr lang="en-GB" b="1" dirty="0"/>
              <a:t>Franklin </a:t>
            </a:r>
            <a:r>
              <a:rPr lang="en-GB" b="1" dirty="0" err="1"/>
              <a:t>Bobbit</a:t>
            </a:r>
            <a:r>
              <a:rPr lang="en-GB" b="1" dirty="0"/>
              <a:t> </a:t>
            </a:r>
            <a:r>
              <a:rPr lang="en-GB" dirty="0"/>
              <a:t>(1876-1956) - presented curriculum as a science that emphasizes on students' need. Curriculum prepares for adult life. </a:t>
            </a:r>
            <a:endParaRPr lang="en-GB" dirty="0" smtClean="0"/>
          </a:p>
          <a:p>
            <a:pPr marL="82296" indent="0">
              <a:buNone/>
            </a:pPr>
            <a:endParaRPr lang="en-GB" dirty="0"/>
          </a:p>
          <a:p>
            <a:r>
              <a:rPr lang="en-GB" dirty="0"/>
              <a:t>2. </a:t>
            </a:r>
            <a:r>
              <a:rPr lang="en-GB" b="1" dirty="0" err="1"/>
              <a:t>Werret</a:t>
            </a:r>
            <a:r>
              <a:rPr lang="en-GB" b="1" dirty="0"/>
              <a:t> Charters </a:t>
            </a:r>
            <a:r>
              <a:rPr lang="en-GB" dirty="0"/>
              <a:t>(1875-1952) - considered curriculum also as a science which is based on students' need and the teachers plan the activities. </a:t>
            </a:r>
            <a:endParaRPr lang="en-GB" dirty="0" smtClean="0"/>
          </a:p>
          <a:p>
            <a:pPr marL="82296" indent="0">
              <a:buNone/>
            </a:pPr>
            <a:endParaRPr lang="en-GB" dirty="0"/>
          </a:p>
          <a:p>
            <a:r>
              <a:rPr lang="en-GB" dirty="0"/>
              <a:t>3. </a:t>
            </a:r>
            <a:r>
              <a:rPr lang="en-GB" b="1" dirty="0"/>
              <a:t>Harold </a:t>
            </a:r>
            <a:r>
              <a:rPr lang="en-GB" b="1" dirty="0" err="1"/>
              <a:t>Rugg</a:t>
            </a:r>
            <a:r>
              <a:rPr lang="en-GB" b="1" dirty="0"/>
              <a:t> </a:t>
            </a:r>
            <a:r>
              <a:rPr lang="en-GB" dirty="0"/>
              <a:t>(1886-1960) - Curriculum should develop the whole child. He emphasized social studies in the curriculum and the teacher plans the lesson in advance. </a:t>
            </a:r>
            <a:endParaRPr lang="en-GB" dirty="0" smtClean="0"/>
          </a:p>
          <a:p>
            <a:pPr marL="82296" indent="0">
              <a:buNone/>
            </a:pPr>
            <a:endParaRPr lang="en-GB" dirty="0"/>
          </a:p>
          <a:p>
            <a:r>
              <a:rPr lang="en-GB" dirty="0"/>
              <a:t>4. </a:t>
            </a:r>
            <a:r>
              <a:rPr lang="en-GB" b="1" dirty="0"/>
              <a:t>William Kilpatrick </a:t>
            </a:r>
            <a:r>
              <a:rPr lang="en-GB" dirty="0"/>
              <a:t>(1871-1965) – viewed curriculum as purposeful activities which are child-</a:t>
            </a:r>
            <a:r>
              <a:rPr lang="en-GB" dirty="0" err="1"/>
              <a:t>centered</a:t>
            </a:r>
            <a:r>
              <a:rPr lang="en-GB" dirty="0"/>
              <a:t>. The purpose of curriculum is child development and growth. </a:t>
            </a:r>
            <a:endParaRPr lang="en-GB" dirty="0" smtClean="0"/>
          </a:p>
          <a:p>
            <a:pPr marL="82296" indent="0">
              <a:buNone/>
            </a:pPr>
            <a:endParaRPr lang="en-GB" dirty="0"/>
          </a:p>
          <a:p>
            <a:r>
              <a:rPr lang="en-GB" dirty="0"/>
              <a:t>5. </a:t>
            </a:r>
            <a:r>
              <a:rPr lang="en-GB" b="1" dirty="0"/>
              <a:t>Hollis Caswell </a:t>
            </a:r>
            <a:r>
              <a:rPr lang="en-GB" dirty="0"/>
              <a:t>(1901-1989) - sees curriculum as organized around social functions of themes, organized knowledge and earner's interests. </a:t>
            </a:r>
            <a:endParaRPr lang="en-GB" dirty="0" smtClean="0"/>
          </a:p>
          <a:p>
            <a:pPr marL="82296" indent="0">
              <a:buNone/>
            </a:pPr>
            <a:endParaRPr lang="en-GB" dirty="0"/>
          </a:p>
          <a:p>
            <a:r>
              <a:rPr lang="en-GB" dirty="0"/>
              <a:t>6. </a:t>
            </a:r>
            <a:r>
              <a:rPr lang="en-GB" b="1" dirty="0"/>
              <a:t>Ralph Tyler </a:t>
            </a:r>
            <a:r>
              <a:rPr lang="en-GB" dirty="0"/>
              <a:t>(1902-1994) - believes that curriculum is a science and an extension of school's philosophy. </a:t>
            </a:r>
          </a:p>
          <a:p>
            <a:endParaRPr lang="en-GB" dirty="0"/>
          </a:p>
        </p:txBody>
      </p:sp>
    </p:spTree>
    <p:extLst>
      <p:ext uri="{BB962C8B-B14F-4D97-AF65-F5344CB8AC3E}">
        <p14:creationId xmlns:p14="http://schemas.microsoft.com/office/powerpoint/2010/main" val="25796331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Reading</a:t>
            </a:r>
            <a:endParaRPr lang="en-GB" dirty="0"/>
          </a:p>
        </p:txBody>
      </p:sp>
      <p:sp>
        <p:nvSpPr>
          <p:cNvPr id="3" name="Content Placeholder 2"/>
          <p:cNvSpPr>
            <a:spLocks noGrp="1"/>
          </p:cNvSpPr>
          <p:nvPr>
            <p:ph idx="1"/>
          </p:nvPr>
        </p:nvSpPr>
        <p:spPr/>
        <p:txBody>
          <a:bodyPr/>
          <a:lstStyle/>
          <a:p>
            <a:pPr marL="82296" indent="0">
              <a:buNone/>
            </a:pPr>
            <a:r>
              <a:rPr lang="en-GB" dirty="0"/>
              <a:t>Chapter four, a modern history of schooling: Bartlett, S. and Burton, D. (2012) Introduction to Education Studies. London: Sage Publications </a:t>
            </a:r>
          </a:p>
          <a:p>
            <a:endParaRPr lang="en-GB" dirty="0"/>
          </a:p>
        </p:txBody>
      </p:sp>
    </p:spTree>
    <p:extLst>
      <p:ext uri="{BB962C8B-B14F-4D97-AF65-F5344CB8AC3E}">
        <p14:creationId xmlns:p14="http://schemas.microsoft.com/office/powerpoint/2010/main" val="20176581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930</TotalTime>
  <Words>1890</Words>
  <Application>Microsoft Office PowerPoint</Application>
  <PresentationFormat>On-screen Show (4:3)</PresentationFormat>
  <Paragraphs>232</Paragraphs>
  <Slides>21</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Gill Sans MT</vt:lpstr>
      <vt:lpstr>Verdana</vt:lpstr>
      <vt:lpstr>Wingdings 2</vt:lpstr>
      <vt:lpstr>Solstice</vt:lpstr>
      <vt:lpstr>Curriculum Studies</vt:lpstr>
      <vt:lpstr>Learning Outcomes</vt:lpstr>
      <vt:lpstr>Think…</vt:lpstr>
      <vt:lpstr>Three focus points for Curriculum Decisions </vt:lpstr>
      <vt:lpstr>Three focus points for Curriculum Decisions</vt:lpstr>
      <vt:lpstr>History of the curriculum in UK</vt:lpstr>
      <vt:lpstr>1979 – LEA arrangements for the School Curriculum</vt:lpstr>
      <vt:lpstr>Primary</vt:lpstr>
      <vt:lpstr>Secondary </vt:lpstr>
      <vt:lpstr>Curriculum history</vt:lpstr>
      <vt:lpstr>The National Curriculum </vt:lpstr>
      <vt:lpstr>The National Curriculum 1988</vt:lpstr>
      <vt:lpstr>Task</vt:lpstr>
      <vt:lpstr>Ten Subjects</vt:lpstr>
      <vt:lpstr>Task</vt:lpstr>
      <vt:lpstr>The revised curriculum 1995</vt:lpstr>
      <vt:lpstr>Other historical development</vt:lpstr>
      <vt:lpstr>Big changes for Wales </vt:lpstr>
      <vt:lpstr>Task</vt:lpstr>
      <vt:lpstr>Do these theories still apply?</vt:lpstr>
      <vt:lpstr>Reading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31</cp:revision>
  <cp:lastPrinted>2017-10-26T11:29:53Z</cp:lastPrinted>
  <dcterms:created xsi:type="dcterms:W3CDTF">2015-09-08T12:35:41Z</dcterms:created>
  <dcterms:modified xsi:type="dcterms:W3CDTF">2017-10-26T13:04:20Z</dcterms:modified>
</cp:coreProperties>
</file>