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350" r:id="rId2"/>
    <p:sldId id="329" r:id="rId3"/>
    <p:sldId id="330" r:id="rId4"/>
    <p:sldId id="342" r:id="rId5"/>
    <p:sldId id="343" r:id="rId6"/>
    <p:sldId id="344" r:id="rId7"/>
    <p:sldId id="345" r:id="rId8"/>
    <p:sldId id="325" r:id="rId9"/>
    <p:sldId id="347" r:id="rId10"/>
    <p:sldId id="341" r:id="rId11"/>
    <p:sldId id="351" r:id="rId12"/>
    <p:sldId id="348" r:id="rId13"/>
    <p:sldId id="340" r:id="rId14"/>
    <p:sldId id="332" r:id="rId15"/>
    <p:sldId id="336" r:id="rId16"/>
    <p:sldId id="333" r:id="rId17"/>
    <p:sldId id="334" r:id="rId18"/>
    <p:sldId id="34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967A85-C033-4919-ADCE-11D732E7423B}" v="9" dt="2022-02-19T09:00:26.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76" d="100"/>
          <a:sy n="76" d="100"/>
        </p:scale>
        <p:origin x="672" y="9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D7DB0C-58BD-4E47-8A49-765C9557B5DC}"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C9CD13FB-4801-2F4C-881B-4998C61A3368}">
      <dgm:prSet phldrT="[Text]"/>
      <dgm:spPr/>
      <dgm:t>
        <a:bodyPr/>
        <a:lstStyle/>
        <a:p>
          <a:r>
            <a:rPr lang="en-GB" dirty="0"/>
            <a:t>Transferable skills for professional practice</a:t>
          </a:r>
        </a:p>
      </dgm:t>
    </dgm:pt>
    <dgm:pt modelId="{551B3C79-686C-1446-9732-8EF75F0FD7A4}" type="parTrans" cxnId="{CF8A5034-C790-2B4E-8606-D2BBC382F867}">
      <dgm:prSet/>
      <dgm:spPr/>
      <dgm:t>
        <a:bodyPr/>
        <a:lstStyle/>
        <a:p>
          <a:endParaRPr lang="en-GB"/>
        </a:p>
      </dgm:t>
    </dgm:pt>
    <dgm:pt modelId="{11C3D67C-6DB8-6A40-A8D3-07E7DA224721}" type="sibTrans" cxnId="{CF8A5034-C790-2B4E-8606-D2BBC382F867}">
      <dgm:prSet/>
      <dgm:spPr/>
      <dgm:t>
        <a:bodyPr/>
        <a:lstStyle/>
        <a:p>
          <a:endParaRPr lang="en-GB"/>
        </a:p>
      </dgm:t>
    </dgm:pt>
    <dgm:pt modelId="{91C497DC-61B5-8A41-95CB-8F7AEB777DE3}">
      <dgm:prSet phldrT="[Text]"/>
      <dgm:spPr/>
      <dgm:t>
        <a:bodyPr/>
        <a:lstStyle/>
        <a:p>
          <a:r>
            <a:rPr lang="en-GB" dirty="0"/>
            <a:t>Engagement with literature skills</a:t>
          </a:r>
        </a:p>
      </dgm:t>
    </dgm:pt>
    <dgm:pt modelId="{968A0D73-26EB-AA47-9721-57AC2A5BFBC5}" type="parTrans" cxnId="{7BB5B79D-0C28-0B4E-A4ED-8545E1105E7D}">
      <dgm:prSet/>
      <dgm:spPr/>
      <dgm:t>
        <a:bodyPr/>
        <a:lstStyle/>
        <a:p>
          <a:endParaRPr lang="en-GB"/>
        </a:p>
      </dgm:t>
    </dgm:pt>
    <dgm:pt modelId="{3FB43535-A428-1C43-BC3D-8B49A0DEDADB}" type="sibTrans" cxnId="{7BB5B79D-0C28-0B4E-A4ED-8545E1105E7D}">
      <dgm:prSet/>
      <dgm:spPr/>
      <dgm:t>
        <a:bodyPr/>
        <a:lstStyle/>
        <a:p>
          <a:endParaRPr lang="en-GB"/>
        </a:p>
      </dgm:t>
    </dgm:pt>
    <dgm:pt modelId="{999A39FE-5C8D-3F42-8067-F75D1B2F763E}">
      <dgm:prSet phldrT="[Text]"/>
      <dgm:spPr/>
      <dgm:t>
        <a:bodyPr/>
        <a:lstStyle/>
        <a:p>
          <a:r>
            <a:rPr lang="en-GB" dirty="0"/>
            <a:t>Cognitive &amp; intellectual skills</a:t>
          </a:r>
        </a:p>
      </dgm:t>
    </dgm:pt>
    <dgm:pt modelId="{27BEAD0D-D239-6842-BB78-B6879303FBA5}" type="parTrans" cxnId="{997CDB4B-2049-ED46-B358-6475038B50A4}">
      <dgm:prSet/>
      <dgm:spPr/>
      <dgm:t>
        <a:bodyPr/>
        <a:lstStyle/>
        <a:p>
          <a:endParaRPr lang="en-GB"/>
        </a:p>
      </dgm:t>
    </dgm:pt>
    <dgm:pt modelId="{EE3050B2-D73A-DE49-9EEB-027C50FD7FC8}" type="sibTrans" cxnId="{997CDB4B-2049-ED46-B358-6475038B50A4}">
      <dgm:prSet/>
      <dgm:spPr/>
      <dgm:t>
        <a:bodyPr/>
        <a:lstStyle/>
        <a:p>
          <a:endParaRPr lang="en-GB"/>
        </a:p>
      </dgm:t>
    </dgm:pt>
    <dgm:pt modelId="{822F06F8-6911-F84A-872F-E1DCFF3F07A6}">
      <dgm:prSet phldrT="[Text]"/>
      <dgm:spPr/>
      <dgm:t>
        <a:bodyPr/>
        <a:lstStyle/>
        <a:p>
          <a:r>
            <a:rPr lang="en-GB" dirty="0"/>
            <a:t>Knowledge &amp; understanding</a:t>
          </a:r>
        </a:p>
      </dgm:t>
    </dgm:pt>
    <dgm:pt modelId="{A5541F1C-B219-DA4C-80AA-A178A3EF52B2}" type="parTrans" cxnId="{1617256A-888D-F849-88E7-E91ACA7BFE51}">
      <dgm:prSet/>
      <dgm:spPr/>
      <dgm:t>
        <a:bodyPr/>
        <a:lstStyle/>
        <a:p>
          <a:endParaRPr lang="en-GB"/>
        </a:p>
      </dgm:t>
    </dgm:pt>
    <dgm:pt modelId="{E8F736DB-7DD3-5246-B0C7-F4D4DE267D24}" type="sibTrans" cxnId="{1617256A-888D-F849-88E7-E91ACA7BFE51}">
      <dgm:prSet/>
      <dgm:spPr/>
      <dgm:t>
        <a:bodyPr/>
        <a:lstStyle/>
        <a:p>
          <a:endParaRPr lang="en-GB"/>
        </a:p>
      </dgm:t>
    </dgm:pt>
    <dgm:pt modelId="{CFB99320-61B8-E643-BCAB-4E22CBBE413B}">
      <dgm:prSet phldrT="[Text]"/>
      <dgm:spPr/>
      <dgm:t>
        <a:bodyPr/>
        <a:lstStyle/>
        <a:p>
          <a:r>
            <a:rPr lang="en-GB" dirty="0"/>
            <a:t>Practical application skills</a:t>
          </a:r>
        </a:p>
      </dgm:t>
    </dgm:pt>
    <dgm:pt modelId="{F5333BD4-28AB-AE40-A1DF-66BCF7D07CFD}" type="parTrans" cxnId="{65A29CE8-FFC7-A343-8D8D-9EED60C0174C}">
      <dgm:prSet/>
      <dgm:spPr/>
      <dgm:t>
        <a:bodyPr/>
        <a:lstStyle/>
        <a:p>
          <a:endParaRPr lang="en-GB"/>
        </a:p>
      </dgm:t>
    </dgm:pt>
    <dgm:pt modelId="{EFE0601F-D6EB-A145-85E7-DF6E28FFE72F}" type="sibTrans" cxnId="{65A29CE8-FFC7-A343-8D8D-9EED60C0174C}">
      <dgm:prSet/>
      <dgm:spPr/>
      <dgm:t>
        <a:bodyPr/>
        <a:lstStyle/>
        <a:p>
          <a:endParaRPr lang="en-GB"/>
        </a:p>
      </dgm:t>
    </dgm:pt>
    <dgm:pt modelId="{2143E74D-EB9B-FF43-8B36-D379821110C8}" type="pres">
      <dgm:prSet presAssocID="{FBD7DB0C-58BD-4E47-8A49-765C9557B5DC}" presName="diagram" presStyleCnt="0">
        <dgm:presLayoutVars>
          <dgm:chMax val="1"/>
          <dgm:dir/>
          <dgm:animLvl val="ctr"/>
          <dgm:resizeHandles val="exact"/>
        </dgm:presLayoutVars>
      </dgm:prSet>
      <dgm:spPr/>
    </dgm:pt>
    <dgm:pt modelId="{517B1FE9-3491-EF4A-9380-0E8D23CF848A}" type="pres">
      <dgm:prSet presAssocID="{FBD7DB0C-58BD-4E47-8A49-765C9557B5DC}" presName="matrix" presStyleCnt="0"/>
      <dgm:spPr/>
    </dgm:pt>
    <dgm:pt modelId="{D65E19A6-DB24-E749-9A96-28D33A69F2C8}" type="pres">
      <dgm:prSet presAssocID="{FBD7DB0C-58BD-4E47-8A49-765C9557B5DC}" presName="tile1" presStyleLbl="node1" presStyleIdx="0" presStyleCnt="4"/>
      <dgm:spPr/>
    </dgm:pt>
    <dgm:pt modelId="{449914FF-D6A0-3D48-828E-AD341474A76A}" type="pres">
      <dgm:prSet presAssocID="{FBD7DB0C-58BD-4E47-8A49-765C9557B5DC}" presName="tile1text" presStyleLbl="node1" presStyleIdx="0" presStyleCnt="4">
        <dgm:presLayoutVars>
          <dgm:chMax val="0"/>
          <dgm:chPref val="0"/>
          <dgm:bulletEnabled val="1"/>
        </dgm:presLayoutVars>
      </dgm:prSet>
      <dgm:spPr/>
    </dgm:pt>
    <dgm:pt modelId="{96F7F2AF-D483-4545-852F-62947C603E0B}" type="pres">
      <dgm:prSet presAssocID="{FBD7DB0C-58BD-4E47-8A49-765C9557B5DC}" presName="tile2" presStyleLbl="node1" presStyleIdx="1" presStyleCnt="4"/>
      <dgm:spPr/>
    </dgm:pt>
    <dgm:pt modelId="{F3BAFEFB-3854-E44E-A93F-D66BC67B1193}" type="pres">
      <dgm:prSet presAssocID="{FBD7DB0C-58BD-4E47-8A49-765C9557B5DC}" presName="tile2text" presStyleLbl="node1" presStyleIdx="1" presStyleCnt="4">
        <dgm:presLayoutVars>
          <dgm:chMax val="0"/>
          <dgm:chPref val="0"/>
          <dgm:bulletEnabled val="1"/>
        </dgm:presLayoutVars>
      </dgm:prSet>
      <dgm:spPr/>
    </dgm:pt>
    <dgm:pt modelId="{5557E146-5587-8D45-B17F-0DBB925F19B7}" type="pres">
      <dgm:prSet presAssocID="{FBD7DB0C-58BD-4E47-8A49-765C9557B5DC}" presName="tile3" presStyleLbl="node1" presStyleIdx="2" presStyleCnt="4"/>
      <dgm:spPr/>
    </dgm:pt>
    <dgm:pt modelId="{EC78A54F-CE43-5D42-B39A-53416338AF96}" type="pres">
      <dgm:prSet presAssocID="{FBD7DB0C-58BD-4E47-8A49-765C9557B5DC}" presName="tile3text" presStyleLbl="node1" presStyleIdx="2" presStyleCnt="4">
        <dgm:presLayoutVars>
          <dgm:chMax val="0"/>
          <dgm:chPref val="0"/>
          <dgm:bulletEnabled val="1"/>
        </dgm:presLayoutVars>
      </dgm:prSet>
      <dgm:spPr/>
    </dgm:pt>
    <dgm:pt modelId="{4E978815-2B45-6A4E-BF1B-8D68098E1B14}" type="pres">
      <dgm:prSet presAssocID="{FBD7DB0C-58BD-4E47-8A49-765C9557B5DC}" presName="tile4" presStyleLbl="node1" presStyleIdx="3" presStyleCnt="4"/>
      <dgm:spPr/>
    </dgm:pt>
    <dgm:pt modelId="{F8789CE0-7674-2443-86BE-EB987F112F9F}" type="pres">
      <dgm:prSet presAssocID="{FBD7DB0C-58BD-4E47-8A49-765C9557B5DC}" presName="tile4text" presStyleLbl="node1" presStyleIdx="3" presStyleCnt="4">
        <dgm:presLayoutVars>
          <dgm:chMax val="0"/>
          <dgm:chPref val="0"/>
          <dgm:bulletEnabled val="1"/>
        </dgm:presLayoutVars>
      </dgm:prSet>
      <dgm:spPr/>
    </dgm:pt>
    <dgm:pt modelId="{AB109949-1437-C943-8B84-AC6CA5D79FAD}" type="pres">
      <dgm:prSet presAssocID="{FBD7DB0C-58BD-4E47-8A49-765C9557B5DC}" presName="centerTile" presStyleLbl="fgShp" presStyleIdx="0" presStyleCnt="1" custScaleX="116665" custScaleY="150081">
        <dgm:presLayoutVars>
          <dgm:chMax val="0"/>
          <dgm:chPref val="0"/>
        </dgm:presLayoutVars>
      </dgm:prSet>
      <dgm:spPr/>
    </dgm:pt>
  </dgm:ptLst>
  <dgm:cxnLst>
    <dgm:cxn modelId="{0FC4181A-B079-C443-9C1D-7A847C05A081}" type="presOf" srcId="{822F06F8-6911-F84A-872F-E1DCFF3F07A6}" destId="{EC78A54F-CE43-5D42-B39A-53416338AF96}" srcOrd="1" destOrd="0" presId="urn:microsoft.com/office/officeart/2005/8/layout/matrix1"/>
    <dgm:cxn modelId="{CF8A5034-C790-2B4E-8606-D2BBC382F867}" srcId="{FBD7DB0C-58BD-4E47-8A49-765C9557B5DC}" destId="{C9CD13FB-4801-2F4C-881B-4998C61A3368}" srcOrd="0" destOrd="0" parTransId="{551B3C79-686C-1446-9732-8EF75F0FD7A4}" sibTransId="{11C3D67C-6DB8-6A40-A8D3-07E7DA224721}"/>
    <dgm:cxn modelId="{2481163B-66C7-0741-B992-E95AD015D84D}" type="presOf" srcId="{C9CD13FB-4801-2F4C-881B-4998C61A3368}" destId="{AB109949-1437-C943-8B84-AC6CA5D79FAD}" srcOrd="0" destOrd="0" presId="urn:microsoft.com/office/officeart/2005/8/layout/matrix1"/>
    <dgm:cxn modelId="{8B2C9A3F-94A0-4E43-ABCC-1B8A4486B67F}" type="presOf" srcId="{CFB99320-61B8-E643-BCAB-4E22CBBE413B}" destId="{F8789CE0-7674-2443-86BE-EB987F112F9F}" srcOrd="1" destOrd="0" presId="urn:microsoft.com/office/officeart/2005/8/layout/matrix1"/>
    <dgm:cxn modelId="{AEE48C46-2892-9F45-9B77-30EA3530BC68}" type="presOf" srcId="{FBD7DB0C-58BD-4E47-8A49-765C9557B5DC}" destId="{2143E74D-EB9B-FF43-8B36-D379821110C8}" srcOrd="0" destOrd="0" presId="urn:microsoft.com/office/officeart/2005/8/layout/matrix1"/>
    <dgm:cxn modelId="{1617256A-888D-F849-88E7-E91ACA7BFE51}" srcId="{C9CD13FB-4801-2F4C-881B-4998C61A3368}" destId="{822F06F8-6911-F84A-872F-E1DCFF3F07A6}" srcOrd="2" destOrd="0" parTransId="{A5541F1C-B219-DA4C-80AA-A178A3EF52B2}" sibTransId="{E8F736DB-7DD3-5246-B0C7-F4D4DE267D24}"/>
    <dgm:cxn modelId="{997CDB4B-2049-ED46-B358-6475038B50A4}" srcId="{C9CD13FB-4801-2F4C-881B-4998C61A3368}" destId="{999A39FE-5C8D-3F42-8067-F75D1B2F763E}" srcOrd="1" destOrd="0" parTransId="{27BEAD0D-D239-6842-BB78-B6879303FBA5}" sibTransId="{EE3050B2-D73A-DE49-9EEB-027C50FD7FC8}"/>
    <dgm:cxn modelId="{A13B1484-786D-EE43-940F-8971A9A34ACE}" type="presOf" srcId="{CFB99320-61B8-E643-BCAB-4E22CBBE413B}" destId="{4E978815-2B45-6A4E-BF1B-8D68098E1B14}" srcOrd="0" destOrd="0" presId="urn:microsoft.com/office/officeart/2005/8/layout/matrix1"/>
    <dgm:cxn modelId="{7BB5B79D-0C28-0B4E-A4ED-8545E1105E7D}" srcId="{C9CD13FB-4801-2F4C-881B-4998C61A3368}" destId="{91C497DC-61B5-8A41-95CB-8F7AEB777DE3}" srcOrd="0" destOrd="0" parTransId="{968A0D73-26EB-AA47-9721-57AC2A5BFBC5}" sibTransId="{3FB43535-A428-1C43-BC3D-8B49A0DEDADB}"/>
    <dgm:cxn modelId="{A197C7A6-21E6-7D43-862B-A7B31CF357C6}" type="presOf" srcId="{822F06F8-6911-F84A-872F-E1DCFF3F07A6}" destId="{5557E146-5587-8D45-B17F-0DBB925F19B7}" srcOrd="0" destOrd="0" presId="urn:microsoft.com/office/officeart/2005/8/layout/matrix1"/>
    <dgm:cxn modelId="{D31B0EA9-E521-DF4E-AC6B-27C24BB8AD8A}" type="presOf" srcId="{999A39FE-5C8D-3F42-8067-F75D1B2F763E}" destId="{96F7F2AF-D483-4545-852F-62947C603E0B}" srcOrd="0" destOrd="0" presId="urn:microsoft.com/office/officeart/2005/8/layout/matrix1"/>
    <dgm:cxn modelId="{3EB1A1B6-2B46-AE4E-B75C-FC9AB4A3EF6E}" type="presOf" srcId="{999A39FE-5C8D-3F42-8067-F75D1B2F763E}" destId="{F3BAFEFB-3854-E44E-A93F-D66BC67B1193}" srcOrd="1" destOrd="0" presId="urn:microsoft.com/office/officeart/2005/8/layout/matrix1"/>
    <dgm:cxn modelId="{65E8B5C4-7DF2-5C40-8F80-354160C53853}" type="presOf" srcId="{91C497DC-61B5-8A41-95CB-8F7AEB777DE3}" destId="{D65E19A6-DB24-E749-9A96-28D33A69F2C8}" srcOrd="0" destOrd="0" presId="urn:microsoft.com/office/officeart/2005/8/layout/matrix1"/>
    <dgm:cxn modelId="{9EC412CD-0D49-4440-A85B-D35C10CA7B36}" type="presOf" srcId="{91C497DC-61B5-8A41-95CB-8F7AEB777DE3}" destId="{449914FF-D6A0-3D48-828E-AD341474A76A}" srcOrd="1" destOrd="0" presId="urn:microsoft.com/office/officeart/2005/8/layout/matrix1"/>
    <dgm:cxn modelId="{65A29CE8-FFC7-A343-8D8D-9EED60C0174C}" srcId="{C9CD13FB-4801-2F4C-881B-4998C61A3368}" destId="{CFB99320-61B8-E643-BCAB-4E22CBBE413B}" srcOrd="3" destOrd="0" parTransId="{F5333BD4-28AB-AE40-A1DF-66BCF7D07CFD}" sibTransId="{EFE0601F-D6EB-A145-85E7-DF6E28FFE72F}"/>
    <dgm:cxn modelId="{851A6E77-64F8-5749-A645-D8A7C8650D2F}" type="presParOf" srcId="{2143E74D-EB9B-FF43-8B36-D379821110C8}" destId="{517B1FE9-3491-EF4A-9380-0E8D23CF848A}" srcOrd="0" destOrd="0" presId="urn:microsoft.com/office/officeart/2005/8/layout/matrix1"/>
    <dgm:cxn modelId="{60584C3D-EE34-EF45-A9CD-020E6C12A9D2}" type="presParOf" srcId="{517B1FE9-3491-EF4A-9380-0E8D23CF848A}" destId="{D65E19A6-DB24-E749-9A96-28D33A69F2C8}" srcOrd="0" destOrd="0" presId="urn:microsoft.com/office/officeart/2005/8/layout/matrix1"/>
    <dgm:cxn modelId="{9778972F-5017-234A-B4A0-AD240A5F28B5}" type="presParOf" srcId="{517B1FE9-3491-EF4A-9380-0E8D23CF848A}" destId="{449914FF-D6A0-3D48-828E-AD341474A76A}" srcOrd="1" destOrd="0" presId="urn:microsoft.com/office/officeart/2005/8/layout/matrix1"/>
    <dgm:cxn modelId="{2E12DD56-23C5-1D4A-A54D-9962CA021B1B}" type="presParOf" srcId="{517B1FE9-3491-EF4A-9380-0E8D23CF848A}" destId="{96F7F2AF-D483-4545-852F-62947C603E0B}" srcOrd="2" destOrd="0" presId="urn:microsoft.com/office/officeart/2005/8/layout/matrix1"/>
    <dgm:cxn modelId="{94870B11-38A5-134E-A922-91961E361DB5}" type="presParOf" srcId="{517B1FE9-3491-EF4A-9380-0E8D23CF848A}" destId="{F3BAFEFB-3854-E44E-A93F-D66BC67B1193}" srcOrd="3" destOrd="0" presId="urn:microsoft.com/office/officeart/2005/8/layout/matrix1"/>
    <dgm:cxn modelId="{88E3D1B0-EA40-6C45-8C68-5CCFE2798A3A}" type="presParOf" srcId="{517B1FE9-3491-EF4A-9380-0E8D23CF848A}" destId="{5557E146-5587-8D45-B17F-0DBB925F19B7}" srcOrd="4" destOrd="0" presId="urn:microsoft.com/office/officeart/2005/8/layout/matrix1"/>
    <dgm:cxn modelId="{5DA1818D-DB70-2444-BBAD-F6B9BC71F4CF}" type="presParOf" srcId="{517B1FE9-3491-EF4A-9380-0E8D23CF848A}" destId="{EC78A54F-CE43-5D42-B39A-53416338AF96}" srcOrd="5" destOrd="0" presId="urn:microsoft.com/office/officeart/2005/8/layout/matrix1"/>
    <dgm:cxn modelId="{6C3609E1-D64F-4D4C-A7A5-627B455021F1}" type="presParOf" srcId="{517B1FE9-3491-EF4A-9380-0E8D23CF848A}" destId="{4E978815-2B45-6A4E-BF1B-8D68098E1B14}" srcOrd="6" destOrd="0" presId="urn:microsoft.com/office/officeart/2005/8/layout/matrix1"/>
    <dgm:cxn modelId="{BCFFB2DB-2224-E145-9800-9EF536BD15E4}" type="presParOf" srcId="{517B1FE9-3491-EF4A-9380-0E8D23CF848A}" destId="{F8789CE0-7674-2443-86BE-EB987F112F9F}" srcOrd="7" destOrd="0" presId="urn:microsoft.com/office/officeart/2005/8/layout/matrix1"/>
    <dgm:cxn modelId="{FC05AE19-6CBF-004C-A22B-B189EE5ABE87}" type="presParOf" srcId="{2143E74D-EB9B-FF43-8B36-D379821110C8}" destId="{AB109949-1437-C943-8B84-AC6CA5D79FA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BEB877-7AB4-7744-8639-E9ADF7C42F24}" type="doc">
      <dgm:prSet loTypeId="urn:microsoft.com/office/officeart/2009/layout/CircleArrowProcess" loCatId="" qsTypeId="urn:microsoft.com/office/officeart/2005/8/quickstyle/simple1" qsCatId="simple" csTypeId="urn:microsoft.com/office/officeart/2005/8/colors/accent1_2" csCatId="accent1" phldr="1"/>
      <dgm:spPr/>
      <dgm:t>
        <a:bodyPr/>
        <a:lstStyle/>
        <a:p>
          <a:endParaRPr lang="en-GB"/>
        </a:p>
      </dgm:t>
    </dgm:pt>
    <dgm:pt modelId="{0F51CC8D-9600-3443-80E1-128D63F26989}">
      <dgm:prSet phldrT="[Text]"/>
      <dgm:spPr/>
      <dgm:t>
        <a:bodyPr/>
        <a:lstStyle/>
        <a:p>
          <a:r>
            <a:rPr lang="en-GB" dirty="0"/>
            <a:t>well structured</a:t>
          </a:r>
        </a:p>
      </dgm:t>
    </dgm:pt>
    <dgm:pt modelId="{076A9CE6-7C18-B44B-AE93-F26F844E38B4}" type="parTrans" cxnId="{2D187450-B72D-0A49-9193-A0FD67F21F71}">
      <dgm:prSet/>
      <dgm:spPr/>
      <dgm:t>
        <a:bodyPr/>
        <a:lstStyle/>
        <a:p>
          <a:endParaRPr lang="en-GB"/>
        </a:p>
      </dgm:t>
    </dgm:pt>
    <dgm:pt modelId="{885CF367-DD89-2B4F-930F-1C975B26270F}" type="sibTrans" cxnId="{2D187450-B72D-0A49-9193-A0FD67F21F71}">
      <dgm:prSet/>
      <dgm:spPr/>
      <dgm:t>
        <a:bodyPr/>
        <a:lstStyle/>
        <a:p>
          <a:endParaRPr lang="en-GB"/>
        </a:p>
      </dgm:t>
    </dgm:pt>
    <dgm:pt modelId="{D0F1B18C-EF44-6E4D-95C8-F6A96B1DB64A}">
      <dgm:prSet phldrT="[Text]"/>
      <dgm:spPr/>
      <dgm:t>
        <a:bodyPr/>
        <a:lstStyle/>
        <a:p>
          <a:r>
            <a:rPr lang="en-GB" dirty="0"/>
            <a:t>writing is coherent</a:t>
          </a:r>
        </a:p>
      </dgm:t>
    </dgm:pt>
    <dgm:pt modelId="{18A3F85A-E346-AA46-B719-2346463B6F21}" type="parTrans" cxnId="{BC156FA3-F5E2-224B-BC61-CB107604B86A}">
      <dgm:prSet/>
      <dgm:spPr/>
      <dgm:t>
        <a:bodyPr/>
        <a:lstStyle/>
        <a:p>
          <a:endParaRPr lang="en-GB"/>
        </a:p>
      </dgm:t>
    </dgm:pt>
    <dgm:pt modelId="{89D10749-842E-BF4E-83B1-4D9AEC8A2E87}" type="sibTrans" cxnId="{BC156FA3-F5E2-224B-BC61-CB107604B86A}">
      <dgm:prSet/>
      <dgm:spPr/>
      <dgm:t>
        <a:bodyPr/>
        <a:lstStyle/>
        <a:p>
          <a:endParaRPr lang="en-GB"/>
        </a:p>
      </dgm:t>
    </dgm:pt>
    <dgm:pt modelId="{A613C66B-30F5-F547-81B8-0BD2CA84A39C}">
      <dgm:prSet phldrT="[Text]"/>
      <dgm:spPr/>
      <dgm:t>
        <a:bodyPr/>
        <a:lstStyle/>
        <a:p>
          <a:r>
            <a:rPr lang="en-GB" dirty="0"/>
            <a:t>academic language</a:t>
          </a:r>
        </a:p>
      </dgm:t>
    </dgm:pt>
    <dgm:pt modelId="{ABC105AA-ACD2-D64C-8B9A-A9F00761286F}" type="parTrans" cxnId="{488748E0-CC35-204E-A1DD-B96E5ADBCBC5}">
      <dgm:prSet/>
      <dgm:spPr/>
      <dgm:t>
        <a:bodyPr/>
        <a:lstStyle/>
        <a:p>
          <a:endParaRPr lang="en-GB"/>
        </a:p>
      </dgm:t>
    </dgm:pt>
    <dgm:pt modelId="{F0DE3D4E-00AB-A243-ACFD-F5124A9F7E77}" type="sibTrans" cxnId="{488748E0-CC35-204E-A1DD-B96E5ADBCBC5}">
      <dgm:prSet/>
      <dgm:spPr/>
      <dgm:t>
        <a:bodyPr/>
        <a:lstStyle/>
        <a:p>
          <a:endParaRPr lang="en-GB"/>
        </a:p>
      </dgm:t>
    </dgm:pt>
    <dgm:pt modelId="{F7B6C237-3117-2C4F-AFDC-5F54DBDFEF8E}" type="pres">
      <dgm:prSet presAssocID="{F8BEB877-7AB4-7744-8639-E9ADF7C42F24}" presName="Name0" presStyleCnt="0">
        <dgm:presLayoutVars>
          <dgm:chMax val="7"/>
          <dgm:chPref val="7"/>
          <dgm:dir/>
          <dgm:animLvl val="lvl"/>
        </dgm:presLayoutVars>
      </dgm:prSet>
      <dgm:spPr/>
    </dgm:pt>
    <dgm:pt modelId="{B8A1EEAF-1ADC-8B44-AAC6-4317CD8AD2AF}" type="pres">
      <dgm:prSet presAssocID="{D0F1B18C-EF44-6E4D-95C8-F6A96B1DB64A}" presName="Accent1" presStyleCnt="0"/>
      <dgm:spPr/>
    </dgm:pt>
    <dgm:pt modelId="{B45B9905-E58A-0148-A6F0-680DBCBD2958}" type="pres">
      <dgm:prSet presAssocID="{D0F1B18C-EF44-6E4D-95C8-F6A96B1DB64A}" presName="Accent" presStyleLbl="node1" presStyleIdx="0" presStyleCnt="3"/>
      <dgm:spPr/>
    </dgm:pt>
    <dgm:pt modelId="{42F4455E-5832-0440-9BDF-A80FB3F56416}" type="pres">
      <dgm:prSet presAssocID="{D0F1B18C-EF44-6E4D-95C8-F6A96B1DB64A}" presName="Parent1" presStyleLbl="revTx" presStyleIdx="0" presStyleCnt="3">
        <dgm:presLayoutVars>
          <dgm:chMax val="1"/>
          <dgm:chPref val="1"/>
          <dgm:bulletEnabled val="1"/>
        </dgm:presLayoutVars>
      </dgm:prSet>
      <dgm:spPr/>
    </dgm:pt>
    <dgm:pt modelId="{07D1E374-18DA-9D4F-A180-8E3E30CF12C1}" type="pres">
      <dgm:prSet presAssocID="{0F51CC8D-9600-3443-80E1-128D63F26989}" presName="Accent2" presStyleCnt="0"/>
      <dgm:spPr/>
    </dgm:pt>
    <dgm:pt modelId="{3F4AC843-463C-6B4A-89C1-001D87D382DC}" type="pres">
      <dgm:prSet presAssocID="{0F51CC8D-9600-3443-80E1-128D63F26989}" presName="Accent" presStyleLbl="node1" presStyleIdx="1" presStyleCnt="3"/>
      <dgm:spPr/>
    </dgm:pt>
    <dgm:pt modelId="{F06A05B5-A473-4D43-A663-C77587B64444}" type="pres">
      <dgm:prSet presAssocID="{0F51CC8D-9600-3443-80E1-128D63F26989}" presName="Parent2" presStyleLbl="revTx" presStyleIdx="1" presStyleCnt="3">
        <dgm:presLayoutVars>
          <dgm:chMax val="1"/>
          <dgm:chPref val="1"/>
          <dgm:bulletEnabled val="1"/>
        </dgm:presLayoutVars>
      </dgm:prSet>
      <dgm:spPr/>
    </dgm:pt>
    <dgm:pt modelId="{ADEEC0E0-3963-E04A-8198-3BFAEF56EC30}" type="pres">
      <dgm:prSet presAssocID="{A613C66B-30F5-F547-81B8-0BD2CA84A39C}" presName="Accent3" presStyleCnt="0"/>
      <dgm:spPr/>
    </dgm:pt>
    <dgm:pt modelId="{4AC48AFB-DC68-A44D-83A7-18E64B57886A}" type="pres">
      <dgm:prSet presAssocID="{A613C66B-30F5-F547-81B8-0BD2CA84A39C}" presName="Accent" presStyleLbl="node1" presStyleIdx="2" presStyleCnt="3"/>
      <dgm:spPr/>
    </dgm:pt>
    <dgm:pt modelId="{3DA5686F-8526-7745-9A85-4255A2D58BC6}" type="pres">
      <dgm:prSet presAssocID="{A613C66B-30F5-F547-81B8-0BD2CA84A39C}" presName="Parent3" presStyleLbl="revTx" presStyleIdx="2" presStyleCnt="3">
        <dgm:presLayoutVars>
          <dgm:chMax val="1"/>
          <dgm:chPref val="1"/>
          <dgm:bulletEnabled val="1"/>
        </dgm:presLayoutVars>
      </dgm:prSet>
      <dgm:spPr/>
    </dgm:pt>
  </dgm:ptLst>
  <dgm:cxnLst>
    <dgm:cxn modelId="{4C722709-71FD-6B47-85DB-ED277C6C51EE}" type="presOf" srcId="{D0F1B18C-EF44-6E4D-95C8-F6A96B1DB64A}" destId="{42F4455E-5832-0440-9BDF-A80FB3F56416}" srcOrd="0" destOrd="0" presId="urn:microsoft.com/office/officeart/2009/layout/CircleArrowProcess"/>
    <dgm:cxn modelId="{1424690B-2C52-6D41-B1FE-1A13385B0104}" type="presOf" srcId="{F8BEB877-7AB4-7744-8639-E9ADF7C42F24}" destId="{F7B6C237-3117-2C4F-AFDC-5F54DBDFEF8E}" srcOrd="0" destOrd="0" presId="urn:microsoft.com/office/officeart/2009/layout/CircleArrowProcess"/>
    <dgm:cxn modelId="{2D187450-B72D-0A49-9193-A0FD67F21F71}" srcId="{F8BEB877-7AB4-7744-8639-E9ADF7C42F24}" destId="{0F51CC8D-9600-3443-80E1-128D63F26989}" srcOrd="1" destOrd="0" parTransId="{076A9CE6-7C18-B44B-AE93-F26F844E38B4}" sibTransId="{885CF367-DD89-2B4F-930F-1C975B26270F}"/>
    <dgm:cxn modelId="{CA58F582-239D-B146-B171-7D1DA3BBE506}" type="presOf" srcId="{A613C66B-30F5-F547-81B8-0BD2CA84A39C}" destId="{3DA5686F-8526-7745-9A85-4255A2D58BC6}" srcOrd="0" destOrd="0" presId="urn:microsoft.com/office/officeart/2009/layout/CircleArrowProcess"/>
    <dgm:cxn modelId="{BC156FA3-F5E2-224B-BC61-CB107604B86A}" srcId="{F8BEB877-7AB4-7744-8639-E9ADF7C42F24}" destId="{D0F1B18C-EF44-6E4D-95C8-F6A96B1DB64A}" srcOrd="0" destOrd="0" parTransId="{18A3F85A-E346-AA46-B719-2346463B6F21}" sibTransId="{89D10749-842E-BF4E-83B1-4D9AEC8A2E87}"/>
    <dgm:cxn modelId="{DAEAF4D1-F170-9445-8C7D-220E12B9B2C1}" type="presOf" srcId="{0F51CC8D-9600-3443-80E1-128D63F26989}" destId="{F06A05B5-A473-4D43-A663-C77587B64444}" srcOrd="0" destOrd="0" presId="urn:microsoft.com/office/officeart/2009/layout/CircleArrowProcess"/>
    <dgm:cxn modelId="{488748E0-CC35-204E-A1DD-B96E5ADBCBC5}" srcId="{F8BEB877-7AB4-7744-8639-E9ADF7C42F24}" destId="{A613C66B-30F5-F547-81B8-0BD2CA84A39C}" srcOrd="2" destOrd="0" parTransId="{ABC105AA-ACD2-D64C-8B9A-A9F00761286F}" sibTransId="{F0DE3D4E-00AB-A243-ACFD-F5124A9F7E77}"/>
    <dgm:cxn modelId="{9F3D3341-9183-A641-B25C-89924B26F155}" type="presParOf" srcId="{F7B6C237-3117-2C4F-AFDC-5F54DBDFEF8E}" destId="{B8A1EEAF-1ADC-8B44-AAC6-4317CD8AD2AF}" srcOrd="0" destOrd="0" presId="urn:microsoft.com/office/officeart/2009/layout/CircleArrowProcess"/>
    <dgm:cxn modelId="{49E5E8DE-03DF-AB49-8F0E-6BCDFA466DAB}" type="presParOf" srcId="{B8A1EEAF-1ADC-8B44-AAC6-4317CD8AD2AF}" destId="{B45B9905-E58A-0148-A6F0-680DBCBD2958}" srcOrd="0" destOrd="0" presId="urn:microsoft.com/office/officeart/2009/layout/CircleArrowProcess"/>
    <dgm:cxn modelId="{28682300-3EB7-CF48-A9DE-9378A1B8858F}" type="presParOf" srcId="{F7B6C237-3117-2C4F-AFDC-5F54DBDFEF8E}" destId="{42F4455E-5832-0440-9BDF-A80FB3F56416}" srcOrd="1" destOrd="0" presId="urn:microsoft.com/office/officeart/2009/layout/CircleArrowProcess"/>
    <dgm:cxn modelId="{39AB3FF4-01AF-8F43-B852-A4F5CCD32973}" type="presParOf" srcId="{F7B6C237-3117-2C4F-AFDC-5F54DBDFEF8E}" destId="{07D1E374-18DA-9D4F-A180-8E3E30CF12C1}" srcOrd="2" destOrd="0" presId="urn:microsoft.com/office/officeart/2009/layout/CircleArrowProcess"/>
    <dgm:cxn modelId="{548F290F-5CE2-324F-95F9-51A1C155FF58}" type="presParOf" srcId="{07D1E374-18DA-9D4F-A180-8E3E30CF12C1}" destId="{3F4AC843-463C-6B4A-89C1-001D87D382DC}" srcOrd="0" destOrd="0" presId="urn:microsoft.com/office/officeart/2009/layout/CircleArrowProcess"/>
    <dgm:cxn modelId="{1EB9096A-CB4B-754F-84E9-C99195E54F00}" type="presParOf" srcId="{F7B6C237-3117-2C4F-AFDC-5F54DBDFEF8E}" destId="{F06A05B5-A473-4D43-A663-C77587B64444}" srcOrd="3" destOrd="0" presId="urn:microsoft.com/office/officeart/2009/layout/CircleArrowProcess"/>
    <dgm:cxn modelId="{DE9A40F0-41B5-0142-A547-172253C4D194}" type="presParOf" srcId="{F7B6C237-3117-2C4F-AFDC-5F54DBDFEF8E}" destId="{ADEEC0E0-3963-E04A-8198-3BFAEF56EC30}" srcOrd="4" destOrd="0" presId="urn:microsoft.com/office/officeart/2009/layout/CircleArrowProcess"/>
    <dgm:cxn modelId="{FB70A4E5-4107-4B46-9CCB-3E9A729FBA18}" type="presParOf" srcId="{ADEEC0E0-3963-E04A-8198-3BFAEF56EC30}" destId="{4AC48AFB-DC68-A44D-83A7-18E64B57886A}" srcOrd="0" destOrd="0" presId="urn:microsoft.com/office/officeart/2009/layout/CircleArrowProcess"/>
    <dgm:cxn modelId="{608B692B-5E60-BB49-81A2-08B9EA47BF31}" type="presParOf" srcId="{F7B6C237-3117-2C4F-AFDC-5F54DBDFEF8E}" destId="{3DA5686F-8526-7745-9A85-4255A2D58BC6}"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E19A6-DB24-E749-9A96-28D33A69F2C8}">
      <dsp:nvSpPr>
        <dsp:cNvPr id="0" name=""/>
        <dsp:cNvSpPr/>
      </dsp:nvSpPr>
      <dsp:spPr>
        <a:xfrm rot="16200000">
          <a:off x="1078309" y="-1078309"/>
          <a:ext cx="1958181" cy="41148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Engagement with literature skills</a:t>
          </a:r>
        </a:p>
      </dsp:txBody>
      <dsp:txXfrm rot="5400000">
        <a:off x="-1" y="1"/>
        <a:ext cx="4114800" cy="1468636"/>
      </dsp:txXfrm>
    </dsp:sp>
    <dsp:sp modelId="{96F7F2AF-D483-4545-852F-62947C603E0B}">
      <dsp:nvSpPr>
        <dsp:cNvPr id="0" name=""/>
        <dsp:cNvSpPr/>
      </dsp:nvSpPr>
      <dsp:spPr>
        <a:xfrm>
          <a:off x="4114800" y="0"/>
          <a:ext cx="41148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Cognitive &amp; intellectual skills</a:t>
          </a:r>
        </a:p>
      </dsp:txBody>
      <dsp:txXfrm>
        <a:off x="4114800" y="0"/>
        <a:ext cx="4114800" cy="1468636"/>
      </dsp:txXfrm>
    </dsp:sp>
    <dsp:sp modelId="{5557E146-5587-8D45-B17F-0DBB925F19B7}">
      <dsp:nvSpPr>
        <dsp:cNvPr id="0" name=""/>
        <dsp:cNvSpPr/>
      </dsp:nvSpPr>
      <dsp:spPr>
        <a:xfrm rot="10800000">
          <a:off x="0" y="1958181"/>
          <a:ext cx="41148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Knowledge &amp; understanding</a:t>
          </a:r>
        </a:p>
      </dsp:txBody>
      <dsp:txXfrm rot="10800000">
        <a:off x="0" y="2447726"/>
        <a:ext cx="4114800" cy="1468636"/>
      </dsp:txXfrm>
    </dsp:sp>
    <dsp:sp modelId="{4E978815-2B45-6A4E-BF1B-8D68098E1B14}">
      <dsp:nvSpPr>
        <dsp:cNvPr id="0" name=""/>
        <dsp:cNvSpPr/>
      </dsp:nvSpPr>
      <dsp:spPr>
        <a:xfrm rot="5400000">
          <a:off x="5193109" y="879872"/>
          <a:ext cx="1958181" cy="41148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Practical application skills</a:t>
          </a:r>
        </a:p>
      </dsp:txBody>
      <dsp:txXfrm rot="-5400000">
        <a:off x="4114799" y="2447726"/>
        <a:ext cx="4114800" cy="1468636"/>
      </dsp:txXfrm>
    </dsp:sp>
    <dsp:sp modelId="{AB109949-1437-C943-8B84-AC6CA5D79FAD}">
      <dsp:nvSpPr>
        <dsp:cNvPr id="0" name=""/>
        <dsp:cNvSpPr/>
      </dsp:nvSpPr>
      <dsp:spPr>
        <a:xfrm>
          <a:off x="2674640" y="1223466"/>
          <a:ext cx="2880318" cy="1469429"/>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Transferable skills for professional practice</a:t>
          </a:r>
        </a:p>
      </dsp:txBody>
      <dsp:txXfrm>
        <a:off x="2746372" y="1295198"/>
        <a:ext cx="2736854" cy="13259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B9905-E58A-0148-A6F0-680DBCBD2958}">
      <dsp:nvSpPr>
        <dsp:cNvPr id="0" name=""/>
        <dsp:cNvSpPr/>
      </dsp:nvSpPr>
      <dsp:spPr>
        <a:xfrm>
          <a:off x="1221810" y="14070"/>
          <a:ext cx="2114442" cy="2114764"/>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F4455E-5832-0440-9BDF-A80FB3F56416}">
      <dsp:nvSpPr>
        <dsp:cNvPr id="0" name=""/>
        <dsp:cNvSpPr/>
      </dsp:nvSpPr>
      <dsp:spPr>
        <a:xfrm>
          <a:off x="1689171" y="777564"/>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writing is coherent</a:t>
          </a:r>
        </a:p>
      </dsp:txBody>
      <dsp:txXfrm>
        <a:off x="1689171" y="777564"/>
        <a:ext cx="1174954" cy="587336"/>
      </dsp:txXfrm>
    </dsp:sp>
    <dsp:sp modelId="{3F4AC843-463C-6B4A-89C1-001D87D382DC}">
      <dsp:nvSpPr>
        <dsp:cNvPr id="0" name=""/>
        <dsp:cNvSpPr/>
      </dsp:nvSpPr>
      <dsp:spPr>
        <a:xfrm>
          <a:off x="634531" y="1229159"/>
          <a:ext cx="2114442" cy="2114764"/>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A05B5-A473-4D43-A663-C77587B64444}">
      <dsp:nvSpPr>
        <dsp:cNvPr id="0" name=""/>
        <dsp:cNvSpPr/>
      </dsp:nvSpPr>
      <dsp:spPr>
        <a:xfrm>
          <a:off x="1104275" y="1999682"/>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well structured</a:t>
          </a:r>
        </a:p>
      </dsp:txBody>
      <dsp:txXfrm>
        <a:off x="1104275" y="1999682"/>
        <a:ext cx="1174954" cy="587336"/>
      </dsp:txXfrm>
    </dsp:sp>
    <dsp:sp modelId="{4AC48AFB-DC68-A44D-83A7-18E64B57886A}">
      <dsp:nvSpPr>
        <dsp:cNvPr id="0" name=""/>
        <dsp:cNvSpPr/>
      </dsp:nvSpPr>
      <dsp:spPr>
        <a:xfrm>
          <a:off x="1372302" y="2589655"/>
          <a:ext cx="1816633" cy="1817361"/>
        </a:xfrm>
        <a:prstGeom prst="blockArc">
          <a:avLst>
            <a:gd name="adj1" fmla="val 13500000"/>
            <a:gd name="adj2" fmla="val 10800000"/>
            <a:gd name="adj3" fmla="val 1274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A5686F-8526-7745-9A85-4255A2D58BC6}">
      <dsp:nvSpPr>
        <dsp:cNvPr id="0" name=""/>
        <dsp:cNvSpPr/>
      </dsp:nvSpPr>
      <dsp:spPr>
        <a:xfrm>
          <a:off x="1691951" y="3223557"/>
          <a:ext cx="1174954" cy="58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academic language</a:t>
          </a:r>
        </a:p>
      </dsp:txBody>
      <dsp:txXfrm>
        <a:off x="1691951" y="3223557"/>
        <a:ext cx="1174954" cy="58733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11T21:39:07.871"/>
    </inkml:context>
    <inkml:brush xml:id="br0">
      <inkml:brushProperty name="width" value="0.05" units="cm"/>
      <inkml:brushProperty name="height" value="0.05" units="cm"/>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6/13/2023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25D2EB56-EB41-EB40-A0F5-31510296E192}"/>
              </a:ext>
            </a:extLst>
          </p:cNvPr>
          <p:cNvSpPr>
            <a:spLocks noGrp="1" noRot="1" noChangeAspect="1" noChangeArrowheads="1" noTextEdit="1"/>
          </p:cNvSpPr>
          <p:nvPr>
            <p:ph type="sldImg"/>
          </p:nvPr>
        </p:nvSpPr>
        <p:spPr>
          <a:xfrm>
            <a:off x="685800" y="1143000"/>
            <a:ext cx="5486400" cy="3086100"/>
          </a:xfrm>
          <a:ln/>
        </p:spPr>
      </p:sp>
      <p:sp>
        <p:nvSpPr>
          <p:cNvPr id="74754" name="Notes Placeholder 2">
            <a:extLst>
              <a:ext uri="{FF2B5EF4-FFF2-40B4-BE49-F238E27FC236}">
                <a16:creationId xmlns:a16="http://schemas.microsoft.com/office/drawing/2014/main" id="{05182AAF-3570-7846-ABFA-5C607FC7E1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Each week we’re going to examine one of the 5 assessment criteria and look at what it means and how you can get good marks.</a:t>
            </a:r>
          </a:p>
        </p:txBody>
      </p:sp>
      <p:sp>
        <p:nvSpPr>
          <p:cNvPr id="74755" name="Slide Number Placeholder 3">
            <a:extLst>
              <a:ext uri="{FF2B5EF4-FFF2-40B4-BE49-F238E27FC236}">
                <a16:creationId xmlns:a16="http://schemas.microsoft.com/office/drawing/2014/main" id="{05AD2F13-ACBD-D346-BD12-2E076B7959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F92FF7-017D-5F46-A2A1-078830878CD7}"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34250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a:extLst>
              <a:ext uri="{FF2B5EF4-FFF2-40B4-BE49-F238E27FC236}">
                <a16:creationId xmlns:a16="http://schemas.microsoft.com/office/drawing/2014/main" id="{EFAE5F19-14C4-8842-8095-FD57F623FE1E}"/>
              </a:ext>
            </a:extLst>
          </p:cNvPr>
          <p:cNvSpPr>
            <a:spLocks noGrp="1" noRot="1" noChangeAspect="1" noChangeArrowheads="1" noTextEdit="1"/>
          </p:cNvSpPr>
          <p:nvPr>
            <p:ph type="sldImg"/>
          </p:nvPr>
        </p:nvSpPr>
        <p:spPr>
          <a:ln/>
        </p:spPr>
      </p:sp>
      <p:sp>
        <p:nvSpPr>
          <p:cNvPr id="87042" name="Notes Placeholder 2">
            <a:extLst>
              <a:ext uri="{FF2B5EF4-FFF2-40B4-BE49-F238E27FC236}">
                <a16:creationId xmlns:a16="http://schemas.microsoft.com/office/drawing/2014/main" id="{ABC1C0F2-544F-3647-B8F0-5701FDAE243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3" name="Slide Number Placeholder 3">
            <a:extLst>
              <a:ext uri="{FF2B5EF4-FFF2-40B4-BE49-F238E27FC236}">
                <a16:creationId xmlns:a16="http://schemas.microsoft.com/office/drawing/2014/main" id="{E017CF69-E649-4149-B2F0-C642DEEEA6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4AAE69-1BBE-BE4B-811F-BCFC5755AE4F}"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39413285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13/06/2023</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13/06/2023</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13/06/2023</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13/06/2023</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13/06/2023</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13/06/2023</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13/06/2023</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13/06/2023</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13/06/2023</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13/06/2023</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13/06/2023</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13/06/2023</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FE54-22F6-078D-9686-4E6B6DCA0B23}"/>
              </a:ext>
            </a:extLst>
          </p:cNvPr>
          <p:cNvSpPr>
            <a:spLocks noGrp="1"/>
          </p:cNvSpPr>
          <p:nvPr>
            <p:ph type="ctrTitle"/>
          </p:nvPr>
        </p:nvSpPr>
        <p:spPr>
          <a:xfrm>
            <a:off x="835923" y="1760883"/>
            <a:ext cx="10363200" cy="1470025"/>
          </a:xfrm>
        </p:spPr>
        <p:txBody>
          <a:bodyPr/>
          <a:lstStyle/>
          <a:p>
            <a:r>
              <a:rPr lang="en-US" sz="5400" b="1" dirty="0">
                <a:latin typeface="Arial" panose="020B0604020202020204" pitchFamily="34" charset="0"/>
                <a:cs typeface="Arial" panose="020B0604020202020204" pitchFamily="34" charset="0"/>
              </a:rPr>
              <a:t>BMHP5016- Assignment Workshop</a:t>
            </a:r>
            <a:endParaRPr lang="en-GB" sz="5400" dirty="0"/>
          </a:p>
        </p:txBody>
      </p:sp>
      <p:sp>
        <p:nvSpPr>
          <p:cNvPr id="3" name="Subtitle 2">
            <a:extLst>
              <a:ext uri="{FF2B5EF4-FFF2-40B4-BE49-F238E27FC236}">
                <a16:creationId xmlns:a16="http://schemas.microsoft.com/office/drawing/2014/main" id="{E5DF8CD9-AFFA-B002-F54A-F364B511B347}"/>
              </a:ext>
            </a:extLst>
          </p:cNvPr>
          <p:cNvSpPr>
            <a:spLocks noGrp="1"/>
          </p:cNvSpPr>
          <p:nvPr>
            <p:ph type="subTitle" idx="1"/>
          </p:nvPr>
        </p:nvSpPr>
        <p:spPr/>
        <p:txBody>
          <a:bodyPr/>
          <a:lstStyle/>
          <a:p>
            <a:r>
              <a:rPr lang="en-GB" sz="5400" b="1" dirty="0">
                <a:solidFill>
                  <a:schemeClr val="bg1"/>
                </a:solidFill>
              </a:rPr>
              <a:t>Assignment 1</a:t>
            </a:r>
          </a:p>
        </p:txBody>
      </p:sp>
      <p:sp>
        <p:nvSpPr>
          <p:cNvPr id="4" name="Date Placeholder 3">
            <a:extLst>
              <a:ext uri="{FF2B5EF4-FFF2-40B4-BE49-F238E27FC236}">
                <a16:creationId xmlns:a16="http://schemas.microsoft.com/office/drawing/2014/main" id="{5FA3705E-8B7B-83BA-76B5-E7904D1EF7DE}"/>
              </a:ext>
            </a:extLst>
          </p:cNvPr>
          <p:cNvSpPr>
            <a:spLocks noGrp="1"/>
          </p:cNvSpPr>
          <p:nvPr>
            <p:ph type="dt" sz="half" idx="10"/>
          </p:nvPr>
        </p:nvSpPr>
        <p:spPr/>
        <p:txBody>
          <a:bodyPr/>
          <a:lstStyle/>
          <a:p>
            <a:pPr>
              <a:defRPr/>
            </a:pPr>
            <a:fld id="{79E3B073-2BB5-4D43-A2FA-C544E54A0ECB}"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513B8C6E-035A-DE5C-CF62-B92717B28488}"/>
              </a:ext>
            </a:extLst>
          </p:cNvPr>
          <p:cNvSpPr>
            <a:spLocks noGrp="1"/>
          </p:cNvSpPr>
          <p:nvPr>
            <p:ph type="sldNum" sz="quarter" idx="12"/>
          </p:nvPr>
        </p:nvSpPr>
        <p:spPr/>
        <p:txBody>
          <a:bodyPr/>
          <a:lstStyle/>
          <a:p>
            <a:pPr>
              <a:defRPr/>
            </a:pPr>
            <a:fld id="{BBAD5BEF-8399-C44B-B36C-F541144D6644}" type="slidenum">
              <a:rPr lang="en-GB" altLang="en-US" smtClean="0"/>
              <a:pPr>
                <a:defRPr/>
              </a:pPr>
              <a:t>1</a:t>
            </a:fld>
            <a:endParaRPr lang="en-GB" altLang="en-US"/>
          </a:p>
        </p:txBody>
      </p:sp>
    </p:spTree>
    <p:extLst>
      <p:ext uri="{BB962C8B-B14F-4D97-AF65-F5344CB8AC3E}">
        <p14:creationId xmlns:p14="http://schemas.microsoft.com/office/powerpoint/2010/main" val="3641837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6FB5-43B5-214C-8EAD-B5019A6AFBC1}"/>
              </a:ext>
            </a:extLst>
          </p:cNvPr>
          <p:cNvSpPr>
            <a:spLocks noGrp="1"/>
          </p:cNvSpPr>
          <p:nvPr>
            <p:ph type="title"/>
          </p:nvPr>
        </p:nvSpPr>
        <p:spPr>
          <a:xfrm>
            <a:off x="1981200" y="0"/>
            <a:ext cx="8229600" cy="1143000"/>
          </a:xfrm>
        </p:spPr>
        <p:txBody>
          <a:bodyPr/>
          <a:lstStyle/>
          <a:p>
            <a:r>
              <a:rPr lang="en-US" sz="3600" b="1" dirty="0"/>
              <a:t>Module BMHP5016</a:t>
            </a:r>
          </a:p>
        </p:txBody>
      </p:sp>
      <p:sp>
        <p:nvSpPr>
          <p:cNvPr id="3" name="Content Placeholder 2">
            <a:extLst>
              <a:ext uri="{FF2B5EF4-FFF2-40B4-BE49-F238E27FC236}">
                <a16:creationId xmlns:a16="http://schemas.microsoft.com/office/drawing/2014/main" id="{AE3E679C-90C0-0A4B-991C-0D2A025B9AAD}"/>
              </a:ext>
            </a:extLst>
          </p:cNvPr>
          <p:cNvSpPr>
            <a:spLocks noGrp="1"/>
          </p:cNvSpPr>
          <p:nvPr>
            <p:ph idx="1"/>
          </p:nvPr>
        </p:nvSpPr>
        <p:spPr>
          <a:xfrm>
            <a:off x="234892" y="830510"/>
            <a:ext cx="11820088" cy="4078191"/>
          </a:xfrm>
        </p:spPr>
        <p:txBody>
          <a:bodyPr/>
          <a:lstStyle/>
          <a:p>
            <a:pPr marL="0" indent="0">
              <a:buNone/>
            </a:pPr>
            <a:r>
              <a:rPr lang="en-US" dirty="0"/>
              <a:t>Learning outcomes</a:t>
            </a:r>
          </a:p>
          <a:p>
            <a:pPr marL="0" indent="0">
              <a:buNone/>
            </a:pPr>
            <a:r>
              <a:rPr lang="en-US" sz="2800" dirty="0"/>
              <a:t>Upon successful completion of this module, the student should be able to:</a:t>
            </a:r>
          </a:p>
          <a:p>
            <a:r>
              <a:rPr lang="en-US" sz="2800" i="1" dirty="0"/>
              <a:t>Critically examine</a:t>
            </a:r>
            <a:r>
              <a:rPr lang="en-US" sz="2800" dirty="0"/>
              <a:t> the theory, implementation and evaluation of </a:t>
            </a:r>
            <a:r>
              <a:rPr lang="en-US" sz="2800" b="1" dirty="0"/>
              <a:t>legislation, policy and guidelines </a:t>
            </a:r>
            <a:r>
              <a:rPr lang="en-US" sz="2800" dirty="0"/>
              <a:t>in health and social care  </a:t>
            </a:r>
          </a:p>
          <a:p>
            <a:endParaRPr lang="en-GB" sz="2800" dirty="0"/>
          </a:p>
          <a:p>
            <a:r>
              <a:rPr lang="en-US" sz="2800" i="1" dirty="0"/>
              <a:t>Critically examine</a:t>
            </a:r>
            <a:r>
              <a:rPr lang="en-US" sz="2800" dirty="0"/>
              <a:t> the theory, implementation and evaluation of </a:t>
            </a:r>
            <a:r>
              <a:rPr lang="en-US" sz="2800" b="1" dirty="0"/>
              <a:t>partnership working</a:t>
            </a:r>
            <a:r>
              <a:rPr lang="en-US" sz="2800" dirty="0"/>
              <a:t> in health and social care </a:t>
            </a:r>
          </a:p>
          <a:p>
            <a:pPr marL="0" indent="0" algn="r">
              <a:buNone/>
            </a:pPr>
            <a:r>
              <a:rPr lang="en-US" sz="2400" dirty="0"/>
              <a:t>(see module descriptor on Moodle)</a:t>
            </a:r>
            <a:endParaRPr lang="en-GB" sz="2400" dirty="0"/>
          </a:p>
          <a:p>
            <a:endParaRPr lang="en-US" dirty="0"/>
          </a:p>
        </p:txBody>
      </p:sp>
      <p:sp>
        <p:nvSpPr>
          <p:cNvPr id="4" name="Date Placeholder 3">
            <a:extLst>
              <a:ext uri="{FF2B5EF4-FFF2-40B4-BE49-F238E27FC236}">
                <a16:creationId xmlns:a16="http://schemas.microsoft.com/office/drawing/2014/main" id="{B7453ED3-AE2B-0946-81EE-B31180E6C7B9}"/>
              </a:ext>
            </a:extLst>
          </p:cNvPr>
          <p:cNvSpPr>
            <a:spLocks noGrp="1"/>
          </p:cNvSpPr>
          <p:nvPr>
            <p:ph type="dt" sz="half" idx="10"/>
          </p:nvPr>
        </p:nvSpPr>
        <p:spPr/>
        <p:txBody>
          <a:bodyPr/>
          <a:lstStyle/>
          <a:p>
            <a:pPr>
              <a:defRPr/>
            </a:pPr>
            <a:fld id="{ADEE70DA-8F40-C645-B0B2-ACC5C58BB2BA}" type="datetime1">
              <a:rPr lang="en-GB" altLang="en-US">
                <a:solidFill>
                  <a:prstClr val="black">
                    <a:tint val="75000"/>
                  </a:prstClr>
                </a:solidFill>
                <a:latin typeface="Myriad Pro"/>
              </a:rPr>
              <a:pPr>
                <a:defRPr/>
              </a:pPr>
              <a:t>13/06/2023</a:t>
            </a:fld>
            <a:endParaRPr lang="en-GB" altLang="en-US" dirty="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74945B5D-6700-0646-9A6A-46BD1AB0C5D4}"/>
              </a:ext>
            </a:extLst>
          </p:cNvPr>
          <p:cNvSpPr>
            <a:spLocks noGrp="1"/>
          </p:cNvSpPr>
          <p:nvPr>
            <p:ph type="sldNum" sz="quarter" idx="12"/>
          </p:nvPr>
        </p:nvSpPr>
        <p:spPr/>
        <p:txBody>
          <a:bodyPr/>
          <a:lstStyle/>
          <a:p>
            <a:pPr fontAlgn="base">
              <a:spcBef>
                <a:spcPct val="0"/>
              </a:spcBef>
              <a:spcAft>
                <a:spcPct val="0"/>
              </a:spcAft>
              <a:defRPr/>
            </a:pPr>
            <a:fld id="{B4C3F47E-DD02-FB45-82B3-7F77F7ED4894}" type="slidenum">
              <a:rPr lang="en-GB" altLang="en-US">
                <a:cs typeface="Arial" panose="020B0604020202020204" pitchFamily="34" charset="0"/>
              </a:rPr>
              <a:pPr fontAlgn="base">
                <a:spcBef>
                  <a:spcPct val="0"/>
                </a:spcBef>
                <a:spcAft>
                  <a:spcPct val="0"/>
                </a:spcAft>
                <a:defRPr/>
              </a:pPr>
              <a:t>2</a:t>
            </a:fld>
            <a:endParaRPr lang="en-GB" altLang="en-US">
              <a:cs typeface="Arial" panose="020B0604020202020204" pitchFamily="34" charset="0"/>
            </a:endParaRPr>
          </a:p>
        </p:txBody>
      </p:sp>
    </p:spTree>
    <p:extLst>
      <p:ext uri="{BB962C8B-B14F-4D97-AF65-F5344CB8AC3E}">
        <p14:creationId xmlns:p14="http://schemas.microsoft.com/office/powerpoint/2010/main" val="199222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7863456D-0110-1E4B-BFC4-C720655BCCE0}"/>
              </a:ext>
            </a:extLst>
          </p:cNvPr>
          <p:cNvSpPr>
            <a:spLocks noGrp="1"/>
          </p:cNvSpPr>
          <p:nvPr>
            <p:ph type="title"/>
          </p:nvPr>
        </p:nvSpPr>
        <p:spPr>
          <a:xfrm>
            <a:off x="1979613" y="93663"/>
            <a:ext cx="8229600" cy="1143000"/>
          </a:xfrm>
        </p:spPr>
        <p:txBody>
          <a:bodyPr/>
          <a:lstStyle/>
          <a:p>
            <a:r>
              <a:rPr lang="en-US" altLang="en-US" b="1" dirty="0">
                <a:latin typeface="Arial" panose="020B0604020202020204" pitchFamily="34" charset="0"/>
                <a:cs typeface="Arial" panose="020B0604020202020204" pitchFamily="34" charset="0"/>
              </a:rPr>
              <a:t>Assessment Criteria</a:t>
            </a:r>
          </a:p>
        </p:txBody>
      </p:sp>
      <p:graphicFrame>
        <p:nvGraphicFramePr>
          <p:cNvPr id="6" name="Content Placeholder 5">
            <a:extLst>
              <a:ext uri="{FF2B5EF4-FFF2-40B4-BE49-F238E27FC236}">
                <a16:creationId xmlns:a16="http://schemas.microsoft.com/office/drawing/2014/main" id="{422A9E59-F6C2-524A-AE33-A196B09AE029}"/>
              </a:ext>
            </a:extLst>
          </p:cNvPr>
          <p:cNvGraphicFramePr>
            <a:graphicFrameLocks noGrp="1"/>
          </p:cNvGraphicFramePr>
          <p:nvPr>
            <p:ph idx="1"/>
          </p:nvPr>
        </p:nvGraphicFramePr>
        <p:xfrm>
          <a:off x="1981200" y="1600203"/>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0340D5F-BCC7-734B-8D3E-21E3544CDD9D}"/>
              </a:ext>
            </a:extLst>
          </p:cNvPr>
          <p:cNvSpPr>
            <a:spLocks noGrp="1"/>
          </p:cNvSpPr>
          <p:nvPr>
            <p:ph type="dt" sz="quarter" idx="10"/>
          </p:nvPr>
        </p:nvSpPr>
        <p:spPr/>
        <p:txBody>
          <a:bodyPr/>
          <a:lstStyle/>
          <a:p>
            <a:pPr>
              <a:defRPr/>
            </a:pPr>
            <a:fld id="{15CD255C-B2BC-9942-9A21-886CB6AA5651}" type="datetime1">
              <a:rPr lang="en-GB" altLang="en-US">
                <a:solidFill>
                  <a:prstClr val="black">
                    <a:tint val="75000"/>
                  </a:prstClr>
                </a:solidFill>
                <a:latin typeface="Myriad Pro"/>
              </a:rPr>
              <a:pPr>
                <a:defRPr/>
              </a:pPr>
              <a:t>13/06/2023</a:t>
            </a:fld>
            <a:endParaRPr lang="en-GB" altLang="en-US" dirty="0">
              <a:solidFill>
                <a:prstClr val="black">
                  <a:tint val="75000"/>
                </a:prstClr>
              </a:solidFill>
              <a:latin typeface="Myriad Pro"/>
            </a:endParaRPr>
          </a:p>
        </p:txBody>
      </p:sp>
      <p:sp>
        <p:nvSpPr>
          <p:cNvPr id="73732" name="Slide Number Placeholder 4">
            <a:extLst>
              <a:ext uri="{FF2B5EF4-FFF2-40B4-BE49-F238E27FC236}">
                <a16:creationId xmlns:a16="http://schemas.microsoft.com/office/drawing/2014/main" id="{0E8C2E90-4D78-194B-B15A-9BF6FA3E3EB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0F28599-0934-B948-833B-54921097F94F}" type="slidenum">
              <a:rPr lang="en-GB" altLang="en-US">
                <a:solidFill>
                  <a:srgbClr val="898989"/>
                </a:solidFill>
                <a:latin typeface="Myriad Pro"/>
              </a:rPr>
              <a:pPr fontAlgn="base">
                <a:spcBef>
                  <a:spcPct val="0"/>
                </a:spcBef>
                <a:spcAft>
                  <a:spcPct val="0"/>
                </a:spcAft>
              </a:pPr>
              <a:t>3</a:t>
            </a:fld>
            <a:endParaRPr lang="en-GB" altLang="en-US">
              <a:solidFill>
                <a:srgbClr val="898989"/>
              </a:solidFill>
              <a:latin typeface="Myriad Pro"/>
            </a:endParaRPr>
          </a:p>
        </p:txBody>
      </p:sp>
    </p:spTree>
    <p:extLst>
      <p:ext uri="{BB962C8B-B14F-4D97-AF65-F5344CB8AC3E}">
        <p14:creationId xmlns:p14="http://schemas.microsoft.com/office/powerpoint/2010/main" val="494516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758456" y="601630"/>
            <a:ext cx="10972800" cy="1143000"/>
          </a:xfrm>
        </p:spPr>
        <p:txBody>
          <a:bodyPr/>
          <a:lstStyle/>
          <a:p>
            <a:r>
              <a:rPr lang="en-GB" b="1" dirty="0">
                <a:latin typeface="Arial" panose="020B0604020202020204" pitchFamily="34" charset="0"/>
                <a:cs typeface="Arial" panose="020B0604020202020204" pitchFamily="34" charset="0"/>
              </a:rPr>
              <a:t>Engagement with Literature Skills</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You should show a wide level of reading, a minimum of 15 references, from a variety of sources including reports, textbooks, academic journals, and academic based websites. </a:t>
            </a:r>
          </a:p>
          <a:p>
            <a:r>
              <a:rPr lang="en-GB" sz="1800" dirty="0">
                <a:effectLst/>
                <a:latin typeface="Arial" panose="020B0604020202020204" pitchFamily="34" charset="0"/>
                <a:ea typeface="Times New Roman" panose="02020603050405020304" pitchFamily="18" charset="0"/>
                <a:cs typeface="Arial" panose="020B0604020202020204" pitchFamily="34" charset="0"/>
              </a:rPr>
              <a:t>The credibility and relevance of all sources should be considered, and untrustworthy sources should be avoided. Electronic referencing should be kept to a minimum and should not include tabloid newspapers, or non-academic sources. </a:t>
            </a:r>
          </a:p>
          <a:p>
            <a:r>
              <a:rPr lang="en-GB" sz="1800" dirty="0">
                <a:effectLst/>
                <a:latin typeface="Arial" panose="020B0604020202020204" pitchFamily="34" charset="0"/>
                <a:ea typeface="Times New Roman" panose="02020603050405020304" pitchFamily="18" charset="0"/>
                <a:cs typeface="Arial" panose="020B0604020202020204" pitchFamily="34" charset="0"/>
              </a:rPr>
              <a:t>The credibility and relevance of all sources should be considered. Ensure you use both author prominent and text prominent referencing within your work. Avoid referencing discrepancies by checking that the sources used in the text are cited in reference list and vice versa. </a:t>
            </a:r>
          </a:p>
          <a:p>
            <a:r>
              <a:rPr lang="en-GB" sz="1800" dirty="0">
                <a:effectLst/>
                <a:latin typeface="Arial" panose="020B0604020202020204" pitchFamily="34" charset="0"/>
                <a:ea typeface="Times New Roman" panose="02020603050405020304" pitchFamily="18" charset="0"/>
                <a:cs typeface="Arial" panose="020B0604020202020204" pitchFamily="34" charset="0"/>
              </a:rPr>
              <a:t>Make use of the University’s guidance for Harvard referencing to help you ensure the correct formats are used.</a:t>
            </a:r>
          </a:p>
          <a:p>
            <a:endParaRPr lang="en-GB" dirty="0"/>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Tree>
    <p:extLst>
      <p:ext uri="{BB962C8B-B14F-4D97-AF65-F5344CB8AC3E}">
        <p14:creationId xmlns:p14="http://schemas.microsoft.com/office/powerpoint/2010/main" val="78630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41938-05E9-4EB6-92EE-FE8ECAEF36E1}"/>
              </a:ext>
            </a:extLst>
          </p:cNvPr>
          <p:cNvSpPr>
            <a:spLocks noGrp="1"/>
          </p:cNvSpPr>
          <p:nvPr>
            <p:ph type="title"/>
          </p:nvPr>
        </p:nvSpPr>
        <p:spPr>
          <a:xfrm>
            <a:off x="609600" y="592806"/>
            <a:ext cx="10972800" cy="1143000"/>
          </a:xfrm>
        </p:spPr>
        <p:txBody>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Knowledge and Understanding Skills</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CCD434C-CE2F-4978-B3A3-81F7959BCBB9}"/>
              </a:ext>
            </a:extLst>
          </p:cNvPr>
          <p:cNvSpPr>
            <a:spLocks noGrp="1"/>
          </p:cNvSpPr>
          <p:nvPr>
            <p:ph idx="1"/>
          </p:nvPr>
        </p:nvSpPr>
        <p:spPr/>
        <p:txBody>
          <a:bodyPr/>
          <a:lstStyle/>
          <a:p>
            <a:r>
              <a:rPr lang="en-GB" sz="2800" dirty="0">
                <a:effectLst/>
                <a:latin typeface="Arial" panose="020B0604020202020204" pitchFamily="34" charset="0"/>
                <a:ea typeface="Times New Roman" panose="02020603050405020304" pitchFamily="18" charset="0"/>
                <a:cs typeface="Arial" panose="020B0604020202020204" pitchFamily="34" charset="0"/>
              </a:rPr>
              <a:t>Demonstrate sound knowledge and critical understanding of the specific health and/or social care support services that could be utilised for this case.</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does this mean…?</a:t>
            </a:r>
          </a:p>
        </p:txBody>
      </p:sp>
      <p:sp>
        <p:nvSpPr>
          <p:cNvPr id="4" name="Date Placeholder 3">
            <a:extLst>
              <a:ext uri="{FF2B5EF4-FFF2-40B4-BE49-F238E27FC236}">
                <a16:creationId xmlns:a16="http://schemas.microsoft.com/office/drawing/2014/main" id="{A417274D-7D88-4FCC-8652-E77E43D1509C}"/>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E6C52EA2-CE8A-4A16-8BF1-3C01DB5D5536}"/>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371187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FA1AB-F16D-4638-9AED-512A26B481E5}"/>
              </a:ext>
            </a:extLst>
          </p:cNvPr>
          <p:cNvSpPr>
            <a:spLocks noGrp="1"/>
          </p:cNvSpPr>
          <p:nvPr>
            <p:ph type="title"/>
          </p:nvPr>
        </p:nvSpPr>
        <p:spPr>
          <a:xfrm>
            <a:off x="609600" y="606946"/>
            <a:ext cx="10972800" cy="1143000"/>
          </a:xfrm>
        </p:spPr>
        <p:txBody>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Cognitive and Intellectual Skills</a:t>
            </a:r>
            <a:br>
              <a:rPr lang="en-GB" b="1" dirty="0">
                <a:effectLst/>
                <a:latin typeface="Arial" panose="020B0604020202020204" pitchFamily="34" charset="0"/>
                <a:ea typeface="Times New Roman" panose="02020603050405020304" pitchFamily="18"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2406EC9-1F56-4E37-B7DD-1B86621ECE1D}"/>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There should be clear </a:t>
            </a:r>
            <a:r>
              <a:rPr lang="en-GB" sz="1800" dirty="0">
                <a:solidFill>
                  <a:srgbClr val="C00000"/>
                </a:solidFill>
                <a:effectLst/>
                <a:latin typeface="Arial" panose="020B0604020202020204" pitchFamily="34" charset="0"/>
                <a:ea typeface="Times New Roman" panose="02020603050405020304" pitchFamily="18" charset="0"/>
                <a:cs typeface="Arial" panose="020B0604020202020204" pitchFamily="34" charset="0"/>
              </a:rPr>
              <a:t>synthesis</a:t>
            </a:r>
            <a:r>
              <a:rPr lang="en-GB" sz="1800" dirty="0">
                <a:effectLst/>
                <a:latin typeface="Arial" panose="020B0604020202020204" pitchFamily="34" charset="0"/>
                <a:ea typeface="Times New Roman" panose="02020603050405020304" pitchFamily="18" charset="0"/>
                <a:cs typeface="Arial" panose="020B0604020202020204" pitchFamily="34" charset="0"/>
              </a:rPr>
              <a:t> and </a:t>
            </a:r>
            <a:r>
              <a:rPr lang="en-GB" sz="1800" dirty="0">
                <a:solidFill>
                  <a:srgbClr val="C00000"/>
                </a:solidFill>
                <a:effectLst/>
                <a:latin typeface="Arial" panose="020B0604020202020204" pitchFamily="34" charset="0"/>
                <a:ea typeface="Times New Roman" panose="02020603050405020304" pitchFamily="18" charset="0"/>
                <a:cs typeface="Arial" panose="020B0604020202020204" pitchFamily="34" charset="0"/>
              </a:rPr>
              <a:t>critical analysis </a:t>
            </a:r>
            <a:r>
              <a:rPr lang="en-GB" sz="1800" dirty="0">
                <a:effectLst/>
                <a:latin typeface="Arial" panose="020B0604020202020204" pitchFamily="34" charset="0"/>
                <a:ea typeface="Times New Roman" panose="02020603050405020304" pitchFamily="18" charset="0"/>
                <a:cs typeface="Arial" panose="020B0604020202020204" pitchFamily="34" charset="0"/>
              </a:rPr>
              <a:t>of the chosen health and/or social care support, following the principles of case study research. </a:t>
            </a:r>
          </a:p>
          <a:p>
            <a:r>
              <a:rPr lang="en-GB" sz="1800" dirty="0">
                <a:effectLst/>
                <a:latin typeface="Arial" panose="020B0604020202020204" pitchFamily="34" charset="0"/>
                <a:ea typeface="Times New Roman" panose="02020603050405020304" pitchFamily="18" charset="0"/>
                <a:cs typeface="Arial" panose="020B0604020202020204" pitchFamily="34" charset="0"/>
              </a:rPr>
              <a:t>You need to make sound judgements and convincing arguments why that particular support service is </a:t>
            </a:r>
            <a:r>
              <a:rPr lang="en-GB" sz="1800" dirty="0">
                <a:latin typeface="Arial" panose="020B0604020202020204" pitchFamily="34" charset="0"/>
                <a:ea typeface="Times New Roman" panose="02020603050405020304" pitchFamily="18" charset="0"/>
                <a:cs typeface="Arial" panose="020B0604020202020204" pitchFamily="34" charset="0"/>
              </a:rPr>
              <a:t>more appropriate </a:t>
            </a:r>
            <a:r>
              <a:rPr lang="en-GB" sz="1800" dirty="0">
                <a:effectLst/>
                <a:latin typeface="Arial" panose="020B0604020202020204" pitchFamily="34" charset="0"/>
                <a:ea typeface="Times New Roman" panose="02020603050405020304" pitchFamily="18" charset="0"/>
                <a:cs typeface="Arial" panose="020B0604020202020204" pitchFamily="34" charset="0"/>
              </a:rPr>
              <a:t>for this case study using data and concepts, with an understanding of the limits of knowledge, and how this analyses and interpretations.</a:t>
            </a:r>
          </a:p>
          <a:p>
            <a:r>
              <a:rPr lang="en-GB" sz="1800" dirty="0">
                <a:effectLst/>
                <a:latin typeface="Arial" panose="020B0604020202020204" pitchFamily="34" charset="0"/>
                <a:ea typeface="Times New Roman" panose="02020603050405020304" pitchFamily="18" charset="0"/>
                <a:cs typeface="Arial" panose="020B0604020202020204" pitchFamily="34" charset="0"/>
              </a:rPr>
              <a:t>You need to draw sound, valid conclusions which must be derived from the content of your work. </a:t>
            </a:r>
          </a:p>
          <a:p>
            <a:r>
              <a:rPr lang="en-GB" dirty="0">
                <a:latin typeface="Arial" panose="020B0604020202020204" pitchFamily="34" charset="0"/>
                <a:cs typeface="Arial" panose="020B0604020202020204" pitchFamily="34" charset="0"/>
              </a:rPr>
              <a:t>Synthesis</a:t>
            </a:r>
          </a:p>
          <a:p>
            <a:r>
              <a:rPr lang="en-GB" dirty="0">
                <a:latin typeface="Arial" panose="020B0604020202020204" pitchFamily="34" charset="0"/>
                <a:cs typeface="Arial" panose="020B0604020202020204" pitchFamily="34" charset="0"/>
              </a:rPr>
              <a:t>Critical Analysis</a:t>
            </a:r>
          </a:p>
        </p:txBody>
      </p:sp>
      <p:sp>
        <p:nvSpPr>
          <p:cNvPr id="4" name="Date Placeholder 3">
            <a:extLst>
              <a:ext uri="{FF2B5EF4-FFF2-40B4-BE49-F238E27FC236}">
                <a16:creationId xmlns:a16="http://schemas.microsoft.com/office/drawing/2014/main" id="{CF2F06B3-11C9-413E-BF07-FE936DE5B9FC}"/>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2F8B6C02-FDF3-4114-962C-5304DF61D5C6}"/>
              </a:ext>
            </a:extLst>
          </p:cNvPr>
          <p:cNvSpPr>
            <a:spLocks noGrp="1"/>
          </p:cNvSpPr>
          <p:nvPr>
            <p:ph type="sldNum" sz="quarter" idx="12"/>
          </p:nvPr>
        </p:nvSpPr>
        <p:spPr/>
        <p:txBody>
          <a:bodyPr/>
          <a:lstStyle/>
          <a:p>
            <a:pPr>
              <a:defRPr/>
            </a:pPr>
            <a:fld id="{B4C3F47E-DD02-FB45-82B3-7F77F7ED4894}" type="slidenum">
              <a:rPr lang="en-GB" altLang="en-US" smtClean="0"/>
              <a:pPr>
                <a:defRPr/>
              </a:pPr>
              <a:t>6</a:t>
            </a:fld>
            <a:endParaRPr lang="en-GB" altLang="en-US"/>
          </a:p>
        </p:txBody>
      </p:sp>
    </p:spTree>
    <p:extLst>
      <p:ext uri="{BB962C8B-B14F-4D97-AF65-F5344CB8AC3E}">
        <p14:creationId xmlns:p14="http://schemas.microsoft.com/office/powerpoint/2010/main" val="259451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E75D8-1895-4B10-BC8D-BB82BEC72BC7}"/>
              </a:ext>
            </a:extLst>
          </p:cNvPr>
          <p:cNvSpPr>
            <a:spLocks noGrp="1"/>
          </p:cNvSpPr>
          <p:nvPr>
            <p:ph type="title"/>
          </p:nvPr>
        </p:nvSpPr>
        <p:spPr>
          <a:xfrm>
            <a:off x="609600" y="592806"/>
            <a:ext cx="10972800" cy="1143000"/>
          </a:xfrm>
        </p:spPr>
        <p:txBody>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Practical Skills</a:t>
            </a:r>
            <a:br>
              <a:rPr lang="en-GB" dirty="0">
                <a:effectLst/>
                <a:latin typeface="Arial" panose="020B0604020202020204" pitchFamily="34" charset="0"/>
                <a:ea typeface="Times New Roman" panose="02020603050405020304" pitchFamily="18"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3F15A0-D9E3-4AE1-8EB2-0D24FF957EC5}"/>
              </a:ext>
            </a:extLst>
          </p:cNvPr>
          <p:cNvSpPr>
            <a:spLocks noGrp="1"/>
          </p:cNvSpPr>
          <p:nvPr>
            <p:ph idx="1"/>
          </p:nvPr>
        </p:nvSpPr>
        <p:spPr/>
        <p:txBody>
          <a:bodyPr/>
          <a:lstStyle/>
          <a:p>
            <a:r>
              <a:rPr lang="en-GB" sz="2400" dirty="0">
                <a:effectLst/>
                <a:latin typeface="Arial" panose="020B0604020202020204" pitchFamily="34" charset="0"/>
                <a:ea typeface="Times New Roman" panose="02020603050405020304" pitchFamily="18" charset="0"/>
                <a:cs typeface="Arial" panose="020B0604020202020204" pitchFamily="34" charset="0"/>
              </a:rPr>
              <a:t>Having chosen specific support services, make appropriate recommendations for additional support that could benefit the case.</a:t>
            </a:r>
          </a:p>
          <a:p>
            <a:r>
              <a:rPr lang="en-GB" sz="2400" dirty="0">
                <a:effectLst/>
                <a:latin typeface="Arial" panose="020B0604020202020204" pitchFamily="34" charset="0"/>
                <a:ea typeface="Times New Roman" panose="02020603050405020304" pitchFamily="18" charset="0"/>
                <a:cs typeface="Arial" panose="020B0604020202020204" pitchFamily="34" charset="0"/>
              </a:rPr>
              <a:t>Discuss and consider the potential benefit/impact of your suggestions in terms of policy and practice.</a:t>
            </a:r>
          </a:p>
          <a:p>
            <a:r>
              <a:rPr lang="en-GB" sz="2400" dirty="0">
                <a:effectLst/>
                <a:latin typeface="Arial" panose="020B0604020202020204" pitchFamily="34" charset="0"/>
                <a:ea typeface="Times New Roman" panose="02020603050405020304" pitchFamily="18" charset="0"/>
                <a:cs typeface="Arial" panose="020B0604020202020204" pitchFamily="34" charset="0"/>
              </a:rPr>
              <a:t> Support your suggestions for improvements with relevant references to demonstrate application of how the subject-related concepts and ideas might work in practice. </a:t>
            </a:r>
          </a:p>
          <a:p>
            <a:r>
              <a:rPr lang="en-GB" sz="2400" dirty="0">
                <a:effectLst/>
                <a:latin typeface="Arial" panose="020B0604020202020204" pitchFamily="34" charset="0"/>
                <a:ea typeface="Times New Roman" panose="02020603050405020304" pitchFamily="18" charset="0"/>
                <a:cs typeface="Arial" panose="020B0604020202020204" pitchFamily="34" charset="0"/>
              </a:rPr>
              <a:t>You should also consider and discuss potential limitations of the recommendations you make.</a:t>
            </a:r>
          </a:p>
          <a:p>
            <a:endParaRPr lang="en-GB" dirty="0"/>
          </a:p>
        </p:txBody>
      </p:sp>
      <p:sp>
        <p:nvSpPr>
          <p:cNvPr id="4" name="Date Placeholder 3">
            <a:extLst>
              <a:ext uri="{FF2B5EF4-FFF2-40B4-BE49-F238E27FC236}">
                <a16:creationId xmlns:a16="http://schemas.microsoft.com/office/drawing/2014/main" id="{587657B3-17A0-4A7C-9A53-C1960E73D70E}"/>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CE92BD5F-8750-46F0-A06E-A8C6B2FC6924}"/>
              </a:ext>
            </a:extLst>
          </p:cNvPr>
          <p:cNvSpPr>
            <a:spLocks noGrp="1"/>
          </p:cNvSpPr>
          <p:nvPr>
            <p:ph type="sldNum" sz="quarter" idx="12"/>
          </p:nvPr>
        </p:nvSpPr>
        <p:spPr/>
        <p:txBody>
          <a:bodyPr/>
          <a:lstStyle/>
          <a:p>
            <a:pPr>
              <a:defRPr/>
            </a:pPr>
            <a:fld id="{B4C3F47E-DD02-FB45-82B3-7F77F7ED4894}" type="slidenum">
              <a:rPr lang="en-GB" altLang="en-US" smtClean="0"/>
              <a:pPr>
                <a:defRPr/>
              </a:pPr>
              <a:t>7</a:t>
            </a:fld>
            <a:endParaRPr lang="en-GB" altLang="en-US"/>
          </a:p>
        </p:txBody>
      </p:sp>
    </p:spTree>
    <p:extLst>
      <p:ext uri="{BB962C8B-B14F-4D97-AF65-F5344CB8AC3E}">
        <p14:creationId xmlns:p14="http://schemas.microsoft.com/office/powerpoint/2010/main" val="1033870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a:extLst>
              <a:ext uri="{FF2B5EF4-FFF2-40B4-BE49-F238E27FC236}">
                <a16:creationId xmlns:a16="http://schemas.microsoft.com/office/drawing/2014/main" id="{A537495D-5EF0-E948-96E3-CF5EE2E775F0}"/>
              </a:ext>
            </a:extLst>
          </p:cNvPr>
          <p:cNvSpPr>
            <a:spLocks noGrp="1"/>
          </p:cNvSpPr>
          <p:nvPr>
            <p:ph type="title"/>
          </p:nvPr>
        </p:nvSpPr>
        <p:spPr>
          <a:xfrm>
            <a:off x="1981200" y="142875"/>
            <a:ext cx="8229600" cy="1143000"/>
          </a:xfrm>
        </p:spPr>
        <p:txBody>
          <a:bodyPr/>
          <a:lstStyle/>
          <a:p>
            <a:r>
              <a:rPr lang="en-US" altLang="en-US" b="1" dirty="0">
                <a:latin typeface="Arial" panose="020B0604020202020204" pitchFamily="34" charset="0"/>
                <a:cs typeface="Arial" panose="020B0604020202020204" pitchFamily="34" charset="0"/>
              </a:rPr>
              <a:t>Transferable skills</a:t>
            </a:r>
          </a:p>
        </p:txBody>
      </p:sp>
      <p:graphicFrame>
        <p:nvGraphicFramePr>
          <p:cNvPr id="6" name="Content Placeholder 5">
            <a:extLst>
              <a:ext uri="{FF2B5EF4-FFF2-40B4-BE49-F238E27FC236}">
                <a16:creationId xmlns:a16="http://schemas.microsoft.com/office/drawing/2014/main" id="{207C3E7E-26F3-BA45-87E3-69380B47AA48}"/>
              </a:ext>
            </a:extLst>
          </p:cNvPr>
          <p:cNvGraphicFramePr>
            <a:graphicFrameLocks noGrp="1"/>
          </p:cNvGraphicFramePr>
          <p:nvPr>
            <p:ph idx="1"/>
          </p:nvPr>
        </p:nvGraphicFramePr>
        <p:xfrm>
          <a:off x="4110608" y="1218456"/>
          <a:ext cx="3970784" cy="4421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0B03969-D267-EE49-A015-51777A8B04D3}"/>
              </a:ext>
            </a:extLst>
          </p:cNvPr>
          <p:cNvSpPr>
            <a:spLocks noGrp="1"/>
          </p:cNvSpPr>
          <p:nvPr>
            <p:ph type="dt" sz="quarter" idx="10"/>
          </p:nvPr>
        </p:nvSpPr>
        <p:spPr/>
        <p:txBody>
          <a:bodyPr/>
          <a:lstStyle/>
          <a:p>
            <a:pPr>
              <a:defRPr/>
            </a:pPr>
            <a:fld id="{15CD255C-B2BC-9942-9A21-886CB6AA5651}" type="datetime1">
              <a:rPr lang="en-GB" altLang="en-US" smtClean="0"/>
              <a:pPr>
                <a:defRPr/>
              </a:pPr>
              <a:t>13/06/2023</a:t>
            </a:fld>
            <a:endParaRPr lang="en-GB" altLang="en-US" dirty="0"/>
          </a:p>
        </p:txBody>
      </p:sp>
      <p:sp>
        <p:nvSpPr>
          <p:cNvPr id="86020" name="Slide Number Placeholder 4">
            <a:extLst>
              <a:ext uri="{FF2B5EF4-FFF2-40B4-BE49-F238E27FC236}">
                <a16:creationId xmlns:a16="http://schemas.microsoft.com/office/drawing/2014/main" id="{93809A96-5AFA-4C43-BACB-4D4AE307B8B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160919-0406-5740-8ED5-645CA47E8C0B}" type="slidenum">
              <a:rPr lang="en-GB" altLang="en-US" smtClean="0">
                <a:solidFill>
                  <a:srgbClr val="898989"/>
                </a:solidFill>
                <a:latin typeface="Myriad Pro"/>
              </a:rPr>
              <a:pPr/>
              <a:t>8</a:t>
            </a:fld>
            <a:endParaRPr lang="en-GB" altLang="en-US">
              <a:solidFill>
                <a:srgbClr val="898989"/>
              </a:solidFill>
              <a:latin typeface="Myriad Pro"/>
            </a:endParaRPr>
          </a:p>
        </p:txBody>
      </p:sp>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13CAE659-88DE-7240-BB07-0D99EB0A9C97}"/>
                  </a:ext>
                </a:extLst>
              </p14:cNvPr>
              <p14:cNvContentPartPr/>
              <p14:nvPr/>
            </p14:nvContentPartPr>
            <p14:xfrm>
              <a:off x="8795820" y="2486745"/>
              <a:ext cx="360" cy="360"/>
            </p14:xfrm>
          </p:contentPart>
        </mc:Choice>
        <mc:Fallback xmlns="">
          <p:pic>
            <p:nvPicPr>
              <p:cNvPr id="10" name="Ink 9">
                <a:extLst>
                  <a:ext uri="{FF2B5EF4-FFF2-40B4-BE49-F238E27FC236}">
                    <a16:creationId xmlns:a16="http://schemas.microsoft.com/office/drawing/2014/main" id="{13CAE659-88DE-7240-BB07-0D99EB0A9C97}"/>
                  </a:ext>
                </a:extLst>
              </p:cNvPr>
              <p:cNvPicPr/>
              <p:nvPr/>
            </p:nvPicPr>
            <p:blipFill>
              <a:blip r:embed="rId9"/>
              <a:stretch>
                <a:fillRect/>
              </a:stretch>
            </p:blipFill>
            <p:spPr>
              <a:xfrm>
                <a:off x="8786820" y="2477745"/>
                <a:ext cx="18000" cy="18000"/>
              </a:xfrm>
              <a:prstGeom prst="rect">
                <a:avLst/>
              </a:prstGeom>
            </p:spPr>
          </p:pic>
        </mc:Fallback>
      </mc:AlternateContent>
      <p:sp>
        <p:nvSpPr>
          <p:cNvPr id="15" name="Striped Right Arrow 14">
            <a:extLst>
              <a:ext uri="{FF2B5EF4-FFF2-40B4-BE49-F238E27FC236}">
                <a16:creationId xmlns:a16="http://schemas.microsoft.com/office/drawing/2014/main" id="{B6DD78E1-74C9-C749-9162-FF4064B2A008}"/>
              </a:ext>
            </a:extLst>
          </p:cNvPr>
          <p:cNvSpPr/>
          <p:nvPr/>
        </p:nvSpPr>
        <p:spPr>
          <a:xfrm rot="751753">
            <a:off x="3084513" y="2984501"/>
            <a:ext cx="1509712" cy="284163"/>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3" name="TextBox 15">
            <a:extLst>
              <a:ext uri="{FF2B5EF4-FFF2-40B4-BE49-F238E27FC236}">
                <a16:creationId xmlns:a16="http://schemas.microsoft.com/office/drawing/2014/main" id="{54090D66-348C-6E48-AF81-F7F2451397A5}"/>
              </a:ext>
            </a:extLst>
          </p:cNvPr>
          <p:cNvSpPr txBox="1">
            <a:spLocks noChangeArrowheads="1"/>
          </p:cNvSpPr>
          <p:nvPr/>
        </p:nvSpPr>
        <p:spPr bwMode="auto">
          <a:xfrm>
            <a:off x="2171701" y="4038600"/>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a:t>Story flows</a:t>
            </a:r>
          </a:p>
        </p:txBody>
      </p:sp>
      <p:sp>
        <p:nvSpPr>
          <p:cNvPr id="17" name="Striped Right Arrow 16">
            <a:extLst>
              <a:ext uri="{FF2B5EF4-FFF2-40B4-BE49-F238E27FC236}">
                <a16:creationId xmlns:a16="http://schemas.microsoft.com/office/drawing/2014/main" id="{C0476D89-998F-DE4E-A3D9-015081F35339}"/>
              </a:ext>
            </a:extLst>
          </p:cNvPr>
          <p:cNvSpPr/>
          <p:nvPr/>
        </p:nvSpPr>
        <p:spPr>
          <a:xfrm rot="11184992">
            <a:off x="7494588" y="4530725"/>
            <a:ext cx="1039812" cy="236538"/>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Striped Right Arrow 17">
            <a:extLst>
              <a:ext uri="{FF2B5EF4-FFF2-40B4-BE49-F238E27FC236}">
                <a16:creationId xmlns:a16="http://schemas.microsoft.com/office/drawing/2014/main" id="{AA3879F1-7D82-0D4C-BE43-C65308C26AF4}"/>
              </a:ext>
            </a:extLst>
          </p:cNvPr>
          <p:cNvSpPr/>
          <p:nvPr/>
        </p:nvSpPr>
        <p:spPr>
          <a:xfrm rot="21040112">
            <a:off x="3681413" y="3948114"/>
            <a:ext cx="963612" cy="2889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6" name="TextBox 18">
            <a:extLst>
              <a:ext uri="{FF2B5EF4-FFF2-40B4-BE49-F238E27FC236}">
                <a16:creationId xmlns:a16="http://schemas.microsoft.com/office/drawing/2014/main" id="{838F9321-4B23-F84F-86CC-B4FAED70F593}"/>
              </a:ext>
            </a:extLst>
          </p:cNvPr>
          <p:cNvSpPr txBox="1">
            <a:spLocks noChangeArrowheads="1"/>
          </p:cNvSpPr>
          <p:nvPr/>
        </p:nvSpPr>
        <p:spPr bwMode="auto">
          <a:xfrm>
            <a:off x="8643938" y="4364039"/>
            <a:ext cx="1871662"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a:t>Short sentences, </a:t>
            </a:r>
          </a:p>
          <a:p>
            <a:r>
              <a:rPr lang="en-US" altLang="en-US" dirty="0"/>
              <a:t>third person</a:t>
            </a:r>
          </a:p>
        </p:txBody>
      </p:sp>
      <p:sp>
        <p:nvSpPr>
          <p:cNvPr id="86027" name="TextBox 19">
            <a:extLst>
              <a:ext uri="{FF2B5EF4-FFF2-40B4-BE49-F238E27FC236}">
                <a16:creationId xmlns:a16="http://schemas.microsoft.com/office/drawing/2014/main" id="{FE23AAB4-35C6-C645-B3D3-A64BB15D9C82}"/>
              </a:ext>
            </a:extLst>
          </p:cNvPr>
          <p:cNvSpPr txBox="1">
            <a:spLocks noChangeArrowheads="1"/>
          </p:cNvSpPr>
          <p:nvPr/>
        </p:nvSpPr>
        <p:spPr bwMode="auto">
          <a:xfrm>
            <a:off x="1774825" y="1955801"/>
            <a:ext cx="15684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a:t>Headings, introductions, summaries</a:t>
            </a:r>
          </a:p>
        </p:txBody>
      </p:sp>
      <p:sp>
        <p:nvSpPr>
          <p:cNvPr id="13" name="Striped Right Arrow 12">
            <a:extLst>
              <a:ext uri="{FF2B5EF4-FFF2-40B4-BE49-F238E27FC236}">
                <a16:creationId xmlns:a16="http://schemas.microsoft.com/office/drawing/2014/main" id="{7ED28008-7847-134A-A664-2B85A65FEA90}"/>
              </a:ext>
            </a:extLst>
          </p:cNvPr>
          <p:cNvSpPr/>
          <p:nvPr/>
        </p:nvSpPr>
        <p:spPr>
          <a:xfrm rot="10231894">
            <a:off x="7564439" y="1720851"/>
            <a:ext cx="1038225" cy="2508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6029" name="TextBox 2">
            <a:extLst>
              <a:ext uri="{FF2B5EF4-FFF2-40B4-BE49-F238E27FC236}">
                <a16:creationId xmlns:a16="http://schemas.microsoft.com/office/drawing/2014/main" id="{105756CC-D264-2148-AB1A-613EEEA7AC0A}"/>
              </a:ext>
            </a:extLst>
          </p:cNvPr>
          <p:cNvSpPr txBox="1">
            <a:spLocks noChangeArrowheads="1"/>
          </p:cNvSpPr>
          <p:nvPr/>
        </p:nvSpPr>
        <p:spPr bwMode="auto">
          <a:xfrm>
            <a:off x="8907464" y="1179513"/>
            <a:ext cx="13033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dirty="0"/>
              <a:t>Good English, grammar, spelling</a:t>
            </a:r>
          </a:p>
        </p:txBody>
      </p:sp>
    </p:spTree>
    <p:extLst>
      <p:ext uri="{BB962C8B-B14F-4D97-AF65-F5344CB8AC3E}">
        <p14:creationId xmlns:p14="http://schemas.microsoft.com/office/powerpoint/2010/main" val="2726121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65717-8335-4727-80BB-BDFB9ECBA289}"/>
              </a:ext>
            </a:extLst>
          </p:cNvPr>
          <p:cNvSpPr>
            <a:spLocks noGrp="1"/>
          </p:cNvSpPr>
          <p:nvPr>
            <p:ph type="title"/>
          </p:nvPr>
        </p:nvSpPr>
        <p:spPr>
          <a:xfrm>
            <a:off x="513907" y="753605"/>
            <a:ext cx="10972800" cy="1143000"/>
          </a:xfrm>
        </p:spPr>
        <p:txBody>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Transferable Skills for Life and Professional Practice </a:t>
            </a:r>
            <a:br>
              <a:rPr lang="en-GB" dirty="0">
                <a:effectLst/>
                <a:latin typeface="Arial" panose="020B0604020202020204" pitchFamily="34" charset="0"/>
                <a:ea typeface="Times New Roman" panose="02020603050405020304" pitchFamily="18"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3B10F4-0D90-4A6A-90D8-87DD8EEE71CE}"/>
              </a:ext>
            </a:extLst>
          </p:cNvPr>
          <p:cNvSpPr>
            <a:spLocks noGrp="1"/>
          </p:cNvSpPr>
          <p:nvPr>
            <p:ph idx="1"/>
          </p:nvPr>
        </p:nvSpPr>
        <p:spPr>
          <a:xfrm>
            <a:off x="513907" y="1879601"/>
            <a:ext cx="10972800" cy="3917032"/>
          </a:xfrm>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 Your work should be written as a case study report and structured in a coherent manner which demonstrates clarity of thought.</a:t>
            </a:r>
          </a:p>
          <a:p>
            <a:r>
              <a:rPr lang="en-GB" sz="1800" dirty="0">
                <a:effectLst/>
                <a:latin typeface="Arial" panose="020B0604020202020204" pitchFamily="34" charset="0"/>
                <a:ea typeface="Times New Roman" panose="02020603050405020304" pitchFamily="18" charset="0"/>
                <a:cs typeface="Arial" panose="020B0604020202020204" pitchFamily="34" charset="0"/>
              </a:rPr>
              <a:t>Sentences need to be constructed appropriately and joined into paragraphs.</a:t>
            </a:r>
          </a:p>
          <a:p>
            <a:r>
              <a:rPr lang="en-GB" sz="1800" dirty="0">
                <a:effectLst/>
                <a:latin typeface="Arial" panose="020B0604020202020204" pitchFamily="34" charset="0"/>
                <a:ea typeface="Times New Roman" panose="02020603050405020304" pitchFamily="18" charset="0"/>
                <a:cs typeface="Arial" panose="020B0604020202020204" pitchFamily="34" charset="0"/>
              </a:rPr>
              <a:t>Avoid the use of long sentences and ensure you use academic language throughout. Paragraphs need to be linked together to enable the assignment to flow.</a:t>
            </a:r>
          </a:p>
          <a:p>
            <a:r>
              <a:rPr lang="en-GB" sz="1800" dirty="0">
                <a:effectLst/>
                <a:latin typeface="Arial" panose="020B0604020202020204" pitchFamily="34" charset="0"/>
                <a:ea typeface="Times New Roman" panose="02020603050405020304" pitchFamily="18" charset="0"/>
                <a:cs typeface="Arial" panose="020B0604020202020204" pitchFamily="34" charset="0"/>
              </a:rPr>
              <a:t>Proof read your work to avoid spelling and grammatical errors.</a:t>
            </a:r>
          </a:p>
          <a:p>
            <a:r>
              <a:rPr lang="en-GB" sz="1800" dirty="0">
                <a:effectLst/>
                <a:latin typeface="Arial" panose="020B0604020202020204" pitchFamily="34" charset="0"/>
                <a:ea typeface="Times New Roman" panose="02020603050405020304" pitchFamily="18" charset="0"/>
                <a:cs typeface="Arial" panose="020B0604020202020204" pitchFamily="34" charset="0"/>
              </a:rPr>
              <a:t>Students are recommended to use an appropriate font such as Arial 12 point, 1.5 spacing and text should be justified (straight margins, both sides). </a:t>
            </a:r>
          </a:p>
          <a:p>
            <a:r>
              <a:rPr lang="en-GB" sz="1800" dirty="0">
                <a:effectLst/>
                <a:latin typeface="Arial" panose="020B0604020202020204" pitchFamily="34" charset="0"/>
                <a:ea typeface="Times New Roman" panose="02020603050405020304" pitchFamily="18" charset="0"/>
                <a:cs typeface="Arial" panose="020B0604020202020204" pitchFamily="34" charset="0"/>
              </a:rPr>
              <a:t>Please use a title page, content page, and use appendices if appropriate. </a:t>
            </a:r>
          </a:p>
          <a:p>
            <a:endParaRPr lang="en-GB" dirty="0"/>
          </a:p>
        </p:txBody>
      </p:sp>
      <p:sp>
        <p:nvSpPr>
          <p:cNvPr id="4" name="Date Placeholder 3">
            <a:extLst>
              <a:ext uri="{FF2B5EF4-FFF2-40B4-BE49-F238E27FC236}">
                <a16:creationId xmlns:a16="http://schemas.microsoft.com/office/drawing/2014/main" id="{55C934B1-B317-47A2-992D-958885A3FFFE}"/>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31B7D3CF-8277-42D0-B655-DAD71B2CD35E}"/>
              </a:ext>
            </a:extLst>
          </p:cNvPr>
          <p:cNvSpPr>
            <a:spLocks noGrp="1"/>
          </p:cNvSpPr>
          <p:nvPr>
            <p:ph type="sldNum" sz="quarter" idx="12"/>
          </p:nvPr>
        </p:nvSpPr>
        <p:spPr/>
        <p:txBody>
          <a:bodyPr/>
          <a:lstStyle/>
          <a:p>
            <a:pPr>
              <a:defRPr/>
            </a:pPr>
            <a:fld id="{B4C3F47E-DD02-FB45-82B3-7F77F7ED4894}" type="slidenum">
              <a:rPr lang="en-GB" altLang="en-US" smtClean="0"/>
              <a:pPr>
                <a:defRPr/>
              </a:pPr>
              <a:t>9</a:t>
            </a:fld>
            <a:endParaRPr lang="en-GB" altLang="en-US"/>
          </a:p>
        </p:txBody>
      </p:sp>
    </p:spTree>
    <p:extLst>
      <p:ext uri="{BB962C8B-B14F-4D97-AF65-F5344CB8AC3E}">
        <p14:creationId xmlns:p14="http://schemas.microsoft.com/office/powerpoint/2010/main" val="260767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D8360-AD0E-E244-B173-4A31D3183F7E}"/>
              </a:ext>
            </a:extLst>
          </p:cNvPr>
          <p:cNvSpPr>
            <a:spLocks noGrp="1"/>
          </p:cNvSpPr>
          <p:nvPr>
            <p:ph type="title"/>
          </p:nvPr>
        </p:nvSpPr>
        <p:spPr>
          <a:xfrm>
            <a:off x="609600" y="114297"/>
            <a:ext cx="10972800" cy="735681"/>
          </a:xfrm>
        </p:spPr>
        <p:txBody>
          <a:bodyPr/>
          <a:lstStyle/>
          <a:p>
            <a:r>
              <a:rPr lang="en-US" sz="3600" b="1" dirty="0">
                <a:latin typeface="Arial" panose="020B0604020202020204" pitchFamily="34" charset="0"/>
                <a:cs typeface="Arial" panose="020B0604020202020204" pitchFamily="34" charset="0"/>
              </a:rPr>
              <a:t>Case Study – Sally</a:t>
            </a:r>
          </a:p>
        </p:txBody>
      </p:sp>
      <p:sp>
        <p:nvSpPr>
          <p:cNvPr id="3" name="Content Placeholder 2">
            <a:extLst>
              <a:ext uri="{FF2B5EF4-FFF2-40B4-BE49-F238E27FC236}">
                <a16:creationId xmlns:a16="http://schemas.microsoft.com/office/drawing/2014/main" id="{CF6DE368-EEE8-EB41-8E08-A971896E3D6F}"/>
              </a:ext>
            </a:extLst>
          </p:cNvPr>
          <p:cNvSpPr>
            <a:spLocks noGrp="1"/>
          </p:cNvSpPr>
          <p:nvPr>
            <p:ph idx="1"/>
          </p:nvPr>
        </p:nvSpPr>
        <p:spPr>
          <a:xfrm>
            <a:off x="729215" y="1135066"/>
            <a:ext cx="10431566" cy="2611957"/>
          </a:xfrm>
        </p:spPr>
        <p:txBody>
          <a:bodyPr/>
          <a:lstStyle/>
          <a:p>
            <a:pPr marL="0" indent="0" algn="just">
              <a:buNone/>
            </a:pPr>
            <a:r>
              <a:rPr lang="en-GB" sz="1800" i="1" dirty="0">
                <a:latin typeface="Arial" panose="020B0604020202020204" pitchFamily="34" charset="0"/>
                <a:cs typeface="Arial" panose="020B0604020202020204" pitchFamily="34" charset="0"/>
              </a:rPr>
              <a:t>Sally is a young woman of 25 who has Cerebral Palsy. She has limited mobility and is prone to chest infections and occasional muscle spasms but has no other specific health issues.</a:t>
            </a:r>
          </a:p>
          <a:p>
            <a:pPr marL="0" indent="0" algn="just">
              <a:buNone/>
            </a:pPr>
            <a:endParaRPr lang="en-GB" sz="1800" i="1" dirty="0">
              <a:latin typeface="Arial" panose="020B0604020202020204" pitchFamily="34" charset="0"/>
              <a:cs typeface="Arial" panose="020B0604020202020204" pitchFamily="34" charset="0"/>
            </a:endParaRPr>
          </a:p>
          <a:p>
            <a:pPr marL="0" indent="0" algn="just">
              <a:buNone/>
            </a:pPr>
            <a:r>
              <a:rPr lang="en-GB" sz="1800" i="1" dirty="0">
                <a:latin typeface="Arial" panose="020B0604020202020204" pitchFamily="34" charset="0"/>
                <a:cs typeface="Arial" panose="020B0604020202020204" pitchFamily="34" charset="0"/>
              </a:rPr>
              <a:t>Sally uses an electric wheelchair outside her home but not everywhere in her community is accessible so she needs assistance. As well as her physical disabilities Sally has a speech impediment which means that she struggles to communicate her wishes, however she has no cognitive impairment. </a:t>
            </a:r>
          </a:p>
          <a:p>
            <a:pPr marL="0" indent="0" algn="just">
              <a:buNone/>
            </a:pPr>
            <a:endParaRPr lang="en-GB" sz="1800" i="1" dirty="0">
              <a:latin typeface="Arial" panose="020B0604020202020204" pitchFamily="34" charset="0"/>
              <a:cs typeface="Arial" panose="020B0604020202020204" pitchFamily="34" charset="0"/>
            </a:endParaRPr>
          </a:p>
          <a:p>
            <a:pPr marL="0" indent="0" algn="just">
              <a:buNone/>
            </a:pPr>
            <a:r>
              <a:rPr lang="en-GB" sz="1800" i="1" dirty="0">
                <a:latin typeface="Arial" panose="020B0604020202020204" pitchFamily="34" charset="0"/>
                <a:cs typeface="Arial" panose="020B0604020202020204" pitchFamily="34" charset="0"/>
              </a:rPr>
              <a:t>Sally is aware that although she wishes to retain her independence as far as possible, she needs assistance in some aspects of her daily life (such as personal care and cooking) and also needs help to access social activities and possibly employment.</a:t>
            </a:r>
          </a:p>
          <a:p>
            <a:pPr marL="0" indent="0" algn="just">
              <a:buNone/>
            </a:pPr>
            <a:endParaRPr lang="en-GB" sz="18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590802E-FCA1-6C40-A510-7C57E61BED47}"/>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B2F48078-24B4-8241-ABBC-BC66AF0B9753}"/>
              </a:ext>
            </a:extLst>
          </p:cNvPr>
          <p:cNvSpPr>
            <a:spLocks noGrp="1"/>
          </p:cNvSpPr>
          <p:nvPr>
            <p:ph type="sldNum" sz="quarter" idx="12"/>
          </p:nvPr>
        </p:nvSpPr>
        <p:spPr/>
        <p:txBody>
          <a:bodyPr/>
          <a:lstStyle/>
          <a:p>
            <a:pPr>
              <a:defRPr/>
            </a:pPr>
            <a:fld id="{B4C3F47E-DD02-FB45-82B3-7F77F7ED4894}" type="slidenum">
              <a:rPr lang="en-GB" altLang="en-US" smtClean="0"/>
              <a:pPr>
                <a:defRPr/>
              </a:pPr>
              <a:t>10</a:t>
            </a:fld>
            <a:endParaRPr lang="en-GB" altLang="en-US"/>
          </a:p>
        </p:txBody>
      </p:sp>
      <p:sp>
        <p:nvSpPr>
          <p:cNvPr id="7" name="TextBox 6">
            <a:extLst>
              <a:ext uri="{FF2B5EF4-FFF2-40B4-BE49-F238E27FC236}">
                <a16:creationId xmlns:a16="http://schemas.microsoft.com/office/drawing/2014/main" id="{1AAFA4F9-0C77-403A-804D-7B26D8020F1E}"/>
              </a:ext>
            </a:extLst>
          </p:cNvPr>
          <p:cNvSpPr txBox="1"/>
          <p:nvPr/>
        </p:nvSpPr>
        <p:spPr>
          <a:xfrm>
            <a:off x="880218" y="4812660"/>
            <a:ext cx="10431566" cy="646331"/>
          </a:xfrm>
          <a:prstGeom prst="rect">
            <a:avLst/>
          </a:prstGeom>
          <a:noFill/>
        </p:spPr>
        <p:txBody>
          <a:bodyPr wrap="square">
            <a:spAutoFit/>
          </a:bodyPr>
          <a:lstStyle/>
          <a:p>
            <a:pPr algn="just"/>
            <a:r>
              <a:rPr lang="en-GB" sz="1800" b="1" dirty="0">
                <a:effectLst/>
                <a:latin typeface="Arial" panose="020B0604020202020204" pitchFamily="34" charset="0"/>
                <a:ea typeface="Times New Roman" panose="02020603050405020304" pitchFamily="18" charset="0"/>
                <a:cs typeface="Arial" panose="020B0604020202020204" pitchFamily="34" charset="0"/>
              </a:rPr>
              <a:t>Based on the above case study, write a 2000 word report to analyse and evaluate the principles of support, policy and practice that could be utilised to provide support for </a:t>
            </a:r>
            <a:r>
              <a:rPr lang="en-GB" b="1" dirty="0">
                <a:latin typeface="Arial" panose="020B0604020202020204" pitchFamily="34" charset="0"/>
                <a:ea typeface="Times New Roman" panose="02020603050405020304" pitchFamily="18" charset="0"/>
                <a:cs typeface="Arial" panose="020B0604020202020204" pitchFamily="34" charset="0"/>
              </a:rPr>
              <a:t>Sally</a:t>
            </a:r>
            <a:r>
              <a:rPr lang="en-GB" sz="1800" b="1"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7343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289C9-4D4B-F972-DE8D-52EF3C341A3F}"/>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5354C996-1AD7-0DBF-FA0B-0DDA7CCC24C2}"/>
              </a:ext>
            </a:extLst>
          </p:cNvPr>
          <p:cNvSpPr>
            <a:spLocks noGrp="1"/>
          </p:cNvSpPr>
          <p:nvPr>
            <p:ph idx="1"/>
          </p:nvPr>
        </p:nvSpPr>
        <p:spPr/>
        <p:txBody>
          <a:bodyPr/>
          <a:lstStyle/>
          <a:p>
            <a:pPr marL="0" indent="0">
              <a:buNone/>
            </a:pPr>
            <a:r>
              <a:rPr lang="en-GB" sz="2400" b="1" dirty="0">
                <a:effectLst/>
                <a:latin typeface="Arial" panose="020B0604020202020204" pitchFamily="34" charset="0"/>
                <a:ea typeface="Times New Roman" panose="02020603050405020304" pitchFamily="18" charset="0"/>
                <a:cs typeface="Arial" panose="020B0604020202020204" pitchFamily="34" charset="0"/>
              </a:rPr>
              <a:t>Based on the above case study, write a 2000-word report to analyse and evaluate the principles of support, policy and practice that could be utilised to provide support for </a:t>
            </a:r>
            <a:r>
              <a:rPr lang="en-GB" sz="2400" b="1" dirty="0">
                <a:latin typeface="Arial" panose="020B0604020202020204" pitchFamily="34" charset="0"/>
                <a:ea typeface="Times New Roman" panose="02020603050405020304" pitchFamily="18" charset="0"/>
                <a:cs typeface="Arial" panose="020B0604020202020204" pitchFamily="34" charset="0"/>
              </a:rPr>
              <a:t>Sally</a:t>
            </a:r>
            <a:r>
              <a:rPr lang="en-GB" sz="2400" b="1" dirty="0">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ea typeface="Times New Roman" panose="02020603050405020304" pitchFamily="18" charset="0"/>
                <a:cs typeface="Arial" panose="020B0604020202020204" pitchFamily="34" charset="0"/>
              </a:rPr>
              <a:t>Report- 2000 words, + or – 10% (1800 to 2200 words)</a:t>
            </a:r>
          </a:p>
          <a:p>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dirty="0">
                <a:effectLst/>
                <a:latin typeface="Arial" panose="020B0604020202020204" pitchFamily="34" charset="0"/>
                <a:ea typeface="Times New Roman" panose="02020603050405020304" pitchFamily="18" charset="0"/>
                <a:cs typeface="Arial" panose="020B0604020202020204" pitchFamily="34" charset="0"/>
              </a:rPr>
              <a:t>Submission Date Friday 16</a:t>
            </a:r>
            <a:r>
              <a:rPr lang="en-GB" sz="2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2400" dirty="0">
                <a:effectLst/>
                <a:latin typeface="Arial" panose="020B0604020202020204" pitchFamily="34" charset="0"/>
                <a:ea typeface="Times New Roman" panose="02020603050405020304" pitchFamily="18" charset="0"/>
                <a:cs typeface="Arial" panose="020B0604020202020204" pitchFamily="34" charset="0"/>
              </a:rPr>
              <a:t> June 2023</a:t>
            </a:r>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effectLst/>
                <a:latin typeface="Arial" panose="020B0604020202020204" pitchFamily="34" charset="0"/>
                <a:ea typeface="Times New Roman" panose="02020603050405020304" pitchFamily="18" charset="0"/>
                <a:cs typeface="Arial" panose="020B0604020202020204" pitchFamily="34" charset="0"/>
              </a:rPr>
              <a:t>Submit to Turnitin by 2pm</a:t>
            </a:r>
          </a:p>
          <a:p>
            <a:endParaRPr lang="en-GB" dirty="0"/>
          </a:p>
        </p:txBody>
      </p:sp>
      <p:sp>
        <p:nvSpPr>
          <p:cNvPr id="4" name="Date Placeholder 3">
            <a:extLst>
              <a:ext uri="{FF2B5EF4-FFF2-40B4-BE49-F238E27FC236}">
                <a16:creationId xmlns:a16="http://schemas.microsoft.com/office/drawing/2014/main" id="{ED39C533-A440-761B-C269-03D9B47C8559}"/>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E3EB1232-8E1B-8C3A-3B20-4EBD18694DF9}"/>
              </a:ext>
            </a:extLst>
          </p:cNvPr>
          <p:cNvSpPr>
            <a:spLocks noGrp="1"/>
          </p:cNvSpPr>
          <p:nvPr>
            <p:ph type="sldNum" sz="quarter" idx="12"/>
          </p:nvPr>
        </p:nvSpPr>
        <p:spPr/>
        <p:txBody>
          <a:bodyPr/>
          <a:lstStyle/>
          <a:p>
            <a:pPr>
              <a:defRPr/>
            </a:pPr>
            <a:fld id="{B4C3F47E-DD02-FB45-82B3-7F77F7ED4894}" type="slidenum">
              <a:rPr lang="en-GB" altLang="en-US" smtClean="0"/>
              <a:pPr>
                <a:defRPr/>
              </a:pPr>
              <a:t>11</a:t>
            </a:fld>
            <a:endParaRPr lang="en-GB" altLang="en-US"/>
          </a:p>
        </p:txBody>
      </p:sp>
    </p:spTree>
    <p:extLst>
      <p:ext uri="{BB962C8B-B14F-4D97-AF65-F5344CB8AC3E}">
        <p14:creationId xmlns:p14="http://schemas.microsoft.com/office/powerpoint/2010/main" val="36234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3D3FF-AFF8-60F2-D9AE-CBA994D5CA0D}"/>
              </a:ext>
            </a:extLst>
          </p:cNvPr>
          <p:cNvSpPr>
            <a:spLocks noGrp="1"/>
          </p:cNvSpPr>
          <p:nvPr>
            <p:ph type="title"/>
          </p:nvPr>
        </p:nvSpPr>
        <p:spPr/>
        <p:txBody>
          <a:bodyPr/>
          <a:lstStyle/>
          <a:p>
            <a:r>
              <a:rPr lang="en-GB" b="1" dirty="0"/>
              <a:t>You should Consider…</a:t>
            </a:r>
          </a:p>
        </p:txBody>
      </p:sp>
      <p:sp>
        <p:nvSpPr>
          <p:cNvPr id="3" name="Content Placeholder 2">
            <a:extLst>
              <a:ext uri="{FF2B5EF4-FFF2-40B4-BE49-F238E27FC236}">
                <a16:creationId xmlns:a16="http://schemas.microsoft.com/office/drawing/2014/main" id="{2734BFB0-10F0-6C93-346C-A0933FAE63F9}"/>
              </a:ext>
            </a:extLst>
          </p:cNvPr>
          <p:cNvSpPr>
            <a:spLocks noGrp="1"/>
          </p:cNvSpPr>
          <p:nvPr>
            <p:ph idx="1"/>
          </p:nvPr>
        </p:nvSpPr>
        <p:spPr>
          <a:xfrm>
            <a:off x="475376" y="1423931"/>
            <a:ext cx="10972800" cy="3917032"/>
          </a:xfrm>
        </p:spPr>
        <p:txBody>
          <a:bodyPr/>
          <a:lstStyle/>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How Sally’s wants and needs will be determined. </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Care planning and relevant tools and approaches (e.g. person-centred planning and advocacy). </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Types and levels of support available (domiciliary care, live-in care, befriending?).</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What are Sally’s rights and how will these be addressed?</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Policy and guidance in this area such as the Care Act (2014).</a:t>
            </a:r>
            <a:endParaRPr lang="en-GB" sz="2400" dirty="0">
              <a:effectLst/>
              <a:latin typeface="Times New Roman" panose="02020603050405020304" pitchFamily="18" charset="0"/>
              <a:ea typeface="Times New Roman" panose="02020603050405020304" pitchFamily="18" charset="0"/>
            </a:endParaRPr>
          </a:p>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Relevant theory such as Maslow and Bronfenbrenner. </a:t>
            </a:r>
            <a:endParaRPr lang="en-GB" sz="2400" dirty="0">
              <a:effectLst/>
              <a:latin typeface="Times New Roman" panose="02020603050405020304" pitchFamily="18" charset="0"/>
              <a:ea typeface="Times New Roman" panose="02020603050405020304" pitchFamily="18" charset="0"/>
            </a:endParaRPr>
          </a:p>
          <a:p>
            <a:endParaRPr lang="en-GB" sz="2400" dirty="0"/>
          </a:p>
        </p:txBody>
      </p:sp>
      <p:sp>
        <p:nvSpPr>
          <p:cNvPr id="4" name="Date Placeholder 3">
            <a:extLst>
              <a:ext uri="{FF2B5EF4-FFF2-40B4-BE49-F238E27FC236}">
                <a16:creationId xmlns:a16="http://schemas.microsoft.com/office/drawing/2014/main" id="{5A19FB99-6281-27C8-512C-8D3153D0D004}"/>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0100FE0A-0C2D-BE92-FFBE-CA8509025560}"/>
              </a:ext>
            </a:extLst>
          </p:cNvPr>
          <p:cNvSpPr>
            <a:spLocks noGrp="1"/>
          </p:cNvSpPr>
          <p:nvPr>
            <p:ph type="sldNum" sz="quarter" idx="12"/>
          </p:nvPr>
        </p:nvSpPr>
        <p:spPr/>
        <p:txBody>
          <a:bodyPr/>
          <a:lstStyle/>
          <a:p>
            <a:pPr>
              <a:defRPr/>
            </a:pPr>
            <a:fld id="{B4C3F47E-DD02-FB45-82B3-7F77F7ED4894}" type="slidenum">
              <a:rPr lang="en-GB" altLang="en-US" smtClean="0"/>
              <a:pPr>
                <a:defRPr/>
              </a:pPr>
              <a:t>12</a:t>
            </a:fld>
            <a:endParaRPr lang="en-GB" altLang="en-US"/>
          </a:p>
        </p:txBody>
      </p:sp>
    </p:spTree>
    <p:extLst>
      <p:ext uri="{BB962C8B-B14F-4D97-AF65-F5344CB8AC3E}">
        <p14:creationId xmlns:p14="http://schemas.microsoft.com/office/powerpoint/2010/main" val="2819342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33062-4A75-464C-92A0-24E0DAE4569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Answering the Question</a:t>
            </a:r>
          </a:p>
        </p:txBody>
      </p:sp>
      <p:sp>
        <p:nvSpPr>
          <p:cNvPr id="3" name="Content Placeholder 2">
            <a:extLst>
              <a:ext uri="{FF2B5EF4-FFF2-40B4-BE49-F238E27FC236}">
                <a16:creationId xmlns:a16="http://schemas.microsoft.com/office/drawing/2014/main" id="{14759163-F71E-C449-BC05-076E33BE6F14}"/>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First we’re going to consider structure and answering the question, so……….</a:t>
            </a:r>
          </a:p>
          <a:p>
            <a:pPr marL="514350" indent="-514350">
              <a:buFont typeface="+mj-lt"/>
              <a:buAutoNum type="arabicPeriod"/>
            </a:pPr>
            <a:r>
              <a:rPr lang="en-US" dirty="0">
                <a:latin typeface="Arial" panose="020B0604020202020204" pitchFamily="34" charset="0"/>
                <a:cs typeface="Arial" panose="020B0604020202020204" pitchFamily="34" charset="0"/>
              </a:rPr>
              <a:t>Read the question once</a:t>
            </a:r>
          </a:p>
          <a:p>
            <a:pPr marL="514350" indent="-514350">
              <a:buFont typeface="+mj-lt"/>
              <a:buAutoNum type="arabicPeriod"/>
            </a:pPr>
            <a:r>
              <a:rPr lang="en-US" dirty="0">
                <a:latin typeface="Arial" panose="020B0604020202020204" pitchFamily="34" charset="0"/>
                <a:cs typeface="Arial" panose="020B0604020202020204" pitchFamily="34" charset="0"/>
              </a:rPr>
              <a:t>Read it again and make notes</a:t>
            </a:r>
          </a:p>
          <a:p>
            <a:pPr marL="514350" indent="-514350">
              <a:buFont typeface="+mj-lt"/>
              <a:buAutoNum type="arabicPeriod"/>
            </a:pPr>
            <a:r>
              <a:rPr lang="en-US" dirty="0">
                <a:highlight>
                  <a:srgbClr val="FFFF00"/>
                </a:highlight>
                <a:latin typeface="Arial" panose="020B0604020202020204" pitchFamily="34" charset="0"/>
                <a:cs typeface="Arial" panose="020B0604020202020204" pitchFamily="34" charset="0"/>
              </a:rPr>
              <a:t>Read it again and think which options you have</a:t>
            </a:r>
          </a:p>
          <a:p>
            <a:pPr marL="514350" indent="-514350">
              <a:buFont typeface="+mj-lt"/>
              <a:buAutoNum type="arabicPeriod"/>
            </a:pPr>
            <a:r>
              <a:rPr lang="en-US" dirty="0">
                <a:latin typeface="Arial" panose="020B0604020202020204" pitchFamily="34" charset="0"/>
                <a:cs typeface="Arial" panose="020B0604020202020204" pitchFamily="34" charset="0"/>
              </a:rPr>
              <a:t>Read it again and draw mind map</a:t>
            </a:r>
          </a:p>
        </p:txBody>
      </p:sp>
      <p:sp>
        <p:nvSpPr>
          <p:cNvPr id="4" name="Date Placeholder 3">
            <a:extLst>
              <a:ext uri="{FF2B5EF4-FFF2-40B4-BE49-F238E27FC236}">
                <a16:creationId xmlns:a16="http://schemas.microsoft.com/office/drawing/2014/main" id="{C94DD7D8-8DDC-BB48-8E63-54424E5F6B41}"/>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54B2CE49-71A9-4342-A2E0-25BFBF4804CA}"/>
              </a:ext>
            </a:extLst>
          </p:cNvPr>
          <p:cNvSpPr>
            <a:spLocks noGrp="1"/>
          </p:cNvSpPr>
          <p:nvPr>
            <p:ph type="sldNum" sz="quarter" idx="12"/>
          </p:nvPr>
        </p:nvSpPr>
        <p:spPr/>
        <p:txBody>
          <a:bodyPr/>
          <a:lstStyle/>
          <a:p>
            <a:pPr>
              <a:defRPr/>
            </a:pPr>
            <a:fld id="{B4C3F47E-DD02-FB45-82B3-7F77F7ED4894}" type="slidenum">
              <a:rPr lang="en-GB" altLang="en-US" smtClean="0"/>
              <a:pPr>
                <a:defRPr/>
              </a:pPr>
              <a:t>13</a:t>
            </a:fld>
            <a:endParaRPr lang="en-GB" altLang="en-US"/>
          </a:p>
        </p:txBody>
      </p:sp>
    </p:spTree>
    <p:extLst>
      <p:ext uri="{BB962C8B-B14F-4D97-AF65-F5344CB8AC3E}">
        <p14:creationId xmlns:p14="http://schemas.microsoft.com/office/powerpoint/2010/main" val="880441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553C-098B-6348-ADEB-BD461A22F83C}"/>
              </a:ext>
            </a:extLst>
          </p:cNvPr>
          <p:cNvSpPr>
            <a:spLocks noGrp="1"/>
          </p:cNvSpPr>
          <p:nvPr>
            <p:ph type="title"/>
          </p:nvPr>
        </p:nvSpPr>
        <p:spPr>
          <a:xfrm>
            <a:off x="609600" y="649652"/>
            <a:ext cx="10972800" cy="1143000"/>
          </a:xfrm>
        </p:spPr>
        <p:txBody>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Examining your Options – There are a Number of Things to Consider…</a:t>
            </a:r>
            <a:br>
              <a:rPr lang="en-GB" b="1" dirty="0">
                <a:latin typeface="Arial" panose="020B0604020202020204" pitchFamily="34" charset="0"/>
                <a:ea typeface="Times New Roman" panose="02020603050405020304" pitchFamily="18" charset="0"/>
                <a:cs typeface="Times New Roman" panose="02020603050405020304" pitchFamily="18" charset="0"/>
              </a:rPr>
            </a:br>
            <a:endParaRPr lang="en-US" b="1" dirty="0"/>
          </a:p>
        </p:txBody>
      </p:sp>
      <p:sp>
        <p:nvSpPr>
          <p:cNvPr id="3" name="Content Placeholder 2">
            <a:extLst>
              <a:ext uri="{FF2B5EF4-FFF2-40B4-BE49-F238E27FC236}">
                <a16:creationId xmlns:a16="http://schemas.microsoft.com/office/drawing/2014/main" id="{5471E84D-94F7-7C4E-9B6C-211D72FF938F}"/>
              </a:ext>
            </a:extLst>
          </p:cNvPr>
          <p:cNvSpPr>
            <a:spLocks noGrp="1"/>
          </p:cNvSpPr>
          <p:nvPr>
            <p:ph idx="1"/>
          </p:nvPr>
        </p:nvSpPr>
        <p:spPr>
          <a:xfrm>
            <a:off x="450209" y="1470484"/>
            <a:ext cx="10972800" cy="3437076"/>
          </a:xfrm>
        </p:spPr>
        <p:txBody>
          <a:bodyPr/>
          <a:lstStyle/>
          <a:p>
            <a:pPr>
              <a:lnSpc>
                <a:spcPct val="200000"/>
              </a:lnSpc>
              <a:spcBef>
                <a:spcPts val="600"/>
              </a:spcBef>
              <a:spcAft>
                <a:spcPts val="600"/>
              </a:spcAft>
            </a:pPr>
            <a:r>
              <a:rPr lang="en-GB" sz="2400" dirty="0">
                <a:latin typeface="Arial" panose="020B0604020202020204" pitchFamily="34" charset="0"/>
                <a:ea typeface="Times New Roman" panose="02020603050405020304" pitchFamily="18" charset="0"/>
                <a:cs typeface="Times New Roman" panose="02020603050405020304" pitchFamily="18" charset="0"/>
              </a:rPr>
              <a:t>What might Sally need help with?</a:t>
            </a:r>
          </a:p>
          <a:p>
            <a:pPr>
              <a:lnSpc>
                <a:spcPct val="200000"/>
              </a:lnSpc>
              <a:spcBef>
                <a:spcPts val="600"/>
              </a:spcBef>
              <a:spcAft>
                <a:spcPts val="600"/>
              </a:spcAft>
            </a:pPr>
            <a:r>
              <a:rPr lang="en-GB" sz="2400" dirty="0">
                <a:latin typeface="Arial" panose="020B0604020202020204" pitchFamily="34" charset="0"/>
                <a:ea typeface="Times New Roman" panose="02020603050405020304" pitchFamily="18" charset="0"/>
                <a:cs typeface="Times New Roman" panose="02020603050405020304" pitchFamily="18" charset="0"/>
              </a:rPr>
              <a:t>How can we determine what her wants and needs are?</a:t>
            </a:r>
          </a:p>
          <a:p>
            <a:pPr>
              <a:lnSpc>
                <a:spcPct val="200000"/>
              </a:lnSpc>
              <a:spcBef>
                <a:spcPts val="600"/>
              </a:spcBef>
              <a:spcAft>
                <a:spcPts val="600"/>
              </a:spcAft>
            </a:pPr>
            <a:r>
              <a:rPr lang="en-GB" sz="2400" dirty="0">
                <a:latin typeface="Arial" panose="020B0604020202020204" pitchFamily="34" charset="0"/>
                <a:ea typeface="Times New Roman" panose="02020603050405020304" pitchFamily="18" charset="0"/>
                <a:cs typeface="Times New Roman" panose="02020603050405020304" pitchFamily="18" charset="0"/>
              </a:rPr>
              <a:t>Who might be involved in this process?</a:t>
            </a:r>
          </a:p>
          <a:p>
            <a:pPr>
              <a:lnSpc>
                <a:spcPct val="200000"/>
              </a:lnSpc>
              <a:spcBef>
                <a:spcPts val="600"/>
              </a:spcBef>
              <a:spcAft>
                <a:spcPts val="600"/>
              </a:spcAft>
            </a:pPr>
            <a:r>
              <a:rPr lang="en-GB" sz="2400" dirty="0">
                <a:latin typeface="Arial" panose="020B0604020202020204" pitchFamily="34" charset="0"/>
                <a:ea typeface="Times New Roman" panose="02020603050405020304" pitchFamily="18" charset="0"/>
                <a:cs typeface="Times New Roman" panose="02020603050405020304" pitchFamily="18" charset="0"/>
              </a:rPr>
              <a:t>What are her rights and is she aware of them? (for example- Disability is a protected characteristic in the Equality Act, is she aware of this?) </a:t>
            </a:r>
          </a:p>
          <a:p>
            <a:pPr marL="0" indent="0">
              <a:lnSpc>
                <a:spcPct val="200000"/>
              </a:lnSpc>
              <a:spcBef>
                <a:spcPts val="600"/>
              </a:spcBef>
              <a:spcAft>
                <a:spcPts val="600"/>
              </a:spcAft>
              <a:buNone/>
            </a:pPr>
            <a:r>
              <a:rPr lang="en-GB" dirty="0">
                <a:latin typeface="Arial" panose="020B0604020202020204" pitchFamily="34" charset="0"/>
                <a:ea typeface="Times New Roman" panose="02020603050405020304" pitchFamily="18" charset="0"/>
                <a:cs typeface="Times New Roman" panose="02020603050405020304" pitchFamily="18" charset="0"/>
              </a:rPr>
              <a:t>		</a:t>
            </a:r>
            <a:endParaRPr lang="en-US" dirty="0"/>
          </a:p>
        </p:txBody>
      </p:sp>
      <p:sp>
        <p:nvSpPr>
          <p:cNvPr id="4" name="Date Placeholder 3">
            <a:extLst>
              <a:ext uri="{FF2B5EF4-FFF2-40B4-BE49-F238E27FC236}">
                <a16:creationId xmlns:a16="http://schemas.microsoft.com/office/drawing/2014/main" id="{859049DD-307C-924C-ABB7-057D79C99203}"/>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6D5F838C-9178-824E-AFBA-8F82CF5D2AD2}"/>
              </a:ext>
            </a:extLst>
          </p:cNvPr>
          <p:cNvSpPr>
            <a:spLocks noGrp="1"/>
          </p:cNvSpPr>
          <p:nvPr>
            <p:ph type="sldNum" sz="quarter" idx="12"/>
          </p:nvPr>
        </p:nvSpPr>
        <p:spPr/>
        <p:txBody>
          <a:bodyPr/>
          <a:lstStyle/>
          <a:p>
            <a:pPr>
              <a:defRPr/>
            </a:pPr>
            <a:fld id="{B4C3F47E-DD02-FB45-82B3-7F77F7ED4894}" type="slidenum">
              <a:rPr lang="en-GB" altLang="en-US" smtClean="0"/>
              <a:pPr>
                <a:defRPr/>
              </a:pPr>
              <a:t>14</a:t>
            </a:fld>
            <a:endParaRPr lang="en-GB" altLang="en-US"/>
          </a:p>
        </p:txBody>
      </p:sp>
    </p:spTree>
    <p:extLst>
      <p:ext uri="{BB962C8B-B14F-4D97-AF65-F5344CB8AC3E}">
        <p14:creationId xmlns:p14="http://schemas.microsoft.com/office/powerpoint/2010/main" val="3578587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p:txBody>
          <a:bodyPr/>
          <a:lstStyle/>
          <a:p>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Having Established Sally’s Needs:</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Critically Evaluate the Support Available</a:t>
            </a: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232095" y="2358359"/>
            <a:ext cx="11582400" cy="3917032"/>
          </a:xfrm>
        </p:spPr>
        <p:txBody>
          <a:bodyPr/>
          <a:lstStyle/>
          <a:p>
            <a:r>
              <a:rPr lang="en-GB" sz="2400" dirty="0">
                <a:effectLst/>
                <a:latin typeface="Arial" panose="020B0604020202020204" pitchFamily="34" charset="0"/>
                <a:ea typeface="Times New Roman" panose="02020603050405020304" pitchFamily="18" charset="0"/>
                <a:cs typeface="Arial" panose="020B0604020202020204" pitchFamily="34" charset="0"/>
              </a:rPr>
              <a:t>Types and levels of support available (domiciliary care, live-in care, befriending?).</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practical support would you recommend? Why?</a:t>
            </a:r>
          </a:p>
          <a:p>
            <a:r>
              <a:rPr lang="en-GB" sz="2400" dirty="0">
                <a:latin typeface="Arial" panose="020B0604020202020204" pitchFamily="34" charset="0"/>
                <a:cs typeface="Arial" panose="020B0604020202020204" pitchFamily="34" charset="0"/>
              </a:rPr>
              <a:t>How might you achieve that within person centred care?</a:t>
            </a:r>
          </a:p>
          <a:p>
            <a:r>
              <a:rPr lang="en-GB" sz="2400" dirty="0">
                <a:latin typeface="Arial" panose="020B0604020202020204" pitchFamily="34" charset="0"/>
                <a:cs typeface="Arial" panose="020B0604020202020204" pitchFamily="34" charset="0"/>
              </a:rPr>
              <a:t>What tools could you use to do this? Person-centred Care Plan (you could also use tools such as ELP; MAP; PATH) What about independent Advocacy?</a:t>
            </a:r>
          </a:p>
          <a:p>
            <a:endParaRPr lang="en-GB" sz="2400" dirty="0">
              <a:latin typeface="Arial" panose="020B0604020202020204" pitchFamily="34" charset="0"/>
              <a:cs typeface="Arial" panose="020B0604020202020204" pitchFamily="34" charset="0"/>
            </a:endParaRPr>
          </a:p>
          <a:p>
            <a:endParaRPr lang="en-US" dirty="0"/>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15</a:t>
            </a:fld>
            <a:endParaRPr lang="en-GB" altLang="en-US"/>
          </a:p>
        </p:txBody>
      </p:sp>
    </p:spTree>
    <p:extLst>
      <p:ext uri="{BB962C8B-B14F-4D97-AF65-F5344CB8AC3E}">
        <p14:creationId xmlns:p14="http://schemas.microsoft.com/office/powerpoint/2010/main" val="2411368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76090-6D38-B143-8F76-9E2016182FD8}"/>
              </a:ext>
            </a:extLst>
          </p:cNvPr>
          <p:cNvSpPr>
            <a:spLocks noGrp="1"/>
          </p:cNvSpPr>
          <p:nvPr>
            <p:ph type="title"/>
          </p:nvPr>
        </p:nvSpPr>
        <p:spPr>
          <a:xfrm>
            <a:off x="609600" y="848644"/>
            <a:ext cx="10972800" cy="1143000"/>
          </a:xfrm>
        </p:spPr>
        <p:txBody>
          <a:bodyPr/>
          <a:lstStyle/>
          <a:p>
            <a:r>
              <a:rPr lang="en-US" b="1" dirty="0">
                <a:latin typeface="Arial" panose="020B0604020202020204" pitchFamily="34" charset="0"/>
                <a:cs typeface="Arial" panose="020B0604020202020204" pitchFamily="34" charset="0"/>
              </a:rPr>
              <a:t>Examine the Principles of Support, Policy and Practice</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709AEB-8360-AC40-B70B-02F195E1FD26}"/>
              </a:ext>
            </a:extLst>
          </p:cNvPr>
          <p:cNvSpPr>
            <a:spLocks noGrp="1"/>
          </p:cNvSpPr>
          <p:nvPr>
            <p:ph idx="1"/>
          </p:nvPr>
        </p:nvSpPr>
        <p:spPr>
          <a:xfrm>
            <a:off x="609600" y="2358359"/>
            <a:ext cx="10972800" cy="3917032"/>
          </a:xfrm>
        </p:spPr>
        <p:txBody>
          <a:bodyPr/>
          <a:lstStyle/>
          <a:p>
            <a:r>
              <a:rPr lang="en-GB" dirty="0"/>
              <a:t>What principles of support or theories are involved here?</a:t>
            </a:r>
          </a:p>
          <a:p>
            <a:r>
              <a:rPr lang="en-GB" dirty="0"/>
              <a:t>Which policies are relevant?</a:t>
            </a:r>
          </a:p>
          <a:p>
            <a:r>
              <a:rPr lang="en-GB" dirty="0"/>
              <a:t>Are there any limitations to provision?</a:t>
            </a:r>
          </a:p>
          <a:p>
            <a:endParaRPr lang="en-US" dirty="0"/>
          </a:p>
        </p:txBody>
      </p:sp>
      <p:sp>
        <p:nvSpPr>
          <p:cNvPr id="4" name="Date Placeholder 3">
            <a:extLst>
              <a:ext uri="{FF2B5EF4-FFF2-40B4-BE49-F238E27FC236}">
                <a16:creationId xmlns:a16="http://schemas.microsoft.com/office/drawing/2014/main" id="{B82D31BD-A317-8049-A667-F0B7456825A7}"/>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872CC9E7-5E0F-B24B-8F6B-76C0F6B937A7}"/>
              </a:ext>
            </a:extLst>
          </p:cNvPr>
          <p:cNvSpPr>
            <a:spLocks noGrp="1"/>
          </p:cNvSpPr>
          <p:nvPr>
            <p:ph type="sldNum" sz="quarter" idx="12"/>
          </p:nvPr>
        </p:nvSpPr>
        <p:spPr/>
        <p:txBody>
          <a:bodyPr/>
          <a:lstStyle/>
          <a:p>
            <a:pPr>
              <a:defRPr/>
            </a:pPr>
            <a:fld id="{B4C3F47E-DD02-FB45-82B3-7F77F7ED4894}" type="slidenum">
              <a:rPr lang="en-GB" altLang="en-US" smtClean="0"/>
              <a:pPr>
                <a:defRPr/>
              </a:pPr>
              <a:t>16</a:t>
            </a:fld>
            <a:endParaRPr lang="en-GB" altLang="en-US"/>
          </a:p>
        </p:txBody>
      </p:sp>
    </p:spTree>
    <p:extLst>
      <p:ext uri="{BB962C8B-B14F-4D97-AF65-F5344CB8AC3E}">
        <p14:creationId xmlns:p14="http://schemas.microsoft.com/office/powerpoint/2010/main" val="2378899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D96A3-D5ED-2F49-BA62-4D46A6A18D6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Other Things to Consider……</a:t>
            </a:r>
          </a:p>
        </p:txBody>
      </p:sp>
      <p:sp>
        <p:nvSpPr>
          <p:cNvPr id="3" name="Content Placeholder 2">
            <a:extLst>
              <a:ext uri="{FF2B5EF4-FFF2-40B4-BE49-F238E27FC236}">
                <a16:creationId xmlns:a16="http://schemas.microsoft.com/office/drawing/2014/main" id="{18B15536-43AE-B946-B1B4-9800E1822D3E}"/>
              </a:ext>
            </a:extLst>
          </p:cNvPr>
          <p:cNvSpPr>
            <a:spLocks noGrp="1"/>
          </p:cNvSpPr>
          <p:nvPr>
            <p:ph idx="1"/>
          </p:nvPr>
        </p:nvSpPr>
        <p:spPr/>
        <p:txBody>
          <a:bodyPr/>
          <a:lstStyle/>
          <a:p>
            <a:r>
              <a:rPr lang="en-GB" dirty="0"/>
              <a:t>Who will fund the care?</a:t>
            </a:r>
          </a:p>
          <a:p>
            <a:r>
              <a:rPr lang="en-GB" dirty="0"/>
              <a:t>What might prevent Sally receiving or accessing the care?</a:t>
            </a:r>
          </a:p>
          <a:p>
            <a:endParaRPr lang="en-GB" dirty="0"/>
          </a:p>
          <a:p>
            <a:r>
              <a:rPr lang="en-GB" dirty="0"/>
              <a:t>In summary, what are your main concerns about Sally and how the care/support will be delivered?</a:t>
            </a:r>
          </a:p>
          <a:p>
            <a:endParaRPr lang="en-GB" dirty="0"/>
          </a:p>
          <a:p>
            <a:endParaRPr lang="en-US" dirty="0"/>
          </a:p>
        </p:txBody>
      </p:sp>
      <p:sp>
        <p:nvSpPr>
          <p:cNvPr id="4" name="Date Placeholder 3">
            <a:extLst>
              <a:ext uri="{FF2B5EF4-FFF2-40B4-BE49-F238E27FC236}">
                <a16:creationId xmlns:a16="http://schemas.microsoft.com/office/drawing/2014/main" id="{00082756-163B-5E44-935E-D95ADFA487F4}"/>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A6C46A25-C0DE-F44B-A834-0F6F371FFFC0}"/>
              </a:ext>
            </a:extLst>
          </p:cNvPr>
          <p:cNvSpPr>
            <a:spLocks noGrp="1"/>
          </p:cNvSpPr>
          <p:nvPr>
            <p:ph type="sldNum" sz="quarter" idx="12"/>
          </p:nvPr>
        </p:nvSpPr>
        <p:spPr/>
        <p:txBody>
          <a:bodyPr/>
          <a:lstStyle/>
          <a:p>
            <a:pPr>
              <a:defRPr/>
            </a:pPr>
            <a:fld id="{B4C3F47E-DD02-FB45-82B3-7F77F7ED4894}" type="slidenum">
              <a:rPr lang="en-GB" altLang="en-US" smtClean="0"/>
              <a:pPr>
                <a:defRPr/>
              </a:pPr>
              <a:t>17</a:t>
            </a:fld>
            <a:endParaRPr lang="en-GB" altLang="en-US"/>
          </a:p>
        </p:txBody>
      </p:sp>
    </p:spTree>
    <p:extLst>
      <p:ext uri="{BB962C8B-B14F-4D97-AF65-F5344CB8AC3E}">
        <p14:creationId xmlns:p14="http://schemas.microsoft.com/office/powerpoint/2010/main" val="257739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53C60-3B7E-7731-EA04-F805243B7BA3}"/>
              </a:ext>
            </a:extLst>
          </p:cNvPr>
          <p:cNvSpPr>
            <a:spLocks noGrp="1"/>
          </p:cNvSpPr>
          <p:nvPr>
            <p:ph type="title"/>
          </p:nvPr>
        </p:nvSpPr>
        <p:spPr/>
        <p:txBody>
          <a:bodyPr/>
          <a:lstStyle/>
          <a:p>
            <a:r>
              <a:rPr lang="en-GB" b="1" dirty="0"/>
              <a:t>The Report</a:t>
            </a:r>
          </a:p>
        </p:txBody>
      </p:sp>
      <p:sp>
        <p:nvSpPr>
          <p:cNvPr id="3" name="Content Placeholder 2">
            <a:extLst>
              <a:ext uri="{FF2B5EF4-FFF2-40B4-BE49-F238E27FC236}">
                <a16:creationId xmlns:a16="http://schemas.microsoft.com/office/drawing/2014/main" id="{A3F3569F-451C-8580-71E2-4A9D090279A3}"/>
              </a:ext>
            </a:extLst>
          </p:cNvPr>
          <p:cNvSpPr>
            <a:spLocks noGrp="1"/>
          </p:cNvSpPr>
          <p:nvPr>
            <p:ph idx="1"/>
          </p:nvPr>
        </p:nvSpPr>
        <p:spPr/>
        <p:txBody>
          <a:bodyPr/>
          <a:lstStyle/>
          <a:p>
            <a:r>
              <a:rPr lang="en-GB" sz="2400" dirty="0"/>
              <a:t>Guidance for this is available in a separate document</a:t>
            </a:r>
          </a:p>
          <a:p>
            <a:pPr marL="0" indent="0">
              <a:buNone/>
            </a:pPr>
            <a:r>
              <a:rPr lang="en-GB" sz="2400" b="1" dirty="0"/>
              <a:t>Remember-</a:t>
            </a:r>
          </a:p>
          <a:p>
            <a:r>
              <a:rPr lang="en-GB" sz="2400" dirty="0"/>
              <a:t>This is an academic assignment which needs to follow a logical progression with an introduction, main body, conclusion and recommendations</a:t>
            </a:r>
          </a:p>
          <a:p>
            <a:r>
              <a:rPr lang="en-GB" sz="2400" dirty="0"/>
              <a:t>Always ensure that you refer to the assignment brief and learning outcomes </a:t>
            </a:r>
          </a:p>
          <a:p>
            <a:r>
              <a:rPr lang="en-GB" sz="2400" dirty="0"/>
              <a:t>15 valid sources must be utilised and a reference list following Harvard guidelines must be included</a:t>
            </a:r>
          </a:p>
          <a:p>
            <a:r>
              <a:rPr lang="en-GB" sz="2400" dirty="0"/>
              <a:t>You must stay within the required wordcount (1800 words – 2200 words) or you will lose marks</a:t>
            </a:r>
          </a:p>
        </p:txBody>
      </p:sp>
      <p:sp>
        <p:nvSpPr>
          <p:cNvPr id="4" name="Date Placeholder 3">
            <a:extLst>
              <a:ext uri="{FF2B5EF4-FFF2-40B4-BE49-F238E27FC236}">
                <a16:creationId xmlns:a16="http://schemas.microsoft.com/office/drawing/2014/main" id="{5B9AA216-E285-21C7-47F1-4284B27EB91C}"/>
              </a:ext>
            </a:extLst>
          </p:cNvPr>
          <p:cNvSpPr>
            <a:spLocks noGrp="1"/>
          </p:cNvSpPr>
          <p:nvPr>
            <p:ph type="dt" sz="half" idx="10"/>
          </p:nvPr>
        </p:nvSpPr>
        <p:spPr/>
        <p:txBody>
          <a:bodyPr/>
          <a:lstStyle/>
          <a:p>
            <a:pPr>
              <a:defRPr/>
            </a:pPr>
            <a:fld id="{ADEE70DA-8F40-C645-B0B2-ACC5C58BB2BA}" type="datetime1">
              <a:rPr lang="en-GB" altLang="en-US" smtClean="0"/>
              <a:pPr>
                <a:defRPr/>
              </a:pPr>
              <a:t>13/06/2023</a:t>
            </a:fld>
            <a:endParaRPr lang="en-GB" altLang="en-US" dirty="0"/>
          </a:p>
        </p:txBody>
      </p:sp>
      <p:sp>
        <p:nvSpPr>
          <p:cNvPr id="5" name="Slide Number Placeholder 4">
            <a:extLst>
              <a:ext uri="{FF2B5EF4-FFF2-40B4-BE49-F238E27FC236}">
                <a16:creationId xmlns:a16="http://schemas.microsoft.com/office/drawing/2014/main" id="{8314CD66-E55C-22C1-8F68-EA949616FE8E}"/>
              </a:ext>
            </a:extLst>
          </p:cNvPr>
          <p:cNvSpPr>
            <a:spLocks noGrp="1"/>
          </p:cNvSpPr>
          <p:nvPr>
            <p:ph type="sldNum" sz="quarter" idx="12"/>
          </p:nvPr>
        </p:nvSpPr>
        <p:spPr/>
        <p:txBody>
          <a:bodyPr/>
          <a:lstStyle/>
          <a:p>
            <a:pPr>
              <a:defRPr/>
            </a:pPr>
            <a:fld id="{B4C3F47E-DD02-FB45-82B3-7F77F7ED4894}" type="slidenum">
              <a:rPr lang="en-GB" altLang="en-US" smtClean="0"/>
              <a:pPr>
                <a:defRPr/>
              </a:pPr>
              <a:t>18</a:t>
            </a:fld>
            <a:endParaRPr lang="en-GB" altLang="en-US"/>
          </a:p>
        </p:txBody>
      </p:sp>
    </p:spTree>
    <p:extLst>
      <p:ext uri="{BB962C8B-B14F-4D97-AF65-F5344CB8AC3E}">
        <p14:creationId xmlns:p14="http://schemas.microsoft.com/office/powerpoint/2010/main" val="29669232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997</TotalTime>
  <Words>1299</Words>
  <Application>Microsoft Office PowerPoint</Application>
  <PresentationFormat>Widescreen</PresentationFormat>
  <Paragraphs>145</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Myriad Pro</vt:lpstr>
      <vt:lpstr>Arial</vt:lpstr>
      <vt:lpstr>Calibri</vt:lpstr>
      <vt:lpstr>Symbol</vt:lpstr>
      <vt:lpstr>Times New Roman</vt:lpstr>
      <vt:lpstr>Verdana</vt:lpstr>
      <vt:lpstr>20140311PresentationUWTSDTemplate</vt:lpstr>
      <vt:lpstr>BMHP5016- Assignment Workshop</vt:lpstr>
      <vt:lpstr>Module BMHP5016</vt:lpstr>
      <vt:lpstr>Assessment Criteria</vt:lpstr>
      <vt:lpstr>Engagement with Literature Skills </vt:lpstr>
      <vt:lpstr>Knowledge and Understanding Skills </vt:lpstr>
      <vt:lpstr>Cognitive and Intellectual Skills </vt:lpstr>
      <vt:lpstr>Practical Skills </vt:lpstr>
      <vt:lpstr>Transferable skills</vt:lpstr>
      <vt:lpstr>Transferable Skills for Life and Professional Practice  </vt:lpstr>
      <vt:lpstr>Case Study – Sally</vt:lpstr>
      <vt:lpstr>Task…</vt:lpstr>
      <vt:lpstr>You should Consider…</vt:lpstr>
      <vt:lpstr>Answering the Question</vt:lpstr>
      <vt:lpstr>Examining your Options – There are a Number of Things to Consider… </vt:lpstr>
      <vt:lpstr> Having Established Sally’s Needs: Critically Evaluate the Support Available</vt:lpstr>
      <vt:lpstr>Examine the Principles of Support, Policy and Practice </vt:lpstr>
      <vt:lpstr>Other Things to Consider……</vt:lpstr>
      <vt:lpstr>The Report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Joanne Davies (Yr Athrofa)</cp:lastModifiedBy>
  <cp:revision>18</cp:revision>
  <dcterms:created xsi:type="dcterms:W3CDTF">2020-10-07T11:02:52Z</dcterms:created>
  <dcterms:modified xsi:type="dcterms:W3CDTF">2023-06-13T11:37:44Z</dcterms:modified>
</cp:coreProperties>
</file>