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728" r:id="rId1"/>
  </p:sldMasterIdLst>
  <p:notesMasterIdLst>
    <p:notesMasterId r:id="rId16"/>
  </p:notesMasterIdLst>
  <p:sldIdLst>
    <p:sldId id="256" r:id="rId2"/>
    <p:sldId id="284" r:id="rId3"/>
    <p:sldId id="289" r:id="rId4"/>
    <p:sldId id="282" r:id="rId5"/>
    <p:sldId id="283" r:id="rId6"/>
    <p:sldId id="285" r:id="rId7"/>
    <p:sldId id="265" r:id="rId8"/>
    <p:sldId id="286" r:id="rId9"/>
    <p:sldId id="262" r:id="rId10"/>
    <p:sldId id="263" r:id="rId11"/>
    <p:sldId id="264" r:id="rId12"/>
    <p:sldId id="266" r:id="rId13"/>
    <p:sldId id="287" r:id="rId14"/>
    <p:sldId id="288" r:id="rId15"/>
  </p:sldIdLst>
  <p:sldSz cx="9144000" cy="5143500" type="screen16x9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74"/>
  </p:normalViewPr>
  <p:slideViewPr>
    <p:cSldViewPr snapToGrid="0" snapToObjects="1">
      <p:cViewPr varScale="1">
        <p:scale>
          <a:sx n="165" d="100"/>
          <a:sy n="165" d="100"/>
        </p:scale>
        <p:origin x="664" y="184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8C4BD1-5D3E-8244-BF2B-C037A67076C1}" type="datetimeFigureOut">
              <a:rPr lang="en-US" smtClean="0"/>
              <a:t>12/4/19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EAE3A9-AA39-864A-9CB5-DF4972FA6E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79491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1EAE3A9-AA39-864A-9CB5-DF4972FA6EC5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83424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3429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3D26B-DFC2-4248-8ED0-AD3E108CBDD7}" type="datetime1">
              <a:rPr lang="en-US" smtClean="0"/>
              <a:pPr/>
              <a:t>12/4/19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2914650"/>
            <a:ext cx="6400800" cy="131445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505916"/>
            <a:ext cx="7772400" cy="1102519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05979"/>
            <a:ext cx="7924800" cy="8572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7F932-D99A-4087-BFB1-EA42FAFC8D2C}" type="datetime1">
              <a:rPr lang="en-US" smtClean="0"/>
              <a:pPr/>
              <a:t>12/4/19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200150"/>
            <a:ext cx="7924800" cy="30861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3721894"/>
            <a:ext cx="7885113" cy="1021556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1" y="2596754"/>
            <a:ext cx="7885113" cy="1125140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96367-2F2B-4F6E-ACF4-15FA13738E10}" type="datetime1">
              <a:rPr lang="en-US" smtClean="0"/>
              <a:pPr/>
              <a:t>12/4/19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23C92-45F4-4C30-810D-4886C1BA69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200150"/>
            <a:ext cx="3733800" cy="30861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200150"/>
            <a:ext cx="3733800" cy="30861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05979"/>
            <a:ext cx="7924800" cy="8572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3498D-21C7-408B-8EF5-5B55DEF0BFD5}" type="datetime1">
              <a:rPr lang="en-US" smtClean="0"/>
              <a:pPr/>
              <a:t>12/4/19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57350"/>
            <a:ext cx="3733800" cy="26289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57350"/>
            <a:ext cx="3733800" cy="26289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05979"/>
            <a:ext cx="79248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200150"/>
            <a:ext cx="3733800" cy="431006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200150"/>
            <a:ext cx="3733800" cy="431006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B246E-8FD1-42FF-94A4-E4133095C37A}" type="datetime1">
              <a:rPr lang="en-US" smtClean="0"/>
              <a:pPr/>
              <a:t>12/4/19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05979"/>
            <a:ext cx="7924800" cy="8572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939D4-B818-4372-B1EE-7CB6D5BBC74A}" type="datetime1">
              <a:rPr lang="en-US" smtClean="0"/>
              <a:pPr/>
              <a:t>12/4/19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5E438-4D0D-4834-B658-A90420491D98}" type="datetime1">
              <a:rPr lang="en-US" smtClean="0"/>
              <a:pPr/>
              <a:t>12/4/19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085850"/>
            <a:ext cx="4648200" cy="3200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085850"/>
            <a:ext cx="2971800" cy="82296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1910919"/>
            <a:ext cx="2971800" cy="2375332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8ADFA-7142-4015-85E6-1712F15FA709}" type="datetime1">
              <a:rPr lang="en-US" smtClean="0"/>
              <a:pPr/>
              <a:t>12/4/19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085850"/>
            <a:ext cx="2971800" cy="82296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085850"/>
            <a:ext cx="3419856" cy="260604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1910918"/>
            <a:ext cx="2971800" cy="1803832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581E0-D653-4D78-A48F-41D80498BC7E}" type="datetime1">
              <a:rPr lang="en-US" smtClean="0"/>
              <a:pPr/>
              <a:t>12/4/19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4C003-38E8-486A-9BFD-47E55D87241C}" type="datetime1">
              <a:rPr lang="en-US" smtClean="0"/>
              <a:pPr/>
              <a:t>12/4/19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9EAA3-934B-41DB-B3B1-806F4BE5CC37}" type="datetime1">
              <a:rPr lang="en-US" smtClean="0"/>
              <a:pPr/>
              <a:t>12/4/19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05979"/>
            <a:ext cx="7924800" cy="85725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200151"/>
            <a:ext cx="79248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4767263"/>
            <a:ext cx="15240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8B3AFFF1-9C47-49F0-AE12-AF188F3F4E82}" type="datetime1">
              <a:rPr lang="en-US" smtClean="0"/>
              <a:pPr/>
              <a:t>12/4/19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4767263"/>
            <a:ext cx="990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729" r:id="rId1"/>
    <p:sldLayoutId id="2147484730" r:id="rId2"/>
    <p:sldLayoutId id="2147484731" r:id="rId3"/>
    <p:sldLayoutId id="2147484732" r:id="rId4"/>
    <p:sldLayoutId id="2147484733" r:id="rId5"/>
    <p:sldLayoutId id="2147484734" r:id="rId6"/>
    <p:sldLayoutId id="2147484735" r:id="rId7"/>
    <p:sldLayoutId id="2147484736" r:id="rId8"/>
    <p:sldLayoutId id="2147484737" r:id="rId9"/>
    <p:sldLayoutId id="2147484738" r:id="rId10"/>
    <p:sldLayoutId id="2147484739" r:id="rId11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Creative practice</a:t>
            </a:r>
          </a:p>
        </p:txBody>
      </p:sp>
    </p:spTree>
    <p:extLst>
      <p:ext uri="{BB962C8B-B14F-4D97-AF65-F5344CB8AC3E}">
        <p14:creationId xmlns:p14="http://schemas.microsoft.com/office/powerpoint/2010/main" val="22500634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Development &amp; Pitching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/>
              <a:t>Brainstorm idea(s)</a:t>
            </a:r>
          </a:p>
          <a:p>
            <a:r>
              <a:rPr lang="en-US" dirty="0"/>
              <a:t>Research comps</a:t>
            </a:r>
          </a:p>
          <a:p>
            <a:r>
              <a:rPr lang="en-US" dirty="0"/>
              <a:t>Test ideas</a:t>
            </a:r>
          </a:p>
          <a:p>
            <a:r>
              <a:rPr lang="en-US" dirty="0"/>
              <a:t>Revise ideas</a:t>
            </a:r>
          </a:p>
          <a:p>
            <a:r>
              <a:rPr lang="en-US" dirty="0"/>
              <a:t>(Repeat as necessary)</a:t>
            </a:r>
          </a:p>
          <a:p>
            <a:r>
              <a:rPr lang="en-US" dirty="0"/>
              <a:t>Create pitch presentation</a:t>
            </a:r>
          </a:p>
          <a:p>
            <a:r>
              <a:rPr lang="en-US" dirty="0"/>
              <a:t>Reflect on development process</a:t>
            </a:r>
          </a:p>
        </p:txBody>
      </p:sp>
    </p:spTree>
    <p:extLst>
      <p:ext uri="{BB962C8B-B14F-4D97-AF65-F5344CB8AC3E}">
        <p14:creationId xmlns:p14="http://schemas.microsoft.com/office/powerpoint/2010/main" val="19748139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038C3A-6CD3-E546-8BDD-C95F849439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Why comps?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C013B5-9807-4D4D-B495-FA9B12623C81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In developing ideas, comps can provide:</a:t>
            </a:r>
          </a:p>
          <a:p>
            <a:pPr lvl="1"/>
            <a:r>
              <a:rPr lang="en-US" dirty="0"/>
              <a:t>A benchmark of production values expected</a:t>
            </a:r>
          </a:p>
          <a:p>
            <a:pPr lvl="1"/>
            <a:r>
              <a:rPr lang="en-US" dirty="0"/>
              <a:t>An understanding of genre conventions</a:t>
            </a:r>
          </a:p>
          <a:p>
            <a:pPr lvl="1"/>
            <a:r>
              <a:rPr lang="en-US" dirty="0"/>
              <a:t>An idea of story patterns</a:t>
            </a:r>
          </a:p>
          <a:p>
            <a:pPr lvl="1"/>
            <a:endParaRPr lang="en-US" dirty="0"/>
          </a:p>
          <a:p>
            <a:r>
              <a:rPr lang="en-US" dirty="0"/>
              <a:t>In pitching ideas, comps can provide:</a:t>
            </a:r>
          </a:p>
          <a:p>
            <a:pPr lvl="1"/>
            <a:r>
              <a:rPr lang="en-US" dirty="0"/>
              <a:t>Positive associations for audience/financiers</a:t>
            </a:r>
          </a:p>
          <a:p>
            <a:pPr lvl="1"/>
            <a:r>
              <a:rPr lang="en-US" dirty="0"/>
              <a:t>Proof of research </a:t>
            </a:r>
          </a:p>
          <a:p>
            <a:pPr lvl="1"/>
            <a:r>
              <a:rPr lang="en-US" dirty="0"/>
              <a:t>Realistic expectations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52487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Comps as part of development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/>
              <a:t>Scriptwriter </a:t>
            </a:r>
            <a:r>
              <a:rPr lang="mr-IN" dirty="0"/>
              <a:t>–</a:t>
            </a:r>
            <a:r>
              <a:rPr lang="en-US" dirty="0"/>
              <a:t> comps for story structure/subject</a:t>
            </a:r>
          </a:p>
          <a:p>
            <a:r>
              <a:rPr lang="en-US" dirty="0"/>
              <a:t>Director </a:t>
            </a:r>
            <a:r>
              <a:rPr lang="mr-IN" dirty="0"/>
              <a:t>–</a:t>
            </a:r>
            <a:r>
              <a:rPr lang="en-US" dirty="0"/>
              <a:t> comps for directorial style/approach</a:t>
            </a:r>
          </a:p>
          <a:p>
            <a:r>
              <a:rPr lang="en-US" dirty="0"/>
              <a:t>Cinematographer </a:t>
            </a:r>
            <a:r>
              <a:rPr lang="mr-IN" dirty="0"/>
              <a:t>–</a:t>
            </a:r>
            <a:r>
              <a:rPr lang="en-US" dirty="0"/>
              <a:t> comps for light/framing/visual style</a:t>
            </a:r>
          </a:p>
          <a:p>
            <a:r>
              <a:rPr lang="en-US" dirty="0"/>
              <a:t>Production Designer </a:t>
            </a:r>
            <a:r>
              <a:rPr lang="mr-IN" dirty="0"/>
              <a:t>–</a:t>
            </a:r>
            <a:r>
              <a:rPr lang="en-US" dirty="0"/>
              <a:t> comps for set design/art direction</a:t>
            </a:r>
          </a:p>
          <a:p>
            <a:r>
              <a:rPr lang="en-US" dirty="0"/>
              <a:t>Producer </a:t>
            </a:r>
            <a:r>
              <a:rPr lang="mr-IN" dirty="0"/>
              <a:t>–</a:t>
            </a:r>
            <a:r>
              <a:rPr lang="en-US" dirty="0"/>
              <a:t> comps for market/critical &amp; commercial performance</a:t>
            </a:r>
          </a:p>
          <a:p>
            <a:r>
              <a:rPr lang="en-US" dirty="0"/>
              <a:t>Producer </a:t>
            </a:r>
            <a:r>
              <a:rPr lang="mr-IN" dirty="0"/>
              <a:t>–</a:t>
            </a:r>
            <a:r>
              <a:rPr lang="en-US" dirty="0"/>
              <a:t> comps for budget/schedule/schedule</a:t>
            </a:r>
          </a:p>
          <a:p>
            <a:r>
              <a:rPr lang="en-US" dirty="0"/>
              <a:t>Editor </a:t>
            </a:r>
            <a:r>
              <a:rPr lang="mr-IN" dirty="0"/>
              <a:t>–</a:t>
            </a:r>
            <a:r>
              <a:rPr lang="en-US" dirty="0"/>
              <a:t> comps for editorial style/</a:t>
            </a:r>
            <a:r>
              <a:rPr lang="en-US" dirty="0" err="1"/>
              <a:t>colour</a:t>
            </a:r>
            <a:r>
              <a:rPr lang="en-US" dirty="0"/>
              <a:t> grade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36276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Comps as part of pitch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/>
              <a:t>Breakdown the time of your pitch into smaller chunks</a:t>
            </a:r>
          </a:p>
          <a:p>
            <a:r>
              <a:rPr lang="en-US" dirty="0"/>
              <a:t>Allot chunks to different aspects</a:t>
            </a:r>
          </a:p>
          <a:p>
            <a:r>
              <a:rPr lang="en-US" dirty="0"/>
              <a:t>Within each chunk, discuss your idea then relate it to comps</a:t>
            </a:r>
          </a:p>
          <a:p>
            <a:r>
              <a:rPr lang="en-US" dirty="0"/>
              <a:t>More general/</a:t>
            </a:r>
            <a:r>
              <a:rPr lang="en-US" dirty="0" err="1"/>
              <a:t>auteurist</a:t>
            </a:r>
            <a:r>
              <a:rPr lang="en-US" dirty="0"/>
              <a:t> approach may encompass several aspects</a:t>
            </a:r>
          </a:p>
          <a:p>
            <a:r>
              <a:rPr lang="en-US" dirty="0"/>
              <a:t>More </a:t>
            </a:r>
            <a:r>
              <a:rPr lang="en-US" dirty="0" err="1"/>
              <a:t>specialised</a:t>
            </a:r>
            <a:r>
              <a:rPr lang="en-US" dirty="0"/>
              <a:t> role may </a:t>
            </a:r>
            <a:r>
              <a:rPr lang="en-US" dirty="0" err="1"/>
              <a:t>analyse</a:t>
            </a:r>
            <a:r>
              <a:rPr lang="en-US" dirty="0"/>
              <a:t> 1-2 aspects in depth</a:t>
            </a:r>
          </a:p>
          <a:p>
            <a:r>
              <a:rPr lang="en-US" dirty="0"/>
              <a:t>An initial pitch of the story will provide context for the rest of the presentation</a:t>
            </a:r>
          </a:p>
        </p:txBody>
      </p:sp>
    </p:spTree>
    <p:extLst>
      <p:ext uri="{BB962C8B-B14F-4D97-AF65-F5344CB8AC3E}">
        <p14:creationId xmlns:p14="http://schemas.microsoft.com/office/powerpoint/2010/main" val="23999355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A76A97-28D3-7148-AEDB-3A9158D41C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scriptwriter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561758-F718-1B4A-BB1C-B322CC46456B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/>
              <a:t>Two to three comps (no more than one feature length film)</a:t>
            </a:r>
          </a:p>
          <a:p>
            <a:r>
              <a:rPr lang="en-US" dirty="0"/>
              <a:t>Potential areas to discuss:</a:t>
            </a:r>
          </a:p>
          <a:p>
            <a:pPr lvl="1"/>
            <a:r>
              <a:rPr lang="en-US" dirty="0"/>
              <a:t>Choice and use of subject matter</a:t>
            </a:r>
          </a:p>
          <a:p>
            <a:pPr lvl="1"/>
            <a:r>
              <a:rPr lang="en-US" dirty="0"/>
              <a:t>Story structure (such as use of monomyth paradigm, key reversals)</a:t>
            </a:r>
          </a:p>
          <a:p>
            <a:pPr lvl="1"/>
            <a:r>
              <a:rPr lang="en-US" dirty="0"/>
              <a:t>Story perspective (such as whose world view is seen)</a:t>
            </a:r>
          </a:p>
          <a:p>
            <a:pPr lvl="1"/>
            <a:r>
              <a:rPr lang="en-US" dirty="0"/>
              <a:t>Conflict (such as actual and metaphorical conflict)</a:t>
            </a:r>
          </a:p>
          <a:p>
            <a:pPr lvl="1"/>
            <a:r>
              <a:rPr lang="en-US" dirty="0"/>
              <a:t>Character (such as conscious and unconscious goals) </a:t>
            </a:r>
          </a:p>
        </p:txBody>
      </p:sp>
    </p:spTree>
    <p:extLst>
      <p:ext uri="{BB962C8B-B14F-4D97-AF65-F5344CB8AC3E}">
        <p14:creationId xmlns:p14="http://schemas.microsoft.com/office/powerpoint/2010/main" val="8681079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592397-DE79-F445-8F75-176A0D9382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direction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93A671-A68C-FF40-885C-74B6283DC17A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/>
              <a:t>Two to three comps (no more than one feature length film)</a:t>
            </a:r>
          </a:p>
          <a:p>
            <a:r>
              <a:rPr lang="en-US" dirty="0"/>
              <a:t>Potential areas to discuss:</a:t>
            </a:r>
          </a:p>
          <a:p>
            <a:pPr lvl="1"/>
            <a:r>
              <a:rPr lang="en-US" dirty="0"/>
              <a:t>Approach to staging/framing/editing (how scenes will be covered)</a:t>
            </a:r>
          </a:p>
          <a:p>
            <a:pPr lvl="1"/>
            <a:r>
              <a:rPr lang="en-US" dirty="0"/>
              <a:t>Approach to meaning (story perspective &amp; meaning)</a:t>
            </a:r>
          </a:p>
          <a:p>
            <a:pPr lvl="1"/>
            <a:r>
              <a:rPr lang="en-US" dirty="0"/>
              <a:t>Approach to acting (directing style)</a:t>
            </a:r>
          </a:p>
          <a:p>
            <a:pPr lvl="1"/>
            <a:r>
              <a:rPr lang="en-US" dirty="0"/>
              <a:t>Approach to design</a:t>
            </a:r>
          </a:p>
          <a:p>
            <a:pPr lvl="1"/>
            <a:r>
              <a:rPr lang="en-US" dirty="0"/>
              <a:t>Approach to lighting</a:t>
            </a:r>
          </a:p>
          <a:p>
            <a:pPr lvl="1"/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00187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165C89-4F22-F044-8103-D15BE306BE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cinematographer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8E0E75-A2FF-A345-97C9-B0A56A9EDA30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/>
              <a:t>Two to three comps (no more than one feature length film)</a:t>
            </a:r>
          </a:p>
          <a:p>
            <a:r>
              <a:rPr lang="en-US" dirty="0"/>
              <a:t>Potential areas to discuss:</a:t>
            </a:r>
          </a:p>
          <a:p>
            <a:pPr lvl="1"/>
            <a:r>
              <a:rPr lang="en-US" dirty="0"/>
              <a:t>Scene coverage</a:t>
            </a:r>
          </a:p>
          <a:p>
            <a:pPr lvl="1"/>
            <a:r>
              <a:rPr lang="en-US" dirty="0"/>
              <a:t>Camera movement</a:t>
            </a:r>
          </a:p>
          <a:p>
            <a:pPr lvl="1"/>
            <a:r>
              <a:rPr lang="en-US" dirty="0"/>
              <a:t>Lighting</a:t>
            </a:r>
          </a:p>
          <a:p>
            <a:pPr lvl="1"/>
            <a:r>
              <a:rPr lang="en-US" dirty="0"/>
              <a:t>Depth of field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51117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02230B-72F7-B144-A112-E9ED41A9A9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Production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708D3B-86B6-BB4C-A352-C2FB37BA4E27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/>
              <a:t>Two to three comps (no more than one feature length film)</a:t>
            </a:r>
          </a:p>
          <a:p>
            <a:r>
              <a:rPr lang="en-US" dirty="0"/>
              <a:t>Potential areas to discuss:</a:t>
            </a:r>
          </a:p>
          <a:p>
            <a:pPr lvl="1"/>
            <a:r>
              <a:rPr lang="en-US" dirty="0" err="1"/>
              <a:t>Visualising</a:t>
            </a:r>
            <a:r>
              <a:rPr lang="en-US" dirty="0"/>
              <a:t> the story (aesthetic solutions)</a:t>
            </a:r>
          </a:p>
          <a:p>
            <a:pPr lvl="1"/>
            <a:r>
              <a:rPr lang="en-US" dirty="0" err="1"/>
              <a:t>Visualising</a:t>
            </a:r>
            <a:r>
              <a:rPr lang="en-US" dirty="0"/>
              <a:t> the production (practical solutions)</a:t>
            </a:r>
          </a:p>
          <a:p>
            <a:pPr lvl="1"/>
            <a:r>
              <a:rPr lang="en-US" dirty="0"/>
              <a:t>Locations</a:t>
            </a:r>
          </a:p>
          <a:p>
            <a:pPr lvl="1"/>
            <a:r>
              <a:rPr lang="en-US" dirty="0"/>
              <a:t>Set designs</a:t>
            </a:r>
          </a:p>
          <a:p>
            <a:pPr lvl="1"/>
            <a:r>
              <a:rPr lang="en-US" dirty="0"/>
              <a:t>Art direction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53919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7B8F23-A401-1C4E-8953-DA5E1BBD8A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Producing - market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9F8B03-B6D1-7848-8180-64D8D7EA9DEE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/>
              <a:t>Two to three comps (no more than one feature length film)</a:t>
            </a:r>
          </a:p>
          <a:p>
            <a:r>
              <a:rPr lang="en-US" dirty="0"/>
              <a:t>Potential areas to discuss:</a:t>
            </a:r>
          </a:p>
          <a:p>
            <a:pPr lvl="1"/>
            <a:r>
              <a:rPr lang="en-US" dirty="0"/>
              <a:t>Audience data (age, gender)</a:t>
            </a:r>
          </a:p>
          <a:p>
            <a:pPr lvl="1"/>
            <a:r>
              <a:rPr lang="en-US" dirty="0"/>
              <a:t>Distribution (online, festival)</a:t>
            </a:r>
          </a:p>
          <a:p>
            <a:pPr lvl="1"/>
            <a:r>
              <a:rPr lang="en-US" dirty="0"/>
              <a:t>Performance (awards, hits, box office)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9766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92DA2-4E5B-5347-A203-7629904BBC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Producing – production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FEABAD-466D-6B47-81CA-12237E07CA3D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/>
              <a:t>Two to three comps (no more than one feature length film)</a:t>
            </a:r>
          </a:p>
          <a:p>
            <a:r>
              <a:rPr lang="en-US" dirty="0"/>
              <a:t>Potential areas to discuss:</a:t>
            </a:r>
          </a:p>
          <a:p>
            <a:pPr lvl="1"/>
            <a:r>
              <a:rPr lang="en-US" dirty="0"/>
              <a:t>Budget</a:t>
            </a:r>
          </a:p>
          <a:p>
            <a:pPr lvl="1"/>
            <a:r>
              <a:rPr lang="en-US" dirty="0"/>
              <a:t>Schedule</a:t>
            </a:r>
          </a:p>
          <a:p>
            <a:pPr lvl="1"/>
            <a:r>
              <a:rPr lang="en-US" dirty="0"/>
              <a:t>Locations</a:t>
            </a:r>
          </a:p>
          <a:p>
            <a:pPr lvl="1"/>
            <a:r>
              <a:rPr lang="en-US" dirty="0"/>
              <a:t>Crew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27612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F3A0B-B47D-384B-81A9-B651626DCA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editing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08D09A-3BD7-B048-805B-3D804115F5E6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/>
              <a:t>Two to three comps (no more than one feature length film)</a:t>
            </a:r>
          </a:p>
          <a:p>
            <a:r>
              <a:rPr lang="en-US" dirty="0"/>
              <a:t>Potential areas to discuss:</a:t>
            </a:r>
          </a:p>
          <a:p>
            <a:pPr lvl="1"/>
            <a:r>
              <a:rPr lang="en-US" dirty="0"/>
              <a:t>Editing style</a:t>
            </a:r>
          </a:p>
          <a:p>
            <a:pPr lvl="1"/>
            <a:r>
              <a:rPr lang="en-US" dirty="0" err="1"/>
              <a:t>Colour</a:t>
            </a:r>
            <a:r>
              <a:rPr lang="en-US" dirty="0"/>
              <a:t> grading</a:t>
            </a:r>
          </a:p>
          <a:p>
            <a:pPr lvl="1"/>
            <a:r>
              <a:rPr lang="en-US" dirty="0"/>
              <a:t>Graphics</a:t>
            </a:r>
          </a:p>
          <a:p>
            <a:pPr lvl="1"/>
            <a:r>
              <a:rPr lang="en-US" dirty="0"/>
              <a:t>VFX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02549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D8051C-5B7B-204B-AFBC-4C408CE48D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original </a:t>
            </a:r>
            <a:r>
              <a:rPr lang="en-US"/>
              <a:t>test material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A709B9-799F-364F-9FFE-4E1BEA0679D0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In addition to comps, your pitch should also include some original research/testing</a:t>
            </a:r>
          </a:p>
          <a:p>
            <a:r>
              <a:rPr lang="en-US" dirty="0"/>
              <a:t>Potential areas of original research/testing:</a:t>
            </a:r>
          </a:p>
          <a:p>
            <a:pPr lvl="1"/>
            <a:r>
              <a:rPr lang="en-US" dirty="0"/>
              <a:t>Script drafts</a:t>
            </a:r>
          </a:p>
          <a:p>
            <a:pPr lvl="1"/>
            <a:r>
              <a:rPr lang="en-US" dirty="0"/>
              <a:t>Excerpts from table reads (filmed/edited)</a:t>
            </a:r>
          </a:p>
          <a:p>
            <a:pPr lvl="1"/>
            <a:r>
              <a:rPr lang="en-US" dirty="0"/>
              <a:t>Location recce photos/video</a:t>
            </a:r>
          </a:p>
          <a:p>
            <a:pPr lvl="1"/>
            <a:r>
              <a:rPr lang="en-US" dirty="0"/>
              <a:t>Test shots, photo/video</a:t>
            </a:r>
          </a:p>
          <a:p>
            <a:pPr lvl="1"/>
            <a:r>
              <a:rPr lang="en-US" dirty="0"/>
              <a:t>Sketches</a:t>
            </a:r>
          </a:p>
          <a:p>
            <a:pPr lvl="1"/>
            <a:r>
              <a:rPr lang="en-US" dirty="0"/>
              <a:t>Mood boards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48441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3AFFFB-B5E1-F34F-81DC-EF1F7EEAE4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for next time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B50EA6-9865-AC4A-AF35-3A69A4EA48EC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/>
              <a:t>By start of Monday 9</a:t>
            </a:r>
            <a:r>
              <a:rPr lang="en-US" baseline="30000" dirty="0"/>
              <a:t>th</a:t>
            </a:r>
            <a:r>
              <a:rPr lang="en-US" dirty="0"/>
              <a:t> December</a:t>
            </a:r>
          </a:p>
          <a:p>
            <a:r>
              <a:rPr lang="en-US" dirty="0"/>
              <a:t>Short written pitch of project to read aloud (no more than 30 seconds)</a:t>
            </a:r>
          </a:p>
          <a:p>
            <a:r>
              <a:rPr lang="en-US" dirty="0"/>
              <a:t>Comps for relevant aspects of production </a:t>
            </a:r>
          </a:p>
          <a:p>
            <a:r>
              <a:rPr lang="en-US" dirty="0"/>
              <a:t>Original test material</a:t>
            </a:r>
          </a:p>
        </p:txBody>
      </p:sp>
    </p:spTree>
    <p:extLst>
      <p:ext uri="{BB962C8B-B14F-4D97-AF65-F5344CB8AC3E}">
        <p14:creationId xmlns:p14="http://schemas.microsoft.com/office/powerpoint/2010/main" val="296425024"/>
      </p:ext>
    </p:extLst>
  </p:cSld>
  <p:clrMapOvr>
    <a:masterClrMapping/>
  </p:clrMapOvr>
</p:sld>
</file>

<file path=ppt/theme/theme1.xml><?xml version="1.0" encoding="utf-8"?>
<a:theme xmlns:a="http://schemas.openxmlformats.org/drawingml/2006/main" name="Horizon">
  <a:themeElements>
    <a:clrScheme name="Elemental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Horizon">
      <a:majorFont>
        <a:latin typeface="Arial Narrow"/>
        <a:ea typeface=""/>
        <a:cs typeface=""/>
        <a:font script="Jpan" typeface="ＭＳ ゴシック"/>
        <a:font script="Hang" typeface="HY얕은샘물M"/>
        <a:font script="Hans" typeface="华文新魏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ＭＳ ゴシック"/>
        <a:font script="Hang" typeface="HY얕은샘물M"/>
        <a:font script="Hans" typeface="华文新魏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Horizon.thmx</Template>
  <TotalTime>378</TotalTime>
  <Words>577</Words>
  <Application>Microsoft Macintosh PowerPoint</Application>
  <PresentationFormat>On-screen Show (16:9)</PresentationFormat>
  <Paragraphs>100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Arial Narrow</vt:lpstr>
      <vt:lpstr>Calibri</vt:lpstr>
      <vt:lpstr>Mangal</vt:lpstr>
      <vt:lpstr>Horizon</vt:lpstr>
      <vt:lpstr>Creative practice</vt:lpstr>
      <vt:lpstr>Development &amp; Pitching process</vt:lpstr>
      <vt:lpstr>Why comps?</vt:lpstr>
      <vt:lpstr>Comps as part of development process</vt:lpstr>
      <vt:lpstr>Comps as part of pitch</vt:lpstr>
      <vt:lpstr>scriptwriter</vt:lpstr>
      <vt:lpstr>direction</vt:lpstr>
      <vt:lpstr>cinematographer</vt:lpstr>
      <vt:lpstr>Production design</vt:lpstr>
      <vt:lpstr>Producing - market analysis</vt:lpstr>
      <vt:lpstr>Producing – production management</vt:lpstr>
      <vt:lpstr>editing</vt:lpstr>
      <vt:lpstr>original test material</vt:lpstr>
      <vt:lpstr>for next time</vt:lpstr>
    </vt:vector>
  </TitlesOfParts>
  <Company>SMU</Company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Craig Evans</dc:creator>
  <cp:lastModifiedBy>Microsoft Office User</cp:lastModifiedBy>
  <cp:revision>41</cp:revision>
  <dcterms:created xsi:type="dcterms:W3CDTF">2019-01-29T10:33:52Z</dcterms:created>
  <dcterms:modified xsi:type="dcterms:W3CDTF">2019-12-04T16:25:45Z</dcterms:modified>
</cp:coreProperties>
</file>