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46"/>
  </p:notesMasterIdLst>
  <p:sldIdLst>
    <p:sldId id="256" r:id="rId2"/>
    <p:sldId id="257" r:id="rId3"/>
    <p:sldId id="258" r:id="rId4"/>
    <p:sldId id="259" r:id="rId5"/>
    <p:sldId id="260" r:id="rId6"/>
    <p:sldId id="262" r:id="rId7"/>
    <p:sldId id="263" r:id="rId8"/>
    <p:sldId id="264" r:id="rId9"/>
    <p:sldId id="265" r:id="rId10"/>
    <p:sldId id="261" r:id="rId11"/>
    <p:sldId id="266" r:id="rId12"/>
    <p:sldId id="267" r:id="rId13"/>
    <p:sldId id="268" r:id="rId14"/>
    <p:sldId id="269" r:id="rId15"/>
    <p:sldId id="270" r:id="rId16"/>
    <p:sldId id="271" r:id="rId17"/>
    <p:sldId id="299"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 id="296" r:id="rId43"/>
    <p:sldId id="298" r:id="rId44"/>
    <p:sldId id="297" r:id="rId4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F08585-86E5-0B0E-0CAB-389F2FE0B7A8}" v="367" dt="2020-10-03T19:59:35.771"/>
    <p1510:client id="{4807A257-4A7D-AA42-9524-B605EAA3075C}" v="157" dt="2020-10-03T11:27:43.371"/>
    <p1510:client id="{61E09C43-AD3B-6EB1-7889-880B91D448F0}" v="5344" dt="2020-10-02T18:39:47.895"/>
    <p1510:client id="{A09D329A-AC10-4BFA-A929-01DC28FE72D4}" v="851" dt="2020-10-02T07:52:51.8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642" autoAdjust="0"/>
  </p:normalViewPr>
  <p:slideViewPr>
    <p:cSldViewPr snapToGrid="0">
      <p:cViewPr varScale="1">
        <p:scale>
          <a:sx n="65" d="100"/>
          <a:sy n="65" d="100"/>
        </p:scale>
        <p:origin x="927"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852F66-DADB-41FF-B283-11C016480238}" type="datetimeFigureOut">
              <a:rPr lang="en-GB"/>
              <a:t>03/10/2020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A9D059-3A63-4E0D-A0C3-89821D544F4D}" type="slidenum">
              <a:rPr lang="en-GB"/>
              <a:t>‹#›</a:t>
            </a:fld>
            <a:endParaRPr lang="en-GB"/>
          </a:p>
        </p:txBody>
      </p:sp>
    </p:spTree>
    <p:extLst>
      <p:ext uri="{BB962C8B-B14F-4D97-AF65-F5344CB8AC3E}">
        <p14:creationId xmlns:p14="http://schemas.microsoft.com/office/powerpoint/2010/main" val="1477337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a:t>
            </a:fld>
            <a:endParaRPr lang="en-GB"/>
          </a:p>
        </p:txBody>
      </p:sp>
    </p:spTree>
    <p:extLst>
      <p:ext uri="{BB962C8B-B14F-4D97-AF65-F5344CB8AC3E}">
        <p14:creationId xmlns:p14="http://schemas.microsoft.com/office/powerpoint/2010/main" val="40067257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4</a:t>
            </a:fld>
            <a:endParaRPr lang="en-GB"/>
          </a:p>
        </p:txBody>
      </p:sp>
    </p:spTree>
    <p:extLst>
      <p:ext uri="{BB962C8B-B14F-4D97-AF65-F5344CB8AC3E}">
        <p14:creationId xmlns:p14="http://schemas.microsoft.com/office/powerpoint/2010/main" val="1713339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5</a:t>
            </a:fld>
            <a:endParaRPr lang="en-GB"/>
          </a:p>
        </p:txBody>
      </p:sp>
    </p:spTree>
    <p:extLst>
      <p:ext uri="{BB962C8B-B14F-4D97-AF65-F5344CB8AC3E}">
        <p14:creationId xmlns:p14="http://schemas.microsoft.com/office/powerpoint/2010/main" val="1535685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A9D059-3A63-4E0D-A0C3-89821D544F4D}" type="slidenum">
              <a:rPr lang="en-GB"/>
              <a:t>6</a:t>
            </a:fld>
            <a:endParaRPr lang="en-GB"/>
          </a:p>
        </p:txBody>
      </p:sp>
    </p:spTree>
    <p:extLst>
      <p:ext uri="{BB962C8B-B14F-4D97-AF65-F5344CB8AC3E}">
        <p14:creationId xmlns:p14="http://schemas.microsoft.com/office/powerpoint/2010/main" val="311649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6CA9D059-3A63-4E0D-A0C3-89821D544F4D}" type="slidenum">
              <a:rPr lang="en-GB"/>
              <a:t>7</a:t>
            </a:fld>
            <a:endParaRPr lang="en-GB"/>
          </a:p>
        </p:txBody>
      </p:sp>
    </p:spTree>
    <p:extLst>
      <p:ext uri="{BB962C8B-B14F-4D97-AF65-F5344CB8AC3E}">
        <p14:creationId xmlns:p14="http://schemas.microsoft.com/office/powerpoint/2010/main" val="24565670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10</a:t>
            </a:fld>
            <a:endParaRPr lang="en-GB"/>
          </a:p>
        </p:txBody>
      </p:sp>
    </p:spTree>
    <p:extLst>
      <p:ext uri="{BB962C8B-B14F-4D97-AF65-F5344CB8AC3E}">
        <p14:creationId xmlns:p14="http://schemas.microsoft.com/office/powerpoint/2010/main" val="256673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11</a:t>
            </a:fld>
            <a:endParaRPr lang="en-GB"/>
          </a:p>
        </p:txBody>
      </p:sp>
    </p:spTree>
    <p:extLst>
      <p:ext uri="{BB962C8B-B14F-4D97-AF65-F5344CB8AC3E}">
        <p14:creationId xmlns:p14="http://schemas.microsoft.com/office/powerpoint/2010/main" val="22694185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13</a:t>
            </a:fld>
            <a:endParaRPr lang="en-GB"/>
          </a:p>
        </p:txBody>
      </p:sp>
    </p:spTree>
    <p:extLst>
      <p:ext uri="{BB962C8B-B14F-4D97-AF65-F5344CB8AC3E}">
        <p14:creationId xmlns:p14="http://schemas.microsoft.com/office/powerpoint/2010/main" val="4295735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16</a:t>
            </a:fld>
            <a:endParaRPr lang="en-GB"/>
          </a:p>
        </p:txBody>
      </p:sp>
    </p:spTree>
    <p:extLst>
      <p:ext uri="{BB962C8B-B14F-4D97-AF65-F5344CB8AC3E}">
        <p14:creationId xmlns:p14="http://schemas.microsoft.com/office/powerpoint/2010/main" val="24068536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18</a:t>
            </a:fld>
            <a:endParaRPr lang="en-GB"/>
          </a:p>
        </p:txBody>
      </p:sp>
    </p:spTree>
    <p:extLst>
      <p:ext uri="{BB962C8B-B14F-4D97-AF65-F5344CB8AC3E}">
        <p14:creationId xmlns:p14="http://schemas.microsoft.com/office/powerpoint/2010/main" val="38943913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21</a:t>
            </a:fld>
            <a:endParaRPr lang="en-GB"/>
          </a:p>
        </p:txBody>
      </p:sp>
    </p:spTree>
    <p:extLst>
      <p:ext uri="{BB962C8B-B14F-4D97-AF65-F5344CB8AC3E}">
        <p14:creationId xmlns:p14="http://schemas.microsoft.com/office/powerpoint/2010/main" val="23576020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23</a:t>
            </a:fld>
            <a:endParaRPr lang="en-GB"/>
          </a:p>
        </p:txBody>
      </p:sp>
    </p:spTree>
    <p:extLst>
      <p:ext uri="{BB962C8B-B14F-4D97-AF65-F5344CB8AC3E}">
        <p14:creationId xmlns:p14="http://schemas.microsoft.com/office/powerpoint/2010/main" val="38490861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25</a:t>
            </a:fld>
            <a:endParaRPr lang="en-GB"/>
          </a:p>
        </p:txBody>
      </p:sp>
    </p:spTree>
    <p:extLst>
      <p:ext uri="{BB962C8B-B14F-4D97-AF65-F5344CB8AC3E}">
        <p14:creationId xmlns:p14="http://schemas.microsoft.com/office/powerpoint/2010/main" val="18542919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27</a:t>
            </a:fld>
            <a:endParaRPr lang="en-GB"/>
          </a:p>
        </p:txBody>
      </p:sp>
    </p:spTree>
    <p:extLst>
      <p:ext uri="{BB962C8B-B14F-4D97-AF65-F5344CB8AC3E}">
        <p14:creationId xmlns:p14="http://schemas.microsoft.com/office/powerpoint/2010/main" val="30703209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Islamic Galenism. This work was translated into Latin twice in the Middle ages; first by Constantinus Africanus under the title Liber Pantegni and second by Stephen of Antioch as Liber Regius.</a:t>
            </a:r>
          </a:p>
          <a:p>
            <a:r>
              <a:rPr lang="en-US"/>
              <a:t>Al-Majusi’s work is a clear, succinct account of medicine. It is divided into two parts – theoretical and practical</a:t>
            </a:r>
            <a:endParaRPr lang="en-GB"/>
          </a:p>
          <a:p>
            <a:endParaRPr lang="en-US">
              <a:cs typeface="Calibri"/>
            </a:endParaRPr>
          </a:p>
          <a:p>
            <a:r>
              <a:rPr lang="en-GB" b="1" cap="all"/>
              <a:t>Al-Ma-Gusi – Kitab Al-Malaki</a:t>
            </a:r>
            <a:endParaRPr lang="en-US"/>
          </a:p>
        </p:txBody>
      </p:sp>
      <p:sp>
        <p:nvSpPr>
          <p:cNvPr id="4" name="Slide Number Placeholder 3"/>
          <p:cNvSpPr>
            <a:spLocks noGrp="1"/>
          </p:cNvSpPr>
          <p:nvPr>
            <p:ph type="sldNum" sz="quarter" idx="5"/>
          </p:nvPr>
        </p:nvSpPr>
        <p:spPr/>
        <p:txBody>
          <a:bodyPr/>
          <a:lstStyle/>
          <a:p>
            <a:fld id="{6CA9D059-3A63-4E0D-A0C3-89821D544F4D}" type="slidenum">
              <a:rPr lang="en-GB"/>
              <a:t>29</a:t>
            </a:fld>
            <a:endParaRPr lang="en-GB"/>
          </a:p>
        </p:txBody>
      </p:sp>
    </p:spTree>
    <p:extLst>
      <p:ext uri="{BB962C8B-B14F-4D97-AF65-F5344CB8AC3E}">
        <p14:creationId xmlns:p14="http://schemas.microsoft.com/office/powerpoint/2010/main" val="21147832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30</a:t>
            </a:fld>
            <a:endParaRPr lang="en-GB"/>
          </a:p>
        </p:txBody>
      </p:sp>
    </p:spTree>
    <p:extLst>
      <p:ext uri="{BB962C8B-B14F-4D97-AF65-F5344CB8AC3E}">
        <p14:creationId xmlns:p14="http://schemas.microsoft.com/office/powerpoint/2010/main" val="40627204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31</a:t>
            </a:fld>
            <a:endParaRPr lang="en-GB"/>
          </a:p>
        </p:txBody>
      </p:sp>
    </p:spTree>
    <p:extLst>
      <p:ext uri="{BB962C8B-B14F-4D97-AF65-F5344CB8AC3E}">
        <p14:creationId xmlns:p14="http://schemas.microsoft.com/office/powerpoint/2010/main" val="5705388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If the melancholia originates in the brain other factors had to be considered: the patient’s age, the temperament of his body and its inclination to leanness, whether his body hair was plentiful and his complexion tended to be black and swarthy, and the stage of the illness. Then the </a:t>
            </a:r>
            <a:r>
              <a:rPr lang="en-US" i="1"/>
              <a:t>safin</a:t>
            </a:r>
            <a:r>
              <a:rPr lang="en-US"/>
              <a:t> vein should be bled, so that the blood is drawn from a place that is far from the brain.</a:t>
            </a:r>
          </a:p>
          <a:p>
            <a:r>
              <a:rPr lang="en-US"/>
              <a:t>If the bleeding were performed for a few days, the operation should be on the media arm vein, and the necessary blood should be extracted according to its colour. If it were black, the amount should be increased; if it were deep red only a little should be removed because this colour indicated that the humour in the brain had not spread to the rest of the body.</a:t>
            </a:r>
            <a:endParaRPr lang="en-GB"/>
          </a:p>
          <a:p>
            <a:r>
              <a:rPr lang="en-US"/>
              <a:t>If the melancholic could not sleep and there were much raving, lovesickness, reclusiveness, and restlessness, it is an indication that the illness is from the burnt yellow bile. Then, it is said to be madness (</a:t>
            </a:r>
            <a:r>
              <a:rPr lang="en-US" i="1"/>
              <a:t>junūn</a:t>
            </a:r>
            <a:r>
              <a:rPr lang="en-US"/>
              <a:t>). The individual should not be evacuated, bled, or purged, for it only increases the vehemence of the humour, and the patient increases in lovesickness, wildness (ʽ</a:t>
            </a:r>
            <a:r>
              <a:rPr lang="en-US" i="1"/>
              <a:t>utūw</a:t>
            </a:r>
            <a:r>
              <a:rPr lang="en-US"/>
              <a:t>), and raving. He should be managed by a soporific regimen of medicaments and foods, such as barley-water in which poppies had been cooked and beverages made with poppies; after three hours, he should be given a concoction of violet and poppy to drink. As to the patient’s diet, he should be given such things as lamb, kid, eggs cooked with gourd and </a:t>
            </a:r>
            <a:r>
              <a:rPr lang="en-US" i="1"/>
              <a:t>isfanākh</a:t>
            </a:r>
            <a:r>
              <a:rPr lang="en-US"/>
              <a:t>, lettuce, </a:t>
            </a:r>
            <a:r>
              <a:rPr lang="en-US" i="1"/>
              <a:t>baql mulūkiya (?)</a:t>
            </a:r>
            <a:r>
              <a:rPr lang="en-US"/>
              <a:t>, fish, </a:t>
            </a:r>
            <a:r>
              <a:rPr lang="en-US" i="1"/>
              <a:t>banā(?)</a:t>
            </a:r>
            <a:r>
              <a:rPr lang="en-US"/>
              <a:t>, cucumber seeds, and Indian water-melon. Ripe fruits that are easy to digest should be eaten. Foods that generate black bile should be avoided, such as bran bread, lentils, cabbage, cattle meat, and similar things. Also, foods that produce yellow bile should be avoided, such as garlic, onions, mustard, and vinegar. His head should be bathed with moist, soporific fluids, and al-Majūsī gives a prescription that includes white poppy. Hot compresses should be applied to his head with some oil of violet in a bath of moderate heat. Milk of a wet nurse with some oil of violets may be dripped on his head, or cotton may be moistened in it and laid on his head. Also various oils may be inhaled. The patient’s place of recovery should be in a bright place, and this regimen should be continued until he is able to sleep. If he has slept calmly, it is desirable to cleanse his body by purges that eliminate the burnt yellow bile, such as foods cooked with absinth and agaric; he should be allowed to rest for a few days, following the prescribed moist regimen. The purges should be a little stronger in order to remove the black bile. If fever appeared with (p.68) this treatment and his urine were red, he should be given barley-water with various additives. If the fever subsided, he should be given the medications that evacuate the black bile.</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32</a:t>
            </a:fld>
            <a:endParaRPr lang="en-GB"/>
          </a:p>
        </p:txBody>
      </p:sp>
    </p:spTree>
    <p:extLst>
      <p:ext uri="{BB962C8B-B14F-4D97-AF65-F5344CB8AC3E}">
        <p14:creationId xmlns:p14="http://schemas.microsoft.com/office/powerpoint/2010/main" val="1466810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cap="all"/>
              <a:t>Canon of Medicine – Ibn Sina (Avicenna)</a:t>
            </a:r>
            <a:endParaRPr lang="en-US"/>
          </a:p>
        </p:txBody>
      </p:sp>
      <p:sp>
        <p:nvSpPr>
          <p:cNvPr id="4" name="Slide Number Placeholder 3"/>
          <p:cNvSpPr>
            <a:spLocks noGrp="1"/>
          </p:cNvSpPr>
          <p:nvPr>
            <p:ph type="sldNum" sz="quarter" idx="5"/>
          </p:nvPr>
        </p:nvSpPr>
        <p:spPr/>
        <p:txBody>
          <a:bodyPr/>
          <a:lstStyle/>
          <a:p>
            <a:fld id="{6CA9D059-3A63-4E0D-A0C3-89821D544F4D}" type="slidenum">
              <a:rPr lang="en-GB"/>
              <a:t>33</a:t>
            </a:fld>
            <a:endParaRPr lang="en-GB"/>
          </a:p>
        </p:txBody>
      </p:sp>
    </p:spTree>
    <p:extLst>
      <p:ext uri="{BB962C8B-B14F-4D97-AF65-F5344CB8AC3E}">
        <p14:creationId xmlns:p14="http://schemas.microsoft.com/office/powerpoint/2010/main" val="18779559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34</a:t>
            </a:fld>
            <a:endParaRPr lang="en-GB"/>
          </a:p>
        </p:txBody>
      </p:sp>
    </p:spTree>
    <p:extLst>
      <p:ext uri="{BB962C8B-B14F-4D97-AF65-F5344CB8AC3E}">
        <p14:creationId xmlns:p14="http://schemas.microsoft.com/office/powerpoint/2010/main" val="41303072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35</a:t>
            </a:fld>
            <a:endParaRPr lang="en-GB"/>
          </a:p>
        </p:txBody>
      </p:sp>
    </p:spTree>
    <p:extLst>
      <p:ext uri="{BB962C8B-B14F-4D97-AF65-F5344CB8AC3E}">
        <p14:creationId xmlns:p14="http://schemas.microsoft.com/office/powerpoint/2010/main" val="24162157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36</a:t>
            </a:fld>
            <a:endParaRPr lang="en-GB"/>
          </a:p>
        </p:txBody>
      </p:sp>
    </p:spTree>
    <p:extLst>
      <p:ext uri="{BB962C8B-B14F-4D97-AF65-F5344CB8AC3E}">
        <p14:creationId xmlns:p14="http://schemas.microsoft.com/office/powerpoint/2010/main" val="14944850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cap="all"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38</a:t>
            </a:fld>
            <a:endParaRPr lang="en-GB"/>
          </a:p>
        </p:txBody>
      </p:sp>
    </p:spTree>
    <p:extLst>
      <p:ext uri="{BB962C8B-B14F-4D97-AF65-F5344CB8AC3E}">
        <p14:creationId xmlns:p14="http://schemas.microsoft.com/office/powerpoint/2010/main" val="2701874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39</a:t>
            </a:fld>
            <a:endParaRPr lang="en-GB"/>
          </a:p>
        </p:txBody>
      </p:sp>
    </p:spTree>
    <p:extLst>
      <p:ext uri="{BB962C8B-B14F-4D97-AF65-F5344CB8AC3E}">
        <p14:creationId xmlns:p14="http://schemas.microsoft.com/office/powerpoint/2010/main" val="25745972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41</a:t>
            </a:fld>
            <a:endParaRPr lang="en-GB"/>
          </a:p>
        </p:txBody>
      </p:sp>
    </p:spTree>
    <p:extLst>
      <p:ext uri="{BB962C8B-B14F-4D97-AF65-F5344CB8AC3E}">
        <p14:creationId xmlns:p14="http://schemas.microsoft.com/office/powerpoint/2010/main" val="222330315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CA9D059-3A63-4E0D-A0C3-89821D544F4D}" type="slidenum">
              <a:rPr lang="en-GB"/>
              <a:t>44</a:t>
            </a:fld>
            <a:endParaRPr lang="en-GB"/>
          </a:p>
        </p:txBody>
      </p:sp>
    </p:spTree>
    <p:extLst>
      <p:ext uri="{BB962C8B-B14F-4D97-AF65-F5344CB8AC3E}">
        <p14:creationId xmlns:p14="http://schemas.microsoft.com/office/powerpoint/2010/main" val="3659900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10/3/2020</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29782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10/3/2020</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7946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10/3/2020</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17418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10/3/2020</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00502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10/3/2020</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22785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10/3/2020</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44046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10/3/2020</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97426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10/3/2020</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02629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10/3/2020</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13726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10/3/2020</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008662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10/3/2020</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73967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10/3/2020</a:t>
            </a:fld>
            <a:endParaRPr lang="en-US"/>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38437066"/>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bbc.co.uk/sounds/play/b03c4dys"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8">
            <a:extLst>
              <a:ext uri="{FF2B5EF4-FFF2-40B4-BE49-F238E27FC236}">
                <a16:creationId xmlns:a16="http://schemas.microsoft.com/office/drawing/2014/main" id="{3A6C273A-38F2-4D34-98BF-47B248862B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6" name="Rectangle 10">
            <a:extLst>
              <a:ext uri="{FF2B5EF4-FFF2-40B4-BE49-F238E27FC236}">
                <a16:creationId xmlns:a16="http://schemas.microsoft.com/office/drawing/2014/main" id="{2E2CF659-EE5D-432C-B47F-10AC4A48A3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 name="Rectangle 12">
            <a:extLst>
              <a:ext uri="{FF2B5EF4-FFF2-40B4-BE49-F238E27FC236}">
                <a16:creationId xmlns:a16="http://schemas.microsoft.com/office/drawing/2014/main" id="{683AA549-1F0C-46E0-AAD8-DC3DC6CA61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3">
            <a:extLst>
              <a:ext uri="{FF2B5EF4-FFF2-40B4-BE49-F238E27FC236}">
                <a16:creationId xmlns:a16="http://schemas.microsoft.com/office/drawing/2014/main" id="{85FD3FC9-6854-483B-A5B6-4C1E0BE1B1F9}"/>
              </a:ext>
            </a:extLst>
          </p:cNvPr>
          <p:cNvPicPr>
            <a:picLocks noChangeAspect="1"/>
          </p:cNvPicPr>
          <p:nvPr/>
        </p:nvPicPr>
        <p:blipFill rotWithShape="1">
          <a:blip r:embed="rId2">
            <a:alphaModFix amt="70000"/>
          </a:blip>
          <a:srcRect t="11998" r="6" b="8059"/>
          <a:stretch/>
        </p:blipFill>
        <p:spPr>
          <a:xfrm>
            <a:off x="20" y="10"/>
            <a:ext cx="12188932" cy="6856614"/>
          </a:xfrm>
          <a:prstGeom prst="rect">
            <a:avLst/>
          </a:prstGeom>
        </p:spPr>
      </p:pic>
      <p:grpSp>
        <p:nvGrpSpPr>
          <p:cNvPr id="15" name="Bottom Right">
            <a:extLst>
              <a:ext uri="{FF2B5EF4-FFF2-40B4-BE49-F238E27FC236}">
                <a16:creationId xmlns:a16="http://schemas.microsoft.com/office/drawing/2014/main" id="{7B2F7E43-35EC-4103-9D95-2ACDB00387C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6" name="Graphic 157">
              <a:extLst>
                <a:ext uri="{FF2B5EF4-FFF2-40B4-BE49-F238E27FC236}">
                  <a16:creationId xmlns:a16="http://schemas.microsoft.com/office/drawing/2014/main" id="{4CBE545A-C704-48FA-8193-05D4FDAA210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8" name="Freeform: Shape 17">
                <a:extLst>
                  <a:ext uri="{FF2B5EF4-FFF2-40B4-BE49-F238E27FC236}">
                    <a16:creationId xmlns:a16="http://schemas.microsoft.com/office/drawing/2014/main" id="{DFC12F8B-A54C-43DD-B393-14555547B6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E3B33274-B053-4224-A5A0-B90126BFFF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C7170C7-58C1-4C2A-BCB1-A35DA8E12D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5931EDD4-C978-4F30-9A9D-2C5D3B3E4B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3E984CF3-8D55-4CD4-8256-69FDFE61C12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9CC4F5D-4692-4689-807E-46C4886AD3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B872E016-A490-4CAF-AAC9-3EE29CBD43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17" name="Freeform: Shape 16">
              <a:extLst>
                <a:ext uri="{FF2B5EF4-FFF2-40B4-BE49-F238E27FC236}">
                  <a16:creationId xmlns:a16="http://schemas.microsoft.com/office/drawing/2014/main" id="{594A6B7E-847F-437A-BC2F-A78EE3F87D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6" name="Footer Placeholder 42">
            <a:extLst>
              <a:ext uri="{FF2B5EF4-FFF2-40B4-BE49-F238E27FC236}">
                <a16:creationId xmlns:a16="http://schemas.microsoft.com/office/drawing/2014/main" id="{03E51277-1095-412F-913B-8FA8021AA626}"/>
              </a:ext>
              <a:ext uri="{C183D7F6-B498-43B3-948B-1728B52AA6E4}">
                <adec:decorative xmlns:adec="http://schemas.microsoft.com/office/drawing/2017/decorative" xmlns=""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sz="1000" cap="all" spc="200">
              <a:latin typeface="Segoe UI Semilight" panose="020B0402040204020203" pitchFamily="34" charset="0"/>
              <a:cs typeface="Segoe UI Semilight" panose="020B0402040204020203" pitchFamily="34" charset="0"/>
            </a:endParaRPr>
          </a:p>
        </p:txBody>
      </p:sp>
      <p:grpSp>
        <p:nvGrpSpPr>
          <p:cNvPr id="28" name="Top Left">
            <a:extLst>
              <a:ext uri="{FF2B5EF4-FFF2-40B4-BE49-F238E27FC236}">
                <a16:creationId xmlns:a16="http://schemas.microsoft.com/office/drawing/2014/main" id="{96F2112D-BBBE-46A6-B66D-A3F02ED3284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87"/>
            <a:ext cx="7921775" cy="6887020"/>
            <a:chOff x="3662362" y="1504950"/>
            <a:chExt cx="4411694" cy="3835431"/>
          </a:xfrm>
          <a:noFill/>
        </p:grpSpPr>
        <p:sp>
          <p:nvSpPr>
            <p:cNvPr id="29" name="Freeform: Shape 28">
              <a:extLst>
                <a:ext uri="{FF2B5EF4-FFF2-40B4-BE49-F238E27FC236}">
                  <a16:creationId xmlns:a16="http://schemas.microsoft.com/office/drawing/2014/main" id="{712269F1-E4D6-4EEB-8A0F-059FAFC408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595342" y="1540859"/>
              <a:ext cx="2478714" cy="3799522"/>
            </a:xfrm>
            <a:custGeom>
              <a:avLst/>
              <a:gdLst>
                <a:gd name="connsiteX0" fmla="*/ 545711 w 2478714"/>
                <a:gd name="connsiteY0" fmla="*/ 3799523 h 3799522"/>
                <a:gd name="connsiteX1" fmla="*/ 280820 w 2478714"/>
                <a:gd name="connsiteY1" fmla="*/ 3178874 h 3799522"/>
                <a:gd name="connsiteX2" fmla="*/ 43076 w 2478714"/>
                <a:gd name="connsiteY2" fmla="*/ 2663762 h 3799522"/>
                <a:gd name="connsiteX3" fmla="*/ 3167 w 2478714"/>
                <a:gd name="connsiteY3" fmla="*/ 2344769 h 3799522"/>
                <a:gd name="connsiteX4" fmla="*/ 117943 w 2478714"/>
                <a:gd name="connsiteY4" fmla="*/ 1976723 h 3799522"/>
                <a:gd name="connsiteX5" fmla="*/ 224242 w 2478714"/>
                <a:gd name="connsiteY5" fmla="*/ 1744123 h 3799522"/>
                <a:gd name="connsiteX6" fmla="*/ 447222 w 2478714"/>
                <a:gd name="connsiteY6" fmla="*/ 1569244 h 3799522"/>
                <a:gd name="connsiteX7" fmla="*/ 708588 w 2478714"/>
                <a:gd name="connsiteY7" fmla="*/ 1598295 h 3799522"/>
                <a:gd name="connsiteX8" fmla="*/ 1024532 w 2478714"/>
                <a:gd name="connsiteY8" fmla="*/ 1741837 h 3799522"/>
                <a:gd name="connsiteX9" fmla="*/ 1538692 w 2478714"/>
                <a:gd name="connsiteY9" fmla="*/ 1773460 h 3799522"/>
                <a:gd name="connsiteX10" fmla="*/ 1869019 w 2478714"/>
                <a:gd name="connsiteY10" fmla="*/ 1650016 h 3799522"/>
                <a:gd name="connsiteX11" fmla="*/ 2124670 w 2478714"/>
                <a:gd name="connsiteY11" fmla="*/ 1515047 h 3799522"/>
                <a:gd name="connsiteX12" fmla="*/ 2334410 w 2478714"/>
                <a:gd name="connsiteY12" fmla="*/ 1305401 h 3799522"/>
                <a:gd name="connsiteX13" fmla="*/ 2430232 w 2478714"/>
                <a:gd name="connsiteY13" fmla="*/ 933164 h 3799522"/>
                <a:gd name="connsiteX14" fmla="*/ 2430232 w 2478714"/>
                <a:gd name="connsiteY14" fmla="*/ 571786 h 3799522"/>
                <a:gd name="connsiteX15" fmla="*/ 2445472 w 2478714"/>
                <a:gd name="connsiteY15" fmla="*/ 315659 h 3799522"/>
                <a:gd name="connsiteX16" fmla="*/ 2478714 w 2478714"/>
                <a:gd name="connsiteY16" fmla="*/ 0 h 3799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78714" h="3799522">
                  <a:moveTo>
                    <a:pt x="545711" y="3799523"/>
                  </a:moveTo>
                  <a:cubicBezTo>
                    <a:pt x="492847" y="3532346"/>
                    <a:pt x="330541" y="3270313"/>
                    <a:pt x="280820" y="3178874"/>
                  </a:cubicBezTo>
                  <a:cubicBezTo>
                    <a:pt x="190047" y="3012281"/>
                    <a:pt x="98988" y="2844832"/>
                    <a:pt x="43076" y="2663762"/>
                  </a:cubicBezTo>
                  <a:cubicBezTo>
                    <a:pt x="11072" y="2560130"/>
                    <a:pt x="-7882" y="2452402"/>
                    <a:pt x="3167" y="2344769"/>
                  </a:cubicBezTo>
                  <a:cubicBezTo>
                    <a:pt x="16311" y="2216468"/>
                    <a:pt x="71175" y="2097310"/>
                    <a:pt x="117943" y="1976723"/>
                  </a:cubicBezTo>
                  <a:cubicBezTo>
                    <a:pt x="148899" y="1896904"/>
                    <a:pt x="177569" y="1815751"/>
                    <a:pt x="224242" y="1744123"/>
                  </a:cubicBezTo>
                  <a:cubicBezTo>
                    <a:pt x="277677" y="1662017"/>
                    <a:pt x="352829" y="1593437"/>
                    <a:pt x="447222" y="1569244"/>
                  </a:cubicBezTo>
                  <a:cubicBezTo>
                    <a:pt x="534090" y="1547051"/>
                    <a:pt x="624387" y="1565910"/>
                    <a:pt x="708588" y="1598295"/>
                  </a:cubicBezTo>
                  <a:cubicBezTo>
                    <a:pt x="816697" y="1640015"/>
                    <a:pt x="915948" y="1701546"/>
                    <a:pt x="1024532" y="1741837"/>
                  </a:cubicBezTo>
                  <a:cubicBezTo>
                    <a:pt x="1188743" y="1802797"/>
                    <a:pt x="1367814" y="1811750"/>
                    <a:pt x="1538692" y="1773460"/>
                  </a:cubicBezTo>
                  <a:cubicBezTo>
                    <a:pt x="1653659" y="1747647"/>
                    <a:pt x="1761863" y="1699355"/>
                    <a:pt x="1869019" y="1650016"/>
                  </a:cubicBezTo>
                  <a:cubicBezTo>
                    <a:pt x="1956744" y="1609630"/>
                    <a:pt x="2044279" y="1568291"/>
                    <a:pt x="2124670" y="1515047"/>
                  </a:cubicBezTo>
                  <a:cubicBezTo>
                    <a:pt x="2208204" y="1459706"/>
                    <a:pt x="2282976" y="1391222"/>
                    <a:pt x="2334410" y="1305401"/>
                  </a:cubicBezTo>
                  <a:cubicBezTo>
                    <a:pt x="2401181" y="1194054"/>
                    <a:pt x="2423565" y="1063276"/>
                    <a:pt x="2430232" y="933164"/>
                  </a:cubicBezTo>
                  <a:cubicBezTo>
                    <a:pt x="2436423" y="812864"/>
                    <a:pt x="2428517" y="692277"/>
                    <a:pt x="2430232" y="571786"/>
                  </a:cubicBezTo>
                  <a:cubicBezTo>
                    <a:pt x="2431470" y="486251"/>
                    <a:pt x="2438233" y="400907"/>
                    <a:pt x="2445472" y="315659"/>
                  </a:cubicBezTo>
                  <a:cubicBezTo>
                    <a:pt x="2454426" y="210217"/>
                    <a:pt x="2463284" y="104680"/>
                    <a:pt x="2478714" y="0"/>
                  </a:cubicBezTo>
                </a:path>
              </a:pathLst>
            </a:custGeom>
            <a:noFill/>
            <a:ln w="9525" cap="rnd">
              <a:solidFill>
                <a:schemeClr val="bg2">
                  <a:alpha val="2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088D87B2-D2A4-4577-89DC-7AF275C017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671982" y="2388008"/>
              <a:ext cx="2302192" cy="2952373"/>
            </a:xfrm>
            <a:custGeom>
              <a:avLst/>
              <a:gdLst>
                <a:gd name="connsiteX0" fmla="*/ 2302193 w 2302192"/>
                <a:gd name="connsiteY0" fmla="*/ 2952373 h 2952373"/>
                <a:gd name="connsiteX1" fmla="*/ 2022729 w 2302192"/>
                <a:gd name="connsiteY1" fmla="*/ 2442309 h 2952373"/>
                <a:gd name="connsiteX2" fmla="*/ 1834039 w 2302192"/>
                <a:gd name="connsiteY2" fmla="*/ 1937199 h 2952373"/>
                <a:gd name="connsiteX3" fmla="*/ 1789748 w 2302192"/>
                <a:gd name="connsiteY3" fmla="*/ 1609063 h 2952373"/>
                <a:gd name="connsiteX4" fmla="*/ 1870139 w 2302192"/>
                <a:gd name="connsiteY4" fmla="*/ 1183962 h 2952373"/>
                <a:gd name="connsiteX5" fmla="*/ 2021110 w 2302192"/>
                <a:gd name="connsiteY5" fmla="*/ 743621 h 2952373"/>
                <a:gd name="connsiteX6" fmla="*/ 2010061 w 2302192"/>
                <a:gd name="connsiteY6" fmla="*/ 342047 h 2952373"/>
                <a:gd name="connsiteX7" fmla="*/ 1867376 w 2302192"/>
                <a:gd name="connsiteY7" fmla="*/ 55440 h 2952373"/>
                <a:gd name="connsiteX8" fmla="*/ 1652683 w 2302192"/>
                <a:gd name="connsiteY8" fmla="*/ 2862 h 2952373"/>
                <a:gd name="connsiteX9" fmla="*/ 1295305 w 2302192"/>
                <a:gd name="connsiteY9" fmla="*/ 234129 h 2952373"/>
                <a:gd name="connsiteX10" fmla="*/ 812101 w 2302192"/>
                <a:gd name="connsiteY10" fmla="*/ 886401 h 2952373"/>
                <a:gd name="connsiteX11" fmla="*/ 668846 w 2302192"/>
                <a:gd name="connsiteY11" fmla="*/ 1126145 h 2952373"/>
                <a:gd name="connsiteX12" fmla="*/ 498443 w 2302192"/>
                <a:gd name="connsiteY12" fmla="*/ 1405799 h 2952373"/>
                <a:gd name="connsiteX13" fmla="*/ 355759 w 2302192"/>
                <a:gd name="connsiteY13" fmla="*/ 1634304 h 2952373"/>
                <a:gd name="connsiteX14" fmla="*/ 161449 w 2302192"/>
                <a:gd name="connsiteY14" fmla="*/ 1913576 h 2952373"/>
                <a:gd name="connsiteX15" fmla="*/ 0 w 2302192"/>
                <a:gd name="connsiteY15" fmla="*/ 2189802 h 2952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02192" h="2952373">
                  <a:moveTo>
                    <a:pt x="2302193" y="2952373"/>
                  </a:moveTo>
                  <a:cubicBezTo>
                    <a:pt x="2141125" y="2809308"/>
                    <a:pt x="2070068" y="2504603"/>
                    <a:pt x="2022729" y="2442309"/>
                  </a:cubicBezTo>
                  <a:cubicBezTo>
                    <a:pt x="1884140" y="2259810"/>
                    <a:pt x="1887760" y="2160274"/>
                    <a:pt x="1834039" y="1937199"/>
                  </a:cubicBezTo>
                  <a:cubicBezTo>
                    <a:pt x="1808131" y="1829376"/>
                    <a:pt x="1789367" y="1719838"/>
                    <a:pt x="1789748" y="1609063"/>
                  </a:cubicBezTo>
                  <a:cubicBezTo>
                    <a:pt x="1790224" y="1464092"/>
                    <a:pt x="1822418" y="1321122"/>
                    <a:pt x="1870139" y="1183962"/>
                  </a:cubicBezTo>
                  <a:cubicBezTo>
                    <a:pt x="1921288" y="1036896"/>
                    <a:pt x="1991868" y="896307"/>
                    <a:pt x="2021110" y="743621"/>
                  </a:cubicBezTo>
                  <a:cubicBezTo>
                    <a:pt x="2046637" y="610842"/>
                    <a:pt x="2036921" y="474730"/>
                    <a:pt x="2010061" y="342047"/>
                  </a:cubicBezTo>
                  <a:cubicBezTo>
                    <a:pt x="1988058" y="233367"/>
                    <a:pt x="1954340" y="122210"/>
                    <a:pt x="1867376" y="55440"/>
                  </a:cubicBezTo>
                  <a:cubicBezTo>
                    <a:pt x="1806512" y="8767"/>
                    <a:pt x="1728883" y="-7140"/>
                    <a:pt x="1652683" y="2862"/>
                  </a:cubicBezTo>
                  <a:cubicBezTo>
                    <a:pt x="1508474" y="21816"/>
                    <a:pt x="1395984" y="127068"/>
                    <a:pt x="1295305" y="234129"/>
                  </a:cubicBezTo>
                  <a:cubicBezTo>
                    <a:pt x="1109377" y="431772"/>
                    <a:pt x="953453" y="654657"/>
                    <a:pt x="812101" y="886401"/>
                  </a:cubicBezTo>
                  <a:cubicBezTo>
                    <a:pt x="763619" y="965934"/>
                    <a:pt x="716566" y="1046230"/>
                    <a:pt x="668846" y="1126145"/>
                  </a:cubicBezTo>
                  <a:cubicBezTo>
                    <a:pt x="612839" y="1219871"/>
                    <a:pt x="555308" y="1312644"/>
                    <a:pt x="498443" y="1405799"/>
                  </a:cubicBezTo>
                  <a:cubicBezTo>
                    <a:pt x="451676" y="1482475"/>
                    <a:pt x="405289" y="1559342"/>
                    <a:pt x="355759" y="1634304"/>
                  </a:cubicBezTo>
                  <a:cubicBezTo>
                    <a:pt x="293275" y="1728887"/>
                    <a:pt x="225362" y="1819946"/>
                    <a:pt x="161449" y="1913576"/>
                  </a:cubicBezTo>
                  <a:cubicBezTo>
                    <a:pt x="86487" y="2023495"/>
                    <a:pt x="0" y="2189802"/>
                    <a:pt x="0" y="2189802"/>
                  </a:cubicBezTo>
                </a:path>
              </a:pathLst>
            </a:custGeom>
            <a:noFill/>
            <a:ln w="9525" cap="rnd">
              <a:solidFill>
                <a:schemeClr val="bg2">
                  <a:alpha val="25000"/>
                </a:schemeClr>
              </a:solidFill>
              <a:prstDash val="lgDash"/>
              <a:round/>
            </a:ln>
          </p:spPr>
          <p:txBody>
            <a:bodyPr rtlCol="0" anchor="ctr"/>
            <a:lstStyle/>
            <a:p>
              <a:endParaRPr lang="en-US"/>
            </a:p>
          </p:txBody>
        </p:sp>
        <p:grpSp>
          <p:nvGrpSpPr>
            <p:cNvPr id="31" name="Graphic 3">
              <a:extLst>
                <a:ext uri="{FF2B5EF4-FFF2-40B4-BE49-F238E27FC236}">
                  <a16:creationId xmlns:a16="http://schemas.microsoft.com/office/drawing/2014/main" id="{96F2112D-BBBE-46A6-B66D-A3F02ED3284E}"/>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3662362" y="1504950"/>
              <a:ext cx="1913000" cy="3816381"/>
              <a:chOff x="3662362" y="1504950"/>
              <a:chExt cx="1913000" cy="3816381"/>
            </a:xfrm>
            <a:noFill/>
          </p:grpSpPr>
          <p:sp>
            <p:nvSpPr>
              <p:cNvPr id="42" name="Freeform: Shape 41">
                <a:extLst>
                  <a:ext uri="{FF2B5EF4-FFF2-40B4-BE49-F238E27FC236}">
                    <a16:creationId xmlns:a16="http://schemas.microsoft.com/office/drawing/2014/main" id="{ACCB55F8-F950-431F-9B90-688950D9F3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43" name="Freeform: Shape 42">
                <a:extLst>
                  <a:ext uri="{FF2B5EF4-FFF2-40B4-BE49-F238E27FC236}">
                    <a16:creationId xmlns:a16="http://schemas.microsoft.com/office/drawing/2014/main" id="{27D0AA11-2E4E-479C-B953-547285E724B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662362" y="1504950"/>
                <a:ext cx="9525" cy="9525"/>
              </a:xfrm>
              <a:custGeom>
                <a:avLst/>
                <a:gdLst/>
                <a:ahLst/>
                <a:cxnLst/>
                <a:rect l="l" t="t" r="r" b="b"/>
                <a:pathLst>
                  <a:path w="9525" h="9525"/>
                </a:pathLst>
              </a:custGeom>
              <a:noFill/>
              <a:ln w="9525" cap="rnd">
                <a:solidFill>
                  <a:schemeClr val="bg2">
                    <a:alpha val="25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90D86C66-EDF0-4ABB-87F4-A2882A2E02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671791" y="3466048"/>
                <a:ext cx="1604295" cy="1847472"/>
              </a:xfrm>
              <a:custGeom>
                <a:avLst/>
                <a:gdLst>
                  <a:gd name="connsiteX0" fmla="*/ 1604296 w 1604295"/>
                  <a:gd name="connsiteY0" fmla="*/ 1847472 h 1847472"/>
                  <a:gd name="connsiteX1" fmla="*/ 1517809 w 1604295"/>
                  <a:gd name="connsiteY1" fmla="*/ 1544292 h 1847472"/>
                  <a:gd name="connsiteX2" fmla="*/ 1394841 w 1604295"/>
                  <a:gd name="connsiteY2" fmla="*/ 1183771 h 1847472"/>
                  <a:gd name="connsiteX3" fmla="*/ 1318355 w 1604295"/>
                  <a:gd name="connsiteY3" fmla="*/ 695233 h 1847472"/>
                  <a:gd name="connsiteX4" fmla="*/ 1359884 w 1604295"/>
                  <a:gd name="connsiteY4" fmla="*/ 397863 h 1847472"/>
                  <a:gd name="connsiteX5" fmla="*/ 1359884 w 1604295"/>
                  <a:gd name="connsiteY5" fmla="*/ 236700 h 1847472"/>
                  <a:gd name="connsiteX6" fmla="*/ 1351598 w 1604295"/>
                  <a:gd name="connsiteY6" fmla="*/ 67250 h 1847472"/>
                  <a:gd name="connsiteX7" fmla="*/ 1316641 w 1604295"/>
                  <a:gd name="connsiteY7" fmla="*/ 10767 h 1847472"/>
                  <a:gd name="connsiteX8" fmla="*/ 1195292 w 1604295"/>
                  <a:gd name="connsiteY8" fmla="*/ 34008 h 1847472"/>
                  <a:gd name="connsiteX9" fmla="*/ 1005745 w 1604295"/>
                  <a:gd name="connsiteY9" fmla="*/ 254988 h 1847472"/>
                  <a:gd name="connsiteX10" fmla="*/ 763048 w 1604295"/>
                  <a:gd name="connsiteY10" fmla="*/ 587315 h 1847472"/>
                  <a:gd name="connsiteX11" fmla="*/ 548640 w 1604295"/>
                  <a:gd name="connsiteY11" fmla="*/ 861444 h 1847472"/>
                  <a:gd name="connsiteX12" fmla="*/ 328803 w 1604295"/>
                  <a:gd name="connsiteY12" fmla="*/ 1145480 h 1847472"/>
                  <a:gd name="connsiteX13" fmla="*/ 0 w 1604295"/>
                  <a:gd name="connsiteY13" fmla="*/ 1607157 h 184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04295" h="1847472">
                    <a:moveTo>
                      <a:pt x="1604296" y="1847472"/>
                    </a:moveTo>
                    <a:cubicBezTo>
                      <a:pt x="1573721" y="1753270"/>
                      <a:pt x="1548479" y="1638399"/>
                      <a:pt x="1517809" y="1544292"/>
                    </a:cubicBezTo>
                    <a:cubicBezTo>
                      <a:pt x="1478471" y="1423515"/>
                      <a:pt x="1432846" y="1304929"/>
                      <a:pt x="1394841" y="1183771"/>
                    </a:cubicBezTo>
                    <a:cubicBezTo>
                      <a:pt x="1345025" y="1024893"/>
                      <a:pt x="1305497" y="860778"/>
                      <a:pt x="1318355" y="695233"/>
                    </a:cubicBezTo>
                    <a:cubicBezTo>
                      <a:pt x="1326071" y="595316"/>
                      <a:pt x="1353312" y="497780"/>
                      <a:pt x="1359884" y="397863"/>
                    </a:cubicBezTo>
                    <a:cubicBezTo>
                      <a:pt x="1363409" y="344237"/>
                      <a:pt x="1359503" y="290421"/>
                      <a:pt x="1359884" y="236700"/>
                    </a:cubicBezTo>
                    <a:cubicBezTo>
                      <a:pt x="1360265" y="179740"/>
                      <a:pt x="1366076" y="122114"/>
                      <a:pt x="1351598" y="67250"/>
                    </a:cubicBezTo>
                    <a:cubicBezTo>
                      <a:pt x="1345692" y="44866"/>
                      <a:pt x="1335691" y="23530"/>
                      <a:pt x="1316641" y="10767"/>
                    </a:cubicBezTo>
                    <a:cubicBezTo>
                      <a:pt x="1279874" y="-13998"/>
                      <a:pt x="1233202" y="8290"/>
                      <a:pt x="1195292" y="34008"/>
                    </a:cubicBezTo>
                    <a:cubicBezTo>
                      <a:pt x="1114330" y="89062"/>
                      <a:pt x="1060990" y="173644"/>
                      <a:pt x="1005745" y="254988"/>
                    </a:cubicBezTo>
                    <a:cubicBezTo>
                      <a:pt x="928688" y="368526"/>
                      <a:pt x="847058" y="478825"/>
                      <a:pt x="763048" y="587315"/>
                    </a:cubicBezTo>
                    <a:cubicBezTo>
                      <a:pt x="691991" y="679041"/>
                      <a:pt x="621697" y="771338"/>
                      <a:pt x="548640" y="861444"/>
                    </a:cubicBezTo>
                    <a:cubicBezTo>
                      <a:pt x="425672" y="1012987"/>
                      <a:pt x="453866" y="995747"/>
                      <a:pt x="328803" y="1145480"/>
                    </a:cubicBezTo>
                    <a:cubicBezTo>
                      <a:pt x="294418" y="1186628"/>
                      <a:pt x="21146" y="1558103"/>
                      <a:pt x="0" y="1607157"/>
                    </a:cubicBezTo>
                  </a:path>
                </a:pathLst>
              </a:custGeom>
              <a:noFill/>
              <a:ln w="9525" cap="rnd">
                <a:solidFill>
                  <a:schemeClr val="bg2">
                    <a:alpha val="2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D026082B-E695-4987-8C03-332366C6C9D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683507" y="3153822"/>
                <a:ext cx="1223105" cy="1676495"/>
              </a:xfrm>
              <a:custGeom>
                <a:avLst/>
                <a:gdLst>
                  <a:gd name="connsiteX0" fmla="*/ 1223105 w 1223105"/>
                  <a:gd name="connsiteY0" fmla="*/ 0 h 1676495"/>
                  <a:gd name="connsiteX1" fmla="*/ 1000792 w 1223105"/>
                  <a:gd name="connsiteY1" fmla="*/ 254794 h 1676495"/>
                  <a:gd name="connsiteX2" fmla="*/ 744760 w 1223105"/>
                  <a:gd name="connsiteY2" fmla="*/ 651891 h 1676495"/>
                  <a:gd name="connsiteX3" fmla="*/ 345758 w 1223105"/>
                  <a:gd name="connsiteY3" fmla="*/ 1231773 h 1676495"/>
                  <a:gd name="connsiteX4" fmla="*/ 0 w 1223105"/>
                  <a:gd name="connsiteY4" fmla="*/ 1676495 h 1676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3105" h="1676495">
                    <a:moveTo>
                      <a:pt x="1223105" y="0"/>
                    </a:moveTo>
                    <a:cubicBezTo>
                      <a:pt x="1136523" y="72771"/>
                      <a:pt x="1066324" y="162401"/>
                      <a:pt x="1000792" y="254794"/>
                    </a:cubicBezTo>
                    <a:cubicBezTo>
                      <a:pt x="909733" y="383286"/>
                      <a:pt x="827723" y="517970"/>
                      <a:pt x="744760" y="651891"/>
                    </a:cubicBezTo>
                    <a:cubicBezTo>
                      <a:pt x="621030" y="851726"/>
                      <a:pt x="497777" y="1052608"/>
                      <a:pt x="345758" y="1231773"/>
                    </a:cubicBezTo>
                    <a:cubicBezTo>
                      <a:pt x="248888" y="1345978"/>
                      <a:pt x="61722" y="1540764"/>
                      <a:pt x="0" y="1676495"/>
                    </a:cubicBezTo>
                  </a:path>
                </a:pathLst>
              </a:custGeom>
              <a:noFill/>
              <a:ln w="9525" cap="rnd">
                <a:solidFill>
                  <a:schemeClr val="bg2">
                    <a:alpha val="2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461A8835-D9FC-4CAB-AF19-A5513B17BA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6517" y="3097027"/>
                <a:ext cx="668845" cy="2224304"/>
              </a:xfrm>
              <a:custGeom>
                <a:avLst/>
                <a:gdLst>
                  <a:gd name="connsiteX0" fmla="*/ 668846 w 668845"/>
                  <a:gd name="connsiteY0" fmla="*/ 2224305 h 2224304"/>
                  <a:gd name="connsiteX1" fmla="*/ 486918 w 668845"/>
                  <a:gd name="connsiteY1" fmla="*/ 1944365 h 2224304"/>
                  <a:gd name="connsiteX2" fmla="*/ 376809 w 668845"/>
                  <a:gd name="connsiteY2" fmla="*/ 1659663 h 2224304"/>
                  <a:gd name="connsiteX3" fmla="*/ 319373 w 668845"/>
                  <a:gd name="connsiteY3" fmla="*/ 1425157 h 2224304"/>
                  <a:gd name="connsiteX4" fmla="*/ 264319 w 668845"/>
                  <a:gd name="connsiteY4" fmla="*/ 1130834 h 2224304"/>
                  <a:gd name="connsiteX5" fmla="*/ 278702 w 668845"/>
                  <a:gd name="connsiteY5" fmla="*/ 882041 h 2224304"/>
                  <a:gd name="connsiteX6" fmla="*/ 302609 w 668845"/>
                  <a:gd name="connsiteY6" fmla="*/ 736118 h 2224304"/>
                  <a:gd name="connsiteX7" fmla="*/ 360045 w 668845"/>
                  <a:gd name="connsiteY7" fmla="*/ 444177 h 2224304"/>
                  <a:gd name="connsiteX8" fmla="*/ 386334 w 668845"/>
                  <a:gd name="connsiteY8" fmla="*/ 233675 h 2224304"/>
                  <a:gd name="connsiteX9" fmla="*/ 0 w 668845"/>
                  <a:gd name="connsiteY9" fmla="*/ 56795 h 2224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8845" h="2224304">
                    <a:moveTo>
                      <a:pt x="668846" y="2224305"/>
                    </a:moveTo>
                    <a:cubicBezTo>
                      <a:pt x="599218" y="2137151"/>
                      <a:pt x="537210" y="2043996"/>
                      <a:pt x="486918" y="1944365"/>
                    </a:cubicBezTo>
                    <a:cubicBezTo>
                      <a:pt x="441008" y="1853306"/>
                      <a:pt x="404717" y="1757770"/>
                      <a:pt x="376809" y="1659663"/>
                    </a:cubicBezTo>
                    <a:cubicBezTo>
                      <a:pt x="354806" y="1582224"/>
                      <a:pt x="337757" y="1503548"/>
                      <a:pt x="319373" y="1425157"/>
                    </a:cubicBezTo>
                    <a:cubicBezTo>
                      <a:pt x="296418" y="1327811"/>
                      <a:pt x="270510" y="1230657"/>
                      <a:pt x="264319" y="1130834"/>
                    </a:cubicBezTo>
                    <a:cubicBezTo>
                      <a:pt x="259080" y="1047681"/>
                      <a:pt x="266891" y="964528"/>
                      <a:pt x="278702" y="882041"/>
                    </a:cubicBezTo>
                    <a:cubicBezTo>
                      <a:pt x="285655" y="833274"/>
                      <a:pt x="293751" y="784601"/>
                      <a:pt x="302609" y="736118"/>
                    </a:cubicBezTo>
                    <a:cubicBezTo>
                      <a:pt x="320516" y="638582"/>
                      <a:pt x="339471" y="541237"/>
                      <a:pt x="360045" y="444177"/>
                    </a:cubicBezTo>
                    <a:cubicBezTo>
                      <a:pt x="374809" y="374549"/>
                      <a:pt x="389763" y="304541"/>
                      <a:pt x="386334" y="233675"/>
                    </a:cubicBezTo>
                    <a:cubicBezTo>
                      <a:pt x="383191" y="168809"/>
                      <a:pt x="391287" y="-120751"/>
                      <a:pt x="0" y="56795"/>
                    </a:cubicBezTo>
                  </a:path>
                </a:pathLst>
              </a:custGeom>
              <a:noFill/>
              <a:ln w="9525" cap="rnd">
                <a:solidFill>
                  <a:schemeClr val="bg2">
                    <a:alpha val="25000"/>
                  </a:schemeClr>
                </a:solidFill>
                <a:prstDash val="lgDash"/>
                <a:round/>
              </a:ln>
            </p:spPr>
            <p:txBody>
              <a:bodyPr rtlCol="0" anchor="ctr"/>
              <a:lstStyle/>
              <a:p>
                <a:endParaRPr lang="en-US"/>
              </a:p>
            </p:txBody>
          </p:sp>
        </p:grpSp>
        <p:sp>
          <p:nvSpPr>
            <p:cNvPr id="32" name="Freeform: Shape 31">
              <a:extLst>
                <a:ext uri="{FF2B5EF4-FFF2-40B4-BE49-F238E27FC236}">
                  <a16:creationId xmlns:a16="http://schemas.microsoft.com/office/drawing/2014/main" id="{54E6BA76-9515-415F-BAC9-76958DA6EB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839145" y="4663452"/>
              <a:ext cx="1103852" cy="657879"/>
            </a:xfrm>
            <a:custGeom>
              <a:avLst/>
              <a:gdLst>
                <a:gd name="connsiteX0" fmla="*/ 1103852 w 1103852"/>
                <a:gd name="connsiteY0" fmla="*/ 657879 h 657879"/>
                <a:gd name="connsiteX1" fmla="*/ 883063 w 1103852"/>
                <a:gd name="connsiteY1" fmla="*/ 177724 h 657879"/>
                <a:gd name="connsiteX2" fmla="*/ 678085 w 1103852"/>
                <a:gd name="connsiteY2" fmla="*/ 17132 h 657879"/>
                <a:gd name="connsiteX3" fmla="*/ 461962 w 1103852"/>
                <a:gd name="connsiteY3" fmla="*/ 17132 h 657879"/>
                <a:gd name="connsiteX4" fmla="*/ 136398 w 1103852"/>
                <a:gd name="connsiteY4" fmla="*/ 267735 h 657879"/>
                <a:gd name="connsiteX5" fmla="*/ 0 w 1103852"/>
                <a:gd name="connsiteY5" fmla="*/ 650830 h 65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3852" h="657879">
                  <a:moveTo>
                    <a:pt x="1103852" y="657879"/>
                  </a:moveTo>
                  <a:cubicBezTo>
                    <a:pt x="1071563" y="576250"/>
                    <a:pt x="937546" y="246494"/>
                    <a:pt x="883063" y="177724"/>
                  </a:cubicBezTo>
                  <a:cubicBezTo>
                    <a:pt x="828104" y="108382"/>
                    <a:pt x="761238" y="46279"/>
                    <a:pt x="678085" y="17132"/>
                  </a:cubicBezTo>
                  <a:cubicBezTo>
                    <a:pt x="608171" y="-7347"/>
                    <a:pt x="533210" y="-4013"/>
                    <a:pt x="461962" y="17132"/>
                  </a:cubicBezTo>
                  <a:cubicBezTo>
                    <a:pt x="326898" y="57137"/>
                    <a:pt x="214027" y="150101"/>
                    <a:pt x="136398" y="267735"/>
                  </a:cubicBezTo>
                  <a:cubicBezTo>
                    <a:pt x="86773" y="343078"/>
                    <a:pt x="16764" y="562153"/>
                    <a:pt x="0" y="650830"/>
                  </a:cubicBezTo>
                </a:path>
              </a:pathLst>
            </a:custGeom>
            <a:noFill/>
            <a:ln w="9525" cap="rnd">
              <a:solidFill>
                <a:schemeClr val="bg2">
                  <a:alpha val="2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4C120B3D-CF1C-49AE-B5B4-6BF589737A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671887" y="1521047"/>
              <a:ext cx="1271168" cy="2861881"/>
            </a:xfrm>
            <a:custGeom>
              <a:avLst/>
              <a:gdLst>
                <a:gd name="connsiteX0" fmla="*/ 0 w 1271168"/>
                <a:gd name="connsiteY0" fmla="*/ 2861882 h 2861881"/>
                <a:gd name="connsiteX1" fmla="*/ 115157 w 1271168"/>
                <a:gd name="connsiteY1" fmla="*/ 2685002 h 2861881"/>
                <a:gd name="connsiteX2" fmla="*/ 277178 w 1271168"/>
                <a:gd name="connsiteY2" fmla="*/ 2461070 h 2861881"/>
                <a:gd name="connsiteX3" fmla="*/ 421958 w 1271168"/>
                <a:gd name="connsiteY3" fmla="*/ 2209514 h 2861881"/>
                <a:gd name="connsiteX4" fmla="*/ 690848 w 1271168"/>
                <a:gd name="connsiteY4" fmla="*/ 1751267 h 2861881"/>
                <a:gd name="connsiteX5" fmla="*/ 830580 w 1271168"/>
                <a:gd name="connsiteY5" fmla="*/ 1451039 h 2861881"/>
                <a:gd name="connsiteX6" fmla="*/ 917067 w 1271168"/>
                <a:gd name="connsiteY6" fmla="*/ 1276541 h 2861881"/>
                <a:gd name="connsiteX7" fmla="*/ 1114901 w 1271168"/>
                <a:gd name="connsiteY7" fmla="*/ 965835 h 2861881"/>
                <a:gd name="connsiteX8" fmla="*/ 1204627 w 1271168"/>
                <a:gd name="connsiteY8" fmla="*/ 819626 h 2861881"/>
                <a:gd name="connsiteX9" fmla="*/ 1271111 w 1271168"/>
                <a:gd name="connsiteY9" fmla="*/ 585311 h 2861881"/>
                <a:gd name="connsiteX10" fmla="*/ 1128141 w 1271168"/>
                <a:gd name="connsiteY10" fmla="*/ 292894 h 2861881"/>
                <a:gd name="connsiteX11" fmla="*/ 882110 w 1271168"/>
                <a:gd name="connsiteY11" fmla="*/ 135065 h 2861881"/>
                <a:gd name="connsiteX12" fmla="*/ 574929 w 1271168"/>
                <a:gd name="connsiteY12" fmla="*/ 0 h 2861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1168" h="2861881">
                  <a:moveTo>
                    <a:pt x="0" y="2861882"/>
                  </a:moveTo>
                  <a:cubicBezTo>
                    <a:pt x="0" y="2861882"/>
                    <a:pt x="67151" y="2751201"/>
                    <a:pt x="115157" y="2685002"/>
                  </a:cubicBezTo>
                  <a:cubicBezTo>
                    <a:pt x="169259" y="2610326"/>
                    <a:pt x="226981" y="2538317"/>
                    <a:pt x="277178" y="2461070"/>
                  </a:cubicBezTo>
                  <a:cubicBezTo>
                    <a:pt x="329946" y="2379917"/>
                    <a:pt x="374142" y="2293715"/>
                    <a:pt x="421958" y="2209514"/>
                  </a:cubicBezTo>
                  <a:cubicBezTo>
                    <a:pt x="509492" y="2055495"/>
                    <a:pt x="609695" y="1908715"/>
                    <a:pt x="690848" y="1751267"/>
                  </a:cubicBezTo>
                  <a:cubicBezTo>
                    <a:pt x="741426" y="1653159"/>
                    <a:pt x="784670" y="1551432"/>
                    <a:pt x="830580" y="1451039"/>
                  </a:cubicBezTo>
                  <a:cubicBezTo>
                    <a:pt x="857631" y="1391984"/>
                    <a:pt x="885635" y="1333405"/>
                    <a:pt x="917067" y="1276541"/>
                  </a:cubicBezTo>
                  <a:cubicBezTo>
                    <a:pt x="976408" y="1169003"/>
                    <a:pt x="1046417" y="1067848"/>
                    <a:pt x="1114901" y="965835"/>
                  </a:cubicBezTo>
                  <a:cubicBezTo>
                    <a:pt x="1146810" y="918305"/>
                    <a:pt x="1177671" y="870109"/>
                    <a:pt x="1204627" y="819626"/>
                  </a:cubicBezTo>
                  <a:cubicBezTo>
                    <a:pt x="1243679" y="746665"/>
                    <a:pt x="1272635" y="667703"/>
                    <a:pt x="1271111" y="585311"/>
                  </a:cubicBezTo>
                  <a:cubicBezTo>
                    <a:pt x="1269111" y="473012"/>
                    <a:pt x="1209485" y="371284"/>
                    <a:pt x="1128141" y="292894"/>
                  </a:cubicBezTo>
                  <a:cubicBezTo>
                    <a:pt x="1057561" y="224790"/>
                    <a:pt x="971836" y="175260"/>
                    <a:pt x="882110" y="135065"/>
                  </a:cubicBezTo>
                  <a:cubicBezTo>
                    <a:pt x="779907" y="89249"/>
                    <a:pt x="672560" y="54673"/>
                    <a:pt x="574929" y="0"/>
                  </a:cubicBezTo>
                </a:path>
              </a:pathLst>
            </a:custGeom>
            <a:noFill/>
            <a:ln w="9525" cap="rnd">
              <a:solidFill>
                <a:schemeClr val="bg2">
                  <a:alpha val="2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5F7B6392-DF04-4EF6-A433-4A7A757D65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671887" y="1536477"/>
              <a:ext cx="919096" cy="2636139"/>
            </a:xfrm>
            <a:custGeom>
              <a:avLst/>
              <a:gdLst>
                <a:gd name="connsiteX0" fmla="*/ 0 w 919096"/>
                <a:gd name="connsiteY0" fmla="*/ 2636139 h 2636139"/>
                <a:gd name="connsiteX1" fmla="*/ 274415 w 919096"/>
                <a:gd name="connsiteY1" fmla="*/ 2218277 h 2636139"/>
                <a:gd name="connsiteX2" fmla="*/ 607981 w 919096"/>
                <a:gd name="connsiteY2" fmla="*/ 1655921 h 2636139"/>
                <a:gd name="connsiteX3" fmla="*/ 792290 w 919096"/>
                <a:gd name="connsiteY3" fmla="*/ 1163003 h 2636139"/>
                <a:gd name="connsiteX4" fmla="*/ 914400 w 919096"/>
                <a:gd name="connsiteY4" fmla="*/ 808863 h 2636139"/>
                <a:gd name="connsiteX5" fmla="*/ 847344 w 919096"/>
                <a:gd name="connsiteY5" fmla="*/ 516922 h 2636139"/>
                <a:gd name="connsiteX6" fmla="*/ 610362 w 919096"/>
                <a:gd name="connsiteY6" fmla="*/ 366141 h 2636139"/>
                <a:gd name="connsiteX7" fmla="*/ 361379 w 919096"/>
                <a:gd name="connsiteY7" fmla="*/ 222599 h 2636139"/>
                <a:gd name="connsiteX8" fmla="*/ 67056 w 919096"/>
                <a:gd name="connsiteY8" fmla="*/ 0 h 263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9096" h="2636139">
                  <a:moveTo>
                    <a:pt x="0" y="2636139"/>
                  </a:moveTo>
                  <a:cubicBezTo>
                    <a:pt x="0" y="2636139"/>
                    <a:pt x="162020" y="2392394"/>
                    <a:pt x="274415" y="2218277"/>
                  </a:cubicBezTo>
                  <a:cubicBezTo>
                    <a:pt x="392906" y="2034730"/>
                    <a:pt x="518732" y="1854994"/>
                    <a:pt x="607981" y="1655921"/>
                  </a:cubicBezTo>
                  <a:cubicBezTo>
                    <a:pt x="679799" y="1495806"/>
                    <a:pt x="726091" y="1325594"/>
                    <a:pt x="792290" y="1163003"/>
                  </a:cubicBezTo>
                  <a:cubicBezTo>
                    <a:pt x="839724" y="1046607"/>
                    <a:pt x="897922" y="933164"/>
                    <a:pt x="914400" y="808863"/>
                  </a:cubicBezTo>
                  <a:cubicBezTo>
                    <a:pt x="928116" y="705326"/>
                    <a:pt x="913543" y="596932"/>
                    <a:pt x="847344" y="516922"/>
                  </a:cubicBezTo>
                  <a:cubicBezTo>
                    <a:pt x="786956" y="444056"/>
                    <a:pt x="696087" y="407956"/>
                    <a:pt x="610362" y="366141"/>
                  </a:cubicBezTo>
                  <a:cubicBezTo>
                    <a:pt x="524161" y="324136"/>
                    <a:pt x="442722" y="273272"/>
                    <a:pt x="361379" y="222599"/>
                  </a:cubicBezTo>
                  <a:cubicBezTo>
                    <a:pt x="245459" y="150400"/>
                    <a:pt x="126968" y="121348"/>
                    <a:pt x="67056" y="0"/>
                  </a:cubicBezTo>
                </a:path>
              </a:pathLst>
            </a:custGeom>
            <a:noFill/>
            <a:ln w="9525" cap="rnd">
              <a:solidFill>
                <a:schemeClr val="bg2">
                  <a:alpha val="2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CFB987BC-4338-4C63-8DB9-5CB9DC4890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671887" y="1717738"/>
              <a:ext cx="625711" cy="2292381"/>
            </a:xfrm>
            <a:custGeom>
              <a:avLst/>
              <a:gdLst>
                <a:gd name="connsiteX0" fmla="*/ 0 w 625711"/>
                <a:gd name="connsiteY0" fmla="*/ 2292382 h 2292381"/>
                <a:gd name="connsiteX1" fmla="*/ 181070 w 625711"/>
                <a:gd name="connsiteY1" fmla="*/ 2019967 h 2292381"/>
                <a:gd name="connsiteX2" fmla="*/ 385000 w 625711"/>
                <a:gd name="connsiteY2" fmla="*/ 1640967 h 2292381"/>
                <a:gd name="connsiteX3" fmla="*/ 514255 w 625711"/>
                <a:gd name="connsiteY3" fmla="*/ 1376839 h 2292381"/>
                <a:gd name="connsiteX4" fmla="*/ 606171 w 625711"/>
                <a:gd name="connsiteY4" fmla="*/ 1015079 h 2292381"/>
                <a:gd name="connsiteX5" fmla="*/ 606171 w 625711"/>
                <a:gd name="connsiteY5" fmla="*/ 673418 h 2292381"/>
                <a:gd name="connsiteX6" fmla="*/ 485489 w 625711"/>
                <a:gd name="connsiteY6" fmla="*/ 475297 h 2292381"/>
                <a:gd name="connsiteX7" fmla="*/ 313182 w 625711"/>
                <a:gd name="connsiteY7" fmla="*/ 328898 h 2292381"/>
                <a:gd name="connsiteX8" fmla="*/ 173831 w 625711"/>
                <a:gd name="connsiteY8" fmla="*/ 189643 h 2292381"/>
                <a:gd name="connsiteX9" fmla="*/ 0 w 625711"/>
                <a:gd name="connsiteY9" fmla="*/ 0 h 229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5711" h="2292381">
                  <a:moveTo>
                    <a:pt x="0" y="2292382"/>
                  </a:moveTo>
                  <a:cubicBezTo>
                    <a:pt x="0" y="2292382"/>
                    <a:pt x="110776" y="2140363"/>
                    <a:pt x="181070" y="2019967"/>
                  </a:cubicBezTo>
                  <a:cubicBezTo>
                    <a:pt x="253460" y="1896047"/>
                    <a:pt x="318325" y="1768031"/>
                    <a:pt x="385000" y="1640967"/>
                  </a:cubicBezTo>
                  <a:cubicBezTo>
                    <a:pt x="430625" y="1554099"/>
                    <a:pt x="478536" y="1468184"/>
                    <a:pt x="514255" y="1376839"/>
                  </a:cubicBezTo>
                  <a:cubicBezTo>
                    <a:pt x="559689" y="1260634"/>
                    <a:pt x="585788" y="1138333"/>
                    <a:pt x="606171" y="1015079"/>
                  </a:cubicBezTo>
                  <a:cubicBezTo>
                    <a:pt x="625031" y="900779"/>
                    <a:pt x="638556" y="784003"/>
                    <a:pt x="606171" y="673418"/>
                  </a:cubicBezTo>
                  <a:cubicBezTo>
                    <a:pt x="584168" y="598075"/>
                    <a:pt x="540258" y="531590"/>
                    <a:pt x="485489" y="475297"/>
                  </a:cubicBezTo>
                  <a:cubicBezTo>
                    <a:pt x="432911" y="421195"/>
                    <a:pt x="369475" y="379095"/>
                    <a:pt x="313182" y="328898"/>
                  </a:cubicBezTo>
                  <a:cubicBezTo>
                    <a:pt x="264128" y="285179"/>
                    <a:pt x="219361" y="237077"/>
                    <a:pt x="173831" y="189643"/>
                  </a:cubicBezTo>
                  <a:cubicBezTo>
                    <a:pt x="109347" y="122111"/>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F0B5029E-655F-4CB5-BCA2-B62400CE76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671887" y="1951196"/>
              <a:ext cx="421548" cy="1865756"/>
            </a:xfrm>
            <a:custGeom>
              <a:avLst/>
              <a:gdLst>
                <a:gd name="connsiteX0" fmla="*/ 0 w 421548"/>
                <a:gd name="connsiteY0" fmla="*/ 0 h 1865756"/>
                <a:gd name="connsiteX1" fmla="*/ 258699 w 421548"/>
                <a:gd name="connsiteY1" fmla="*/ 330803 h 1865756"/>
                <a:gd name="connsiteX2" fmla="*/ 408051 w 421548"/>
                <a:gd name="connsiteY2" fmla="*/ 617887 h 1865756"/>
                <a:gd name="connsiteX3" fmla="*/ 408051 w 421548"/>
                <a:gd name="connsiteY3" fmla="*/ 910781 h 1865756"/>
                <a:gd name="connsiteX4" fmla="*/ 336233 w 421548"/>
                <a:gd name="connsiteY4" fmla="*/ 1269683 h 1865756"/>
                <a:gd name="connsiteX5" fmla="*/ 186881 w 421548"/>
                <a:gd name="connsiteY5" fmla="*/ 1582674 h 1865756"/>
                <a:gd name="connsiteX6" fmla="*/ 0 w 421548"/>
                <a:gd name="connsiteY6" fmla="*/ 1865757 h 1865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1548" h="1865756">
                  <a:moveTo>
                    <a:pt x="0" y="0"/>
                  </a:moveTo>
                  <a:cubicBezTo>
                    <a:pt x="0" y="0"/>
                    <a:pt x="155734" y="188309"/>
                    <a:pt x="258699" y="330803"/>
                  </a:cubicBezTo>
                  <a:cubicBezTo>
                    <a:pt x="322517" y="419100"/>
                    <a:pt x="383096" y="512255"/>
                    <a:pt x="408051" y="617887"/>
                  </a:cubicBezTo>
                  <a:cubicBezTo>
                    <a:pt x="430625" y="713613"/>
                    <a:pt x="420815" y="812768"/>
                    <a:pt x="408051" y="910781"/>
                  </a:cubicBezTo>
                  <a:cubicBezTo>
                    <a:pt x="392240" y="1032129"/>
                    <a:pt x="376142" y="1154049"/>
                    <a:pt x="336233" y="1269683"/>
                  </a:cubicBezTo>
                  <a:cubicBezTo>
                    <a:pt x="298418" y="1379125"/>
                    <a:pt x="246412" y="1483138"/>
                    <a:pt x="186881" y="1582674"/>
                  </a:cubicBezTo>
                  <a:cubicBezTo>
                    <a:pt x="122777" y="1689640"/>
                    <a:pt x="0" y="1865757"/>
                    <a:pt x="0" y="1865757"/>
                  </a:cubicBezTo>
                </a:path>
              </a:pathLst>
            </a:custGeom>
            <a:noFill/>
            <a:ln w="9525" cap="rnd">
              <a:solidFill>
                <a:schemeClr val="bg2">
                  <a:alpha val="25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966F436B-D502-4927-A05D-0691A99F65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671887" y="2201418"/>
              <a:ext cx="286935" cy="1358264"/>
            </a:xfrm>
            <a:custGeom>
              <a:avLst/>
              <a:gdLst>
                <a:gd name="connsiteX0" fmla="*/ 11621 w 286935"/>
                <a:gd name="connsiteY0" fmla="*/ 1358265 h 1358264"/>
                <a:gd name="connsiteX1" fmla="*/ 163830 w 286935"/>
                <a:gd name="connsiteY1" fmla="*/ 1157287 h 1358264"/>
                <a:gd name="connsiteX2" fmla="*/ 258604 w 286935"/>
                <a:gd name="connsiteY2" fmla="*/ 858679 h 1358264"/>
                <a:gd name="connsiteX3" fmla="*/ 284417 w 286935"/>
                <a:gd name="connsiteY3" fmla="*/ 577310 h 1358264"/>
                <a:gd name="connsiteX4" fmla="*/ 215456 w 286935"/>
                <a:gd name="connsiteY4" fmla="*/ 330422 h 1358264"/>
                <a:gd name="connsiteX5" fmla="*/ 0 w 286935"/>
                <a:gd name="connsiteY5" fmla="*/ 0 h 1358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6935" h="1358264">
                  <a:moveTo>
                    <a:pt x="11621" y="1358265"/>
                  </a:moveTo>
                  <a:cubicBezTo>
                    <a:pt x="11621" y="1358265"/>
                    <a:pt x="104299" y="1269016"/>
                    <a:pt x="163830" y="1157287"/>
                  </a:cubicBezTo>
                  <a:cubicBezTo>
                    <a:pt x="213074" y="1064800"/>
                    <a:pt x="237458" y="961453"/>
                    <a:pt x="258604" y="858679"/>
                  </a:cubicBezTo>
                  <a:cubicBezTo>
                    <a:pt x="277749" y="765905"/>
                    <a:pt x="293180" y="671512"/>
                    <a:pt x="284417" y="577310"/>
                  </a:cubicBezTo>
                  <a:cubicBezTo>
                    <a:pt x="276511" y="491680"/>
                    <a:pt x="250412" y="409099"/>
                    <a:pt x="215456" y="330422"/>
                  </a:cubicBezTo>
                  <a:cubicBezTo>
                    <a:pt x="153353" y="190405"/>
                    <a:pt x="0" y="0"/>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63D19BC0-342A-4662-8B01-078F5BC25F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671887" y="2482500"/>
              <a:ext cx="167300" cy="890873"/>
            </a:xfrm>
            <a:custGeom>
              <a:avLst/>
              <a:gdLst>
                <a:gd name="connsiteX0" fmla="*/ 0 w 167300"/>
                <a:gd name="connsiteY0" fmla="*/ 0 h 890873"/>
                <a:gd name="connsiteX1" fmla="*/ 143732 w 167300"/>
                <a:gd name="connsiteY1" fmla="*/ 233077 h 890873"/>
                <a:gd name="connsiteX2" fmla="*/ 160973 w 167300"/>
                <a:gd name="connsiteY2" fmla="*/ 482822 h 890873"/>
                <a:gd name="connsiteX3" fmla="*/ 0 w 167300"/>
                <a:gd name="connsiteY3" fmla="*/ 890873 h 890873"/>
              </a:gdLst>
              <a:ahLst/>
              <a:cxnLst>
                <a:cxn ang="0">
                  <a:pos x="connsiteX0" y="connsiteY0"/>
                </a:cxn>
                <a:cxn ang="0">
                  <a:pos x="connsiteX1" y="connsiteY1"/>
                </a:cxn>
                <a:cxn ang="0">
                  <a:pos x="connsiteX2" y="connsiteY2"/>
                </a:cxn>
                <a:cxn ang="0">
                  <a:pos x="connsiteX3" y="connsiteY3"/>
                </a:cxn>
              </a:cxnLst>
              <a:rect l="l" t="t" r="r" b="b"/>
              <a:pathLst>
                <a:path w="167300" h="890873">
                  <a:moveTo>
                    <a:pt x="0" y="0"/>
                  </a:moveTo>
                  <a:cubicBezTo>
                    <a:pt x="0" y="0"/>
                    <a:pt x="110585" y="127254"/>
                    <a:pt x="143732" y="233077"/>
                  </a:cubicBezTo>
                  <a:cubicBezTo>
                    <a:pt x="168974" y="313563"/>
                    <a:pt x="172593" y="399098"/>
                    <a:pt x="160973" y="482822"/>
                  </a:cubicBezTo>
                  <a:cubicBezTo>
                    <a:pt x="136970" y="655892"/>
                    <a:pt x="0" y="890873"/>
                    <a:pt x="0" y="890873"/>
                  </a:cubicBezTo>
                </a:path>
              </a:pathLst>
            </a:custGeom>
            <a:noFill/>
            <a:ln w="9525" cap="rnd">
              <a:solidFill>
                <a:schemeClr val="bg2">
                  <a:alpha val="25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DF32521F-B67B-4D14-BB6E-0DD27E1C70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849272" y="1514475"/>
              <a:ext cx="3076098" cy="1677721"/>
            </a:xfrm>
            <a:custGeom>
              <a:avLst/>
              <a:gdLst>
                <a:gd name="connsiteX0" fmla="*/ 3076099 w 3076098"/>
                <a:gd name="connsiteY0" fmla="*/ 12287 h 1677721"/>
                <a:gd name="connsiteX1" fmla="*/ 3054287 w 3076098"/>
                <a:gd name="connsiteY1" fmla="*/ 609029 h 1677721"/>
                <a:gd name="connsiteX2" fmla="*/ 3054287 w 3076098"/>
                <a:gd name="connsiteY2" fmla="*/ 824770 h 1677721"/>
                <a:gd name="connsiteX3" fmla="*/ 3002375 w 3076098"/>
                <a:gd name="connsiteY3" fmla="*/ 1158240 h 1677721"/>
                <a:gd name="connsiteX4" fmla="*/ 2945797 w 3076098"/>
                <a:gd name="connsiteY4" fmla="*/ 1277112 h 1677721"/>
                <a:gd name="connsiteX5" fmla="*/ 2706815 w 3076098"/>
                <a:gd name="connsiteY5" fmla="*/ 1492853 h 1677721"/>
                <a:gd name="connsiteX6" fmla="*/ 2451735 w 3076098"/>
                <a:gd name="connsiteY6" fmla="*/ 1618583 h 1677721"/>
                <a:gd name="connsiteX7" fmla="*/ 2128457 w 3076098"/>
                <a:gd name="connsiteY7" fmla="*/ 1677448 h 1677721"/>
                <a:gd name="connsiteX8" fmla="*/ 1672495 w 3076098"/>
                <a:gd name="connsiteY8" fmla="*/ 1505522 h 1677721"/>
                <a:gd name="connsiteX9" fmla="*/ 1445038 w 3076098"/>
                <a:gd name="connsiteY9" fmla="*/ 1230916 h 1677721"/>
                <a:gd name="connsiteX10" fmla="*/ 1381506 w 3076098"/>
                <a:gd name="connsiteY10" fmla="*/ 1044035 h 1677721"/>
                <a:gd name="connsiteX11" fmla="*/ 1260253 w 3076098"/>
                <a:gd name="connsiteY11" fmla="*/ 837533 h 1677721"/>
                <a:gd name="connsiteX12" fmla="*/ 1108520 w 3076098"/>
                <a:gd name="connsiteY12" fmla="*/ 772954 h 1677721"/>
                <a:gd name="connsiteX13" fmla="*/ 955358 w 3076098"/>
                <a:gd name="connsiteY13" fmla="*/ 751427 h 1677721"/>
                <a:gd name="connsiteX14" fmla="*/ 763810 w 3076098"/>
                <a:gd name="connsiteY14" fmla="*/ 764762 h 1677721"/>
                <a:gd name="connsiteX15" fmla="*/ 651224 w 3076098"/>
                <a:gd name="connsiteY15" fmla="*/ 728186 h 1677721"/>
                <a:gd name="connsiteX16" fmla="*/ 510730 w 3076098"/>
                <a:gd name="connsiteY16" fmla="*/ 587788 h 1677721"/>
                <a:gd name="connsiteX17" fmla="*/ 323183 w 3076098"/>
                <a:gd name="connsiteY17" fmla="*/ 353187 h 1677721"/>
                <a:gd name="connsiteX18" fmla="*/ 0 w 3076098"/>
                <a:gd name="connsiteY18" fmla="*/ 0 h 167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76098" h="1677721">
                  <a:moveTo>
                    <a:pt x="3076099" y="12287"/>
                  </a:moveTo>
                  <a:cubicBezTo>
                    <a:pt x="3069336" y="183071"/>
                    <a:pt x="3053525" y="438150"/>
                    <a:pt x="3054287" y="609029"/>
                  </a:cubicBezTo>
                  <a:cubicBezTo>
                    <a:pt x="3054572" y="680942"/>
                    <a:pt x="3056477" y="752856"/>
                    <a:pt x="3054287" y="824770"/>
                  </a:cubicBezTo>
                  <a:cubicBezTo>
                    <a:pt x="3050858" y="937832"/>
                    <a:pt x="3038285" y="1051084"/>
                    <a:pt x="3002375" y="1158240"/>
                  </a:cubicBezTo>
                  <a:cubicBezTo>
                    <a:pt x="2988374" y="1200055"/>
                    <a:pt x="2969895" y="1240155"/>
                    <a:pt x="2945797" y="1277112"/>
                  </a:cubicBezTo>
                  <a:cubicBezTo>
                    <a:pt x="2886742" y="1367885"/>
                    <a:pt x="2798636" y="1434846"/>
                    <a:pt x="2706815" y="1492853"/>
                  </a:cubicBezTo>
                  <a:cubicBezTo>
                    <a:pt x="2626424" y="1543717"/>
                    <a:pt x="2541080" y="1586103"/>
                    <a:pt x="2451735" y="1618583"/>
                  </a:cubicBezTo>
                  <a:cubicBezTo>
                    <a:pt x="2347817" y="1656398"/>
                    <a:pt x="2238851" y="1680591"/>
                    <a:pt x="2128457" y="1677448"/>
                  </a:cubicBezTo>
                  <a:cubicBezTo>
                    <a:pt x="1962436" y="1672781"/>
                    <a:pt x="1804702" y="1606677"/>
                    <a:pt x="1672495" y="1505522"/>
                  </a:cubicBezTo>
                  <a:cubicBezTo>
                    <a:pt x="1576483" y="1432084"/>
                    <a:pt x="1493520" y="1341501"/>
                    <a:pt x="1445038" y="1230916"/>
                  </a:cubicBezTo>
                  <a:cubicBezTo>
                    <a:pt x="1418653" y="1170623"/>
                    <a:pt x="1401794" y="1106710"/>
                    <a:pt x="1381506" y="1044035"/>
                  </a:cubicBezTo>
                  <a:cubicBezTo>
                    <a:pt x="1356360" y="966026"/>
                    <a:pt x="1324261" y="887730"/>
                    <a:pt x="1260253" y="837533"/>
                  </a:cubicBezTo>
                  <a:cubicBezTo>
                    <a:pt x="1216628" y="803243"/>
                    <a:pt x="1162717" y="786194"/>
                    <a:pt x="1108520" y="772954"/>
                  </a:cubicBezTo>
                  <a:cubicBezTo>
                    <a:pt x="1058228" y="760667"/>
                    <a:pt x="1007078" y="750570"/>
                    <a:pt x="955358" y="751427"/>
                  </a:cubicBezTo>
                  <a:cubicBezTo>
                    <a:pt x="891064" y="752475"/>
                    <a:pt x="827818" y="770001"/>
                    <a:pt x="763810" y="764762"/>
                  </a:cubicBezTo>
                  <a:cubicBezTo>
                    <a:pt x="723995" y="761524"/>
                    <a:pt x="685514" y="748760"/>
                    <a:pt x="651224" y="728186"/>
                  </a:cubicBezTo>
                  <a:cubicBezTo>
                    <a:pt x="594074" y="693896"/>
                    <a:pt x="552545" y="639985"/>
                    <a:pt x="510730" y="587788"/>
                  </a:cubicBezTo>
                  <a:cubicBezTo>
                    <a:pt x="448151" y="509683"/>
                    <a:pt x="384524" y="432245"/>
                    <a:pt x="323183" y="353187"/>
                  </a:cubicBezTo>
                  <a:cubicBezTo>
                    <a:pt x="246221" y="253937"/>
                    <a:pt x="94202" y="82868"/>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40" name="Freeform: Shape 39">
              <a:extLst>
                <a:ext uri="{FF2B5EF4-FFF2-40B4-BE49-F238E27FC236}">
                  <a16:creationId xmlns:a16="http://schemas.microsoft.com/office/drawing/2014/main" id="{56F73602-5ACB-4102-894B-D140E71E67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9025" y="1548764"/>
              <a:ext cx="2607257" cy="1468691"/>
            </a:xfrm>
            <a:custGeom>
              <a:avLst/>
              <a:gdLst>
                <a:gd name="connsiteX0" fmla="*/ 2568321 w 2607257"/>
                <a:gd name="connsiteY0" fmla="*/ 18002 h 1468691"/>
                <a:gd name="connsiteX1" fmla="*/ 2590609 w 2607257"/>
                <a:gd name="connsiteY1" fmla="*/ 258509 h 1468691"/>
                <a:gd name="connsiteX2" fmla="*/ 2606802 w 2607257"/>
                <a:gd name="connsiteY2" fmla="*/ 563118 h 1468691"/>
                <a:gd name="connsiteX3" fmla="*/ 2587181 w 2607257"/>
                <a:gd name="connsiteY3" fmla="*/ 910400 h 1468691"/>
                <a:gd name="connsiteX4" fmla="*/ 2568702 w 2607257"/>
                <a:gd name="connsiteY4" fmla="*/ 1001554 h 1468691"/>
                <a:gd name="connsiteX5" fmla="*/ 2407063 w 2607257"/>
                <a:gd name="connsiteY5" fmla="*/ 1262348 h 1468691"/>
                <a:gd name="connsiteX6" fmla="*/ 2211896 w 2607257"/>
                <a:gd name="connsiteY6" fmla="*/ 1390078 h 1468691"/>
                <a:gd name="connsiteX7" fmla="*/ 1936623 w 2607257"/>
                <a:gd name="connsiteY7" fmla="*/ 1466660 h 1468691"/>
                <a:gd name="connsiteX8" fmla="*/ 1749933 w 2607257"/>
                <a:gd name="connsiteY8" fmla="*/ 1447514 h 1468691"/>
                <a:gd name="connsiteX9" fmla="*/ 1594295 w 2607257"/>
                <a:gd name="connsiteY9" fmla="*/ 1351788 h 1468691"/>
                <a:gd name="connsiteX10" fmla="*/ 1512951 w 2607257"/>
                <a:gd name="connsiteY10" fmla="*/ 1227392 h 1468691"/>
                <a:gd name="connsiteX11" fmla="*/ 1500949 w 2607257"/>
                <a:gd name="connsiteY11" fmla="*/ 992886 h 1468691"/>
                <a:gd name="connsiteX12" fmla="*/ 1541621 w 2607257"/>
                <a:gd name="connsiteY12" fmla="*/ 803910 h 1468691"/>
                <a:gd name="connsiteX13" fmla="*/ 1541621 w 2607257"/>
                <a:gd name="connsiteY13" fmla="*/ 665131 h 1468691"/>
                <a:gd name="connsiteX14" fmla="*/ 1429131 w 2607257"/>
                <a:gd name="connsiteY14" fmla="*/ 526352 h 1468691"/>
                <a:gd name="connsiteX15" fmla="*/ 1163383 w 2607257"/>
                <a:gd name="connsiteY15" fmla="*/ 449771 h 1468691"/>
                <a:gd name="connsiteX16" fmla="*/ 811530 w 2607257"/>
                <a:gd name="connsiteY16" fmla="*/ 406718 h 1468691"/>
                <a:gd name="connsiteX17" fmla="*/ 574548 w 2607257"/>
                <a:gd name="connsiteY17" fmla="*/ 354044 h 1468691"/>
                <a:gd name="connsiteX18" fmla="*/ 284893 w 2607257"/>
                <a:gd name="connsiteY18" fmla="*/ 224885 h 1468691"/>
                <a:gd name="connsiteX19" fmla="*/ 0 w 2607257"/>
                <a:gd name="connsiteY19" fmla="*/ 0 h 146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607257" h="1468691">
                  <a:moveTo>
                    <a:pt x="2568321" y="18002"/>
                  </a:moveTo>
                  <a:cubicBezTo>
                    <a:pt x="2574989" y="70009"/>
                    <a:pt x="2587752" y="206121"/>
                    <a:pt x="2590609" y="258509"/>
                  </a:cubicBezTo>
                  <a:cubicBezTo>
                    <a:pt x="2596134" y="360045"/>
                    <a:pt x="2604707" y="461486"/>
                    <a:pt x="2606802" y="563118"/>
                  </a:cubicBezTo>
                  <a:cubicBezTo>
                    <a:pt x="2609088" y="679228"/>
                    <a:pt x="2602802" y="795338"/>
                    <a:pt x="2587181" y="910400"/>
                  </a:cubicBezTo>
                  <a:cubicBezTo>
                    <a:pt x="2582990" y="941165"/>
                    <a:pt x="2577274" y="971645"/>
                    <a:pt x="2568702" y="1001554"/>
                  </a:cubicBezTo>
                  <a:cubicBezTo>
                    <a:pt x="2540222" y="1101471"/>
                    <a:pt x="2482501" y="1190816"/>
                    <a:pt x="2407063" y="1262348"/>
                  </a:cubicBezTo>
                  <a:cubicBezTo>
                    <a:pt x="2350294" y="1316165"/>
                    <a:pt x="2283047" y="1357313"/>
                    <a:pt x="2211896" y="1390078"/>
                  </a:cubicBezTo>
                  <a:cubicBezTo>
                    <a:pt x="2124742" y="1430179"/>
                    <a:pt x="2032159" y="1458754"/>
                    <a:pt x="1936623" y="1466660"/>
                  </a:cubicBezTo>
                  <a:cubicBezTo>
                    <a:pt x="1873567" y="1471898"/>
                    <a:pt x="1809845" y="1467517"/>
                    <a:pt x="1749933" y="1447514"/>
                  </a:cubicBezTo>
                  <a:cubicBezTo>
                    <a:pt x="1691449" y="1428083"/>
                    <a:pt x="1638109" y="1395222"/>
                    <a:pt x="1594295" y="1351788"/>
                  </a:cubicBezTo>
                  <a:cubicBezTo>
                    <a:pt x="1558576" y="1316450"/>
                    <a:pt x="1530001" y="1274540"/>
                    <a:pt x="1512951" y="1227392"/>
                  </a:cubicBezTo>
                  <a:cubicBezTo>
                    <a:pt x="1485900" y="1152811"/>
                    <a:pt x="1487519" y="1071467"/>
                    <a:pt x="1500949" y="992886"/>
                  </a:cubicBezTo>
                  <a:cubicBezTo>
                    <a:pt x="1511808" y="929354"/>
                    <a:pt x="1529810" y="867251"/>
                    <a:pt x="1541621" y="803910"/>
                  </a:cubicBezTo>
                  <a:cubicBezTo>
                    <a:pt x="1550194" y="757714"/>
                    <a:pt x="1554194" y="710279"/>
                    <a:pt x="1541621" y="665131"/>
                  </a:cubicBezTo>
                  <a:cubicBezTo>
                    <a:pt x="1525143" y="605981"/>
                    <a:pt x="1481233" y="559403"/>
                    <a:pt x="1429131" y="526352"/>
                  </a:cubicBezTo>
                  <a:cubicBezTo>
                    <a:pt x="1350455" y="476536"/>
                    <a:pt x="1256157" y="461772"/>
                    <a:pt x="1163383" y="449771"/>
                  </a:cubicBezTo>
                  <a:cubicBezTo>
                    <a:pt x="1046131" y="434626"/>
                    <a:pt x="928306" y="424720"/>
                    <a:pt x="811530" y="406718"/>
                  </a:cubicBezTo>
                  <a:cubicBezTo>
                    <a:pt x="731425" y="394335"/>
                    <a:pt x="652081" y="377571"/>
                    <a:pt x="574548" y="354044"/>
                  </a:cubicBezTo>
                  <a:cubicBezTo>
                    <a:pt x="472916" y="323279"/>
                    <a:pt x="375094" y="280702"/>
                    <a:pt x="284893" y="224885"/>
                  </a:cubicBezTo>
                  <a:cubicBezTo>
                    <a:pt x="181832" y="161068"/>
                    <a:pt x="90868" y="80296"/>
                    <a:pt x="0" y="0"/>
                  </a:cubicBezTo>
                </a:path>
              </a:pathLst>
            </a:custGeom>
            <a:noFill/>
            <a:ln w="9525" cap="rnd">
              <a:solidFill>
                <a:schemeClr val="bg2">
                  <a:alpha val="25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E87FA368-45DC-4276-A257-F67A12B20F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450204" y="1524380"/>
              <a:ext cx="2095685" cy="1175182"/>
            </a:xfrm>
            <a:custGeom>
              <a:avLst/>
              <a:gdLst>
                <a:gd name="connsiteX0" fmla="*/ 1950434 w 2095685"/>
                <a:gd name="connsiteY0" fmla="*/ 0 h 1175182"/>
                <a:gd name="connsiteX1" fmla="*/ 2077307 w 2095685"/>
                <a:gd name="connsiteY1" fmla="*/ 479108 h 1175182"/>
                <a:gd name="connsiteX2" fmla="*/ 2089309 w 2095685"/>
                <a:gd name="connsiteY2" fmla="*/ 826008 h 1175182"/>
                <a:gd name="connsiteX3" fmla="*/ 1987582 w 2095685"/>
                <a:gd name="connsiteY3" fmla="*/ 1101185 h 1175182"/>
                <a:gd name="connsiteX4" fmla="*/ 1818037 w 2095685"/>
                <a:gd name="connsiteY4" fmla="*/ 1173004 h 1175182"/>
                <a:gd name="connsiteX5" fmla="*/ 1694402 w 2095685"/>
                <a:gd name="connsiteY5" fmla="*/ 1157097 h 1175182"/>
                <a:gd name="connsiteX6" fmla="*/ 1594676 w 2095685"/>
                <a:gd name="connsiteY6" fmla="*/ 1013555 h 1175182"/>
                <a:gd name="connsiteX7" fmla="*/ 1664494 w 2095685"/>
                <a:gd name="connsiteY7" fmla="*/ 790289 h 1175182"/>
                <a:gd name="connsiteX8" fmla="*/ 1684401 w 2095685"/>
                <a:gd name="connsiteY8" fmla="*/ 527114 h 1175182"/>
                <a:gd name="connsiteX9" fmla="*/ 1550765 w 2095685"/>
                <a:gd name="connsiteY9" fmla="*/ 343662 h 1175182"/>
                <a:gd name="connsiteX10" fmla="*/ 1315402 w 2095685"/>
                <a:gd name="connsiteY10" fmla="*/ 265938 h 1175182"/>
                <a:gd name="connsiteX11" fmla="*/ 876586 w 2095685"/>
                <a:gd name="connsiteY11" fmla="*/ 200120 h 1175182"/>
                <a:gd name="connsiteX12" fmla="*/ 591312 w 2095685"/>
                <a:gd name="connsiteY12" fmla="*/ 186119 h 1175182"/>
                <a:gd name="connsiteX13" fmla="*/ 0 w 2095685"/>
                <a:gd name="connsiteY13" fmla="*/ 16669 h 1175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95685" h="1175182">
                  <a:moveTo>
                    <a:pt x="1950434" y="0"/>
                  </a:moveTo>
                  <a:cubicBezTo>
                    <a:pt x="1973485" y="77629"/>
                    <a:pt x="2063115" y="399383"/>
                    <a:pt x="2077307" y="479108"/>
                  </a:cubicBezTo>
                  <a:cubicBezTo>
                    <a:pt x="2097786" y="593693"/>
                    <a:pt x="2100167" y="710089"/>
                    <a:pt x="2089309" y="826008"/>
                  </a:cubicBezTo>
                  <a:cubicBezTo>
                    <a:pt x="2079784" y="927545"/>
                    <a:pt x="2061401" y="1032891"/>
                    <a:pt x="1987582" y="1101185"/>
                  </a:cubicBezTo>
                  <a:cubicBezTo>
                    <a:pt x="1941481" y="1143762"/>
                    <a:pt x="1880616" y="1165670"/>
                    <a:pt x="1818037" y="1173004"/>
                  </a:cubicBezTo>
                  <a:cubicBezTo>
                    <a:pt x="1775746" y="1177957"/>
                    <a:pt x="1732693" y="1175195"/>
                    <a:pt x="1694402" y="1157097"/>
                  </a:cubicBezTo>
                  <a:cubicBezTo>
                    <a:pt x="1638110" y="1130427"/>
                    <a:pt x="1600295" y="1075373"/>
                    <a:pt x="1594676" y="1013555"/>
                  </a:cubicBezTo>
                  <a:cubicBezTo>
                    <a:pt x="1587532" y="934879"/>
                    <a:pt x="1635633" y="864870"/>
                    <a:pt x="1664494" y="790289"/>
                  </a:cubicBezTo>
                  <a:cubicBezTo>
                    <a:pt x="1696974" y="706279"/>
                    <a:pt x="1708594" y="613791"/>
                    <a:pt x="1684401" y="527114"/>
                  </a:cubicBezTo>
                  <a:cubicBezTo>
                    <a:pt x="1663351" y="451580"/>
                    <a:pt x="1616488" y="386620"/>
                    <a:pt x="1550765" y="343662"/>
                  </a:cubicBezTo>
                  <a:cubicBezTo>
                    <a:pt x="1480947" y="298133"/>
                    <a:pt x="1397508" y="282131"/>
                    <a:pt x="1315402" y="265938"/>
                  </a:cubicBezTo>
                  <a:cubicBezTo>
                    <a:pt x="1170051" y="237173"/>
                    <a:pt x="1024128" y="212027"/>
                    <a:pt x="876586" y="200120"/>
                  </a:cubicBezTo>
                  <a:cubicBezTo>
                    <a:pt x="781717" y="192500"/>
                    <a:pt x="686276" y="193643"/>
                    <a:pt x="591312" y="186119"/>
                  </a:cubicBezTo>
                  <a:cubicBezTo>
                    <a:pt x="465296" y="176213"/>
                    <a:pt x="160211" y="193453"/>
                    <a:pt x="0" y="16669"/>
                  </a:cubicBezTo>
                </a:path>
              </a:pathLst>
            </a:custGeom>
            <a:noFill/>
            <a:ln w="9525" cap="rnd">
              <a:solidFill>
                <a:schemeClr val="bg2">
                  <a:alpha val="25000"/>
                </a:schemeClr>
              </a:solidFill>
              <a:prstDash val="lgDash"/>
              <a:round/>
            </a:ln>
          </p:spPr>
          <p:txBody>
            <a:bodyPr rtlCol="0" anchor="ctr"/>
            <a:lstStyle/>
            <a:p>
              <a:endParaRPr lang="en-US"/>
            </a:p>
          </p:txBody>
        </p:sp>
      </p:grpSp>
      <p:sp>
        <p:nvSpPr>
          <p:cNvPr id="2" name="Title 1"/>
          <p:cNvSpPr>
            <a:spLocks noGrp="1"/>
          </p:cNvSpPr>
          <p:nvPr>
            <p:ph type="ctrTitle"/>
          </p:nvPr>
        </p:nvSpPr>
        <p:spPr>
          <a:xfrm>
            <a:off x="994404" y="731041"/>
            <a:ext cx="10191942" cy="3173034"/>
          </a:xfrm>
        </p:spPr>
        <p:txBody>
          <a:bodyPr>
            <a:normAutofit/>
          </a:bodyPr>
          <a:lstStyle/>
          <a:p>
            <a:r>
              <a:rPr lang="en-GB" sz="6600">
                <a:solidFill>
                  <a:srgbClr val="FFFFFF"/>
                </a:solidFill>
                <a:cs typeface="Calibri Light"/>
              </a:rPr>
              <a:t>Religious Traditions and Understanding Madness</a:t>
            </a:r>
            <a:endParaRPr lang="en-GB" sz="6600">
              <a:solidFill>
                <a:srgbClr val="FFFFFF"/>
              </a:solidFill>
            </a:endParaRPr>
          </a:p>
        </p:txBody>
      </p:sp>
      <p:sp>
        <p:nvSpPr>
          <p:cNvPr id="3" name="Subtitle 2"/>
          <p:cNvSpPr>
            <a:spLocks noGrp="1"/>
          </p:cNvSpPr>
          <p:nvPr>
            <p:ph type="subTitle" idx="1"/>
          </p:nvPr>
        </p:nvSpPr>
        <p:spPr>
          <a:xfrm>
            <a:off x="1524000" y="4069354"/>
            <a:ext cx="9144000" cy="1265285"/>
          </a:xfrm>
        </p:spPr>
        <p:txBody>
          <a:bodyPr vert="horz" lIns="91440" tIns="45720" rIns="91440" bIns="45720" rtlCol="0" anchor="t">
            <a:normAutofit/>
          </a:bodyPr>
          <a:lstStyle/>
          <a:p>
            <a:r>
              <a:rPr lang="en-GB" sz="2200">
                <a:solidFill>
                  <a:srgbClr val="FFFFFF"/>
                </a:solidFill>
                <a:cs typeface="Arial"/>
              </a:rPr>
              <a:t>Week Two</a:t>
            </a:r>
            <a:endParaRPr lang="en-GB" sz="2200">
              <a:solidFill>
                <a:srgbClr val="FFFFFF"/>
              </a:solidFill>
            </a:endParaRPr>
          </a:p>
        </p:txBody>
      </p:sp>
      <p:grpSp>
        <p:nvGrpSpPr>
          <p:cNvPr id="48" name="Cross">
            <a:extLst>
              <a:ext uri="{FF2B5EF4-FFF2-40B4-BE49-F238E27FC236}">
                <a16:creationId xmlns:a16="http://schemas.microsoft.com/office/drawing/2014/main" id="{DDB99EF5-8801-40E2-83D3-196FADCBBA7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30939" y="3874229"/>
            <a:ext cx="118872" cy="118872"/>
            <a:chOff x="1175347" y="3733800"/>
            <a:chExt cx="118872" cy="118872"/>
          </a:xfrm>
        </p:grpSpPr>
        <p:cxnSp>
          <p:nvCxnSpPr>
            <p:cNvPr id="49" name="Straight Connector 48">
              <a:extLst>
                <a:ext uri="{FF2B5EF4-FFF2-40B4-BE49-F238E27FC236}">
                  <a16:creationId xmlns:a16="http://schemas.microsoft.com/office/drawing/2014/main" id="{50FE3A76-C0EC-41F2-92AD-1A75BA37712D}"/>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0" name="Straight Connector 49">
              <a:extLst>
                <a:ext uri="{FF2B5EF4-FFF2-40B4-BE49-F238E27FC236}">
                  <a16:creationId xmlns:a16="http://schemas.microsoft.com/office/drawing/2014/main" id="{C22AF00A-AACB-4D06-A706-4231FD4EC6FA}"/>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42" name="Top Left">
            <a:extLst>
              <a:ext uri="{FF2B5EF4-FFF2-40B4-BE49-F238E27FC236}">
                <a16:creationId xmlns:a16="http://schemas.microsoft.com/office/drawing/2014/main" id="{DC655204-C06A-4A55-9BB4-C79C4AF9D63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F83BC876-5C0C-438A-8928-B1EC2E1E4D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B9B3EEC1-86B7-4DB1-AB38-E2D7493927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EB2CD0B-3D3E-4CF3-92F5-7AE77C22C9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01561934-15F2-4620-A65F-28EB73CD7D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B9278E2-D464-4DE2-B229-D3D02ED2B1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7AA3CE0-412D-4C03-9203-878479E0A1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5785346-E446-47E2-B3DD-C1C561E689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F6388E0-BD20-4901-B128-88D3D56A13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2C50F37A-86A2-40D0-A958-64543FEC0FA0}"/>
              </a:ext>
            </a:extLst>
          </p:cNvPr>
          <p:cNvSpPr>
            <a:spLocks noGrp="1"/>
          </p:cNvSpPr>
          <p:nvPr>
            <p:ph type="title"/>
          </p:nvPr>
        </p:nvSpPr>
        <p:spPr>
          <a:xfrm>
            <a:off x="1198182" y="559813"/>
            <a:ext cx="4987809" cy="1664573"/>
          </a:xfrm>
        </p:spPr>
        <p:txBody>
          <a:bodyPr>
            <a:normAutofit/>
          </a:bodyPr>
          <a:lstStyle/>
          <a:p>
            <a:r>
              <a:rPr lang="en-GB" sz="4100"/>
              <a:t>Early Christianity and Madness</a:t>
            </a:r>
          </a:p>
        </p:txBody>
      </p:sp>
      <p:sp>
        <p:nvSpPr>
          <p:cNvPr id="3" name="Content Placeholder 2">
            <a:extLst>
              <a:ext uri="{FF2B5EF4-FFF2-40B4-BE49-F238E27FC236}">
                <a16:creationId xmlns:a16="http://schemas.microsoft.com/office/drawing/2014/main" id="{05837747-63A2-48A0-A61F-C6272478578C}"/>
              </a:ext>
            </a:extLst>
          </p:cNvPr>
          <p:cNvSpPr>
            <a:spLocks noGrp="1"/>
          </p:cNvSpPr>
          <p:nvPr>
            <p:ph idx="1"/>
          </p:nvPr>
        </p:nvSpPr>
        <p:spPr>
          <a:xfrm>
            <a:off x="1185756" y="2384474"/>
            <a:ext cx="4987488" cy="3728613"/>
          </a:xfrm>
        </p:spPr>
        <p:txBody>
          <a:bodyPr vert="horz" lIns="91440" tIns="45720" rIns="91440" bIns="45720" rtlCol="0">
            <a:normAutofit/>
          </a:bodyPr>
          <a:lstStyle/>
          <a:p>
            <a:r>
              <a:rPr lang="en-GB" sz="1800">
                <a:cs typeface="Arial"/>
              </a:rPr>
              <a:t>Before you progress through this lesson, consider what you already know about the early Christian ideas relating to madness.</a:t>
            </a:r>
          </a:p>
          <a:p>
            <a:r>
              <a:rPr lang="en-GB" sz="1800">
                <a:cs typeface="Arial"/>
              </a:rPr>
              <a:t>Spend about 5 minutes putting your ideas down.</a:t>
            </a:r>
          </a:p>
        </p:txBody>
      </p:sp>
      <p:pic>
        <p:nvPicPr>
          <p:cNvPr id="4" name="Picture 4" descr="A close up of an old building&#10;&#10;Description automatically generated">
            <a:extLst>
              <a:ext uri="{FF2B5EF4-FFF2-40B4-BE49-F238E27FC236}">
                <a16:creationId xmlns:a16="http://schemas.microsoft.com/office/drawing/2014/main" id="{F0F9311D-6E7D-4431-8CB6-5007958C70E7}"/>
              </a:ext>
            </a:extLst>
          </p:cNvPr>
          <p:cNvPicPr>
            <a:picLocks noChangeAspect="1"/>
          </p:cNvPicPr>
          <p:nvPr/>
        </p:nvPicPr>
        <p:blipFill rotWithShape="1">
          <a:blip r:embed="rId2"/>
          <a:srcRect r="2" b="20001"/>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43" name="Bottom Right">
            <a:extLst>
              <a:ext uri="{FF2B5EF4-FFF2-40B4-BE49-F238E27FC236}">
                <a16:creationId xmlns:a16="http://schemas.microsoft.com/office/drawing/2014/main" id="{4C476EAB-383B-48F9-B661-B049EB50AE6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3045FFB7-76A2-4C6F-A15F-23BF1597CB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F4E5EB5B-D417-4B20-9CBE-F3DCCA5F3D0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56643958-DAAD-4611-BCC7-9BDB5917C2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263D00C7-B9D3-4681-8C55-F137CBD364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0539B678-9BB9-4639-B9A4-4511639BB4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C14F8CDF-D0D2-43AD-A7AB-0871C24A6E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25D54C27-D98D-4E8C-87BD-E0ECAB3BAE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CA10EDED-B646-4197-BF0C-C4A83018BA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9B3D029-DC96-4655-89E2-D9387B3D56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EF12D98D-E6A5-437D-830E-C5C0E7ACE1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918531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30304B26-4E93-4D42-9303-06EC0DF7D45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29D50E42-8AE6-4F93-A973-3F53687A667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3F895F7B-FE45-4788-A637-58160B0E3DA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707B1D17-39B5-4E7E-B08C-3C4EBB4F80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39AE22F5-DF03-4C61-8BEE-1FC1733725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C2BB2571-57DF-4289-972B-5FF20F167B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3C365055-B37D-4DA1-AA3E-27D2C509EBC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AFD7CA75-FC5F-4FF5-8A33-793D0280F3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19D9A18-3CF4-414E-AF23-AAEE1C8508A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61580EE8-C327-4A79-99B9-86410402966B}"/>
              </a:ext>
            </a:extLst>
          </p:cNvPr>
          <p:cNvSpPr>
            <a:spLocks noGrp="1"/>
          </p:cNvSpPr>
          <p:nvPr>
            <p:ph type="title"/>
          </p:nvPr>
        </p:nvSpPr>
        <p:spPr>
          <a:xfrm>
            <a:off x="1198182" y="559813"/>
            <a:ext cx="5605358" cy="1664573"/>
          </a:xfrm>
        </p:spPr>
        <p:txBody>
          <a:bodyPr>
            <a:normAutofit/>
          </a:bodyPr>
          <a:lstStyle/>
          <a:p>
            <a:r>
              <a:rPr lang="en-GB"/>
              <a:t>King of Israel and Prophets</a:t>
            </a:r>
          </a:p>
        </p:txBody>
      </p:sp>
      <p:sp>
        <p:nvSpPr>
          <p:cNvPr id="3" name="Content Placeholder 2">
            <a:extLst>
              <a:ext uri="{FF2B5EF4-FFF2-40B4-BE49-F238E27FC236}">
                <a16:creationId xmlns:a16="http://schemas.microsoft.com/office/drawing/2014/main" id="{5E022475-664C-4339-9803-693E5CF90C60}"/>
              </a:ext>
            </a:extLst>
          </p:cNvPr>
          <p:cNvSpPr>
            <a:spLocks noGrp="1"/>
          </p:cNvSpPr>
          <p:nvPr>
            <p:ph idx="1"/>
          </p:nvPr>
        </p:nvSpPr>
        <p:spPr>
          <a:xfrm>
            <a:off x="1185755" y="2384474"/>
            <a:ext cx="5604997" cy="3728613"/>
          </a:xfrm>
        </p:spPr>
        <p:txBody>
          <a:bodyPr vert="horz" lIns="91440" tIns="45720" rIns="91440" bIns="45720" rtlCol="0">
            <a:normAutofit/>
          </a:bodyPr>
          <a:lstStyle/>
          <a:p>
            <a:r>
              <a:rPr lang="en-GB" sz="1800">
                <a:cs typeface="Arial"/>
              </a:rPr>
              <a:t>Hebrew teachings in the Old Testament of the Bible demonstrate that the earliest perceptions of madness were that it was sent by God. </a:t>
            </a:r>
          </a:p>
          <a:p>
            <a:r>
              <a:rPr lang="en-GB" sz="1800">
                <a:cs typeface="Arial"/>
              </a:rPr>
              <a:t>In the Old Testament we can read of episodes of madness in individuals, caused by the wrath of a vengeful God.</a:t>
            </a:r>
          </a:p>
          <a:p>
            <a:r>
              <a:rPr lang="en-GB" sz="1800">
                <a:cs typeface="Arial"/>
              </a:rPr>
              <a:t>Within the earliest teachings we can see that any mad individual was often treated with loathing and distrust and often cast out from the community.</a:t>
            </a:r>
          </a:p>
        </p:txBody>
      </p:sp>
      <p:pic>
        <p:nvPicPr>
          <p:cNvPr id="4" name="Picture 4" descr="A close up of a stone building&#10;&#10;Description automatically generated">
            <a:extLst>
              <a:ext uri="{FF2B5EF4-FFF2-40B4-BE49-F238E27FC236}">
                <a16:creationId xmlns:a16="http://schemas.microsoft.com/office/drawing/2014/main" id="{901CEE1E-BA35-40C7-A033-009395A4457C}"/>
              </a:ext>
            </a:extLst>
          </p:cNvPr>
          <p:cNvPicPr>
            <a:picLocks noChangeAspect="1"/>
          </p:cNvPicPr>
          <p:nvPr/>
        </p:nvPicPr>
        <p:blipFill rotWithShape="1">
          <a:blip r:embed="rId3"/>
          <a:srcRect t="4775" r="2" b="13048"/>
          <a:stretch/>
        </p:blipFill>
        <p:spPr>
          <a:xfrm>
            <a:off x="7172627" y="567942"/>
            <a:ext cx="4817466" cy="5716862"/>
          </a:xfrm>
          <a:prstGeom prst="rect">
            <a:avLst/>
          </a:prstGeom>
        </p:spPr>
      </p:pic>
      <p:grpSp>
        <p:nvGrpSpPr>
          <p:cNvPr id="23" name="Bottom Right">
            <a:extLst>
              <a:ext uri="{FF2B5EF4-FFF2-40B4-BE49-F238E27FC236}">
                <a16:creationId xmlns:a16="http://schemas.microsoft.com/office/drawing/2014/main" id="{E7402E95-8FA3-4E79-AAA0-5B934639EE0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ED9EFCA6-0946-4FBA-BAFC-FEFAD2D4A4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F01A7F6A-E6E7-4C35-8107-15FE2F277EE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582E4DFD-9408-4EDC-B7C5-4A90954FAE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52884DF8-D5DC-4034-9610-AA4270D2E2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5C13311-ADA6-4A2D-9222-5250B14E55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BFC89B4D-4394-447B-B6E9-8AF0727C07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4AEF5EC-7628-4B01-B152-4C3B9FAF4A2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551F05E8-CE70-4333-9052-2C9AB4DF3C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F87BF52B-B229-46B9-A3A2-7B263D87C9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4CE6D305-9706-4184-870D-5FC249F05D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596532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DC655204-C06A-4A55-9BB4-C79C4AF9D63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F83BC876-5C0C-438A-8928-B1EC2E1E4D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B9B3EEC1-86B7-4DB1-AB38-E2D7493927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EB2CD0B-3D3E-4CF3-92F5-7AE77C22C9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01561934-15F2-4620-A65F-28EB73CD7D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B9278E2-D464-4DE2-B229-D3D02ED2B1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7AA3CE0-412D-4C03-9203-878479E0A1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5785346-E446-47E2-B3DD-C1C561E689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F6388E0-BD20-4901-B128-88D3D56A13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1442974E-D8BB-4275-BA17-93230BE5DD5D}"/>
              </a:ext>
            </a:extLst>
          </p:cNvPr>
          <p:cNvSpPr>
            <a:spLocks noGrp="1"/>
          </p:cNvSpPr>
          <p:nvPr>
            <p:ph type="title"/>
          </p:nvPr>
        </p:nvSpPr>
        <p:spPr>
          <a:xfrm>
            <a:off x="1198182" y="559813"/>
            <a:ext cx="4987809" cy="1664573"/>
          </a:xfrm>
        </p:spPr>
        <p:txBody>
          <a:bodyPr>
            <a:normAutofit/>
          </a:bodyPr>
          <a:lstStyle/>
          <a:p>
            <a:r>
              <a:rPr lang="en-GB"/>
              <a:t>However..</a:t>
            </a:r>
          </a:p>
        </p:txBody>
      </p:sp>
      <p:sp>
        <p:nvSpPr>
          <p:cNvPr id="3" name="Content Placeholder 2">
            <a:extLst>
              <a:ext uri="{FF2B5EF4-FFF2-40B4-BE49-F238E27FC236}">
                <a16:creationId xmlns:a16="http://schemas.microsoft.com/office/drawing/2014/main" id="{74CBF6E5-33B8-4087-AACE-4C447857990F}"/>
              </a:ext>
            </a:extLst>
          </p:cNvPr>
          <p:cNvSpPr>
            <a:spLocks noGrp="1"/>
          </p:cNvSpPr>
          <p:nvPr>
            <p:ph idx="1"/>
          </p:nvPr>
        </p:nvSpPr>
        <p:spPr>
          <a:xfrm>
            <a:off x="1185756" y="2384474"/>
            <a:ext cx="4987488" cy="3728613"/>
          </a:xfrm>
        </p:spPr>
        <p:txBody>
          <a:bodyPr vert="horz" lIns="91440" tIns="45720" rIns="91440" bIns="45720" rtlCol="0">
            <a:normAutofit/>
          </a:bodyPr>
          <a:lstStyle/>
          <a:p>
            <a:r>
              <a:rPr lang="en-GB" sz="1800">
                <a:cs typeface="Arial"/>
              </a:rPr>
              <a:t>Prophets, those who hallucinated or spoke of prophetic dreams, may have been treated very differently.</a:t>
            </a:r>
          </a:p>
          <a:p>
            <a:r>
              <a:rPr lang="en-GB" sz="1800">
                <a:cs typeface="Arial"/>
              </a:rPr>
              <a:t>Messengers of God or viewed with suspicion and put to death?</a:t>
            </a:r>
          </a:p>
        </p:txBody>
      </p:sp>
      <p:pic>
        <p:nvPicPr>
          <p:cNvPr id="4" name="Picture 4" descr="A picture containing diagram&#10;&#10;Description automatically generated">
            <a:extLst>
              <a:ext uri="{FF2B5EF4-FFF2-40B4-BE49-F238E27FC236}">
                <a16:creationId xmlns:a16="http://schemas.microsoft.com/office/drawing/2014/main" id="{A799B814-EC16-431E-8CC3-0963D50A7B90}"/>
              </a:ext>
            </a:extLst>
          </p:cNvPr>
          <p:cNvPicPr>
            <a:picLocks noChangeAspect="1"/>
          </p:cNvPicPr>
          <p:nvPr/>
        </p:nvPicPr>
        <p:blipFill rotWithShape="1">
          <a:blip r:embed="rId3"/>
          <a:srcRect l="3250" r="2252" b="2"/>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23" name="Bottom Right">
            <a:extLst>
              <a:ext uri="{FF2B5EF4-FFF2-40B4-BE49-F238E27FC236}">
                <a16:creationId xmlns:a16="http://schemas.microsoft.com/office/drawing/2014/main" id="{4C476EAB-383B-48F9-B661-B049EB50AE6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3045FFB7-76A2-4C6F-A15F-23BF1597CB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F4E5EB5B-D417-4B20-9CBE-F3DCCA5F3D0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56643958-DAAD-4611-BCC7-9BDB5917C2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263D00C7-B9D3-4681-8C55-F137CBD364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0539B678-9BB9-4639-B9A4-4511639BB4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C14F8CDF-D0D2-43AD-A7AB-0871C24A6E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25D54C27-D98D-4E8C-87BD-E0ECAB3BAE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CA10EDED-B646-4197-BF0C-C4A83018BA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9B3D029-DC96-4655-89E2-D9387B3D56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EF12D98D-E6A5-437D-830E-C5C0E7ACE1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026760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 name="Rectangle 10">
            <a:extLst>
              <a:ext uri="{FF2B5EF4-FFF2-40B4-BE49-F238E27FC236}">
                <a16:creationId xmlns:a16="http://schemas.microsoft.com/office/drawing/2014/main" id="{FBFC6891-CBA5-427E-98AC-BF56BB0330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C3027153-823B-4A40-91DB-DB4BD9E2C63D}"/>
              </a:ext>
            </a:extLst>
          </p:cNvPr>
          <p:cNvSpPr>
            <a:spLocks noGrp="1"/>
          </p:cNvSpPr>
          <p:nvPr>
            <p:ph type="title"/>
          </p:nvPr>
        </p:nvSpPr>
        <p:spPr>
          <a:xfrm>
            <a:off x="1198181" y="4087571"/>
            <a:ext cx="4795282" cy="2031941"/>
          </a:xfrm>
        </p:spPr>
        <p:txBody>
          <a:bodyPr anchor="ctr">
            <a:normAutofit/>
          </a:bodyPr>
          <a:lstStyle/>
          <a:p>
            <a:pPr>
              <a:lnSpc>
                <a:spcPct val="90000"/>
              </a:lnSpc>
            </a:pPr>
            <a:r>
              <a:rPr lang="en-GB"/>
              <a:t>Stories of madness within the Bible</a:t>
            </a:r>
          </a:p>
        </p:txBody>
      </p:sp>
      <p:grpSp>
        <p:nvGrpSpPr>
          <p:cNvPr id="8" name="Bottom RIght">
            <a:extLst>
              <a:ext uri="{FF2B5EF4-FFF2-40B4-BE49-F238E27FC236}">
                <a16:creationId xmlns:a16="http://schemas.microsoft.com/office/drawing/2014/main" id="{F4436A75-A020-494B-B70E-85CBD21EA36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4" name="Freeform: Shape 13">
              <a:extLst>
                <a:ext uri="{FF2B5EF4-FFF2-40B4-BE49-F238E27FC236}">
                  <a16:creationId xmlns:a16="http://schemas.microsoft.com/office/drawing/2014/main" id="{4D9AC34A-4733-4246-B384-5BBE066AB1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10" name="Graphic 157">
              <a:extLst>
                <a:ext uri="{FF2B5EF4-FFF2-40B4-BE49-F238E27FC236}">
                  <a16:creationId xmlns:a16="http://schemas.microsoft.com/office/drawing/2014/main" id="{C84724B9-1248-4CA6-931C-9B9E63004986}"/>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7" name="Freeform: Shape 16">
                <a:extLst>
                  <a:ext uri="{FF2B5EF4-FFF2-40B4-BE49-F238E27FC236}">
                    <a16:creationId xmlns:a16="http://schemas.microsoft.com/office/drawing/2014/main" id="{4C9DE4C6-CB01-4D68-93A6-8607C5D238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C59DA521-D2B0-460E-983D-FAE00EFB20E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09CECFA9-7A18-4264-BC92-C7C99477A7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701834A6-ABDA-4C9E-A44A-7D52EEDBE1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B3C39CA-57CB-43E8-89BC-497ECBAFB6C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1B05384B-92F3-4CC1-8748-7BFCD27B7B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C7E4B4AC-919A-46C3-A98F-B36F103A2D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6" name="Freeform: Shape 15">
              <a:extLst>
                <a:ext uri="{FF2B5EF4-FFF2-40B4-BE49-F238E27FC236}">
                  <a16:creationId xmlns:a16="http://schemas.microsoft.com/office/drawing/2014/main" id="{EB61039B-1FD3-401E-83AC-C05C971D11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4" descr="A close up of a newspaper&#10;&#10;Description automatically generated">
            <a:extLst>
              <a:ext uri="{FF2B5EF4-FFF2-40B4-BE49-F238E27FC236}">
                <a16:creationId xmlns:a16="http://schemas.microsoft.com/office/drawing/2014/main" id="{33704521-E9FC-41C4-AEBE-D9587874D859}"/>
              </a:ext>
            </a:extLst>
          </p:cNvPr>
          <p:cNvPicPr>
            <a:picLocks noChangeAspect="1"/>
          </p:cNvPicPr>
          <p:nvPr/>
        </p:nvPicPr>
        <p:blipFill rotWithShape="1">
          <a:blip r:embed="rId3"/>
          <a:srcRect t="38746" r="-2" b="9163"/>
          <a:stretch/>
        </p:blipFill>
        <p:spPr>
          <a:xfrm>
            <a:off x="619840" y="10"/>
            <a:ext cx="11084189" cy="3854020"/>
          </a:xfrm>
          <a:custGeom>
            <a:avLst/>
            <a:gdLst/>
            <a:ahLst/>
            <a:cxnLst/>
            <a:rect l="l" t="t" r="r" b="b"/>
            <a:pathLst>
              <a:path w="11084189" h="3854030">
                <a:moveTo>
                  <a:pt x="0" y="0"/>
                </a:moveTo>
                <a:lnTo>
                  <a:pt x="11084189" y="0"/>
                </a:lnTo>
                <a:lnTo>
                  <a:pt x="11061526" y="105743"/>
                </a:lnTo>
                <a:cubicBezTo>
                  <a:pt x="10536187" y="2244886"/>
                  <a:pt x="8264669" y="3854030"/>
                  <a:pt x="5542096" y="3854030"/>
                </a:cubicBezTo>
                <a:cubicBezTo>
                  <a:pt x="2819521" y="3854030"/>
                  <a:pt x="548003" y="2244886"/>
                  <a:pt x="22664" y="105743"/>
                </a:cubicBezTo>
                <a:close/>
              </a:path>
            </a:pathLst>
          </a:custGeom>
        </p:spPr>
      </p:pic>
      <p:grpSp>
        <p:nvGrpSpPr>
          <p:cNvPr id="25" name="Top Left">
            <a:extLst>
              <a:ext uri="{FF2B5EF4-FFF2-40B4-BE49-F238E27FC236}">
                <a16:creationId xmlns:a16="http://schemas.microsoft.com/office/drawing/2014/main" id="{DB8ED0A1-FF45-4EE6-ADE8-2F2ED0D394E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10849" y="15178"/>
            <a:chExt cx="2198951" cy="3331254"/>
          </a:xfrm>
        </p:grpSpPr>
        <p:sp>
          <p:nvSpPr>
            <p:cNvPr id="26" name="Freeform: Shape 25">
              <a:extLst>
                <a:ext uri="{FF2B5EF4-FFF2-40B4-BE49-F238E27FC236}">
                  <a16:creationId xmlns:a16="http://schemas.microsoft.com/office/drawing/2014/main" id="{71A8A514-3FF4-4ADA-AF55-B44C969B5C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AEDA4578-CC87-43DF-B783-3B5D770C3B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FB4F1C15-5B2E-483A-AA12-C47B500071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AEF72001-4788-44E6-8592-7099340CA3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EA8C8919-696C-4290-B3EE-DDC5EDA43C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437F8271-7580-41CA-B352-6393A3EA87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1E1B97F8-5B65-43A1-9BC3-FEF0AD7C7A9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3" name="Content Placeholder 2">
            <a:extLst>
              <a:ext uri="{FF2B5EF4-FFF2-40B4-BE49-F238E27FC236}">
                <a16:creationId xmlns:a16="http://schemas.microsoft.com/office/drawing/2014/main" id="{1F425031-B9BD-4751-A522-3D0694CDB6E0}"/>
              </a:ext>
            </a:extLst>
          </p:cNvPr>
          <p:cNvSpPr>
            <a:spLocks noGrp="1"/>
          </p:cNvSpPr>
          <p:nvPr>
            <p:ph idx="1"/>
          </p:nvPr>
        </p:nvSpPr>
        <p:spPr>
          <a:xfrm>
            <a:off x="6195372" y="4088049"/>
            <a:ext cx="4977905" cy="2031475"/>
          </a:xfrm>
        </p:spPr>
        <p:txBody>
          <a:bodyPr vert="horz" lIns="91440" tIns="45720" rIns="91440" bIns="45720" rtlCol="0" anchor="ctr">
            <a:normAutofit/>
          </a:bodyPr>
          <a:lstStyle/>
          <a:p>
            <a:r>
              <a:rPr lang="en-GB" sz="1800">
                <a:cs typeface="Arial"/>
              </a:rPr>
              <a:t>There are between 11 and 19 references to madness and insanity within the Bible.</a:t>
            </a:r>
          </a:p>
          <a:p>
            <a:r>
              <a:rPr lang="en-GB" sz="1800">
                <a:cs typeface="Arial"/>
              </a:rPr>
              <a:t>Story of Saul</a:t>
            </a:r>
          </a:p>
          <a:p>
            <a:r>
              <a:rPr lang="en-GB" sz="1800">
                <a:cs typeface="Arial"/>
              </a:rPr>
              <a:t>Story of Nebuchadnezzar </a:t>
            </a:r>
            <a:endParaRPr lang="en-GB" sz="1800"/>
          </a:p>
        </p:txBody>
      </p:sp>
    </p:spTree>
    <p:extLst>
      <p:ext uri="{BB962C8B-B14F-4D97-AF65-F5344CB8AC3E}">
        <p14:creationId xmlns:p14="http://schemas.microsoft.com/office/powerpoint/2010/main" val="4034911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9C6A6A21-4C17-4D70-902F-42976393490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9680322C-01BD-4DDE-8667-A1C82E3414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00CD4D67-14DF-4C2D-B42C-0532C55AC9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A40E032-134E-4905-9B38-5C5D53B86A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25DAE0B8-3872-45CE-8EF9-412CDEC3C4E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3FDCF74-E06B-4837-A10F-033EE637D6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4BADACF-06C7-4B5D-A714-089786B51E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52BFF042-59B9-4F74-8514-96C43FB8B5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70FECA2-981E-4045-81E5-F5F6C72DE6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EAC16CE8-3FCE-4B3F-A7E2-4062B18809B1}"/>
              </a:ext>
            </a:extLst>
          </p:cNvPr>
          <p:cNvSpPr>
            <a:spLocks noGrp="1"/>
          </p:cNvSpPr>
          <p:nvPr>
            <p:ph type="title"/>
          </p:nvPr>
        </p:nvSpPr>
        <p:spPr>
          <a:xfrm>
            <a:off x="1198182" y="559813"/>
            <a:ext cx="5605358" cy="1664573"/>
          </a:xfrm>
        </p:spPr>
        <p:txBody>
          <a:bodyPr>
            <a:normAutofit/>
          </a:bodyPr>
          <a:lstStyle/>
          <a:p>
            <a:r>
              <a:rPr lang="en-GB"/>
              <a:t>Story of Saul</a:t>
            </a:r>
          </a:p>
        </p:txBody>
      </p:sp>
      <p:sp>
        <p:nvSpPr>
          <p:cNvPr id="3" name="Content Placeholder 2">
            <a:extLst>
              <a:ext uri="{FF2B5EF4-FFF2-40B4-BE49-F238E27FC236}">
                <a16:creationId xmlns:a16="http://schemas.microsoft.com/office/drawing/2014/main" id="{F1C420B3-2352-43A9-A666-9BA2B481E2CE}"/>
              </a:ext>
            </a:extLst>
          </p:cNvPr>
          <p:cNvSpPr>
            <a:spLocks noGrp="1"/>
          </p:cNvSpPr>
          <p:nvPr>
            <p:ph idx="1"/>
          </p:nvPr>
        </p:nvSpPr>
        <p:spPr>
          <a:xfrm>
            <a:off x="1185755" y="2384474"/>
            <a:ext cx="5604997" cy="3728613"/>
          </a:xfrm>
        </p:spPr>
        <p:txBody>
          <a:bodyPr vert="horz" lIns="91440" tIns="45720" rIns="91440" bIns="45720" rtlCol="0">
            <a:normAutofit/>
          </a:bodyPr>
          <a:lstStyle/>
          <a:p>
            <a:pPr>
              <a:lnSpc>
                <a:spcPct val="100000"/>
              </a:lnSpc>
            </a:pPr>
            <a:r>
              <a:rPr lang="en-GB" sz="1500">
                <a:cs typeface="Arial"/>
              </a:rPr>
              <a:t>Saul was the first King of Israel and was living around 1,000BC.</a:t>
            </a:r>
          </a:p>
          <a:p>
            <a:pPr>
              <a:lnSpc>
                <a:spcPct val="100000"/>
              </a:lnSpc>
            </a:pPr>
            <a:r>
              <a:rPr lang="en-GB" sz="1500">
                <a:cs typeface="Arial"/>
              </a:rPr>
              <a:t>His story is highly detailed within the Bible and informs us about the understanding of madness during this period of history.</a:t>
            </a:r>
          </a:p>
          <a:p>
            <a:pPr>
              <a:lnSpc>
                <a:spcPct val="100000"/>
              </a:lnSpc>
            </a:pPr>
            <a:r>
              <a:rPr lang="en-GB" sz="1500">
                <a:cs typeface="Arial"/>
              </a:rPr>
              <a:t>The story endeavours to tell of Saul, not listening to the prophet Samuel, disobeying and falling out of favour with God.</a:t>
            </a:r>
          </a:p>
          <a:p>
            <a:pPr>
              <a:lnSpc>
                <a:spcPct val="100000"/>
              </a:lnSpc>
            </a:pPr>
            <a:r>
              <a:rPr lang="en-GB" sz="1500">
                <a:cs typeface="Arial"/>
              </a:rPr>
              <a:t>As a result of God's displeasure Saul was tormented by a demon/evil spirit.</a:t>
            </a:r>
          </a:p>
          <a:p>
            <a:pPr>
              <a:lnSpc>
                <a:spcPct val="100000"/>
              </a:lnSpc>
            </a:pPr>
            <a:r>
              <a:rPr lang="en-GB" sz="1500">
                <a:cs typeface="Arial"/>
              </a:rPr>
              <a:t>This evil spirit tormented Saul throughout his life and caused him to behave irrationally, with fearful, raging and homicidal behaviours.</a:t>
            </a:r>
          </a:p>
        </p:txBody>
      </p:sp>
      <p:pic>
        <p:nvPicPr>
          <p:cNvPr id="4" name="Picture 4" descr="A vintage photo of a person&#10;&#10;Description automatically generated">
            <a:extLst>
              <a:ext uri="{FF2B5EF4-FFF2-40B4-BE49-F238E27FC236}">
                <a16:creationId xmlns:a16="http://schemas.microsoft.com/office/drawing/2014/main" id="{84747FED-D055-4E2A-AA6B-693043D9DBB2}"/>
              </a:ext>
            </a:extLst>
          </p:cNvPr>
          <p:cNvPicPr>
            <a:picLocks noChangeAspect="1"/>
          </p:cNvPicPr>
          <p:nvPr/>
        </p:nvPicPr>
        <p:blipFill rotWithShape="1">
          <a:blip r:embed="rId3"/>
          <a:srcRect r="8518"/>
          <a:stretch/>
        </p:blipFill>
        <p:spPr>
          <a:xfrm>
            <a:off x="7188594" y="10"/>
            <a:ext cx="5003406" cy="6857990"/>
          </a:xfrm>
          <a:prstGeom prst="rect">
            <a:avLst/>
          </a:prstGeom>
        </p:spPr>
      </p:pic>
      <p:grpSp>
        <p:nvGrpSpPr>
          <p:cNvPr id="23" name="Bottom Right">
            <a:extLst>
              <a:ext uri="{FF2B5EF4-FFF2-40B4-BE49-F238E27FC236}">
                <a16:creationId xmlns:a16="http://schemas.microsoft.com/office/drawing/2014/main" id="{741948F9-C525-410D-9F0C-63EA1E0F393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4" name="Graphic 157">
              <a:extLst>
                <a:ext uri="{FF2B5EF4-FFF2-40B4-BE49-F238E27FC236}">
                  <a16:creationId xmlns:a16="http://schemas.microsoft.com/office/drawing/2014/main" id="{59C11362-4204-47B3-85DC-7A22A1E30387}"/>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DFD42FE5-B58A-4613-8A3B-D0120D21B6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5A861743-3DF1-47A2-8CFF-99A470A9DC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F3A9B8B-EB41-4F45-8831-A7B5D41E05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659F99D-ACED-471C-8BAC-73C596DDAB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AC603F71-A3F3-49F0-A292-573F37EB67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FB6F9021-2B6B-4252-AC9D-30C1A2C98D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7875012E-B86B-411F-B93B-A69ED6D20BE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FFB9C5D7-2BF3-4748-9582-FF22361FA5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423003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7"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8"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E70C64DB-421C-4FFD-8EB1-A7D1A5DC13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6" name="Freeform: Shape 15">
              <a:extLst>
                <a:ext uri="{FF2B5EF4-FFF2-40B4-BE49-F238E27FC236}">
                  <a16:creationId xmlns:a16="http://schemas.microsoft.com/office/drawing/2014/main" id="{5C04BFFB-0C30-49E1-B4F0-2435312199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368C7354-F4EF-4BC5-BF44-01614E0B93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145981B8-FB15-43E7-B1CE-AE4A5E9B13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5F05D22-2B12-4452-A804-346878D55D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7B26EE6B-DF99-4B8A-8859-82A92A598A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CE8FB053-1663-44BA-8128-0C19BD762A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75E5E4F4-4EE0-49E3-98E5-F1E2BB91A7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7D220FE5-4AF0-4735-AC69-A52A03D6F542}"/>
              </a:ext>
            </a:extLst>
          </p:cNvPr>
          <p:cNvSpPr>
            <a:spLocks noGrp="1"/>
          </p:cNvSpPr>
          <p:nvPr>
            <p:ph type="title"/>
          </p:nvPr>
        </p:nvSpPr>
        <p:spPr>
          <a:xfrm>
            <a:off x="1198182" y="559813"/>
            <a:ext cx="4390807" cy="1664573"/>
          </a:xfrm>
        </p:spPr>
        <p:txBody>
          <a:bodyPr>
            <a:normAutofit/>
          </a:bodyPr>
          <a:lstStyle/>
          <a:p>
            <a:r>
              <a:rPr lang="en-GB"/>
              <a:t>Saul's suicide</a:t>
            </a:r>
          </a:p>
        </p:txBody>
      </p:sp>
      <p:sp>
        <p:nvSpPr>
          <p:cNvPr id="3" name="Content Placeholder 2">
            <a:extLst>
              <a:ext uri="{FF2B5EF4-FFF2-40B4-BE49-F238E27FC236}">
                <a16:creationId xmlns:a16="http://schemas.microsoft.com/office/drawing/2014/main" id="{98E4F951-0C72-46F8-BC8C-0CD6B00CF034}"/>
              </a:ext>
            </a:extLst>
          </p:cNvPr>
          <p:cNvSpPr>
            <a:spLocks noGrp="1"/>
          </p:cNvSpPr>
          <p:nvPr>
            <p:ph idx="1"/>
          </p:nvPr>
        </p:nvSpPr>
        <p:spPr>
          <a:xfrm>
            <a:off x="1185756" y="2384474"/>
            <a:ext cx="4390524" cy="3728613"/>
          </a:xfrm>
        </p:spPr>
        <p:txBody>
          <a:bodyPr vert="horz" lIns="91440" tIns="45720" rIns="91440" bIns="45720" rtlCol="0">
            <a:normAutofit/>
          </a:bodyPr>
          <a:lstStyle/>
          <a:p>
            <a:r>
              <a:rPr lang="en-GB" sz="1800">
                <a:cs typeface="Arial"/>
              </a:rPr>
              <a:t>Saul's irrational state of mind eventually leads to him taking his own life, following defeat in battle.</a:t>
            </a:r>
          </a:p>
          <a:p>
            <a:r>
              <a:rPr lang="en-GB" sz="1800">
                <a:cs typeface="Arial"/>
              </a:rPr>
              <a:t>How does this story help us to understand madness?</a:t>
            </a:r>
          </a:p>
          <a:p>
            <a:endParaRPr lang="en-GB" sz="1800">
              <a:cs typeface="Arial"/>
            </a:endParaRPr>
          </a:p>
          <a:p>
            <a:r>
              <a:rPr lang="en-GB" sz="1800">
                <a:cs typeface="Arial"/>
              </a:rPr>
              <a:t>Therapeutic Interventions:</a:t>
            </a:r>
            <a:br>
              <a:rPr lang="en-GB" sz="1800">
                <a:cs typeface="Arial"/>
              </a:rPr>
            </a:br>
            <a:r>
              <a:rPr lang="en-GB" sz="1800">
                <a:cs typeface="Arial"/>
              </a:rPr>
              <a:t>David and his harp: 1 Samuel 16:23 we have a record of the soothing nature of the music.</a:t>
            </a:r>
          </a:p>
        </p:txBody>
      </p:sp>
      <p:pic>
        <p:nvPicPr>
          <p:cNvPr id="5" name="Picture 5" descr="A statue of a person sitting in front of a building&#10;&#10;Description automatically generated">
            <a:extLst>
              <a:ext uri="{FF2B5EF4-FFF2-40B4-BE49-F238E27FC236}">
                <a16:creationId xmlns:a16="http://schemas.microsoft.com/office/drawing/2014/main" id="{0C4CE192-FA6D-4F58-B9C4-E7473D95305D}"/>
              </a:ext>
            </a:extLst>
          </p:cNvPr>
          <p:cNvPicPr>
            <a:picLocks noChangeAspect="1"/>
          </p:cNvPicPr>
          <p:nvPr/>
        </p:nvPicPr>
        <p:blipFill rotWithShape="1">
          <a:blip r:embed="rId3"/>
          <a:srcRect t="10408" b="15426"/>
          <a:stretch/>
        </p:blipFill>
        <p:spPr>
          <a:xfrm>
            <a:off x="5996628" y="10"/>
            <a:ext cx="6195372" cy="6857990"/>
          </a:xfrm>
          <a:prstGeom prst="rect">
            <a:avLst/>
          </a:prstGeom>
        </p:spPr>
      </p:pic>
      <p:grpSp>
        <p:nvGrpSpPr>
          <p:cNvPr id="39"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23242A3E-DBD8-44D5-930F-DA776CA069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F331C242-2FF0-40D4-BF95-4A27680F26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500FE3B-EB2C-4A5D-ABA7-35137B2BA5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E1EA3BF-3A9F-4CD0-9640-6FF67F4430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7F4411F-5B81-451C-A006-8754E1618A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4E4D64BD-20E2-44CF-AEB4-A87A43376B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0B309630-6603-4319-BAB8-93102ABEB3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F540FCD4-859A-4602-9CBC-C697E3877A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515151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16E12301-1C96-4D15-9838-D5B894B223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astle on top of a building&#10;&#10;Description automatically generated">
            <a:extLst>
              <a:ext uri="{FF2B5EF4-FFF2-40B4-BE49-F238E27FC236}">
                <a16:creationId xmlns:a16="http://schemas.microsoft.com/office/drawing/2014/main" id="{365134A5-0F19-49CD-AAEB-610580FDF099}"/>
              </a:ext>
            </a:extLst>
          </p:cNvPr>
          <p:cNvPicPr>
            <a:picLocks noChangeAspect="1"/>
          </p:cNvPicPr>
          <p:nvPr/>
        </p:nvPicPr>
        <p:blipFill rotWithShape="1">
          <a:blip r:embed="rId2">
            <a:alphaModFix amt="60000"/>
          </a:blip>
          <a:srcRect t="11484" r="-1" b="962"/>
          <a:stretch/>
        </p:blipFill>
        <p:spPr>
          <a:xfrm>
            <a:off x="20" y="10"/>
            <a:ext cx="12188932" cy="6856614"/>
          </a:xfrm>
          <a:prstGeom prst="rect">
            <a:avLst/>
          </a:prstGeom>
        </p:spPr>
      </p:pic>
      <p:grpSp>
        <p:nvGrpSpPr>
          <p:cNvPr id="15"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A5107DF9-40C8-458E-82E1-523137E7A9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BD83295-4F37-4B80-AF77-1798FB80C5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65888C74-4F56-4347-8944-E676A3C896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A69429CD-28C1-4DC7-84AD-4421A0AC8E4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762D63CF-41E9-4561-A945-E199ABE754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C95C339-F16B-492F-903D-A6855F56E1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85BC65A-0C9A-45A6-B18B-5E020CE983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E06BF8B5-CCD1-43E2-9A0E-9822A183B168}"/>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Story of Nebuchadnezzar</a:t>
            </a:r>
            <a:endParaRPr lang="en-US">
              <a:solidFill>
                <a:srgbClr val="FFFFFF"/>
              </a:solidFill>
            </a:endParaRPr>
          </a:p>
        </p:txBody>
      </p:sp>
      <p:grpSp>
        <p:nvGrpSpPr>
          <p:cNvPr id="24"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C989BD5-54F6-4747-83F1-81FCAEDAD8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6D7EE029-E135-4899-AC49-78D6946CDA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4C9494D7-A3EA-4A41-8910-6B6FE95E5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89E7F2B7-DEB2-4B2A-99F9-10622D09E1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9DACD4DB-BAF5-43DD-8CC8-4200A16D66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532D7D7-91B4-4F7C-B38E-5BBD5F3B42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2B7428A0-A810-46D6-9CC7-2475B2DF6E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9C4A0E07-B9C5-49FB-B94A-B28D740C74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6E68E393-9D19-47B2-B6FF-9F5C1594AAF1}"/>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cs typeface="Arial"/>
              </a:rPr>
              <a:t>Nebuchadnezzar is credited with building and creating the Hanging Gardens of Babylon (one of the Seven Wonders of the World).</a:t>
            </a:r>
          </a:p>
          <a:p>
            <a:r>
              <a:rPr lang="en-GB" sz="1800">
                <a:solidFill>
                  <a:srgbClr val="FFFFFF"/>
                </a:solidFill>
                <a:cs typeface="Arial"/>
              </a:rPr>
              <a:t>However, we are interested in his state of madness and period in the wilderness, which lasted seven years. </a:t>
            </a:r>
          </a:p>
          <a:p>
            <a:pPr marL="0" indent="0">
              <a:buNone/>
            </a:pPr>
            <a:endParaRPr lang="en-GB" sz="1800">
              <a:solidFill>
                <a:srgbClr val="FFFFFF"/>
              </a:solidFill>
              <a:cs typeface="Arial"/>
            </a:endParaRPr>
          </a:p>
        </p:txBody>
      </p:sp>
    </p:spTree>
    <p:extLst>
      <p:ext uri="{BB962C8B-B14F-4D97-AF65-F5344CB8AC3E}">
        <p14:creationId xmlns:p14="http://schemas.microsoft.com/office/powerpoint/2010/main" val="2626011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FBFC6891-CBA5-427E-98AC-BF56BB0330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1D8D617C-E72D-4450-B84F-31C4AE6A8B6B}"/>
              </a:ext>
            </a:extLst>
          </p:cNvPr>
          <p:cNvSpPr>
            <a:spLocks noGrp="1"/>
          </p:cNvSpPr>
          <p:nvPr>
            <p:ph type="title"/>
          </p:nvPr>
        </p:nvSpPr>
        <p:spPr>
          <a:xfrm>
            <a:off x="1198181" y="4087571"/>
            <a:ext cx="4795282" cy="2031941"/>
          </a:xfrm>
        </p:spPr>
        <p:txBody>
          <a:bodyPr anchor="ctr">
            <a:normAutofit/>
          </a:bodyPr>
          <a:lstStyle/>
          <a:p>
            <a:r>
              <a:rPr lang="en-GB" sz="4100"/>
              <a:t>Nebuchadnezzar's madness</a:t>
            </a:r>
          </a:p>
        </p:txBody>
      </p:sp>
      <p:grpSp>
        <p:nvGrpSpPr>
          <p:cNvPr id="13" name="Bottom Right">
            <a:extLst>
              <a:ext uri="{FF2B5EF4-FFF2-40B4-BE49-F238E27FC236}">
                <a16:creationId xmlns:a16="http://schemas.microsoft.com/office/drawing/2014/main" id="{4CD73DBB-9AC8-4BE7-AA43-995A7495D73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4" name="Freeform: Shape 13">
              <a:extLst>
                <a:ext uri="{FF2B5EF4-FFF2-40B4-BE49-F238E27FC236}">
                  <a16:creationId xmlns:a16="http://schemas.microsoft.com/office/drawing/2014/main" id="{512DE672-70F7-4637-B2FF-2FA41F0B02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15" name="Graphic 157">
              <a:extLst>
                <a:ext uri="{FF2B5EF4-FFF2-40B4-BE49-F238E27FC236}">
                  <a16:creationId xmlns:a16="http://schemas.microsoft.com/office/drawing/2014/main" id="{DD2F0317-76EA-414D-B393-F8B40F19C7A4}"/>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7" name="Freeform: Shape 16">
                <a:extLst>
                  <a:ext uri="{FF2B5EF4-FFF2-40B4-BE49-F238E27FC236}">
                    <a16:creationId xmlns:a16="http://schemas.microsoft.com/office/drawing/2014/main" id="{7EDD0BAA-CF8C-4BEE-8C35-300AF20170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35A65F3-B3C8-4CC6-BA1A-035AEA210F3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F0B2B25A-CE08-484B-B756-77C69C3BFE6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6F5E584-459A-4F39-9F69-43177D7D66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FA96BF44-ED00-4109-9F2F-65716299DE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98C01C93-49E2-4D91-BD01-E1E20675B7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961950D-1C40-4BA8-9CCE-D8E2C0AB9EC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6" name="Freeform: Shape 15">
              <a:extLst>
                <a:ext uri="{FF2B5EF4-FFF2-40B4-BE49-F238E27FC236}">
                  <a16:creationId xmlns:a16="http://schemas.microsoft.com/office/drawing/2014/main" id="{C934D714-BCAF-4495-A9AD-F66AC57940E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 name="Picture 4" descr="A picture containing outdoor, book, text, brown&#10;&#10;Description automatically generated">
            <a:extLst>
              <a:ext uri="{FF2B5EF4-FFF2-40B4-BE49-F238E27FC236}">
                <a16:creationId xmlns:a16="http://schemas.microsoft.com/office/drawing/2014/main" id="{977DE2B3-77ED-4580-AAC1-6F8A698A7330}"/>
              </a:ext>
            </a:extLst>
          </p:cNvPr>
          <p:cNvPicPr>
            <a:picLocks noChangeAspect="1"/>
          </p:cNvPicPr>
          <p:nvPr/>
        </p:nvPicPr>
        <p:blipFill rotWithShape="1">
          <a:blip r:embed="rId2"/>
          <a:srcRect t="20291" b="16502"/>
          <a:stretch/>
        </p:blipFill>
        <p:spPr>
          <a:xfrm>
            <a:off x="188468" y="10"/>
            <a:ext cx="11812017" cy="3919684"/>
          </a:xfrm>
          <a:prstGeom prst="rect">
            <a:avLst/>
          </a:prstGeom>
        </p:spPr>
      </p:pic>
      <p:grpSp>
        <p:nvGrpSpPr>
          <p:cNvPr id="25" name="Top Left">
            <a:extLst>
              <a:ext uri="{FF2B5EF4-FFF2-40B4-BE49-F238E27FC236}">
                <a16:creationId xmlns:a16="http://schemas.microsoft.com/office/drawing/2014/main" id="{AAFDD3F2-C28D-4186-A9F0-DA324412D57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10849" y="15178"/>
            <a:chExt cx="2198951" cy="3331254"/>
          </a:xfrm>
        </p:grpSpPr>
        <p:sp>
          <p:nvSpPr>
            <p:cNvPr id="26" name="Freeform: Shape 25">
              <a:extLst>
                <a:ext uri="{FF2B5EF4-FFF2-40B4-BE49-F238E27FC236}">
                  <a16:creationId xmlns:a16="http://schemas.microsoft.com/office/drawing/2014/main" id="{D5302C02-0D50-4BBD-8410-674BE02F9B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F8C7FBB7-D7DF-46D6-80AF-EA374C31A5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806BD1F9-BA15-455A-AC80-3E40C5B6A9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5AD4DC37-4D5F-4CFC-B64A-ACA7ED6923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82A0B918-ED2A-45A5-9247-67750B3D00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3775DAE7-4E0F-4B22-BDD1-4B3F353570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F80A3A5C-7609-4229-8E65-17AD785E38C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3" name="Content Placeholder 2">
            <a:extLst>
              <a:ext uri="{FF2B5EF4-FFF2-40B4-BE49-F238E27FC236}">
                <a16:creationId xmlns:a16="http://schemas.microsoft.com/office/drawing/2014/main" id="{FD9E43F3-B8FA-49CB-833F-0DAFF0B127F5}"/>
              </a:ext>
            </a:extLst>
          </p:cNvPr>
          <p:cNvSpPr>
            <a:spLocks noGrp="1"/>
          </p:cNvSpPr>
          <p:nvPr>
            <p:ph idx="1"/>
          </p:nvPr>
        </p:nvSpPr>
        <p:spPr>
          <a:xfrm>
            <a:off x="6195372" y="4088049"/>
            <a:ext cx="4977905" cy="2031475"/>
          </a:xfrm>
        </p:spPr>
        <p:txBody>
          <a:bodyPr vert="horz" lIns="91440" tIns="45720" rIns="91440" bIns="45720" rtlCol="0" anchor="ctr">
            <a:normAutofit/>
          </a:bodyPr>
          <a:lstStyle/>
          <a:p>
            <a:pPr>
              <a:lnSpc>
                <a:spcPct val="100000"/>
              </a:lnSpc>
            </a:pPr>
            <a:r>
              <a:rPr lang="en-GB" sz="1300">
                <a:cs typeface="Arial"/>
              </a:rPr>
              <a:t>King Nebuchadnezzar had become too proud and too boastful, his ego so large that he suggested that his kingdom was created because of his own power and majesty.</a:t>
            </a:r>
          </a:p>
          <a:p>
            <a:pPr>
              <a:lnSpc>
                <a:spcPct val="100000"/>
              </a:lnSpc>
            </a:pPr>
            <a:r>
              <a:rPr lang="en-GB" sz="1300">
                <a:cs typeface="Arial"/>
              </a:rPr>
              <a:t>God was displeased with this arrogance and lack of respect that he sent a dream to Nebuchadnezzar, prophetising Nebuchadnezzar's fall from grace.</a:t>
            </a:r>
          </a:p>
          <a:p>
            <a:pPr>
              <a:lnSpc>
                <a:spcPct val="100000"/>
              </a:lnSpc>
            </a:pPr>
            <a:r>
              <a:rPr lang="en-GB" sz="1300">
                <a:cs typeface="Arial"/>
              </a:rPr>
              <a:t>One year after this dream a voice came down from Heaven, stating: </a:t>
            </a:r>
          </a:p>
        </p:txBody>
      </p:sp>
    </p:spTree>
    <p:extLst>
      <p:ext uri="{BB962C8B-B14F-4D97-AF65-F5344CB8AC3E}">
        <p14:creationId xmlns:p14="http://schemas.microsoft.com/office/powerpoint/2010/main" val="2411175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E2CC60-EB3F-4C4E-9CF7-B6062911A05A}"/>
              </a:ext>
            </a:extLst>
          </p:cNvPr>
          <p:cNvSpPr>
            <a:spLocks noGrp="1"/>
          </p:cNvSpPr>
          <p:nvPr>
            <p:ph idx="4294967295"/>
          </p:nvPr>
        </p:nvSpPr>
        <p:spPr>
          <a:xfrm>
            <a:off x="0" y="1825625"/>
            <a:ext cx="10515600" cy="4351338"/>
          </a:xfrm>
        </p:spPr>
        <p:txBody>
          <a:bodyPr vert="horz" lIns="91440" tIns="45720" rIns="91440" bIns="45720" rtlCol="0" anchor="t">
            <a:normAutofit fontScale="85000" lnSpcReduction="20000"/>
          </a:bodyPr>
          <a:lstStyle/>
          <a:p>
            <a:r>
              <a:rPr lang="en-GB">
                <a:ea typeface="+mn-lt"/>
                <a:cs typeface="+mn-lt"/>
              </a:rPr>
              <a:t>"While the word was in the king's mouth, a voice came from heaven, saying, 'King Nebuchadnezzar, to you it is declared: sovereignty has been removed from you, and you will be driven away from mankind, and your dwelling place will be with the beasts of the field You will be given grass to eat like cattle, and seven periods of time will pass over you until you recognize that the Most High is ruler over the realm of mankind and bestows it on whomever He wishes.' "Immediately the word concerning Nebuchadnezzar was fulfilled; and he was driven away from mankind and began eating grass like cattle, and his body was drenched with the dew of heaven until his hair had grown like eagles' feathers and his nails like birds' claws."</a:t>
            </a:r>
            <a:endParaRPr lang="en-GB">
              <a:cs typeface="Arial"/>
            </a:endParaRPr>
          </a:p>
          <a:p>
            <a:r>
              <a:rPr lang="en-GB" sz="1200">
                <a:ea typeface="+mn-lt"/>
                <a:cs typeface="+mn-lt"/>
              </a:rPr>
              <a:t>(Daniel 4, 28-37)</a:t>
            </a:r>
            <a:endParaRPr lang="en-GB" sz="1200">
              <a:cs typeface="Arial"/>
            </a:endParaRPr>
          </a:p>
          <a:p>
            <a:endParaRPr lang="en-GB">
              <a:cs typeface="Arial"/>
            </a:endParaRPr>
          </a:p>
        </p:txBody>
      </p:sp>
    </p:spTree>
    <p:extLst>
      <p:ext uri="{BB962C8B-B14F-4D97-AF65-F5344CB8AC3E}">
        <p14:creationId xmlns:p14="http://schemas.microsoft.com/office/powerpoint/2010/main" val="569476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30E2593C-D80A-46DA-80DF-172357084A4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01A9D4F6-4E29-4BDA-A516-7F3F736DB7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F21C7B06-772C-4D26-AF38-02786B9F89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98F1E44D-5255-4ED6-8D25-0616BC2807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D4D73AC6-0076-449C-8676-7D0AD28D6B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6592273B-D4FB-437C-A81B-0CEEEB089A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25058A91-09D6-41A3-B732-BD9820CAF3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EB46C089-E160-4CFA-9B80-559D7A2218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A4BDAFA-2631-4743-B907-D9504D8E541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9D9D0DDA-3344-48E4-AE78-1801303B007F}"/>
              </a:ext>
            </a:extLst>
          </p:cNvPr>
          <p:cNvSpPr>
            <a:spLocks noGrp="1"/>
          </p:cNvSpPr>
          <p:nvPr>
            <p:ph type="title"/>
          </p:nvPr>
        </p:nvSpPr>
        <p:spPr>
          <a:xfrm>
            <a:off x="1198182" y="559813"/>
            <a:ext cx="4814412" cy="1664573"/>
          </a:xfrm>
        </p:spPr>
        <p:txBody>
          <a:bodyPr>
            <a:normAutofit/>
          </a:bodyPr>
          <a:lstStyle/>
          <a:p>
            <a:r>
              <a:rPr lang="en-GB" sz="4100"/>
              <a:t>Nebuchadnezzar's restoration</a:t>
            </a:r>
          </a:p>
        </p:txBody>
      </p:sp>
      <p:sp>
        <p:nvSpPr>
          <p:cNvPr id="3" name="Content Placeholder 2">
            <a:extLst>
              <a:ext uri="{FF2B5EF4-FFF2-40B4-BE49-F238E27FC236}">
                <a16:creationId xmlns:a16="http://schemas.microsoft.com/office/drawing/2014/main" id="{43552C7B-E110-44F6-98C1-EDFBF472C107}"/>
              </a:ext>
            </a:extLst>
          </p:cNvPr>
          <p:cNvSpPr>
            <a:spLocks noGrp="1"/>
          </p:cNvSpPr>
          <p:nvPr>
            <p:ph idx="1"/>
          </p:nvPr>
        </p:nvSpPr>
        <p:spPr>
          <a:xfrm>
            <a:off x="1185756" y="2384474"/>
            <a:ext cx="4814102" cy="3728613"/>
          </a:xfrm>
        </p:spPr>
        <p:txBody>
          <a:bodyPr vert="horz" lIns="91440" tIns="45720" rIns="91440" bIns="45720" rtlCol="0">
            <a:normAutofit/>
          </a:bodyPr>
          <a:lstStyle/>
          <a:p>
            <a:pPr>
              <a:lnSpc>
                <a:spcPct val="100000"/>
              </a:lnSpc>
            </a:pPr>
            <a:r>
              <a:rPr lang="en-GB" sz="1800">
                <a:cs typeface="Arial"/>
              </a:rPr>
              <a:t>Seven years after his wilderness years Nebuchadnezzar had his sanity restored:</a:t>
            </a:r>
            <a:br>
              <a:rPr lang="en-GB" sz="1800">
                <a:cs typeface="Arial"/>
              </a:rPr>
            </a:br>
            <a:r>
              <a:rPr lang="en-GB" sz="1800">
                <a:cs typeface="Arial"/>
              </a:rPr>
              <a:t>"At that time my reason returned to me. And my majesty and splendour were restored to me for the glory of my kingdom, and my counsellors and my nobles began seeking me out; so I was re-established in my sovereignty, and surpassing greatness was added to me. "Now I, Nebuchadnezzar, praise, exalt and honour the King of Heaven, for all His works are true and His ways just, and He is able to humble those who walk in pride".</a:t>
            </a:r>
            <a:endParaRPr lang="en-GB" sz="1800"/>
          </a:p>
        </p:txBody>
      </p:sp>
      <p:pic>
        <p:nvPicPr>
          <p:cNvPr id="4" name="Picture 4" descr="A picture containing building, sculpture, stone, covered&#10;&#10;Description automatically generated">
            <a:extLst>
              <a:ext uri="{FF2B5EF4-FFF2-40B4-BE49-F238E27FC236}">
                <a16:creationId xmlns:a16="http://schemas.microsoft.com/office/drawing/2014/main" id="{039CF04D-98FB-44E0-AB60-7DC9A3EFEA2A}"/>
              </a:ext>
            </a:extLst>
          </p:cNvPr>
          <p:cNvPicPr>
            <a:picLocks noChangeAspect="1"/>
          </p:cNvPicPr>
          <p:nvPr/>
        </p:nvPicPr>
        <p:blipFill rotWithShape="1">
          <a:blip r:embed="rId3"/>
          <a:srcRect l="27687" r="19828"/>
          <a:stretch/>
        </p:blipFill>
        <p:spPr>
          <a:xfrm>
            <a:off x="6626806" y="1019556"/>
            <a:ext cx="4817466" cy="4818888"/>
          </a:xfrm>
          <a:prstGeom prst="rect">
            <a:avLst/>
          </a:prstGeom>
        </p:spPr>
      </p:pic>
      <p:grpSp>
        <p:nvGrpSpPr>
          <p:cNvPr id="23" name="Bottom Right">
            <a:extLst>
              <a:ext uri="{FF2B5EF4-FFF2-40B4-BE49-F238E27FC236}">
                <a16:creationId xmlns:a16="http://schemas.microsoft.com/office/drawing/2014/main" id="{521AD032-2A8E-46DA-9ADE-ABE5E787FE3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4C99AC15-8ABA-4F63-9321-20BC70B7C5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4A4D9C63-9AE2-409A-AD6F-D6B96CC608F0}"/>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C414FAE-71E1-463A-AE68-63329132E4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2AA2E51D-8749-4E45-B4DD-111ED901B4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FF8F5908-4C35-43FC-A898-D3C8C3A093C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B573C509-A7F3-4312-B67F-C55BB88DDF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79AB9BF4-2BB4-4BE7-98EB-B320312ED0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71E7EF4-D2C5-4968-AC34-A0674E1F82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235D9000-8CED-4925-95A2-3F12C80234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9F857165-8DF4-4025-B0D6-1079CDA8F8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252876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E70C64DB-421C-4FFD-8EB1-A7D1A5DC13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5C04BFFB-0C30-49E1-B4F0-2435312199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368C7354-F4EF-4BC5-BF44-01614E0B93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145981B8-FB15-43E7-B1CE-AE4A5E9B13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5F05D22-2B12-4452-A804-346878D55D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B26EE6B-DF99-4B8A-8859-82A92A598A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E8FB053-1663-44BA-8128-0C19BD762A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E5E4F4-4EE0-49E3-98E5-F1E2BB91A7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9DAA5C0B-CD62-46C2-94B7-2A53455C0F7C}"/>
              </a:ext>
            </a:extLst>
          </p:cNvPr>
          <p:cNvSpPr>
            <a:spLocks noGrp="1"/>
          </p:cNvSpPr>
          <p:nvPr>
            <p:ph type="title"/>
          </p:nvPr>
        </p:nvSpPr>
        <p:spPr>
          <a:xfrm>
            <a:off x="1198182" y="559813"/>
            <a:ext cx="4390807" cy="1664573"/>
          </a:xfrm>
        </p:spPr>
        <p:txBody>
          <a:bodyPr>
            <a:normAutofit/>
          </a:bodyPr>
          <a:lstStyle/>
          <a:p>
            <a:pPr>
              <a:lnSpc>
                <a:spcPct val="90000"/>
              </a:lnSpc>
            </a:pPr>
            <a:r>
              <a:rPr lang="en-GB" sz="3700"/>
              <a:t>Old Testament and New Testament</a:t>
            </a:r>
            <a:endParaRPr lang="en-US" sz="3700"/>
          </a:p>
        </p:txBody>
      </p:sp>
      <p:sp>
        <p:nvSpPr>
          <p:cNvPr id="3" name="Content Placeholder 2">
            <a:extLst>
              <a:ext uri="{FF2B5EF4-FFF2-40B4-BE49-F238E27FC236}">
                <a16:creationId xmlns:a16="http://schemas.microsoft.com/office/drawing/2014/main" id="{0921D055-BC19-400E-93EB-44A30AF6F323}"/>
              </a:ext>
            </a:extLst>
          </p:cNvPr>
          <p:cNvSpPr>
            <a:spLocks noGrp="1"/>
          </p:cNvSpPr>
          <p:nvPr>
            <p:ph idx="1"/>
          </p:nvPr>
        </p:nvSpPr>
        <p:spPr>
          <a:xfrm>
            <a:off x="1185756" y="2384474"/>
            <a:ext cx="4390524" cy="3728613"/>
          </a:xfrm>
        </p:spPr>
        <p:txBody>
          <a:bodyPr vert="horz" lIns="91440" tIns="45720" rIns="91440" bIns="45720" rtlCol="0">
            <a:normAutofit/>
          </a:bodyPr>
          <a:lstStyle/>
          <a:p>
            <a:r>
              <a:rPr lang="en-GB" sz="1800">
                <a:cs typeface="Arial"/>
              </a:rPr>
              <a:t>The stories of Saul, Nebuchadnezzar and others are from the Old Testament and books of the prophets (Samuel and Daniel for example).</a:t>
            </a:r>
          </a:p>
          <a:p>
            <a:r>
              <a:rPr lang="en-GB" sz="1800">
                <a:cs typeface="Arial"/>
              </a:rPr>
              <a:t>However we can see that the New Testament also has stories that describe madness in individuals. </a:t>
            </a:r>
          </a:p>
        </p:txBody>
      </p:sp>
      <p:pic>
        <p:nvPicPr>
          <p:cNvPr id="4" name="Picture 4" descr="A bed in a dark room&#10;&#10;Description automatically generated">
            <a:extLst>
              <a:ext uri="{FF2B5EF4-FFF2-40B4-BE49-F238E27FC236}">
                <a16:creationId xmlns:a16="http://schemas.microsoft.com/office/drawing/2014/main" id="{62243CFF-D094-404C-9215-6A6597A943E7}"/>
              </a:ext>
            </a:extLst>
          </p:cNvPr>
          <p:cNvPicPr>
            <a:picLocks noChangeAspect="1"/>
          </p:cNvPicPr>
          <p:nvPr/>
        </p:nvPicPr>
        <p:blipFill rotWithShape="1">
          <a:blip r:embed="rId2"/>
          <a:srcRect l="30177" r="9749"/>
          <a:stretch/>
        </p:blipFill>
        <p:spPr>
          <a:xfrm>
            <a:off x="5996628" y="10"/>
            <a:ext cx="6195372" cy="6857990"/>
          </a:xfrm>
          <a:prstGeom prst="rect">
            <a:avLst/>
          </a:prstGeom>
        </p:spPr>
      </p:pic>
      <p:grpSp>
        <p:nvGrpSpPr>
          <p:cNvPr id="23"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4"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23242A3E-DBD8-44D5-930F-DA776CA069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F331C242-2FF0-40D4-BF95-4A27680F26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B500FE3B-EB2C-4A5D-ABA7-35137B2BA5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E1EA3BF-3A9F-4CD0-9640-6FF67F4430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17F4411F-5B81-451C-A006-8754E1618A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4E4D64BD-20E2-44CF-AEB4-A87A43376B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0B309630-6603-4319-BAB8-93102ABEB3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F540FCD4-859A-4602-9CBC-C697E3877A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751254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9FE087E2-E4B7-42FA-A441-7EDEE41B00F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A61B2EF2-665F-429A-9CFB-08C14FAC99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0B0B1C71-6C49-4F64-8859-9CC59D7D98E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66BBF9FA-27D4-45DF-8D9C-623EA4106A8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0F2F0D01-71CB-4693-A192-5BA045A5CF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E740E1FB-ACD1-41FC-9828-9B5D2CAA77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2BABC85-DC43-42B8-8AAA-9198D7A62D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F48F9955-240E-4180-81B8-5909B1A913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CA805EF9-594D-4FEF-AE16-A0833CCD8B91}"/>
              </a:ext>
            </a:extLst>
          </p:cNvPr>
          <p:cNvSpPr>
            <a:spLocks noGrp="1"/>
          </p:cNvSpPr>
          <p:nvPr>
            <p:ph type="title"/>
          </p:nvPr>
        </p:nvSpPr>
        <p:spPr>
          <a:xfrm>
            <a:off x="1198182" y="559813"/>
            <a:ext cx="3988369" cy="2236864"/>
          </a:xfrm>
        </p:spPr>
        <p:txBody>
          <a:bodyPr>
            <a:normAutofit/>
          </a:bodyPr>
          <a:lstStyle/>
          <a:p>
            <a:r>
              <a:rPr lang="en-GB"/>
              <a:t>The Story of Legion</a:t>
            </a:r>
          </a:p>
        </p:txBody>
      </p:sp>
      <p:sp>
        <p:nvSpPr>
          <p:cNvPr id="3" name="Content Placeholder 2">
            <a:extLst>
              <a:ext uri="{FF2B5EF4-FFF2-40B4-BE49-F238E27FC236}">
                <a16:creationId xmlns:a16="http://schemas.microsoft.com/office/drawing/2014/main" id="{AD004AA1-A509-468E-BCA5-24F896FEEA9D}"/>
              </a:ext>
            </a:extLst>
          </p:cNvPr>
          <p:cNvSpPr>
            <a:spLocks noGrp="1"/>
          </p:cNvSpPr>
          <p:nvPr>
            <p:ph idx="1"/>
          </p:nvPr>
        </p:nvSpPr>
        <p:spPr>
          <a:xfrm>
            <a:off x="1185756" y="2955401"/>
            <a:ext cx="3988112" cy="3157686"/>
          </a:xfrm>
        </p:spPr>
        <p:txBody>
          <a:bodyPr vert="horz" lIns="91440" tIns="45720" rIns="91440" bIns="45720" rtlCol="0">
            <a:normAutofit/>
          </a:bodyPr>
          <a:lstStyle/>
          <a:p>
            <a:r>
              <a:rPr lang="en-GB" sz="1800">
                <a:ea typeface="+mn-lt"/>
                <a:cs typeface="+mn-lt"/>
              </a:rPr>
              <a:t>When Jesus visited the region of the Garasenes he was confronted by ‘a man with an unclean spirit’ who’s behaviour was so violent even chains could not hold him.</a:t>
            </a:r>
            <a:endParaRPr lang="en-GB" sz="1800"/>
          </a:p>
        </p:txBody>
      </p:sp>
      <p:pic>
        <p:nvPicPr>
          <p:cNvPr id="4" name="Picture 4" descr="A picture containing text, book&#10;&#10;Description automatically generated">
            <a:extLst>
              <a:ext uri="{FF2B5EF4-FFF2-40B4-BE49-F238E27FC236}">
                <a16:creationId xmlns:a16="http://schemas.microsoft.com/office/drawing/2014/main" id="{9F2C65AB-4D3D-4F70-908C-3E11EFA14D7C}"/>
              </a:ext>
            </a:extLst>
          </p:cNvPr>
          <p:cNvPicPr>
            <a:picLocks noChangeAspect="1"/>
          </p:cNvPicPr>
          <p:nvPr/>
        </p:nvPicPr>
        <p:blipFill>
          <a:blip r:embed="rId3"/>
          <a:stretch>
            <a:fillRect/>
          </a:stretch>
        </p:blipFill>
        <p:spPr>
          <a:xfrm>
            <a:off x="5602903" y="1230776"/>
            <a:ext cx="6387190" cy="4391193"/>
          </a:xfrm>
          <a:prstGeom prst="rect">
            <a:avLst/>
          </a:prstGeom>
        </p:spPr>
      </p:pic>
      <p:grpSp>
        <p:nvGrpSpPr>
          <p:cNvPr id="23"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A48AF179-3265-4A10-A62C-92B7E186C3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9589785B-0300-4D1C-BEFB-DCA5AA0450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7F41DF3E-3189-428F-B4FE-AACA351306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7C51D846-61EF-4EB5-BE03-65A572A2EA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C5417C86-AA6B-4AD4-BD75-694E8E073E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51D5067E-85F6-4202-AFB5-41F9C9EA7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A9598395-257E-4B18-949B-50F109866B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39DDA522-37EB-48B3-9B62-748F75D368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B9D8F012-98AD-4320-BA44-DE1CE4E4DF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258827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D0005-411A-4A85-8249-F2406D8C2045}"/>
              </a:ext>
            </a:extLst>
          </p:cNvPr>
          <p:cNvSpPr>
            <a:spLocks noGrp="1"/>
          </p:cNvSpPr>
          <p:nvPr>
            <p:ph type="title"/>
          </p:nvPr>
        </p:nvSpPr>
        <p:spPr/>
        <p:txBody>
          <a:bodyPr/>
          <a:lstStyle/>
          <a:p>
            <a:r>
              <a:rPr lang="en-GB"/>
              <a:t>Jesus heals a demon-possessed man.</a:t>
            </a:r>
          </a:p>
        </p:txBody>
      </p:sp>
      <p:sp>
        <p:nvSpPr>
          <p:cNvPr id="3" name="Content Placeholder 2">
            <a:extLst>
              <a:ext uri="{FF2B5EF4-FFF2-40B4-BE49-F238E27FC236}">
                <a16:creationId xmlns:a16="http://schemas.microsoft.com/office/drawing/2014/main" id="{6896C4CA-829C-4E60-962A-A2295E16CF75}"/>
              </a:ext>
            </a:extLst>
          </p:cNvPr>
          <p:cNvSpPr>
            <a:spLocks noGrp="1"/>
          </p:cNvSpPr>
          <p:nvPr>
            <p:ph idx="1"/>
          </p:nvPr>
        </p:nvSpPr>
        <p:spPr/>
        <p:txBody>
          <a:bodyPr vert="horz" lIns="91440" tIns="45720" rIns="91440" bIns="45720" rtlCol="0" anchor="t">
            <a:normAutofit fontScale="92500"/>
          </a:bodyPr>
          <a:lstStyle/>
          <a:p>
            <a:r>
              <a:rPr lang="en-GB" b="1" baseline="30000">
                <a:ea typeface="+mn-lt"/>
                <a:cs typeface="+mn-lt"/>
              </a:rPr>
              <a:t>14 </a:t>
            </a:r>
            <a:r>
              <a:rPr lang="en-GB">
                <a:ea typeface="+mn-lt"/>
                <a:cs typeface="+mn-lt"/>
              </a:rPr>
              <a:t>When they came to the crowd, a man approached Jesus and knelt before him. </a:t>
            </a:r>
            <a:r>
              <a:rPr lang="en-GB" b="1" baseline="30000">
                <a:ea typeface="+mn-lt"/>
                <a:cs typeface="+mn-lt"/>
              </a:rPr>
              <a:t>15 </a:t>
            </a:r>
            <a:r>
              <a:rPr lang="en-GB">
                <a:ea typeface="+mn-lt"/>
                <a:cs typeface="+mn-lt"/>
              </a:rPr>
              <a:t>“Lord, have mercy on my son,” he said. “He has seizures and is suffering greatly. He often falls into the fire or into the water. </a:t>
            </a:r>
            <a:r>
              <a:rPr lang="en-GB" b="1" baseline="30000">
                <a:ea typeface="+mn-lt"/>
                <a:cs typeface="+mn-lt"/>
              </a:rPr>
              <a:t>16 </a:t>
            </a:r>
            <a:r>
              <a:rPr lang="en-GB">
                <a:ea typeface="+mn-lt"/>
                <a:cs typeface="+mn-lt"/>
              </a:rPr>
              <a:t>I brought him to your disciples, but they could not heal him.”</a:t>
            </a:r>
            <a:endParaRPr lang="en-GB">
              <a:cs typeface="Arial"/>
            </a:endParaRPr>
          </a:p>
          <a:p>
            <a:r>
              <a:rPr lang="en-GB" b="1" baseline="30000">
                <a:ea typeface="+mn-lt"/>
                <a:cs typeface="+mn-lt"/>
              </a:rPr>
              <a:t>17 </a:t>
            </a:r>
            <a:r>
              <a:rPr lang="en-GB">
                <a:ea typeface="+mn-lt"/>
                <a:cs typeface="+mn-lt"/>
              </a:rPr>
              <a:t>“You unbelieving and perverse generation,” Jesus replied, “how long shall I stay with you? How long shall I put up with you? Bring the boy here to me.” </a:t>
            </a:r>
            <a:r>
              <a:rPr lang="en-GB" b="1" baseline="30000">
                <a:ea typeface="+mn-lt"/>
                <a:cs typeface="+mn-lt"/>
              </a:rPr>
              <a:t>18 </a:t>
            </a:r>
            <a:r>
              <a:rPr lang="en-GB">
                <a:ea typeface="+mn-lt"/>
                <a:cs typeface="+mn-lt"/>
              </a:rPr>
              <a:t>Jesus rebuked the demon, and it came out of the boy, and he was healed at that moment.</a:t>
            </a:r>
            <a:endParaRPr lang="en-GB"/>
          </a:p>
          <a:p>
            <a:r>
              <a:rPr lang="en-GB">
                <a:ea typeface="+mn-lt"/>
                <a:cs typeface="+mn-lt"/>
              </a:rPr>
              <a:t>•Matthew 17, 14-18</a:t>
            </a:r>
            <a:endParaRPr lang="en-GB"/>
          </a:p>
          <a:p>
            <a:endParaRPr lang="en-GB">
              <a:cs typeface="Arial"/>
            </a:endParaRPr>
          </a:p>
        </p:txBody>
      </p:sp>
    </p:spTree>
    <p:extLst>
      <p:ext uri="{BB962C8B-B14F-4D97-AF65-F5344CB8AC3E}">
        <p14:creationId xmlns:p14="http://schemas.microsoft.com/office/powerpoint/2010/main" val="35338142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6B72B514-4AB8-43DF-84D4-951DBF368CE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18CBCFF-BD6B-4455-9B70-EFE805CA297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8C930A72-C529-4D5D-B460-A5A5375F98E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792FE3B2-9E8F-4022-93E8-BAAD0D50BB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F85196A-D084-4219-B329-E5A7032CFD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B8174307-CBF0-4926-99C3-3072804B32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3DDE618-1CD3-4BE5-8742-5D51BBF30D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D73DBA2-8AAA-4F85-81B5-99B96A4710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BA346AE2-9E14-4CFB-8DD3-0B1633621B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340F3195-76FC-4906-B422-DA28656ED420}"/>
              </a:ext>
            </a:extLst>
          </p:cNvPr>
          <p:cNvSpPr>
            <a:spLocks noGrp="1"/>
          </p:cNvSpPr>
          <p:nvPr>
            <p:ph type="title"/>
          </p:nvPr>
        </p:nvSpPr>
        <p:spPr>
          <a:xfrm>
            <a:off x="1198182" y="559813"/>
            <a:ext cx="5605358" cy="1664573"/>
          </a:xfrm>
        </p:spPr>
        <p:txBody>
          <a:bodyPr>
            <a:normAutofit/>
          </a:bodyPr>
          <a:lstStyle/>
          <a:p>
            <a:r>
              <a:rPr lang="en-GB"/>
              <a:t>Evil spirts and Madness</a:t>
            </a:r>
          </a:p>
        </p:txBody>
      </p:sp>
      <p:sp>
        <p:nvSpPr>
          <p:cNvPr id="3" name="Content Placeholder 2">
            <a:extLst>
              <a:ext uri="{FF2B5EF4-FFF2-40B4-BE49-F238E27FC236}">
                <a16:creationId xmlns:a16="http://schemas.microsoft.com/office/drawing/2014/main" id="{1D0867A1-70CA-4A14-B9A3-3536826A00EF}"/>
              </a:ext>
            </a:extLst>
          </p:cNvPr>
          <p:cNvSpPr>
            <a:spLocks noGrp="1"/>
          </p:cNvSpPr>
          <p:nvPr>
            <p:ph idx="1"/>
          </p:nvPr>
        </p:nvSpPr>
        <p:spPr>
          <a:xfrm>
            <a:off x="1185755" y="2384474"/>
            <a:ext cx="5604997" cy="3728613"/>
          </a:xfrm>
        </p:spPr>
        <p:txBody>
          <a:bodyPr vert="horz" lIns="91440" tIns="45720" rIns="91440" bIns="45720" rtlCol="0">
            <a:normAutofit/>
          </a:bodyPr>
          <a:lstStyle/>
          <a:p>
            <a:r>
              <a:rPr lang="en-GB" sz="1800">
                <a:cs typeface="Arial"/>
              </a:rPr>
              <a:t>The idea that madness was caused by God's displeasure and was an invasion of the body by evil spirts continued well into the 17th Century.</a:t>
            </a:r>
          </a:p>
          <a:p>
            <a:r>
              <a:rPr lang="en-GB" sz="1800">
                <a:cs typeface="Arial"/>
              </a:rPr>
              <a:t>Martin Luther, credited as being the Father of Protestantism, stated:</a:t>
            </a:r>
          </a:p>
          <a:p>
            <a:endParaRPr lang="en-GB" sz="1800">
              <a:ea typeface="+mn-lt"/>
              <a:cs typeface="+mn-lt"/>
            </a:endParaRPr>
          </a:p>
          <a:p>
            <a:endParaRPr lang="en-GB" sz="1800">
              <a:cs typeface="Arial"/>
            </a:endParaRPr>
          </a:p>
        </p:txBody>
      </p:sp>
      <p:pic>
        <p:nvPicPr>
          <p:cNvPr id="4" name="Picture 4" descr="A person wearing a hat&#10;&#10;Description automatically generated">
            <a:extLst>
              <a:ext uri="{FF2B5EF4-FFF2-40B4-BE49-F238E27FC236}">
                <a16:creationId xmlns:a16="http://schemas.microsoft.com/office/drawing/2014/main" id="{68BA4289-1682-405F-8BB4-7E4EB02DFFEA}"/>
              </a:ext>
            </a:extLst>
          </p:cNvPr>
          <p:cNvPicPr>
            <a:picLocks noChangeAspect="1"/>
          </p:cNvPicPr>
          <p:nvPr/>
        </p:nvPicPr>
        <p:blipFill>
          <a:blip r:embed="rId2"/>
          <a:stretch>
            <a:fillRect/>
          </a:stretch>
        </p:blipFill>
        <p:spPr>
          <a:xfrm>
            <a:off x="7592886" y="567942"/>
            <a:ext cx="3976947" cy="5716862"/>
          </a:xfrm>
          <a:prstGeom prst="rect">
            <a:avLst/>
          </a:prstGeom>
        </p:spPr>
      </p:pic>
      <p:grpSp>
        <p:nvGrpSpPr>
          <p:cNvPr id="23" name="Bottom Right">
            <a:extLst>
              <a:ext uri="{FF2B5EF4-FFF2-40B4-BE49-F238E27FC236}">
                <a16:creationId xmlns:a16="http://schemas.microsoft.com/office/drawing/2014/main" id="{DD2E06CA-048F-403F-AD47-B098C0A25DA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324E2410-B321-4174-8C27-7749F2A57F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EE03354E-6E8A-4926-8545-B6B873F1F278}"/>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5BBCAC88-02AA-4773-A48A-D144EA52EE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6C51D753-137C-455D-97D4-ACCB464D93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02ABCEE4-D638-4555-AC4A-7E190462FA7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2F383AB0-7670-4584-8F01-4324D54BB9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4CD1567B-7D6D-497B-8CA8-14D96E0106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CF3C4A9D-7E63-4D24-B697-23D58B3160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315D2559-8BE6-439C-83F0-CE5BF53C94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0A374A4F-696B-4911-BE1B-B180D09A17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1397186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C5B11-885F-43F4-9788-1E5A2186CEAD}"/>
              </a:ext>
            </a:extLst>
          </p:cNvPr>
          <p:cNvSpPr>
            <a:spLocks noGrp="1"/>
          </p:cNvSpPr>
          <p:nvPr>
            <p:ph type="title"/>
          </p:nvPr>
        </p:nvSpPr>
        <p:spPr/>
        <p:txBody>
          <a:bodyPr>
            <a:normAutofit fontScale="90000"/>
          </a:bodyPr>
          <a:lstStyle/>
          <a:p>
            <a:r>
              <a:rPr lang="en-GB"/>
              <a:t>Martin Luther is his letter to Wenzel Link, dated July 14, 1528.</a:t>
            </a:r>
          </a:p>
        </p:txBody>
      </p:sp>
      <p:sp>
        <p:nvSpPr>
          <p:cNvPr id="3" name="Content Placeholder 2">
            <a:extLst>
              <a:ext uri="{FF2B5EF4-FFF2-40B4-BE49-F238E27FC236}">
                <a16:creationId xmlns:a16="http://schemas.microsoft.com/office/drawing/2014/main" id="{F707359F-6300-4514-9D39-EF75EA5E1AA9}"/>
              </a:ext>
            </a:extLst>
          </p:cNvPr>
          <p:cNvSpPr>
            <a:spLocks noGrp="1"/>
          </p:cNvSpPr>
          <p:nvPr>
            <p:ph idx="1"/>
          </p:nvPr>
        </p:nvSpPr>
        <p:spPr/>
        <p:txBody>
          <a:bodyPr vert="horz" lIns="91440" tIns="45720" rIns="91440" bIns="45720" rtlCol="0" anchor="t">
            <a:normAutofit/>
          </a:bodyPr>
          <a:lstStyle/>
          <a:p>
            <a:r>
              <a:rPr lang="en-GB">
                <a:cs typeface="Arial"/>
              </a:rPr>
              <a:t>"My opinion of lunatics is, that all idiots and insane persons are possessed by devils, though on that account they will not be damned; but I think Satan tries men in different ways, some severely, some lightly, some for a long time, some for a short one. Physicians may attribute such things to natural causes, and sometimes cure them by medicene, but they are ignorant of the power of devils".</a:t>
            </a:r>
            <a:endParaRPr lang="en-GB"/>
          </a:p>
        </p:txBody>
      </p:sp>
    </p:spTree>
    <p:extLst>
      <p:ext uri="{BB962C8B-B14F-4D97-AF65-F5344CB8AC3E}">
        <p14:creationId xmlns:p14="http://schemas.microsoft.com/office/powerpoint/2010/main" val="16290500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8"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E70C64DB-421C-4FFD-8EB1-A7D1A5DC13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0" name="Freeform: Shape 14">
              <a:extLst>
                <a:ext uri="{FF2B5EF4-FFF2-40B4-BE49-F238E27FC236}">
                  <a16:creationId xmlns:a16="http://schemas.microsoft.com/office/drawing/2014/main" id="{5C04BFFB-0C30-49E1-B4F0-2435312199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368C7354-F4EF-4BC5-BF44-01614E0B93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145981B8-FB15-43E7-B1CE-AE4A5E9B13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5F05D22-2B12-4452-A804-346878D55D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B26EE6B-DF99-4B8A-8859-82A92A598A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E8FB053-1663-44BA-8128-0C19BD762A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E5E4F4-4EE0-49E3-98E5-F1E2BB91A7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8B44A327-41A8-4FA2-B8F7-B5D2E8E7B359}"/>
              </a:ext>
            </a:extLst>
          </p:cNvPr>
          <p:cNvSpPr>
            <a:spLocks noGrp="1"/>
          </p:cNvSpPr>
          <p:nvPr>
            <p:ph type="title"/>
          </p:nvPr>
        </p:nvSpPr>
        <p:spPr>
          <a:xfrm>
            <a:off x="1198182" y="559813"/>
            <a:ext cx="4390807" cy="1664573"/>
          </a:xfrm>
        </p:spPr>
        <p:txBody>
          <a:bodyPr>
            <a:normAutofit/>
          </a:bodyPr>
          <a:lstStyle/>
          <a:p>
            <a:r>
              <a:rPr lang="en-GB"/>
              <a:t>Break-Time</a:t>
            </a:r>
          </a:p>
        </p:txBody>
      </p:sp>
      <p:sp>
        <p:nvSpPr>
          <p:cNvPr id="3" name="Content Placeholder 2">
            <a:extLst>
              <a:ext uri="{FF2B5EF4-FFF2-40B4-BE49-F238E27FC236}">
                <a16:creationId xmlns:a16="http://schemas.microsoft.com/office/drawing/2014/main" id="{BA95F152-884E-4AE8-ADB4-9B7A502BEE69}"/>
              </a:ext>
            </a:extLst>
          </p:cNvPr>
          <p:cNvSpPr>
            <a:spLocks noGrp="1"/>
          </p:cNvSpPr>
          <p:nvPr>
            <p:ph idx="1"/>
          </p:nvPr>
        </p:nvSpPr>
        <p:spPr>
          <a:xfrm>
            <a:off x="1185756" y="2384474"/>
            <a:ext cx="4390524" cy="3728613"/>
          </a:xfrm>
        </p:spPr>
        <p:txBody>
          <a:bodyPr vert="horz" lIns="91440" tIns="45720" rIns="91440" bIns="45720" rtlCol="0">
            <a:normAutofit/>
          </a:bodyPr>
          <a:lstStyle/>
          <a:p>
            <a:r>
              <a:rPr lang="en-GB" sz="1800">
                <a:cs typeface="Arial"/>
              </a:rPr>
              <a:t>There is a lot of information in this lecture. You may want to take a five-minute break at this point.</a:t>
            </a:r>
          </a:p>
          <a:p>
            <a:endParaRPr lang="en-GB" sz="1800">
              <a:cs typeface="Arial"/>
            </a:endParaRPr>
          </a:p>
        </p:txBody>
      </p:sp>
      <p:pic>
        <p:nvPicPr>
          <p:cNvPr id="4" name="Picture 4" descr="A close up of a clock&#10;&#10;Description automatically generated">
            <a:extLst>
              <a:ext uri="{FF2B5EF4-FFF2-40B4-BE49-F238E27FC236}">
                <a16:creationId xmlns:a16="http://schemas.microsoft.com/office/drawing/2014/main" id="{FD0F883D-CEF9-494F-97C8-97ECAE0939B4}"/>
              </a:ext>
            </a:extLst>
          </p:cNvPr>
          <p:cNvPicPr>
            <a:picLocks noChangeAspect="1"/>
          </p:cNvPicPr>
          <p:nvPr/>
        </p:nvPicPr>
        <p:blipFill rotWithShape="1">
          <a:blip r:embed="rId2"/>
          <a:srcRect l="21616" r="25537" b="1"/>
          <a:stretch/>
        </p:blipFill>
        <p:spPr>
          <a:xfrm>
            <a:off x="5996628" y="10"/>
            <a:ext cx="6195372" cy="6857990"/>
          </a:xfrm>
          <a:prstGeom prst="rect">
            <a:avLst/>
          </a:prstGeom>
        </p:spPr>
      </p:pic>
      <p:grpSp>
        <p:nvGrpSpPr>
          <p:cNvPr id="23"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12"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23242A3E-DBD8-44D5-930F-DA776CA069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F331C242-2FF0-40D4-BF95-4A27680F26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B500FE3B-EB2C-4A5D-ABA7-35137B2BA5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E1EA3BF-3A9F-4CD0-9640-6FF67F4430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17F4411F-5B81-451C-A006-8754E1618A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4E4D64BD-20E2-44CF-AEB4-A87A43376B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0B309630-6603-4319-BAB8-93102ABEB3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F540FCD4-859A-4602-9CBC-C697E3877A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077152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7A131F-D5DE-41A5-B4CF-4F345319B4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2" name="Freeform: Shape 11">
            <a:extLst>
              <a:ext uri="{FF2B5EF4-FFF2-40B4-BE49-F238E27FC236}">
                <a16:creationId xmlns:a16="http://schemas.microsoft.com/office/drawing/2014/main" id="{3AF4666D-BD98-40A5-A75F-478B982010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a:solidFill>
                  <a:schemeClr val="tx1">
                    <a:lumMod val="65000"/>
                    <a:lumOff val="35000"/>
                  </a:schemeClr>
                </a:solidFill>
                <a:latin typeface="AvenirNext LT Pro Medium" panose="020B0504020202020204" pitchFamily="34" charset="0"/>
              </a:rPr>
              <a:t> </a:t>
            </a:r>
          </a:p>
        </p:txBody>
      </p:sp>
      <p:sp>
        <p:nvSpPr>
          <p:cNvPr id="14" name="Freeform: Shape 13">
            <a:extLst>
              <a:ext uri="{FF2B5EF4-FFF2-40B4-BE49-F238E27FC236}">
                <a16:creationId xmlns:a16="http://schemas.microsoft.com/office/drawing/2014/main" id="{68680585-71F9-4721-A998-4974171D2E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a:solidFill>
                  <a:schemeClr val="tx1">
                    <a:lumMod val="65000"/>
                    <a:lumOff val="35000"/>
                  </a:schemeClr>
                </a:solidFill>
                <a:latin typeface="AvenirNext LT Pro Medium" panose="020B0504020202020204" pitchFamily="34" charset="0"/>
              </a:rPr>
              <a:t> </a:t>
            </a:r>
          </a:p>
        </p:txBody>
      </p:sp>
      <p:sp>
        <p:nvSpPr>
          <p:cNvPr id="16" name="Freeform: Shape 15">
            <a:extLst>
              <a:ext uri="{FF2B5EF4-FFF2-40B4-BE49-F238E27FC236}">
                <a16:creationId xmlns:a16="http://schemas.microsoft.com/office/drawing/2014/main" id="{12BC95C2-2EEC-4F59-ABA8-660B0D059C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9" name="Freeform: Shape 18">
              <a:extLst>
                <a:ext uri="{FF2B5EF4-FFF2-40B4-BE49-F238E27FC236}">
                  <a16:creationId xmlns:a16="http://schemas.microsoft.com/office/drawing/2014/main" id="{34BC5055-C77D-43CD-BB1D-A77B6779CD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B12D0B8-9385-489A-85AE-3D14AD0BA2F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158A14A-147E-4130-A5E2-38FD84B181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75B8B1EB-5E2B-472C-AE60-2EC5961F16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B4F5BD77-58D7-4B61-A666-1B4139A63A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F5CBEC6B-EDB6-40B8-8771-E5AF41B8D6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91BD0EE8-AA47-4044-9251-9F5A4B8201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a:p>
          </p:txBody>
        </p:sp>
      </p:grpSp>
      <p:grpSp>
        <p:nvGrpSpPr>
          <p:cNvPr id="27"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8" name="Freeform: Shape 27">
              <a:extLst>
                <a:ext uri="{FF2B5EF4-FFF2-40B4-BE49-F238E27FC236}">
                  <a16:creationId xmlns:a16="http://schemas.microsoft.com/office/drawing/2014/main" id="{3456F18E-4F61-486D-9CD6-65B30372C53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318DDF45-08F0-46B6-A0B7-133735C94F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B9D0CC0F-710D-43F4-BC86-7637674201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6FB36AB6-CB81-495A-8A33-C0BCE67D6F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1993F7E6-ABF6-482D-BEA5-B4E607DDB43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DCA0B097-C21A-40B4-95E4-2FFA9697F82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AB2AF0F5-7EAA-4BAB-8DE2-D84E124170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6" name="Rectangle 35">
            <a:extLst>
              <a:ext uri="{FF2B5EF4-FFF2-40B4-BE49-F238E27FC236}">
                <a16:creationId xmlns:a16="http://schemas.microsoft.com/office/drawing/2014/main" id="{F1174801-1395-44C5-9B00-CCAC45C056E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8" name="Rectangle 37">
            <a:extLst>
              <a:ext uri="{FF2B5EF4-FFF2-40B4-BE49-F238E27FC236}">
                <a16:creationId xmlns:a16="http://schemas.microsoft.com/office/drawing/2014/main" id="{996DFAFB-BCE1-4BEC-82FB-D574234DEF0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5" descr="A picture containing text&#10;&#10;Description automatically generated">
            <a:extLst>
              <a:ext uri="{FF2B5EF4-FFF2-40B4-BE49-F238E27FC236}">
                <a16:creationId xmlns:a16="http://schemas.microsoft.com/office/drawing/2014/main" id="{02C21E4E-FB01-43CF-99D0-A24BE449E182}"/>
              </a:ext>
            </a:extLst>
          </p:cNvPr>
          <p:cNvPicPr>
            <a:picLocks noGrp="1" noChangeAspect="1"/>
          </p:cNvPicPr>
          <p:nvPr>
            <p:ph idx="1"/>
          </p:nvPr>
        </p:nvPicPr>
        <p:blipFill rotWithShape="1">
          <a:blip r:embed="rId3">
            <a:alphaModFix/>
          </a:blip>
          <a:srcRect l="5" r="1" b="1"/>
          <a:stretch/>
        </p:blipFill>
        <p:spPr>
          <a:xfrm>
            <a:off x="20" y="10"/>
            <a:ext cx="12188932" cy="6856614"/>
          </a:xfrm>
          <a:prstGeom prst="rect">
            <a:avLst/>
          </a:prstGeom>
        </p:spPr>
      </p:pic>
      <p:sp>
        <p:nvSpPr>
          <p:cNvPr id="40" name="Rectangle 39">
            <a:extLst>
              <a:ext uri="{FF2B5EF4-FFF2-40B4-BE49-F238E27FC236}">
                <a16:creationId xmlns:a16="http://schemas.microsoft.com/office/drawing/2014/main" id="{8D2A0DB3-EF43-4032-9B27-954E12CCB6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0"/>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182035-6040-4399-AD6E-BE078341887A}"/>
              </a:ext>
            </a:extLst>
          </p:cNvPr>
          <p:cNvSpPr>
            <a:spLocks noGrp="1"/>
          </p:cNvSpPr>
          <p:nvPr>
            <p:ph type="title"/>
          </p:nvPr>
        </p:nvSpPr>
        <p:spPr>
          <a:xfrm>
            <a:off x="996275" y="156477"/>
            <a:ext cx="10190071" cy="1515091"/>
          </a:xfrm>
        </p:spPr>
        <p:txBody>
          <a:bodyPr vert="horz" lIns="91440" tIns="45720" rIns="91440" bIns="45720" rtlCol="0" anchor="b">
            <a:normAutofit/>
          </a:bodyPr>
          <a:lstStyle/>
          <a:p>
            <a:pPr algn="ctr"/>
            <a:r>
              <a:rPr lang="en-US" sz="5400" kern="1200">
                <a:solidFill>
                  <a:srgbClr val="FFFFFF"/>
                </a:solidFill>
                <a:latin typeface="+mj-lt"/>
                <a:ea typeface="+mj-ea"/>
                <a:cs typeface="+mj-cs"/>
              </a:rPr>
              <a:t>Islam</a:t>
            </a:r>
          </a:p>
        </p:txBody>
      </p:sp>
      <p:grpSp>
        <p:nvGrpSpPr>
          <p:cNvPr id="42" name="Top Left">
            <a:extLst>
              <a:ext uri="{FF2B5EF4-FFF2-40B4-BE49-F238E27FC236}">
                <a16:creationId xmlns:a16="http://schemas.microsoft.com/office/drawing/2014/main" id="{18579DB9-24B0-487B-81E3-8D02AD5F8C8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43" name="Freeform: Shape 42">
              <a:extLst>
                <a:ext uri="{FF2B5EF4-FFF2-40B4-BE49-F238E27FC236}">
                  <a16:creationId xmlns:a16="http://schemas.microsoft.com/office/drawing/2014/main" id="{7180CB2C-161F-4538-9214-24AF97B01A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EE25AFBE-8731-4348-B66F-FD7E38F76A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5F6C27D8-4E47-470F-B6B5-407CE7D1D7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66348964-B561-445E-A6A4-730FBA4285B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C5D1A3FD-B031-4670-8F09-29E8E38D45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80BD3287-1860-4987-8CA5-8728EDBB6B7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50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E1FEEEA6-82B5-4005-A3D5-FC2A152FDD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50000"/>
                </a:schemeClr>
              </a:solidFill>
              <a:prstDash val="lgDash"/>
              <a:round/>
            </a:ln>
          </p:spPr>
          <p:txBody>
            <a:bodyPr rtlCol="0" anchor="ctr"/>
            <a:lstStyle/>
            <a:p>
              <a:endParaRPr lang="en-US"/>
            </a:p>
          </p:txBody>
        </p:sp>
      </p:grpSp>
      <p:grpSp>
        <p:nvGrpSpPr>
          <p:cNvPr id="51" name="Bottom Right">
            <a:extLst>
              <a:ext uri="{FF2B5EF4-FFF2-40B4-BE49-F238E27FC236}">
                <a16:creationId xmlns:a16="http://schemas.microsoft.com/office/drawing/2014/main" id="{8F281804-17FE-49B9-9065-1A44CD473CA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52" name="Graphic 157">
              <a:extLst>
                <a:ext uri="{FF2B5EF4-FFF2-40B4-BE49-F238E27FC236}">
                  <a16:creationId xmlns:a16="http://schemas.microsoft.com/office/drawing/2014/main" id="{737BB70B-7AAF-4229-8400-5AFF12A2367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4" name="Freeform: Shape 53">
                <a:extLst>
                  <a:ext uri="{FF2B5EF4-FFF2-40B4-BE49-F238E27FC236}">
                    <a16:creationId xmlns:a16="http://schemas.microsoft.com/office/drawing/2014/main" id="{9B992201-AA48-4BE7-ADC2-908B16934F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840E3649-4ED2-4501-AF92-DEC3DFF5C8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68B38FD5-4195-4693-8AB7-D01C58D21E3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F0635352-3FD2-43A8-832C-705F1CB9173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FBEAF61E-74F7-41BA-9576-39B19615014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AB31D9B5-1401-4F40-BEE6-D492919954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8EDD38F5-BC63-401D-8C72-8D41A360A9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53" name="Freeform: Shape 52">
              <a:extLst>
                <a:ext uri="{FF2B5EF4-FFF2-40B4-BE49-F238E27FC236}">
                  <a16:creationId xmlns:a16="http://schemas.microsoft.com/office/drawing/2014/main" id="{05CE5B18-7300-438F-80EB-4F4E431C80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2257111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7"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22B617D-C33A-4BEC-9D03-33EE09505F6E}"/>
              </a:ext>
            </a:extLst>
          </p:cNvPr>
          <p:cNvSpPr>
            <a:spLocks noGrp="1"/>
          </p:cNvSpPr>
          <p:nvPr>
            <p:ph type="title"/>
          </p:nvPr>
        </p:nvSpPr>
        <p:spPr>
          <a:xfrm>
            <a:off x="5388460" y="559813"/>
            <a:ext cx="5605358" cy="1664573"/>
          </a:xfrm>
        </p:spPr>
        <p:txBody>
          <a:bodyPr>
            <a:normAutofit/>
          </a:bodyPr>
          <a:lstStyle/>
          <a:p>
            <a:r>
              <a:rPr lang="en-GB"/>
              <a:t>Turbulent Times</a:t>
            </a:r>
          </a:p>
        </p:txBody>
      </p:sp>
      <p:pic>
        <p:nvPicPr>
          <p:cNvPr id="4" name="Picture 4" descr="A picture containing indoor, small, sitting, table&#10;&#10;Description automatically generated">
            <a:extLst>
              <a:ext uri="{FF2B5EF4-FFF2-40B4-BE49-F238E27FC236}">
                <a16:creationId xmlns:a16="http://schemas.microsoft.com/office/drawing/2014/main" id="{3AB1A238-578A-48A0-A460-E6DC3F6CC1DA}"/>
              </a:ext>
            </a:extLst>
          </p:cNvPr>
          <p:cNvPicPr>
            <a:picLocks noChangeAspect="1"/>
          </p:cNvPicPr>
          <p:nvPr/>
        </p:nvPicPr>
        <p:blipFill>
          <a:blip r:embed="rId2"/>
          <a:stretch>
            <a:fillRect/>
          </a:stretch>
        </p:blipFill>
        <p:spPr>
          <a:xfrm>
            <a:off x="201906" y="1788434"/>
            <a:ext cx="4817466" cy="3275877"/>
          </a:xfrm>
          <a:prstGeom prst="rect">
            <a:avLst/>
          </a:prstGeom>
        </p:spPr>
      </p:pic>
      <p:grpSp>
        <p:nvGrpSpPr>
          <p:cNvPr id="38" name="Top left">
            <a:extLst>
              <a:ext uri="{FF2B5EF4-FFF2-40B4-BE49-F238E27FC236}">
                <a16:creationId xmlns:a16="http://schemas.microsoft.com/office/drawing/2014/main" id="{C4F70370-17DE-499D-8256-4F9A352BA9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267F3889-D5A7-4B0B-A5C8-910CE49F90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80968393-494B-4758-914C-AC92C74110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13B9ECD2-208D-4E4C-85C7-86FAEFBCF6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CEC0DB1-FD35-4E6A-A339-227F3A2D619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FE530033-EC4D-4252-B937-8ABB2D681DE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2136133D-A7F2-42FA-B919-60AC41C778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54D267CA-94E7-4FD5-942D-5C3DE29C91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0D7B39F-6C07-4FE8-A354-9F9A126091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grpSp>
        <p:nvGrpSpPr>
          <p:cNvPr id="39" name="Bottom Right">
            <a:extLst>
              <a:ext uri="{FF2B5EF4-FFF2-40B4-BE49-F238E27FC236}">
                <a16:creationId xmlns:a16="http://schemas.microsoft.com/office/drawing/2014/main" id="{C493BE25-7BED-4AAF-B05A-9EB10C80EF7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2C74F867-72FD-4FAA-9932-767684A758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186A5D6B-01F1-41A2-8AE2-E20E30B0488B}"/>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6FB5D595-CCC3-47E7-B8F1-88394EF1FD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E36CCDE7-57DC-4910-B815-A1C0C0D8D1C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005B41E5-C3EB-4C22-B6DE-8928C8314E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CC24D105-2918-455F-B496-92D82E1BD04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9FA8C24E-CE9B-4872-9D15-D4B4A24D54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0726FA3-32BA-48EA-8DCB-23BBFC7188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EB3500D-7293-48F7-8F7E-D60FF252C1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C1D84803-4454-41CE-AFB6-4477054653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6D64DD74-3BC1-4D42-A1F9-432A4BD7E0DA}"/>
              </a:ext>
            </a:extLst>
          </p:cNvPr>
          <p:cNvSpPr>
            <a:spLocks noGrp="1"/>
          </p:cNvSpPr>
          <p:nvPr>
            <p:ph idx="1"/>
          </p:nvPr>
        </p:nvSpPr>
        <p:spPr>
          <a:xfrm>
            <a:off x="5401248" y="2384474"/>
            <a:ext cx="5604997" cy="3728613"/>
          </a:xfrm>
        </p:spPr>
        <p:txBody>
          <a:bodyPr vert="horz" lIns="91440" tIns="45720" rIns="91440" bIns="45720" rtlCol="0">
            <a:normAutofit/>
          </a:bodyPr>
          <a:lstStyle/>
          <a:p>
            <a:r>
              <a:rPr lang="en-GB" sz="1800">
                <a:ea typeface="+mn-lt"/>
                <a:cs typeface="+mn-lt"/>
              </a:rPr>
              <a:t>The years between 250BC and 1500AD were years of upheaval and frequent wars between opposing sides</a:t>
            </a:r>
            <a:endParaRPr lang="en-GB" sz="1800">
              <a:cs typeface="Arial"/>
            </a:endParaRPr>
          </a:p>
          <a:p>
            <a:pPr lvl="1"/>
            <a:r>
              <a:rPr lang="en-GB" sz="1800">
                <a:ea typeface="+mn-lt"/>
                <a:cs typeface="+mn-lt"/>
              </a:rPr>
              <a:t>Persians and Romans</a:t>
            </a:r>
            <a:endParaRPr lang="en-GB" sz="1800">
              <a:cs typeface="Arial"/>
            </a:endParaRPr>
          </a:p>
          <a:p>
            <a:pPr lvl="1"/>
            <a:r>
              <a:rPr lang="en-GB" sz="1800">
                <a:ea typeface="+mn-lt"/>
                <a:cs typeface="+mn-lt"/>
              </a:rPr>
              <a:t>Christian Constantinople and the Ottoman Turks</a:t>
            </a:r>
            <a:endParaRPr lang="en-GB" sz="1800">
              <a:cs typeface="Arial"/>
            </a:endParaRPr>
          </a:p>
          <a:p>
            <a:pPr lvl="1"/>
            <a:r>
              <a:rPr lang="en-GB" sz="1800">
                <a:ea typeface="+mn-lt"/>
                <a:cs typeface="+mn-lt"/>
              </a:rPr>
              <a:t>Christians and Arabs</a:t>
            </a:r>
            <a:endParaRPr lang="en-GB" sz="1800">
              <a:cs typeface="Arial"/>
            </a:endParaRPr>
          </a:p>
          <a:p>
            <a:r>
              <a:rPr lang="en-GB" sz="1800">
                <a:ea typeface="+mn-lt"/>
                <a:cs typeface="+mn-lt"/>
              </a:rPr>
              <a:t>Severely weakened both sides – taxes were high, treasure houses were depleted, armies were exhausted</a:t>
            </a:r>
            <a:endParaRPr lang="en-GB" sz="1800"/>
          </a:p>
          <a:p>
            <a:endParaRPr lang="en-GB" sz="1800">
              <a:cs typeface="Arial"/>
            </a:endParaRPr>
          </a:p>
        </p:txBody>
      </p:sp>
    </p:spTree>
    <p:extLst>
      <p:ext uri="{BB962C8B-B14F-4D97-AF65-F5344CB8AC3E}">
        <p14:creationId xmlns:p14="http://schemas.microsoft.com/office/powerpoint/2010/main" val="32253121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64118-327C-4479-9C73-9DFEB5BECB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67FCFE-C99B-49ED-B2D6-256CAF9E5B9E}"/>
              </a:ext>
            </a:extLst>
          </p:cNvPr>
          <p:cNvSpPr>
            <a:spLocks noGrp="1"/>
          </p:cNvSpPr>
          <p:nvPr>
            <p:ph idx="1"/>
          </p:nvPr>
        </p:nvSpPr>
        <p:spPr/>
        <p:txBody>
          <a:bodyPr vert="horz" lIns="91440" tIns="45720" rIns="91440" bIns="45720" rtlCol="0" anchor="t">
            <a:normAutofit/>
          </a:bodyPr>
          <a:lstStyle/>
          <a:p>
            <a:r>
              <a:rPr lang="en-GB">
                <a:ea typeface="+mn-lt"/>
                <a:cs typeface="+mn-lt"/>
              </a:rPr>
              <a:t>By the late 7</a:t>
            </a:r>
            <a:r>
              <a:rPr lang="en-GB" baseline="30000">
                <a:ea typeface="+mn-lt"/>
                <a:cs typeface="+mn-lt"/>
              </a:rPr>
              <a:t>th</a:t>
            </a:r>
            <a:r>
              <a:rPr lang="en-GB">
                <a:ea typeface="+mn-lt"/>
                <a:cs typeface="+mn-lt"/>
              </a:rPr>
              <a:t> century, Greek had become the official administrative language of the Eastern Roman Empire.</a:t>
            </a:r>
            <a:endParaRPr lang="en-GB">
              <a:cs typeface="Arial"/>
            </a:endParaRPr>
          </a:p>
          <a:p>
            <a:r>
              <a:rPr lang="en-GB">
                <a:ea typeface="+mn-lt"/>
                <a:cs typeface="+mn-lt"/>
              </a:rPr>
              <a:t>As a result, the concepts of philosophy and medicine were adopted and endured. </a:t>
            </a:r>
            <a:endParaRPr lang="en-GB"/>
          </a:p>
          <a:p>
            <a:endParaRPr lang="en-GB">
              <a:cs typeface="Arial"/>
            </a:endParaRPr>
          </a:p>
        </p:txBody>
      </p:sp>
    </p:spTree>
    <p:extLst>
      <p:ext uri="{BB962C8B-B14F-4D97-AF65-F5344CB8AC3E}">
        <p14:creationId xmlns:p14="http://schemas.microsoft.com/office/powerpoint/2010/main" val="5698601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2" name="Rectangle 71">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74" name="Top left">
            <a:extLst>
              <a:ext uri="{FF2B5EF4-FFF2-40B4-BE49-F238E27FC236}">
                <a16:creationId xmlns:a16="http://schemas.microsoft.com/office/drawing/2014/main" id="{6D4CF35A-1CB8-4A56-A0F0-A843694F04D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75" name="Freeform: Shape 74">
              <a:extLst>
                <a:ext uri="{FF2B5EF4-FFF2-40B4-BE49-F238E27FC236}">
                  <a16:creationId xmlns:a16="http://schemas.microsoft.com/office/drawing/2014/main" id="{B20E3AE2-7674-4E87-8583-FA45886742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schemeClr val="tx1">
                    <a:lumMod val="65000"/>
                    <a:lumOff val="35000"/>
                  </a:schemeClr>
                </a:solidFill>
                <a:latin typeface="AvenirNext LT Pro Medium" panose="020B0504020202020204" pitchFamily="34" charset="0"/>
              </a:endParaRPr>
            </a:p>
          </p:txBody>
        </p:sp>
        <p:sp>
          <p:nvSpPr>
            <p:cNvPr id="76" name="Freeform: Shape 75">
              <a:extLst>
                <a:ext uri="{FF2B5EF4-FFF2-40B4-BE49-F238E27FC236}">
                  <a16:creationId xmlns:a16="http://schemas.microsoft.com/office/drawing/2014/main" id="{FE2ECA9D-2649-43AD-8827-B12F42EF28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7" name="Freeform: Shape 76">
              <a:extLst>
                <a:ext uri="{FF2B5EF4-FFF2-40B4-BE49-F238E27FC236}">
                  <a16:creationId xmlns:a16="http://schemas.microsoft.com/office/drawing/2014/main" id="{76B6EBBD-B502-4D71-A0C3-0E3DC1CF6F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8" name="Freeform: Shape 77">
              <a:extLst>
                <a:ext uri="{FF2B5EF4-FFF2-40B4-BE49-F238E27FC236}">
                  <a16:creationId xmlns:a16="http://schemas.microsoft.com/office/drawing/2014/main" id="{B2843881-F761-48F8-8854-DB09EFCEFD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79" name="Freeform: Shape 78">
              <a:extLst>
                <a:ext uri="{FF2B5EF4-FFF2-40B4-BE49-F238E27FC236}">
                  <a16:creationId xmlns:a16="http://schemas.microsoft.com/office/drawing/2014/main" id="{621FD836-BDFB-4115-B8D0-0655008DB59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0" name="Freeform: Shape 79">
              <a:extLst>
                <a:ext uri="{FF2B5EF4-FFF2-40B4-BE49-F238E27FC236}">
                  <a16:creationId xmlns:a16="http://schemas.microsoft.com/office/drawing/2014/main" id="{942D2A33-38F9-48EA-9238-3F48DC7655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1" name="Freeform: Shape 80">
              <a:extLst>
                <a:ext uri="{FF2B5EF4-FFF2-40B4-BE49-F238E27FC236}">
                  <a16:creationId xmlns:a16="http://schemas.microsoft.com/office/drawing/2014/main" id="{8552477B-9DD8-4CAB-AE52-DFEE25AD90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2" name="Freeform: Shape 81">
              <a:extLst>
                <a:ext uri="{FF2B5EF4-FFF2-40B4-BE49-F238E27FC236}">
                  <a16:creationId xmlns:a16="http://schemas.microsoft.com/office/drawing/2014/main" id="{1E9E57E5-63F0-4840-99D1-6410567D51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 name="Title 1">
            <a:extLst>
              <a:ext uri="{FF2B5EF4-FFF2-40B4-BE49-F238E27FC236}">
                <a16:creationId xmlns:a16="http://schemas.microsoft.com/office/drawing/2014/main" id="{6DD658E8-3E1D-4A52-9662-0B89F5DFCFFB}"/>
              </a:ext>
            </a:extLst>
          </p:cNvPr>
          <p:cNvSpPr>
            <a:spLocks noGrp="1"/>
          </p:cNvSpPr>
          <p:nvPr>
            <p:ph type="title"/>
          </p:nvPr>
        </p:nvSpPr>
        <p:spPr>
          <a:xfrm>
            <a:off x="1198182" y="559813"/>
            <a:ext cx="5126418" cy="1664573"/>
          </a:xfrm>
        </p:spPr>
        <p:txBody>
          <a:bodyPr vert="horz" lIns="91440" tIns="45720" rIns="91440" bIns="45720" rtlCol="0">
            <a:normAutofit/>
          </a:bodyPr>
          <a:lstStyle/>
          <a:p>
            <a:pPr>
              <a:lnSpc>
                <a:spcPct val="90000"/>
              </a:lnSpc>
            </a:pPr>
            <a:r>
              <a:rPr lang="en-US" sz="3700" kern="1200">
                <a:latin typeface="+mj-lt"/>
                <a:ea typeface="+mj-ea"/>
                <a:cs typeface="+mj-cs"/>
              </a:rPr>
              <a:t>Academy of Gundishahpur (Jundi-Shapur)</a:t>
            </a:r>
          </a:p>
        </p:txBody>
      </p:sp>
      <p:pic>
        <p:nvPicPr>
          <p:cNvPr id="6" name="Picture 6" descr="A view of a stone building&#10;&#10;Description automatically generated">
            <a:extLst>
              <a:ext uri="{FF2B5EF4-FFF2-40B4-BE49-F238E27FC236}">
                <a16:creationId xmlns:a16="http://schemas.microsoft.com/office/drawing/2014/main" id="{D8825379-4B51-4F6C-835A-C68BE1689856}"/>
              </a:ext>
            </a:extLst>
          </p:cNvPr>
          <p:cNvPicPr>
            <a:picLocks noChangeAspect="1"/>
          </p:cNvPicPr>
          <p:nvPr/>
        </p:nvPicPr>
        <p:blipFill>
          <a:blip r:embed="rId3"/>
          <a:stretch>
            <a:fillRect/>
          </a:stretch>
        </p:blipFill>
        <p:spPr>
          <a:xfrm>
            <a:off x="7493728" y="179774"/>
            <a:ext cx="3770091" cy="1941824"/>
          </a:xfrm>
          <a:prstGeom prst="rect">
            <a:avLst/>
          </a:prstGeom>
        </p:spPr>
      </p:pic>
      <p:sp>
        <p:nvSpPr>
          <p:cNvPr id="67" name="Content Placeholder 66">
            <a:extLst>
              <a:ext uri="{FF2B5EF4-FFF2-40B4-BE49-F238E27FC236}">
                <a16:creationId xmlns:a16="http://schemas.microsoft.com/office/drawing/2014/main" id="{37DB4FB9-752B-4447-A7EF-E42A56A32F6F}"/>
              </a:ext>
            </a:extLst>
          </p:cNvPr>
          <p:cNvSpPr>
            <a:spLocks noGrp="1"/>
          </p:cNvSpPr>
          <p:nvPr>
            <p:ph idx="1"/>
          </p:nvPr>
        </p:nvSpPr>
        <p:spPr>
          <a:xfrm>
            <a:off x="1185756" y="2384474"/>
            <a:ext cx="5126088" cy="3728613"/>
          </a:xfrm>
        </p:spPr>
        <p:txBody>
          <a:bodyPr vert="horz" lIns="91440" tIns="45720" rIns="91440" bIns="45720" rtlCol="0" anchor="t">
            <a:normAutofit/>
          </a:bodyPr>
          <a:lstStyle/>
          <a:p>
            <a:r>
              <a:rPr lang="en-US" sz="1800">
                <a:cs typeface="Arial"/>
              </a:rPr>
              <a:t>History books tell us that Gundishapur had the world's oldest known medical centre, as well as a university and library containing over 40,000 texts.</a:t>
            </a:r>
            <a:endParaRPr lang="en-US"/>
          </a:p>
          <a:p>
            <a:r>
              <a:rPr lang="en-US" sz="1800">
                <a:cs typeface="Arial"/>
              </a:rPr>
              <a:t>Did Gundishapur have a significant role in developing the role of the teaching hospital?</a:t>
            </a:r>
            <a:endParaRPr lang="en-US"/>
          </a:p>
          <a:p>
            <a:r>
              <a:rPr lang="en-US" sz="1800">
                <a:cs typeface="Arial"/>
              </a:rPr>
              <a:t>Gundishapur trained students of medicine, by hiring physicians and scholars from both Greece and India.</a:t>
            </a:r>
          </a:p>
          <a:p>
            <a:endParaRPr lang="en-US" sz="1800">
              <a:cs typeface="Arial"/>
            </a:endParaRPr>
          </a:p>
          <a:p>
            <a:endParaRPr lang="en-US" sz="1800">
              <a:cs typeface="Arial"/>
            </a:endParaRPr>
          </a:p>
        </p:txBody>
      </p:sp>
      <p:pic>
        <p:nvPicPr>
          <p:cNvPr id="4" name="Picture 4" descr="A stone building&#10;&#10;Description automatically generated">
            <a:extLst>
              <a:ext uri="{FF2B5EF4-FFF2-40B4-BE49-F238E27FC236}">
                <a16:creationId xmlns:a16="http://schemas.microsoft.com/office/drawing/2014/main" id="{E1A5CEF0-A222-4B47-B15B-39D14AA44370}"/>
              </a:ext>
            </a:extLst>
          </p:cNvPr>
          <p:cNvPicPr>
            <a:picLocks noChangeAspect="1"/>
          </p:cNvPicPr>
          <p:nvPr/>
        </p:nvPicPr>
        <p:blipFill>
          <a:blip r:embed="rId4"/>
          <a:stretch>
            <a:fillRect/>
          </a:stretch>
        </p:blipFill>
        <p:spPr>
          <a:xfrm>
            <a:off x="7529475" y="2286918"/>
            <a:ext cx="3726900" cy="1913814"/>
          </a:xfrm>
          <a:prstGeom prst="rect">
            <a:avLst/>
          </a:prstGeom>
        </p:spPr>
      </p:pic>
      <p:pic>
        <p:nvPicPr>
          <p:cNvPr id="5" name="Picture 5" descr="A view of a stone building&#10;&#10;Description automatically generated">
            <a:extLst>
              <a:ext uri="{FF2B5EF4-FFF2-40B4-BE49-F238E27FC236}">
                <a16:creationId xmlns:a16="http://schemas.microsoft.com/office/drawing/2014/main" id="{A857F011-2CD3-4CA3-AFE2-579E17D0509F}"/>
              </a:ext>
            </a:extLst>
          </p:cNvPr>
          <p:cNvPicPr>
            <a:picLocks noChangeAspect="1"/>
          </p:cNvPicPr>
          <p:nvPr/>
        </p:nvPicPr>
        <p:blipFill>
          <a:blip r:embed="rId5"/>
          <a:stretch>
            <a:fillRect/>
          </a:stretch>
        </p:blipFill>
        <p:spPr>
          <a:xfrm>
            <a:off x="7532836" y="4358916"/>
            <a:ext cx="3738092" cy="1913814"/>
          </a:xfrm>
          <a:prstGeom prst="rect">
            <a:avLst/>
          </a:prstGeom>
        </p:spPr>
      </p:pic>
      <p:grpSp>
        <p:nvGrpSpPr>
          <p:cNvPr id="84" name="Bottom Right">
            <a:extLst>
              <a:ext uri="{FF2B5EF4-FFF2-40B4-BE49-F238E27FC236}">
                <a16:creationId xmlns:a16="http://schemas.microsoft.com/office/drawing/2014/main" id="{A1F5EA6C-B003-4746-BFC6-9ACD6CBE65A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85" name="Graphic 157">
              <a:extLst>
                <a:ext uri="{FF2B5EF4-FFF2-40B4-BE49-F238E27FC236}">
                  <a16:creationId xmlns:a16="http://schemas.microsoft.com/office/drawing/2014/main" id="{6500337F-6608-4056-8FE7-622B2473C703}"/>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87" name="Freeform: Shape 86">
                <a:extLst>
                  <a:ext uri="{FF2B5EF4-FFF2-40B4-BE49-F238E27FC236}">
                    <a16:creationId xmlns:a16="http://schemas.microsoft.com/office/drawing/2014/main" id="{8DC3A611-8C8A-4FCD-B94B-308BF3F375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8" name="Freeform: Shape 87">
                <a:extLst>
                  <a:ext uri="{FF2B5EF4-FFF2-40B4-BE49-F238E27FC236}">
                    <a16:creationId xmlns:a16="http://schemas.microsoft.com/office/drawing/2014/main" id="{71AEE425-C8F2-4D51-B3B9-C6AE116B8D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89" name="Freeform: Shape 88">
                <a:extLst>
                  <a:ext uri="{FF2B5EF4-FFF2-40B4-BE49-F238E27FC236}">
                    <a16:creationId xmlns:a16="http://schemas.microsoft.com/office/drawing/2014/main" id="{A1F1897E-BC38-4EC1-AEBD-3769E3509D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0" name="Freeform: Shape 89">
                <a:extLst>
                  <a:ext uri="{FF2B5EF4-FFF2-40B4-BE49-F238E27FC236}">
                    <a16:creationId xmlns:a16="http://schemas.microsoft.com/office/drawing/2014/main" id="{6304075C-82D1-4C52-A1A0-4A1B485A27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1" name="Freeform: Shape 90">
                <a:extLst>
                  <a:ext uri="{FF2B5EF4-FFF2-40B4-BE49-F238E27FC236}">
                    <a16:creationId xmlns:a16="http://schemas.microsoft.com/office/drawing/2014/main" id="{E4A8B97F-E13E-44CB-979A-5933BBAD68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2" name="Freeform: Shape 91">
                <a:extLst>
                  <a:ext uri="{FF2B5EF4-FFF2-40B4-BE49-F238E27FC236}">
                    <a16:creationId xmlns:a16="http://schemas.microsoft.com/office/drawing/2014/main" id="{DA392D5A-333D-4E50-943D-57329D5B6A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93" name="Freeform: Shape 92">
                <a:extLst>
                  <a:ext uri="{FF2B5EF4-FFF2-40B4-BE49-F238E27FC236}">
                    <a16:creationId xmlns:a16="http://schemas.microsoft.com/office/drawing/2014/main" id="{35D674F9-0D88-444E-B940-45495B59DD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86" name="Freeform: Shape 85">
              <a:extLst>
                <a:ext uri="{FF2B5EF4-FFF2-40B4-BE49-F238E27FC236}">
                  <a16:creationId xmlns:a16="http://schemas.microsoft.com/office/drawing/2014/main" id="{F80EBF7B-0687-4948-A829-C538991992D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spTree>
    <p:extLst>
      <p:ext uri="{BB962C8B-B14F-4D97-AF65-F5344CB8AC3E}">
        <p14:creationId xmlns:p14="http://schemas.microsoft.com/office/powerpoint/2010/main" val="296673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9C6A6A21-4C17-4D70-902F-42976393490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9680322C-01BD-4DDE-8667-A1C82E3414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00CD4D67-14DF-4C2D-B42C-0532C55AC9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A40E032-134E-4905-9B38-5C5D53B86A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25DAE0B8-3872-45CE-8EF9-412CDEC3C4E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3FDCF74-E06B-4837-A10F-033EE637D6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4BADACF-06C7-4B5D-A714-089786B51E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52BFF042-59B9-4F74-8514-96C43FB8B5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70FECA2-981E-4045-81E5-F5F6C72DE6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46180588-4811-426C-A9B6-7B7B800CB302}"/>
              </a:ext>
            </a:extLst>
          </p:cNvPr>
          <p:cNvSpPr>
            <a:spLocks noGrp="1"/>
          </p:cNvSpPr>
          <p:nvPr>
            <p:ph type="title"/>
          </p:nvPr>
        </p:nvSpPr>
        <p:spPr>
          <a:xfrm>
            <a:off x="1198182" y="559813"/>
            <a:ext cx="5605358" cy="1664573"/>
          </a:xfrm>
        </p:spPr>
        <p:txBody>
          <a:bodyPr>
            <a:normAutofit/>
          </a:bodyPr>
          <a:lstStyle/>
          <a:p>
            <a:pPr>
              <a:lnSpc>
                <a:spcPct val="90000"/>
              </a:lnSpc>
            </a:pPr>
            <a:r>
              <a:rPr lang="en-GB" sz="3700"/>
              <a:t>Influence of Hippocratic Circle and the Writings of Galen</a:t>
            </a:r>
          </a:p>
        </p:txBody>
      </p:sp>
      <p:sp>
        <p:nvSpPr>
          <p:cNvPr id="3" name="Content Placeholder 2">
            <a:extLst>
              <a:ext uri="{FF2B5EF4-FFF2-40B4-BE49-F238E27FC236}">
                <a16:creationId xmlns:a16="http://schemas.microsoft.com/office/drawing/2014/main" id="{B0FF0DD1-0BD2-4BF8-8C56-B3B0638291AF}"/>
              </a:ext>
            </a:extLst>
          </p:cNvPr>
          <p:cNvSpPr>
            <a:spLocks noGrp="1"/>
          </p:cNvSpPr>
          <p:nvPr>
            <p:ph idx="1"/>
          </p:nvPr>
        </p:nvSpPr>
        <p:spPr>
          <a:xfrm>
            <a:off x="1185755" y="2384474"/>
            <a:ext cx="5604997" cy="3728613"/>
          </a:xfrm>
        </p:spPr>
        <p:txBody>
          <a:bodyPr vert="horz" lIns="91440" tIns="45720" rIns="91440" bIns="45720" rtlCol="0">
            <a:normAutofit/>
          </a:bodyPr>
          <a:lstStyle/>
          <a:p>
            <a:r>
              <a:rPr lang="en-GB" sz="1800">
                <a:ea typeface="+mn-lt"/>
                <a:cs typeface="+mn-lt"/>
              </a:rPr>
              <a:t>The writings of the Hippocratic circle and Galen whilst being largely lost in Western Europe continued to have a strong influence on medical practices in the Near East. </a:t>
            </a:r>
            <a:endParaRPr lang="en-GB" sz="1800">
              <a:cs typeface="Arial"/>
            </a:endParaRPr>
          </a:p>
          <a:p>
            <a:r>
              <a:rPr lang="en-GB" sz="1800">
                <a:ea typeface="+mn-lt"/>
                <a:cs typeface="+mn-lt"/>
              </a:rPr>
              <a:t>That influence would grow stronger with the triumph of the Arabs and Islam.</a:t>
            </a:r>
            <a:endParaRPr lang="en-GB" sz="1800"/>
          </a:p>
          <a:p>
            <a:endParaRPr lang="en-GB" sz="1800">
              <a:cs typeface="Arial"/>
            </a:endParaRPr>
          </a:p>
        </p:txBody>
      </p:sp>
      <p:pic>
        <p:nvPicPr>
          <p:cNvPr id="4" name="Picture 4" descr="A picture containing text, photo, different, various&#10;&#10;Description automatically generated">
            <a:extLst>
              <a:ext uri="{FF2B5EF4-FFF2-40B4-BE49-F238E27FC236}">
                <a16:creationId xmlns:a16="http://schemas.microsoft.com/office/drawing/2014/main" id="{35768FFF-E13C-4122-8658-8DE625692EC0}"/>
              </a:ext>
            </a:extLst>
          </p:cNvPr>
          <p:cNvPicPr>
            <a:picLocks noChangeAspect="1"/>
          </p:cNvPicPr>
          <p:nvPr/>
        </p:nvPicPr>
        <p:blipFill rotWithShape="1">
          <a:blip r:embed="rId2"/>
          <a:srcRect l="25676" r="22525" b="1"/>
          <a:stretch/>
        </p:blipFill>
        <p:spPr>
          <a:xfrm>
            <a:off x="7188594" y="10"/>
            <a:ext cx="5003406" cy="6857990"/>
          </a:xfrm>
          <a:prstGeom prst="rect">
            <a:avLst/>
          </a:prstGeom>
        </p:spPr>
      </p:pic>
      <p:grpSp>
        <p:nvGrpSpPr>
          <p:cNvPr id="23" name="Bottom Right">
            <a:extLst>
              <a:ext uri="{FF2B5EF4-FFF2-40B4-BE49-F238E27FC236}">
                <a16:creationId xmlns:a16="http://schemas.microsoft.com/office/drawing/2014/main" id="{741948F9-C525-410D-9F0C-63EA1E0F393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4" name="Graphic 157">
              <a:extLst>
                <a:ext uri="{FF2B5EF4-FFF2-40B4-BE49-F238E27FC236}">
                  <a16:creationId xmlns:a16="http://schemas.microsoft.com/office/drawing/2014/main" id="{59C11362-4204-47B3-85DC-7A22A1E30387}"/>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DFD42FE5-B58A-4613-8A3B-D0120D21B6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5A861743-3DF1-47A2-8CFF-99A470A9DC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F3A9B8B-EB41-4F45-8831-A7B5D41E05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659F99D-ACED-471C-8BAC-73C596DDAB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AC603F71-A3F3-49F0-A292-573F37EB67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FB6F9021-2B6B-4252-AC9D-30C1A2C98D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7875012E-B86B-411F-B93B-A69ED6D20BE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FFB9C5D7-2BF3-4748-9582-FF22361FA5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5237029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8"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9FE087E2-E4B7-42FA-A441-7EDEE41B00F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A61B2EF2-665F-429A-9CFB-08C14FAC99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0B0B1C71-6C49-4F64-8859-9CC59D7D98E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66BBF9FA-27D4-45DF-8D9C-623EA4106A8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0F2F0D01-71CB-4693-A192-5BA045A5CF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E740E1FB-ACD1-41FC-9828-9B5D2CAA77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2BABC85-DC43-42B8-8AAA-9198D7A62D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F48F9955-240E-4180-81B8-5909B1A913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8A16728A-5853-49A1-B3C3-C7B51F548FFB}"/>
              </a:ext>
            </a:extLst>
          </p:cNvPr>
          <p:cNvSpPr>
            <a:spLocks noGrp="1"/>
          </p:cNvSpPr>
          <p:nvPr>
            <p:ph type="title"/>
          </p:nvPr>
        </p:nvSpPr>
        <p:spPr>
          <a:xfrm>
            <a:off x="1198182" y="559813"/>
            <a:ext cx="3988369" cy="2236864"/>
          </a:xfrm>
        </p:spPr>
        <p:txBody>
          <a:bodyPr>
            <a:normAutofit/>
          </a:bodyPr>
          <a:lstStyle/>
          <a:p>
            <a:r>
              <a:rPr lang="en-GB"/>
              <a:t>Arab and Islamic Influence</a:t>
            </a:r>
          </a:p>
        </p:txBody>
      </p:sp>
      <p:sp>
        <p:nvSpPr>
          <p:cNvPr id="3" name="Content Placeholder 2">
            <a:extLst>
              <a:ext uri="{FF2B5EF4-FFF2-40B4-BE49-F238E27FC236}">
                <a16:creationId xmlns:a16="http://schemas.microsoft.com/office/drawing/2014/main" id="{6DF178F8-8F7E-4E12-AEE5-938A8AD5EAF8}"/>
              </a:ext>
            </a:extLst>
          </p:cNvPr>
          <p:cNvSpPr>
            <a:spLocks noGrp="1"/>
          </p:cNvSpPr>
          <p:nvPr>
            <p:ph idx="1"/>
          </p:nvPr>
        </p:nvSpPr>
        <p:spPr>
          <a:xfrm>
            <a:off x="1185756" y="2955401"/>
            <a:ext cx="3988112" cy="3157686"/>
          </a:xfrm>
        </p:spPr>
        <p:txBody>
          <a:bodyPr vert="horz" lIns="91440" tIns="45720" rIns="91440" bIns="45720" rtlCol="0">
            <a:normAutofit/>
          </a:bodyPr>
          <a:lstStyle/>
          <a:p>
            <a:r>
              <a:rPr lang="en-GB" sz="1800">
                <a:cs typeface="Arial"/>
              </a:rPr>
              <a:t>Large portions of the Near East would be conquered by the Arabs (by 632CE).</a:t>
            </a:r>
          </a:p>
          <a:p>
            <a:r>
              <a:rPr lang="en-GB" sz="1800">
                <a:cs typeface="Arial"/>
              </a:rPr>
              <a:t>Tolerance of Arabian rules by Christians and Jews</a:t>
            </a:r>
          </a:p>
          <a:p>
            <a:r>
              <a:rPr lang="en-GB" sz="1800">
                <a:cs typeface="Arial"/>
              </a:rPr>
              <a:t>Assimilation of cultures</a:t>
            </a:r>
          </a:p>
        </p:txBody>
      </p:sp>
      <p:pic>
        <p:nvPicPr>
          <p:cNvPr id="4" name="Picture 4" descr="A picture containing table, filled, plate, old&#10;&#10;Description automatically generated">
            <a:extLst>
              <a:ext uri="{FF2B5EF4-FFF2-40B4-BE49-F238E27FC236}">
                <a16:creationId xmlns:a16="http://schemas.microsoft.com/office/drawing/2014/main" id="{CAFE8B08-64A0-44D0-8BCA-DE578B0E32ED}"/>
              </a:ext>
            </a:extLst>
          </p:cNvPr>
          <p:cNvPicPr>
            <a:picLocks noChangeAspect="1"/>
          </p:cNvPicPr>
          <p:nvPr/>
        </p:nvPicPr>
        <p:blipFill>
          <a:blip r:embed="rId3"/>
          <a:stretch>
            <a:fillRect/>
          </a:stretch>
        </p:blipFill>
        <p:spPr>
          <a:xfrm>
            <a:off x="5602903" y="1454328"/>
            <a:ext cx="6387190" cy="3944089"/>
          </a:xfrm>
          <a:prstGeom prst="rect">
            <a:avLst/>
          </a:prstGeom>
        </p:spPr>
      </p:pic>
      <p:grpSp>
        <p:nvGrpSpPr>
          <p:cNvPr id="10"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A48AF179-3265-4A10-A62C-92B7E186C3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9589785B-0300-4D1C-BEFB-DCA5AA0450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7F41DF3E-3189-428F-B4FE-AACA351306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7C51D846-61EF-4EB5-BE03-65A572A2EA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C5417C86-AA6B-4AD4-BD75-694E8E073E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51D5067E-85F6-4202-AFB5-41F9C9EA7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A9598395-257E-4B18-949B-50F109866B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39DDA522-37EB-48B3-9B62-748F75D368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B9D8F012-98AD-4320-BA44-DE1CE4E4DF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843822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E70C64DB-421C-4FFD-8EB1-A7D1A5DC13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5C04BFFB-0C30-49E1-B4F0-2435312199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368C7354-F4EF-4BC5-BF44-01614E0B93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145981B8-FB15-43E7-B1CE-AE4A5E9B13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5F05D22-2B12-4452-A804-346878D55D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B26EE6B-DF99-4B8A-8859-82A92A598A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E8FB053-1663-44BA-8128-0C19BD762A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E5E4F4-4EE0-49E3-98E5-F1E2BB91A7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DABC9844-CFD8-44FE-8832-F544562190EE}"/>
              </a:ext>
            </a:extLst>
          </p:cNvPr>
          <p:cNvSpPr>
            <a:spLocks noGrp="1"/>
          </p:cNvSpPr>
          <p:nvPr>
            <p:ph type="title"/>
          </p:nvPr>
        </p:nvSpPr>
        <p:spPr>
          <a:xfrm>
            <a:off x="1198182" y="559813"/>
            <a:ext cx="4390807" cy="1664573"/>
          </a:xfrm>
        </p:spPr>
        <p:txBody>
          <a:bodyPr>
            <a:normAutofit/>
          </a:bodyPr>
          <a:lstStyle/>
          <a:p>
            <a:r>
              <a:rPr lang="en-GB"/>
              <a:t>Technological Advances</a:t>
            </a:r>
          </a:p>
        </p:txBody>
      </p:sp>
      <p:sp>
        <p:nvSpPr>
          <p:cNvPr id="3" name="Content Placeholder 2">
            <a:extLst>
              <a:ext uri="{FF2B5EF4-FFF2-40B4-BE49-F238E27FC236}">
                <a16:creationId xmlns:a16="http://schemas.microsoft.com/office/drawing/2014/main" id="{F6DD058C-0610-4EB9-B4B0-8B6EA112FACE}"/>
              </a:ext>
            </a:extLst>
          </p:cNvPr>
          <p:cNvSpPr>
            <a:spLocks noGrp="1"/>
          </p:cNvSpPr>
          <p:nvPr>
            <p:ph idx="1"/>
          </p:nvPr>
        </p:nvSpPr>
        <p:spPr>
          <a:xfrm>
            <a:off x="1185756" y="2384474"/>
            <a:ext cx="4390524" cy="3728613"/>
          </a:xfrm>
        </p:spPr>
        <p:txBody>
          <a:bodyPr vert="horz" lIns="91440" tIns="45720" rIns="91440" bIns="45720" rtlCol="0">
            <a:normAutofit/>
          </a:bodyPr>
          <a:lstStyle/>
          <a:p>
            <a:pPr>
              <a:lnSpc>
                <a:spcPct val="100000"/>
              </a:lnSpc>
            </a:pPr>
            <a:r>
              <a:rPr lang="en-GB" sz="1700">
                <a:ea typeface="+mn-lt"/>
                <a:cs typeface="+mn-lt"/>
              </a:rPr>
              <a:t>Technology of sails and nautical charts – the Arabs were great sailors and traders</a:t>
            </a:r>
            <a:endParaRPr lang="en-GB" sz="1700">
              <a:cs typeface="Arial"/>
            </a:endParaRPr>
          </a:p>
          <a:p>
            <a:pPr>
              <a:lnSpc>
                <a:spcPct val="100000"/>
              </a:lnSpc>
            </a:pPr>
            <a:r>
              <a:rPr lang="en-GB" sz="1700">
                <a:ea typeface="+mn-lt"/>
                <a:cs typeface="+mn-lt"/>
              </a:rPr>
              <a:t>Irrigation systems</a:t>
            </a:r>
            <a:endParaRPr lang="en-GB" sz="1700"/>
          </a:p>
          <a:p>
            <a:pPr>
              <a:lnSpc>
                <a:spcPct val="100000"/>
              </a:lnSpc>
            </a:pPr>
            <a:r>
              <a:rPr lang="en-GB" sz="1700">
                <a:ea typeface="+mn-lt"/>
                <a:cs typeface="+mn-lt"/>
              </a:rPr>
              <a:t>Paper and printing (Chinese Invention)</a:t>
            </a:r>
            <a:endParaRPr lang="en-GB" sz="1700"/>
          </a:p>
          <a:p>
            <a:pPr>
              <a:lnSpc>
                <a:spcPct val="100000"/>
              </a:lnSpc>
            </a:pPr>
            <a:r>
              <a:rPr lang="en-GB" sz="1700">
                <a:ea typeface="+mn-lt"/>
                <a:cs typeface="+mn-lt"/>
              </a:rPr>
              <a:t>Numerical system</a:t>
            </a:r>
            <a:endParaRPr lang="en-GB" sz="1700"/>
          </a:p>
          <a:p>
            <a:pPr>
              <a:lnSpc>
                <a:spcPct val="100000"/>
              </a:lnSpc>
            </a:pPr>
            <a:r>
              <a:rPr lang="en-GB" sz="1700">
                <a:ea typeface="+mn-lt"/>
                <a:cs typeface="+mn-lt"/>
              </a:rPr>
              <a:t>Urban civilisation much more opulent and complex than anything seen in Western Europe.</a:t>
            </a:r>
            <a:endParaRPr lang="en-GB" sz="1700"/>
          </a:p>
          <a:p>
            <a:pPr>
              <a:lnSpc>
                <a:spcPct val="100000"/>
              </a:lnSpc>
            </a:pPr>
            <a:r>
              <a:rPr lang="en-GB" sz="1700">
                <a:ea typeface="+mn-lt"/>
                <a:cs typeface="+mn-lt"/>
              </a:rPr>
              <a:t>Mathematics, Science and Medicine continued to be developed and later absorbed by Western Europeans.</a:t>
            </a:r>
            <a:endParaRPr lang="en-GB" sz="1700"/>
          </a:p>
          <a:p>
            <a:pPr>
              <a:lnSpc>
                <a:spcPct val="100000"/>
              </a:lnSpc>
            </a:pPr>
            <a:endParaRPr lang="en-GB" sz="1700">
              <a:cs typeface="Arial"/>
            </a:endParaRPr>
          </a:p>
        </p:txBody>
      </p:sp>
      <p:pic>
        <p:nvPicPr>
          <p:cNvPr id="4" name="Picture 4" descr="A painting of a book&#10;&#10;Description automatically generated">
            <a:extLst>
              <a:ext uri="{FF2B5EF4-FFF2-40B4-BE49-F238E27FC236}">
                <a16:creationId xmlns:a16="http://schemas.microsoft.com/office/drawing/2014/main" id="{96FE8B2D-C4EF-4718-8079-886E10795CFF}"/>
              </a:ext>
            </a:extLst>
          </p:cNvPr>
          <p:cNvPicPr>
            <a:picLocks noChangeAspect="1"/>
          </p:cNvPicPr>
          <p:nvPr/>
        </p:nvPicPr>
        <p:blipFill rotWithShape="1">
          <a:blip r:embed="rId2"/>
          <a:srcRect t="9506" r="1" b="6155"/>
          <a:stretch/>
        </p:blipFill>
        <p:spPr>
          <a:xfrm>
            <a:off x="5996628" y="10"/>
            <a:ext cx="6195372" cy="6857990"/>
          </a:xfrm>
          <a:prstGeom prst="rect">
            <a:avLst/>
          </a:prstGeom>
        </p:spPr>
      </p:pic>
      <p:grpSp>
        <p:nvGrpSpPr>
          <p:cNvPr id="23"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4"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23242A3E-DBD8-44D5-930F-DA776CA069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F331C242-2FF0-40D4-BF95-4A27680F26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B500FE3B-EB2C-4A5D-ABA7-35137B2BA5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E1EA3BF-3A9F-4CD0-9640-6FF67F4430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17F4411F-5B81-451C-A006-8754E1618A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4E4D64BD-20E2-44CF-AEB4-A87A43376B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0B309630-6603-4319-BAB8-93102ABEB3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F540FCD4-859A-4602-9CBC-C697E3877A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8286411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DC655204-C06A-4A55-9BB4-C79C4AF9D63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F83BC876-5C0C-438A-8928-B1EC2E1E4D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B9B3EEC1-86B7-4DB1-AB38-E2D7493927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EB2CD0B-3D3E-4CF3-92F5-7AE77C22C9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01561934-15F2-4620-A65F-28EB73CD7D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B9278E2-D464-4DE2-B229-D3D02ED2B1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7AA3CE0-412D-4C03-9203-878479E0A1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5785346-E446-47E2-B3DD-C1C561E689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F6388E0-BD20-4901-B128-88D3D56A13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A0EE94B6-85DD-4110-A894-BD62F4027F74}"/>
              </a:ext>
            </a:extLst>
          </p:cNvPr>
          <p:cNvSpPr>
            <a:spLocks noGrp="1"/>
          </p:cNvSpPr>
          <p:nvPr>
            <p:ph type="title"/>
          </p:nvPr>
        </p:nvSpPr>
        <p:spPr>
          <a:xfrm>
            <a:off x="1198182" y="559813"/>
            <a:ext cx="4987809" cy="1664573"/>
          </a:xfrm>
        </p:spPr>
        <p:txBody>
          <a:bodyPr>
            <a:normAutofit/>
          </a:bodyPr>
          <a:lstStyle/>
          <a:p>
            <a:pPr>
              <a:lnSpc>
                <a:spcPct val="90000"/>
              </a:lnSpc>
            </a:pPr>
            <a:r>
              <a:rPr lang="en-GB" sz="3700"/>
              <a:t>Early Islamic Understanding of Madness.</a:t>
            </a:r>
          </a:p>
        </p:txBody>
      </p:sp>
      <p:sp>
        <p:nvSpPr>
          <p:cNvPr id="3" name="Content Placeholder 2">
            <a:extLst>
              <a:ext uri="{FF2B5EF4-FFF2-40B4-BE49-F238E27FC236}">
                <a16:creationId xmlns:a16="http://schemas.microsoft.com/office/drawing/2014/main" id="{EDBDA93C-A30F-41C0-A524-B33BF2A3301F}"/>
              </a:ext>
            </a:extLst>
          </p:cNvPr>
          <p:cNvSpPr>
            <a:spLocks noGrp="1"/>
          </p:cNvSpPr>
          <p:nvPr>
            <p:ph idx="1"/>
          </p:nvPr>
        </p:nvSpPr>
        <p:spPr>
          <a:xfrm>
            <a:off x="1185756" y="2384474"/>
            <a:ext cx="4987488" cy="3728613"/>
          </a:xfrm>
        </p:spPr>
        <p:txBody>
          <a:bodyPr vert="horz" lIns="91440" tIns="45720" rIns="91440" bIns="45720" rtlCol="0">
            <a:normAutofit/>
          </a:bodyPr>
          <a:lstStyle/>
          <a:p>
            <a:r>
              <a:rPr lang="en-GB" sz="1800">
                <a:cs typeface="Arial"/>
              </a:rPr>
              <a:t>Medicine and Islamic Culture</a:t>
            </a:r>
          </a:p>
          <a:p>
            <a:r>
              <a:rPr lang="en-GB" sz="1800">
                <a:cs typeface="Arial"/>
              </a:rPr>
              <a:t>Study and practice of medicine</a:t>
            </a:r>
          </a:p>
          <a:p>
            <a:r>
              <a:rPr lang="en-GB" sz="1800">
                <a:cs typeface="Arial"/>
              </a:rPr>
              <a:t>Muhammad</a:t>
            </a:r>
          </a:p>
          <a:p>
            <a:r>
              <a:rPr lang="en-GB" sz="1800">
                <a:cs typeface="Arial"/>
              </a:rPr>
              <a:t>Illness and nutrition</a:t>
            </a:r>
          </a:p>
        </p:txBody>
      </p:sp>
      <p:pic>
        <p:nvPicPr>
          <p:cNvPr id="4" name="Picture 4" descr="A person wearing a hat&#10;&#10;Description automatically generated">
            <a:extLst>
              <a:ext uri="{FF2B5EF4-FFF2-40B4-BE49-F238E27FC236}">
                <a16:creationId xmlns:a16="http://schemas.microsoft.com/office/drawing/2014/main" id="{AEEE13D3-C75A-4D88-8087-70F20C49DC61}"/>
              </a:ext>
            </a:extLst>
          </p:cNvPr>
          <p:cNvPicPr>
            <a:picLocks noChangeAspect="1"/>
          </p:cNvPicPr>
          <p:nvPr/>
        </p:nvPicPr>
        <p:blipFill rotWithShape="1">
          <a:blip r:embed="rId3"/>
          <a:srcRect r="1" b="3751"/>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23" name="Bottom Right">
            <a:extLst>
              <a:ext uri="{FF2B5EF4-FFF2-40B4-BE49-F238E27FC236}">
                <a16:creationId xmlns:a16="http://schemas.microsoft.com/office/drawing/2014/main" id="{4C476EAB-383B-48F9-B661-B049EB50AE6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3045FFB7-76A2-4C6F-A15F-23BF1597CB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F4E5EB5B-D417-4B20-9CBE-F3DCCA5F3D0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56643958-DAAD-4611-BCC7-9BDB5917C2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263D00C7-B9D3-4681-8C55-F137CBD364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0539B678-9BB9-4639-B9A4-4511639BB4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C14F8CDF-D0D2-43AD-A7AB-0871C24A6E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25D54C27-D98D-4E8C-87BD-E0ECAB3BAE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CA10EDED-B646-4197-BF0C-C4A83018BA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9B3D029-DC96-4655-89E2-D9387B3D56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EF12D98D-E6A5-437D-830E-C5C0E7ACE1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6127328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35B6C3-755D-497B-8C73-327EC68F0F00}"/>
              </a:ext>
            </a:extLst>
          </p:cNvPr>
          <p:cNvSpPr>
            <a:spLocks noGrp="1"/>
          </p:cNvSpPr>
          <p:nvPr>
            <p:ph idx="4294967295"/>
          </p:nvPr>
        </p:nvSpPr>
        <p:spPr>
          <a:xfrm>
            <a:off x="0" y="1825625"/>
            <a:ext cx="10515600" cy="4351338"/>
          </a:xfrm>
        </p:spPr>
        <p:txBody>
          <a:bodyPr vert="horz" lIns="91440" tIns="45720" rIns="91440" bIns="45720" rtlCol="0" anchor="t">
            <a:normAutofit/>
          </a:bodyPr>
          <a:lstStyle/>
          <a:p>
            <a:pPr algn="ctr"/>
            <a:r>
              <a:rPr lang="en-GB">
                <a:ea typeface="+mn-lt"/>
                <a:cs typeface="+mn-lt"/>
              </a:rPr>
              <a:t>“The stomach is the House of Illness, and abstinence is the most important medicine. The cause of every illness is poor digestion”</a:t>
            </a:r>
            <a:endParaRPr lang="en-GB">
              <a:cs typeface="Arial"/>
            </a:endParaRPr>
          </a:p>
          <a:p>
            <a:pPr algn="ctr"/>
            <a:r>
              <a:rPr lang="en-GB">
                <a:ea typeface="+mn-lt"/>
                <a:cs typeface="+mn-lt"/>
              </a:rPr>
              <a:t>Ibn Khaldun, Muqaddima, V,18</a:t>
            </a:r>
            <a:endParaRPr lang="en-GB">
              <a:cs typeface="Arial"/>
            </a:endParaRPr>
          </a:p>
          <a:p>
            <a:endParaRPr lang="en-GB">
              <a:cs typeface="Arial"/>
            </a:endParaRPr>
          </a:p>
        </p:txBody>
      </p:sp>
    </p:spTree>
    <p:extLst>
      <p:ext uri="{BB962C8B-B14F-4D97-AF65-F5344CB8AC3E}">
        <p14:creationId xmlns:p14="http://schemas.microsoft.com/office/powerpoint/2010/main" val="24232315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2"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4" name="Top Left">
            <a:extLst>
              <a:ext uri="{FF2B5EF4-FFF2-40B4-BE49-F238E27FC236}">
                <a16:creationId xmlns:a16="http://schemas.microsoft.com/office/drawing/2014/main" id="{DC655204-C06A-4A55-9BB4-C79C4AF9D63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F83BC876-5C0C-438A-8928-B1EC2E1E4D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B9B3EEC1-86B7-4DB1-AB38-E2D7493927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EB2CD0B-3D3E-4CF3-92F5-7AE77C22C9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01561934-15F2-4620-A65F-28EB73CD7D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DB9278E2-D464-4DE2-B229-D3D02ED2B1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7AA3CE0-412D-4C03-9203-878479E0A1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5785346-E446-47E2-B3DD-C1C561E689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F6388E0-BD20-4901-B128-88D3D56A13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2C3AAD73-30ED-40DF-8E7C-E032C2330BEC}"/>
              </a:ext>
            </a:extLst>
          </p:cNvPr>
          <p:cNvSpPr>
            <a:spLocks noGrp="1"/>
          </p:cNvSpPr>
          <p:nvPr>
            <p:ph type="title"/>
          </p:nvPr>
        </p:nvSpPr>
        <p:spPr>
          <a:xfrm>
            <a:off x="1198182" y="559813"/>
            <a:ext cx="4987809" cy="1664573"/>
          </a:xfrm>
        </p:spPr>
        <p:txBody>
          <a:bodyPr>
            <a:normAutofit/>
          </a:bodyPr>
          <a:lstStyle/>
          <a:p>
            <a:pPr>
              <a:lnSpc>
                <a:spcPct val="90000"/>
              </a:lnSpc>
            </a:pPr>
            <a:r>
              <a:rPr lang="en-GB" sz="3700"/>
              <a:t>Early Islamic Understanding of Madness</a:t>
            </a:r>
          </a:p>
        </p:txBody>
      </p:sp>
      <p:sp>
        <p:nvSpPr>
          <p:cNvPr id="3" name="Content Placeholder 2">
            <a:extLst>
              <a:ext uri="{FF2B5EF4-FFF2-40B4-BE49-F238E27FC236}">
                <a16:creationId xmlns:a16="http://schemas.microsoft.com/office/drawing/2014/main" id="{6A18D23B-5B31-4897-88CA-0AF2FDAC3BE2}"/>
              </a:ext>
            </a:extLst>
          </p:cNvPr>
          <p:cNvSpPr>
            <a:spLocks noGrp="1"/>
          </p:cNvSpPr>
          <p:nvPr>
            <p:ph idx="1"/>
          </p:nvPr>
        </p:nvSpPr>
        <p:spPr>
          <a:xfrm>
            <a:off x="1185756" y="2384474"/>
            <a:ext cx="4987488" cy="3728613"/>
          </a:xfrm>
        </p:spPr>
        <p:txBody>
          <a:bodyPr vert="horz" lIns="91440" tIns="45720" rIns="91440" bIns="45720" rtlCol="0">
            <a:normAutofit/>
          </a:bodyPr>
          <a:lstStyle/>
          <a:p>
            <a:r>
              <a:rPr lang="en-GB" sz="1800">
                <a:ea typeface="+mn-lt"/>
                <a:cs typeface="+mn-lt"/>
              </a:rPr>
              <a:t>There was a strong belief in spirits and spells and the need to placate the </a:t>
            </a:r>
            <a:r>
              <a:rPr lang="en-GB" sz="1800" i="1">
                <a:ea typeface="+mn-lt"/>
                <a:cs typeface="+mn-lt"/>
              </a:rPr>
              <a:t>jinn </a:t>
            </a:r>
            <a:r>
              <a:rPr lang="en-GB" sz="1800">
                <a:ea typeface="+mn-lt"/>
                <a:cs typeface="+mn-lt"/>
              </a:rPr>
              <a:t>(demons)</a:t>
            </a:r>
            <a:endParaRPr lang="en-GB" sz="1800">
              <a:cs typeface="Arial"/>
            </a:endParaRPr>
          </a:p>
          <a:p>
            <a:r>
              <a:rPr lang="en-GB" sz="1800">
                <a:ea typeface="+mn-lt"/>
                <a:cs typeface="+mn-lt"/>
              </a:rPr>
              <a:t>Like Christian beliefs, early Muslims believed that madness was caused by a supernatural being – jinn.</a:t>
            </a:r>
            <a:endParaRPr lang="en-GB" sz="1800"/>
          </a:p>
          <a:p>
            <a:endParaRPr lang="en-GB" sz="1800">
              <a:cs typeface="Arial"/>
            </a:endParaRPr>
          </a:p>
        </p:txBody>
      </p:sp>
      <p:pic>
        <p:nvPicPr>
          <p:cNvPr id="4" name="Picture 4" descr="A picture containing photo, young, fabric, small&#10;&#10;Description automatically generated">
            <a:extLst>
              <a:ext uri="{FF2B5EF4-FFF2-40B4-BE49-F238E27FC236}">
                <a16:creationId xmlns:a16="http://schemas.microsoft.com/office/drawing/2014/main" id="{C32FFB0A-0611-4930-A99A-F1C40A64DADF}"/>
              </a:ext>
            </a:extLst>
          </p:cNvPr>
          <p:cNvPicPr>
            <a:picLocks noChangeAspect="1"/>
          </p:cNvPicPr>
          <p:nvPr/>
        </p:nvPicPr>
        <p:blipFill rotWithShape="1">
          <a:blip r:embed="rId3"/>
          <a:srcRect l="22889" r="10613" b="2"/>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35" name="Bottom Right">
            <a:extLst>
              <a:ext uri="{FF2B5EF4-FFF2-40B4-BE49-F238E27FC236}">
                <a16:creationId xmlns:a16="http://schemas.microsoft.com/office/drawing/2014/main" id="{4C476EAB-383B-48F9-B661-B049EB50AE6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3045FFB7-76A2-4C6F-A15F-23BF1597CB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F4E5EB5B-D417-4B20-9CBE-F3DCCA5F3D0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56643958-DAAD-4611-BCC7-9BDB5917C2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263D00C7-B9D3-4681-8C55-F137CBD364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0539B678-9BB9-4639-B9A4-4511639BB4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C14F8CDF-D0D2-43AD-A7AB-0871C24A6E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25D54C27-D98D-4E8C-87BD-E0ECAB3BAE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CA10EDED-B646-4197-BF0C-C4A83018BA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9B3D029-DC96-4655-89E2-D9387B3D56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EF12D98D-E6A5-437D-830E-C5C0E7ACE1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2981148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F91F4035-959D-40EA-9ED3-54D7D9F4FCE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045E2AF-1845-4545-A9FF-7D3216584F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5BE7A2A2-15E6-4A15-B530-5E032A5FFC8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63B03F4F-8EDD-464C-81E1-C164C24659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28F01ECD-47F6-44CD-B4AB-0FBD815247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A10932A3-4E58-4C01-9A56-C81D17B109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B85BB675-7BE0-4CA1-9AD5-ED4D025B23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BF42C07-1CBF-40FB-9E81-0F5B321491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4D2ED55B-6CCB-4D83-829D-7A094A260AC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CCBA6E29-D1FC-43EC-980C-A71B8732FC75}"/>
              </a:ext>
            </a:extLst>
          </p:cNvPr>
          <p:cNvSpPr>
            <a:spLocks noGrp="1"/>
          </p:cNvSpPr>
          <p:nvPr>
            <p:ph type="title"/>
          </p:nvPr>
        </p:nvSpPr>
        <p:spPr>
          <a:xfrm>
            <a:off x="1198182" y="559813"/>
            <a:ext cx="10246090" cy="1471193"/>
          </a:xfrm>
        </p:spPr>
        <p:txBody>
          <a:bodyPr>
            <a:normAutofit/>
          </a:bodyPr>
          <a:lstStyle/>
          <a:p>
            <a:r>
              <a:rPr lang="en-GB"/>
              <a:t>Influence of Galen on Islamic Physicians</a:t>
            </a:r>
            <a:endParaRPr lang="en-US"/>
          </a:p>
        </p:txBody>
      </p:sp>
      <p:pic>
        <p:nvPicPr>
          <p:cNvPr id="4" name="Picture 4" descr="A picture containing photo, covered, old&#10;&#10;Description automatically generated">
            <a:extLst>
              <a:ext uri="{FF2B5EF4-FFF2-40B4-BE49-F238E27FC236}">
                <a16:creationId xmlns:a16="http://schemas.microsoft.com/office/drawing/2014/main" id="{7572B365-7DE0-46CE-8759-0C48929D58B4}"/>
              </a:ext>
            </a:extLst>
          </p:cNvPr>
          <p:cNvPicPr>
            <a:picLocks noChangeAspect="1"/>
          </p:cNvPicPr>
          <p:nvPr/>
        </p:nvPicPr>
        <p:blipFill>
          <a:blip r:embed="rId2"/>
          <a:stretch>
            <a:fillRect/>
          </a:stretch>
        </p:blipFill>
        <p:spPr>
          <a:xfrm>
            <a:off x="1240695" y="2304937"/>
            <a:ext cx="4882244" cy="3808151"/>
          </a:xfrm>
          <a:prstGeom prst="rect">
            <a:avLst/>
          </a:prstGeom>
        </p:spPr>
      </p:pic>
      <p:grpSp>
        <p:nvGrpSpPr>
          <p:cNvPr id="23" name="Bottom Right">
            <a:extLst>
              <a:ext uri="{FF2B5EF4-FFF2-40B4-BE49-F238E27FC236}">
                <a16:creationId xmlns:a16="http://schemas.microsoft.com/office/drawing/2014/main" id="{F8C79A14-3318-47D6-94E0-D72F5E6F5C0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6011FF69-E5EB-4D05-9167-FE7DA4CF1D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9905169A-D272-4155-9E47-5703960833E3}"/>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A1116A2A-960D-43CF-8696-9D4FD7BD6C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F80BC2-A486-4B4F-917D-CE7920E066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898188E1-7424-46DB-AEAE-8392162B754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4B6B101-6F39-41E0-99FA-32DDD9AFD89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55DA8B34-60DC-484F-A43B-470626EB66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F51478F3-89B4-4150-9B1C-EDC4B61E271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DC5B79A9-93A6-4C42-87F3-DC4DBA1522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34B5EEC1-94B8-4DD2-B1B7-F7FF109898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B4A2848D-841B-4A7E-924E-41055181352C}"/>
              </a:ext>
            </a:extLst>
          </p:cNvPr>
          <p:cNvSpPr>
            <a:spLocks noGrp="1"/>
          </p:cNvSpPr>
          <p:nvPr>
            <p:ph idx="1"/>
          </p:nvPr>
        </p:nvSpPr>
        <p:spPr>
          <a:xfrm>
            <a:off x="6477002" y="2304938"/>
            <a:ext cx="4967269" cy="3808150"/>
          </a:xfrm>
        </p:spPr>
        <p:txBody>
          <a:bodyPr vert="horz" lIns="91440" tIns="45720" rIns="91440" bIns="45720" rtlCol="0">
            <a:normAutofit/>
          </a:bodyPr>
          <a:lstStyle/>
          <a:p>
            <a:pPr>
              <a:lnSpc>
                <a:spcPct val="100000"/>
              </a:lnSpc>
            </a:pPr>
            <a:r>
              <a:rPr lang="en-GB" sz="1300">
                <a:ea typeface="+mn-lt"/>
                <a:cs typeface="+mn-lt"/>
              </a:rPr>
              <a:t>Some of the manifestations of madness that we are familiar with today were recognised and explored by Galen:  </a:t>
            </a:r>
            <a:endParaRPr lang="en-GB" sz="1300">
              <a:cs typeface="Arial"/>
            </a:endParaRPr>
          </a:p>
          <a:p>
            <a:pPr>
              <a:lnSpc>
                <a:spcPct val="100000"/>
              </a:lnSpc>
            </a:pPr>
            <a:r>
              <a:rPr lang="en-GB" sz="1300">
                <a:ea typeface="+mn-lt"/>
                <a:cs typeface="+mn-lt"/>
              </a:rPr>
              <a:t>Hysteria, epilepsy, mania and melancholia</a:t>
            </a:r>
            <a:endParaRPr lang="en-GB" sz="1300"/>
          </a:p>
          <a:p>
            <a:pPr>
              <a:lnSpc>
                <a:spcPct val="100000"/>
              </a:lnSpc>
            </a:pPr>
            <a:r>
              <a:rPr lang="en-GB" sz="1300">
                <a:ea typeface="+mn-lt"/>
                <a:cs typeface="+mn-lt"/>
              </a:rPr>
              <a:t>Islamic physicians were heavily influenced by his teachings and also believed that a physiological disturbance was what caused mental instability.</a:t>
            </a:r>
            <a:endParaRPr lang="en-GB" sz="1300"/>
          </a:p>
          <a:p>
            <a:pPr>
              <a:lnSpc>
                <a:spcPct val="100000"/>
              </a:lnSpc>
            </a:pPr>
            <a:r>
              <a:rPr lang="en-GB" sz="1300">
                <a:ea typeface="+mn-lt"/>
                <a:cs typeface="+mn-lt"/>
              </a:rPr>
              <a:t>Melancholy or other such mental illnesses were attributed to:</a:t>
            </a:r>
            <a:endParaRPr lang="en-GB" sz="1300"/>
          </a:p>
          <a:p>
            <a:pPr>
              <a:lnSpc>
                <a:spcPct val="100000"/>
              </a:lnSpc>
            </a:pPr>
            <a:r>
              <a:rPr lang="en-GB" sz="1300">
                <a:ea typeface="+mn-lt"/>
                <a:cs typeface="+mn-lt"/>
              </a:rPr>
              <a:t>Excess eating or drinking</a:t>
            </a:r>
            <a:endParaRPr lang="en-GB" sz="1300"/>
          </a:p>
          <a:p>
            <a:pPr>
              <a:lnSpc>
                <a:spcPct val="100000"/>
              </a:lnSpc>
            </a:pPr>
            <a:r>
              <a:rPr lang="en-GB" sz="1300">
                <a:ea typeface="+mn-lt"/>
                <a:cs typeface="+mn-lt"/>
              </a:rPr>
              <a:t>Temperament from birth</a:t>
            </a:r>
            <a:endParaRPr lang="en-GB" sz="1300"/>
          </a:p>
          <a:p>
            <a:pPr>
              <a:lnSpc>
                <a:spcPct val="100000"/>
              </a:lnSpc>
            </a:pPr>
            <a:r>
              <a:rPr lang="en-GB" sz="1300">
                <a:ea typeface="+mn-lt"/>
                <a:cs typeface="+mn-lt"/>
              </a:rPr>
              <a:t>Too much or too little exercise</a:t>
            </a:r>
            <a:endParaRPr lang="en-GB" sz="1300"/>
          </a:p>
          <a:p>
            <a:pPr>
              <a:lnSpc>
                <a:spcPct val="100000"/>
              </a:lnSpc>
            </a:pPr>
            <a:r>
              <a:rPr lang="en-GB" sz="1300">
                <a:ea typeface="+mn-lt"/>
                <a:cs typeface="+mn-lt"/>
              </a:rPr>
              <a:t>Irregular bowel movement</a:t>
            </a:r>
            <a:endParaRPr lang="en-GB" sz="1300"/>
          </a:p>
          <a:p>
            <a:pPr>
              <a:lnSpc>
                <a:spcPct val="100000"/>
              </a:lnSpc>
            </a:pPr>
            <a:r>
              <a:rPr lang="en-GB" sz="1300">
                <a:ea typeface="+mn-lt"/>
                <a:cs typeface="+mn-lt"/>
              </a:rPr>
              <a:t>All attributed to excess black bile in the body.</a:t>
            </a:r>
            <a:endParaRPr lang="en-GB" sz="1300"/>
          </a:p>
          <a:p>
            <a:pPr>
              <a:lnSpc>
                <a:spcPct val="100000"/>
              </a:lnSpc>
            </a:pPr>
            <a:endParaRPr lang="en-GB" sz="1300">
              <a:cs typeface="Arial"/>
            </a:endParaRPr>
          </a:p>
        </p:txBody>
      </p:sp>
    </p:spTree>
    <p:extLst>
      <p:ext uri="{BB962C8B-B14F-4D97-AF65-F5344CB8AC3E}">
        <p14:creationId xmlns:p14="http://schemas.microsoft.com/office/powerpoint/2010/main" val="30081914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59E56786-1492-44B2-AE21-44B20A2837EC}"/>
              </a:ext>
            </a:extLst>
          </p:cNvPr>
          <p:cNvSpPr>
            <a:spLocks noGrp="1"/>
          </p:cNvSpPr>
          <p:nvPr>
            <p:ph type="title"/>
          </p:nvPr>
        </p:nvSpPr>
        <p:spPr>
          <a:xfrm>
            <a:off x="5388460" y="559813"/>
            <a:ext cx="5605358" cy="1664573"/>
          </a:xfrm>
        </p:spPr>
        <p:txBody>
          <a:bodyPr>
            <a:normAutofit/>
          </a:bodyPr>
          <a:lstStyle/>
          <a:p>
            <a:r>
              <a:rPr lang="en-GB"/>
              <a:t>Al-ma-Gusi – Kitab Al-Malaki</a:t>
            </a:r>
          </a:p>
        </p:txBody>
      </p:sp>
      <p:pic>
        <p:nvPicPr>
          <p:cNvPr id="4" name="Picture 4" descr="Text, letter&#10;&#10;Description automatically generated">
            <a:extLst>
              <a:ext uri="{FF2B5EF4-FFF2-40B4-BE49-F238E27FC236}">
                <a16:creationId xmlns:a16="http://schemas.microsoft.com/office/drawing/2014/main" id="{243D3CF8-4A3B-4CFA-93B7-65F1A8DA2FBA}"/>
              </a:ext>
            </a:extLst>
          </p:cNvPr>
          <p:cNvPicPr>
            <a:picLocks noChangeAspect="1"/>
          </p:cNvPicPr>
          <p:nvPr/>
        </p:nvPicPr>
        <p:blipFill>
          <a:blip r:embed="rId3"/>
          <a:stretch>
            <a:fillRect/>
          </a:stretch>
        </p:blipFill>
        <p:spPr>
          <a:xfrm>
            <a:off x="201906" y="1123624"/>
            <a:ext cx="4817466" cy="4605497"/>
          </a:xfrm>
          <a:prstGeom prst="rect">
            <a:avLst/>
          </a:prstGeom>
        </p:spPr>
      </p:pic>
      <p:grpSp>
        <p:nvGrpSpPr>
          <p:cNvPr id="8" name="Top left">
            <a:extLst>
              <a:ext uri="{FF2B5EF4-FFF2-40B4-BE49-F238E27FC236}">
                <a16:creationId xmlns:a16="http://schemas.microsoft.com/office/drawing/2014/main" id="{C4F70370-17DE-499D-8256-4F9A352BA9F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267F3889-D5A7-4B0B-A5C8-910CE49F90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80968393-494B-4758-914C-AC92C74110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13B9ECD2-208D-4E4C-85C7-86FAEFBCF6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CEC0DB1-FD35-4E6A-A339-227F3A2D619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FE530033-EC4D-4252-B937-8ABB2D681DE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2136133D-A7F2-42FA-B919-60AC41C7785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54D267CA-94E7-4FD5-942D-5C3DE29C91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0D7B39F-6C07-4FE8-A354-9F9A126091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grpSp>
        <p:nvGrpSpPr>
          <p:cNvPr id="10" name="Bottom Right">
            <a:extLst>
              <a:ext uri="{FF2B5EF4-FFF2-40B4-BE49-F238E27FC236}">
                <a16:creationId xmlns:a16="http://schemas.microsoft.com/office/drawing/2014/main" id="{C493BE25-7BED-4AAF-B05A-9EB10C80EF72}"/>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2C74F867-72FD-4FAA-9932-767684A758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186A5D6B-01F1-41A2-8AE2-E20E30B0488B}"/>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6FB5D595-CCC3-47E7-B8F1-88394EF1FD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E36CCDE7-57DC-4910-B815-A1C0C0D8D1C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005B41E5-C3EB-4C22-B6DE-8928C8314EE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CC24D105-2918-455F-B496-92D82E1BD04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9FA8C24E-CE9B-4872-9D15-D4B4A24D541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0726FA3-32BA-48EA-8DCB-23BBFC7188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BEB3500D-7293-48F7-8F7E-D60FF252C12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C1D84803-4454-41CE-AFB6-4477054653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EBCE73B8-99EC-4B1B-B41C-8CDEB8E1D301}"/>
              </a:ext>
            </a:extLst>
          </p:cNvPr>
          <p:cNvSpPr>
            <a:spLocks noGrp="1"/>
          </p:cNvSpPr>
          <p:nvPr>
            <p:ph idx="1"/>
          </p:nvPr>
        </p:nvSpPr>
        <p:spPr>
          <a:xfrm>
            <a:off x="5401248" y="2384474"/>
            <a:ext cx="5604997" cy="3728613"/>
          </a:xfrm>
        </p:spPr>
        <p:txBody>
          <a:bodyPr vert="horz" lIns="91440" tIns="45720" rIns="91440" bIns="45720" rtlCol="0">
            <a:normAutofit/>
          </a:bodyPr>
          <a:lstStyle/>
          <a:p>
            <a:r>
              <a:rPr lang="en-GB" sz="1800">
                <a:ea typeface="+mn-lt"/>
                <a:cs typeface="+mn-lt"/>
              </a:rPr>
              <a:t>•Kitab al-Malaki (Liber Pantegni and Liber Regius - Latin)</a:t>
            </a:r>
            <a:endParaRPr lang="en-GB" sz="1800">
              <a:cs typeface="Arial"/>
            </a:endParaRPr>
          </a:p>
          <a:p>
            <a:r>
              <a:rPr lang="en-GB" sz="1800">
                <a:ea typeface="+mn-lt"/>
                <a:cs typeface="+mn-lt"/>
              </a:rPr>
              <a:t>•The issue of madness arises in many sections of the book. </a:t>
            </a:r>
            <a:endParaRPr lang="en-GB" sz="1800"/>
          </a:p>
          <a:p>
            <a:endParaRPr lang="en-GB" sz="1800">
              <a:cs typeface="Arial"/>
            </a:endParaRPr>
          </a:p>
          <a:p>
            <a:endParaRPr lang="en-GB" sz="1800">
              <a:cs typeface="Arial"/>
            </a:endParaRPr>
          </a:p>
        </p:txBody>
      </p:sp>
    </p:spTree>
    <p:extLst>
      <p:ext uri="{BB962C8B-B14F-4D97-AF65-F5344CB8AC3E}">
        <p14:creationId xmlns:p14="http://schemas.microsoft.com/office/powerpoint/2010/main" val="6735120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B3AC4-CE48-4D4A-A6CC-4AA4F8778358}"/>
              </a:ext>
            </a:extLst>
          </p:cNvPr>
          <p:cNvSpPr>
            <a:spLocks noGrp="1"/>
          </p:cNvSpPr>
          <p:nvPr>
            <p:ph type="title"/>
          </p:nvPr>
        </p:nvSpPr>
        <p:spPr/>
        <p:txBody>
          <a:bodyPr/>
          <a:lstStyle/>
          <a:p>
            <a:r>
              <a:rPr lang="en-GB"/>
              <a:t>The Naturals and The Non-Naturals</a:t>
            </a:r>
          </a:p>
        </p:txBody>
      </p:sp>
      <p:sp>
        <p:nvSpPr>
          <p:cNvPr id="3" name="Content Placeholder 2">
            <a:extLst>
              <a:ext uri="{FF2B5EF4-FFF2-40B4-BE49-F238E27FC236}">
                <a16:creationId xmlns:a16="http://schemas.microsoft.com/office/drawing/2014/main" id="{AAEA3B3D-5578-402C-9BB4-46D4F7644C20}"/>
              </a:ext>
            </a:extLst>
          </p:cNvPr>
          <p:cNvSpPr>
            <a:spLocks noGrp="1"/>
          </p:cNvSpPr>
          <p:nvPr>
            <p:ph idx="1"/>
          </p:nvPr>
        </p:nvSpPr>
        <p:spPr/>
        <p:txBody>
          <a:bodyPr vert="horz" lIns="91440" tIns="45720" rIns="91440" bIns="45720" rtlCol="0" anchor="t">
            <a:normAutofit lnSpcReduction="10000"/>
          </a:bodyPr>
          <a:lstStyle/>
          <a:p>
            <a:r>
              <a:rPr lang="en-GB">
                <a:ea typeface="+mn-lt"/>
                <a:cs typeface="+mn-lt"/>
              </a:rPr>
              <a:t>The seven ‘naturals’ were the fundamental sections of the body, they were the elements, temperaments, humours, parts of the body, faculties, functions and the pneumata</a:t>
            </a:r>
            <a:endParaRPr lang="en-GB">
              <a:cs typeface="Arial"/>
            </a:endParaRPr>
          </a:p>
          <a:p>
            <a:r>
              <a:rPr lang="en-GB">
                <a:ea typeface="+mn-lt"/>
                <a:cs typeface="+mn-lt"/>
              </a:rPr>
              <a:t>The ‘non-naturals’ included the environment, activity, rest, sleep, wakefulness, diet, exercise, bodily functions and psychic occurances. </a:t>
            </a:r>
            <a:endParaRPr lang="en-GB"/>
          </a:p>
          <a:p>
            <a:r>
              <a:rPr lang="en-GB">
                <a:ea typeface="+mn-lt"/>
                <a:cs typeface="+mn-lt"/>
              </a:rPr>
              <a:t>Al-Majusi was aware of the psychic situations that could bring about illness. Emotions, including anger, fear, sadness, passion all could be hazardous to one’s health.</a:t>
            </a:r>
            <a:endParaRPr lang="en-GB"/>
          </a:p>
          <a:p>
            <a:endParaRPr lang="en-GB">
              <a:cs typeface="Arial"/>
            </a:endParaRPr>
          </a:p>
        </p:txBody>
      </p:sp>
    </p:spTree>
    <p:extLst>
      <p:ext uri="{BB962C8B-B14F-4D97-AF65-F5344CB8AC3E}">
        <p14:creationId xmlns:p14="http://schemas.microsoft.com/office/powerpoint/2010/main" val="21631691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9C6A6A21-4C17-4D70-902F-42976393490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9680322C-01BD-4DDE-8667-A1C82E3414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00CD4D67-14DF-4C2D-B42C-0532C55AC9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4A40E032-134E-4905-9B38-5C5D53B86A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25DAE0B8-3872-45CE-8EF9-412CDEC3C4E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3FDCF74-E06B-4837-A10F-033EE637D6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4BADACF-06C7-4B5D-A714-089786B51E6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52BFF042-59B9-4F74-8514-96C43FB8B5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70FECA2-981E-4045-81E5-F5F6C72DE6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5A65B860-5951-46C8-B97E-9DB847A341A1}"/>
              </a:ext>
            </a:extLst>
          </p:cNvPr>
          <p:cNvSpPr>
            <a:spLocks noGrp="1"/>
          </p:cNvSpPr>
          <p:nvPr>
            <p:ph type="title"/>
          </p:nvPr>
        </p:nvSpPr>
        <p:spPr>
          <a:xfrm>
            <a:off x="1198182" y="559813"/>
            <a:ext cx="5605358" cy="1664573"/>
          </a:xfrm>
        </p:spPr>
        <p:txBody>
          <a:bodyPr>
            <a:normAutofit/>
          </a:bodyPr>
          <a:lstStyle/>
          <a:p>
            <a:pPr>
              <a:lnSpc>
                <a:spcPct val="90000"/>
              </a:lnSpc>
            </a:pPr>
            <a:r>
              <a:rPr lang="en-GB" sz="3700"/>
              <a:t>The relationship between the brain and the stomach</a:t>
            </a:r>
          </a:p>
        </p:txBody>
      </p:sp>
      <p:sp>
        <p:nvSpPr>
          <p:cNvPr id="3" name="Content Placeholder 2">
            <a:extLst>
              <a:ext uri="{FF2B5EF4-FFF2-40B4-BE49-F238E27FC236}">
                <a16:creationId xmlns:a16="http://schemas.microsoft.com/office/drawing/2014/main" id="{FB133AF6-6170-4C92-BB52-0C074571245A}"/>
              </a:ext>
            </a:extLst>
          </p:cNvPr>
          <p:cNvSpPr>
            <a:spLocks noGrp="1"/>
          </p:cNvSpPr>
          <p:nvPr>
            <p:ph idx="1"/>
          </p:nvPr>
        </p:nvSpPr>
        <p:spPr>
          <a:xfrm>
            <a:off x="1185755" y="2384474"/>
            <a:ext cx="5604997" cy="3728613"/>
          </a:xfrm>
        </p:spPr>
        <p:txBody>
          <a:bodyPr vert="horz" lIns="91440" tIns="45720" rIns="91440" bIns="45720" rtlCol="0">
            <a:normAutofit/>
          </a:bodyPr>
          <a:lstStyle/>
          <a:p>
            <a:r>
              <a:rPr lang="en-GB" sz="1800">
                <a:ea typeface="+mn-lt"/>
                <a:cs typeface="+mn-lt"/>
              </a:rPr>
              <a:t>Heat</a:t>
            </a:r>
            <a:endParaRPr lang="en-GB" sz="1800">
              <a:cs typeface="Arial"/>
            </a:endParaRPr>
          </a:p>
          <a:p>
            <a:r>
              <a:rPr lang="en-GB" sz="1800">
                <a:ea typeface="+mn-lt"/>
                <a:cs typeface="+mn-lt"/>
              </a:rPr>
              <a:t>Hot</a:t>
            </a:r>
            <a:endParaRPr lang="en-GB" sz="1800"/>
          </a:p>
          <a:p>
            <a:r>
              <a:rPr lang="en-GB" sz="1800">
                <a:ea typeface="+mn-lt"/>
                <a:cs typeface="+mn-lt"/>
              </a:rPr>
              <a:t>Cold</a:t>
            </a:r>
            <a:endParaRPr lang="en-GB" sz="1800"/>
          </a:p>
          <a:p>
            <a:r>
              <a:rPr lang="en-GB" sz="1800">
                <a:ea typeface="+mn-lt"/>
                <a:cs typeface="+mn-lt"/>
              </a:rPr>
              <a:t>Melancholy – Black Bile</a:t>
            </a:r>
            <a:endParaRPr lang="en-GB" sz="1800"/>
          </a:p>
          <a:p>
            <a:endParaRPr lang="en-GB" sz="1800">
              <a:cs typeface="Arial"/>
            </a:endParaRPr>
          </a:p>
        </p:txBody>
      </p:sp>
      <p:pic>
        <p:nvPicPr>
          <p:cNvPr id="4" name="Picture 4" descr="A close up of a logo&#10;&#10;Description automatically generated">
            <a:extLst>
              <a:ext uri="{FF2B5EF4-FFF2-40B4-BE49-F238E27FC236}">
                <a16:creationId xmlns:a16="http://schemas.microsoft.com/office/drawing/2014/main" id="{26E0861C-BD5D-4419-B5A4-AFB7B6535E63}"/>
              </a:ext>
            </a:extLst>
          </p:cNvPr>
          <p:cNvPicPr>
            <a:picLocks noChangeAspect="1"/>
          </p:cNvPicPr>
          <p:nvPr/>
        </p:nvPicPr>
        <p:blipFill rotWithShape="1">
          <a:blip r:embed="rId3"/>
          <a:srcRect l="24267" r="27033" b="-1"/>
          <a:stretch/>
        </p:blipFill>
        <p:spPr>
          <a:xfrm>
            <a:off x="7188594" y="10"/>
            <a:ext cx="5003406" cy="6857990"/>
          </a:xfrm>
          <a:prstGeom prst="rect">
            <a:avLst/>
          </a:prstGeom>
        </p:spPr>
      </p:pic>
      <p:grpSp>
        <p:nvGrpSpPr>
          <p:cNvPr id="23" name="Bottom Right">
            <a:extLst>
              <a:ext uri="{FF2B5EF4-FFF2-40B4-BE49-F238E27FC236}">
                <a16:creationId xmlns:a16="http://schemas.microsoft.com/office/drawing/2014/main" id="{741948F9-C525-410D-9F0C-63EA1E0F393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4" name="Graphic 157">
              <a:extLst>
                <a:ext uri="{FF2B5EF4-FFF2-40B4-BE49-F238E27FC236}">
                  <a16:creationId xmlns:a16="http://schemas.microsoft.com/office/drawing/2014/main" id="{59C11362-4204-47B3-85DC-7A22A1E30387}"/>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DFD42FE5-B58A-4613-8A3B-D0120D21B6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5A861743-3DF1-47A2-8CFF-99A470A9DC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9F3A9B8B-EB41-4F45-8831-A7B5D41E05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D659F99D-ACED-471C-8BAC-73C596DDABA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AC603F71-A3F3-49F0-A292-573F37EB67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FB6F9021-2B6B-4252-AC9D-30C1A2C98D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7875012E-B86B-411F-B93B-A69ED6D20BE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FFB9C5D7-2BF3-4748-9582-FF22361FA5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0928907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16E12301-1C96-4D15-9838-D5B894B223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book&#10;&#10;Description automatically generated">
            <a:extLst>
              <a:ext uri="{FF2B5EF4-FFF2-40B4-BE49-F238E27FC236}">
                <a16:creationId xmlns:a16="http://schemas.microsoft.com/office/drawing/2014/main" id="{1671FE00-6C5B-434E-A794-A5B2D79213D9}"/>
              </a:ext>
            </a:extLst>
          </p:cNvPr>
          <p:cNvPicPr>
            <a:picLocks noChangeAspect="1"/>
          </p:cNvPicPr>
          <p:nvPr/>
        </p:nvPicPr>
        <p:blipFill rotWithShape="1">
          <a:blip r:embed="rId3">
            <a:alphaModFix amt="60000"/>
          </a:blip>
          <a:srcRect t="19124" r="-1" b="9444"/>
          <a:stretch/>
        </p:blipFill>
        <p:spPr>
          <a:xfrm>
            <a:off x="20" y="10"/>
            <a:ext cx="12188932" cy="6856614"/>
          </a:xfrm>
          <a:prstGeom prst="rect">
            <a:avLst/>
          </a:prstGeom>
        </p:spPr>
      </p:pic>
      <p:grpSp>
        <p:nvGrpSpPr>
          <p:cNvPr id="15"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6" name="Freeform: Shape 15">
              <a:extLst>
                <a:ext uri="{FF2B5EF4-FFF2-40B4-BE49-F238E27FC236}">
                  <a16:creationId xmlns:a16="http://schemas.microsoft.com/office/drawing/2014/main" id="{A5107DF9-40C8-458E-82E1-523137E7A9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BD83295-4F37-4B80-AF77-1798FB80C5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65888C74-4F56-4347-8944-E676A3C8967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A69429CD-28C1-4DC7-84AD-4421A0AC8E4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762D63CF-41E9-4561-A945-E199ABE7541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C95C339-F16B-492F-903D-A6855F56E1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E85BC65A-0C9A-45A6-B18B-5E020CE983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B5AF3DBA-DE74-479B-A043-2AC39E28DC08}"/>
              </a:ext>
            </a:extLst>
          </p:cNvPr>
          <p:cNvSpPr>
            <a:spLocks noGrp="1"/>
          </p:cNvSpPr>
          <p:nvPr>
            <p:ph type="title"/>
          </p:nvPr>
        </p:nvSpPr>
        <p:spPr>
          <a:xfrm>
            <a:off x="1198181" y="726066"/>
            <a:ext cx="4795282" cy="5018227"/>
          </a:xfrm>
        </p:spPr>
        <p:txBody>
          <a:bodyPr anchor="ctr">
            <a:normAutofit/>
          </a:bodyPr>
          <a:lstStyle/>
          <a:p>
            <a:r>
              <a:rPr lang="en-GB">
                <a:solidFill>
                  <a:srgbClr val="FFFFFF"/>
                </a:solidFill>
              </a:rPr>
              <a:t>Treatments</a:t>
            </a:r>
          </a:p>
        </p:txBody>
      </p:sp>
      <p:grpSp>
        <p:nvGrpSpPr>
          <p:cNvPr id="24"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5"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1C989BD5-54F6-4747-83F1-81FCAEDAD80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6D7EE029-E135-4899-AC49-78D6946CDA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4C9494D7-A3EA-4A41-8910-6B6FE95E5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89E7F2B7-DEB2-4B2A-99F9-10622D09E1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9DACD4DB-BAF5-43DD-8CC8-4200A16D66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532D7D7-91B4-4F7C-B38E-5BBD5F3B42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2B7428A0-A810-46D6-9CC7-2475B2DF6EE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9C4A0E07-B9C5-49FB-B94A-B28D740C74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F83DCBF8-E83A-4CE6-A9A8-5DE1AF2CF956}"/>
              </a:ext>
            </a:extLst>
          </p:cNvPr>
          <p:cNvSpPr>
            <a:spLocks noGrp="1"/>
          </p:cNvSpPr>
          <p:nvPr>
            <p:ph idx="1"/>
          </p:nvPr>
        </p:nvSpPr>
        <p:spPr>
          <a:xfrm>
            <a:off x="6195372" y="726538"/>
            <a:ext cx="4977905" cy="5017076"/>
          </a:xfrm>
        </p:spPr>
        <p:txBody>
          <a:bodyPr vert="horz" lIns="91440" tIns="45720" rIns="91440" bIns="45720" rtlCol="0" anchor="ctr">
            <a:normAutofit/>
          </a:bodyPr>
          <a:lstStyle/>
          <a:p>
            <a:r>
              <a:rPr lang="en-GB" sz="1800">
                <a:solidFill>
                  <a:srgbClr val="FFFFFF"/>
                </a:solidFill>
                <a:ea typeface="+mn-lt"/>
                <a:cs typeface="+mn-lt"/>
              </a:rPr>
              <a:t>•The origins of melancholia</a:t>
            </a:r>
            <a:endParaRPr lang="en-GB" sz="1800">
              <a:solidFill>
                <a:srgbClr val="FFFFFF"/>
              </a:solidFill>
              <a:cs typeface="Arial"/>
            </a:endParaRPr>
          </a:p>
          <a:p>
            <a:pPr lvl="1"/>
            <a:r>
              <a:rPr lang="en-GB" sz="1800">
                <a:solidFill>
                  <a:srgbClr val="FFFFFF"/>
                </a:solidFill>
                <a:ea typeface="+mn-lt"/>
                <a:cs typeface="+mn-lt"/>
              </a:rPr>
              <a:t>The Brain</a:t>
            </a:r>
            <a:endParaRPr lang="en-GB" sz="1800">
              <a:solidFill>
                <a:srgbClr val="FFFFFF"/>
              </a:solidFill>
              <a:cs typeface="Arial"/>
            </a:endParaRPr>
          </a:p>
          <a:p>
            <a:pPr lvl="1"/>
            <a:r>
              <a:rPr lang="en-GB" sz="1800">
                <a:solidFill>
                  <a:srgbClr val="FFFFFF"/>
                </a:solidFill>
                <a:ea typeface="+mn-lt"/>
                <a:cs typeface="+mn-lt"/>
              </a:rPr>
              <a:t>Burnt yellow bile</a:t>
            </a:r>
            <a:endParaRPr lang="en-GB" sz="1800">
              <a:solidFill>
                <a:srgbClr val="FFFFFF"/>
              </a:solidFill>
              <a:cs typeface="Arial"/>
            </a:endParaRPr>
          </a:p>
          <a:p>
            <a:endParaRPr lang="en-GB" sz="1800">
              <a:solidFill>
                <a:srgbClr val="FFFFFF"/>
              </a:solidFill>
              <a:cs typeface="Arial"/>
            </a:endParaRPr>
          </a:p>
        </p:txBody>
      </p:sp>
    </p:spTree>
    <p:extLst>
      <p:ext uri="{BB962C8B-B14F-4D97-AF65-F5344CB8AC3E}">
        <p14:creationId xmlns:p14="http://schemas.microsoft.com/office/powerpoint/2010/main" val="13580673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6"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7" name="Top Left">
            <a:extLst>
              <a:ext uri="{FF2B5EF4-FFF2-40B4-BE49-F238E27FC236}">
                <a16:creationId xmlns:a16="http://schemas.microsoft.com/office/drawing/2014/main" id="{DC655204-C06A-4A55-9BB4-C79C4AF9D63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 name="Freeform: Shape 14">
              <a:extLst>
                <a:ext uri="{FF2B5EF4-FFF2-40B4-BE49-F238E27FC236}">
                  <a16:creationId xmlns:a16="http://schemas.microsoft.com/office/drawing/2014/main" id="{F83BC876-5C0C-438A-8928-B1EC2E1E4D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38" name="Freeform: Shape 15">
              <a:extLst>
                <a:ext uri="{FF2B5EF4-FFF2-40B4-BE49-F238E27FC236}">
                  <a16:creationId xmlns:a16="http://schemas.microsoft.com/office/drawing/2014/main" id="{B9B3EEC1-86B7-4DB1-AB38-E2D7493927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BEB2CD0B-3D3E-4CF3-92F5-7AE77C22C9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01561934-15F2-4620-A65F-28EB73CD7D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9278E2-D464-4DE2-B229-D3D02ED2B1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67AA3CE0-412D-4C03-9203-878479E0A1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85785346-E446-47E2-B3DD-C1C561E6893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0F6388E0-BD20-4901-B128-88D3D56A13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12C8A0DF-FDD3-4B93-B345-F045CEDB467E}"/>
              </a:ext>
            </a:extLst>
          </p:cNvPr>
          <p:cNvSpPr>
            <a:spLocks noGrp="1"/>
          </p:cNvSpPr>
          <p:nvPr>
            <p:ph type="title"/>
          </p:nvPr>
        </p:nvSpPr>
        <p:spPr>
          <a:xfrm>
            <a:off x="1198182" y="559813"/>
            <a:ext cx="4987809" cy="1664573"/>
          </a:xfrm>
        </p:spPr>
        <p:txBody>
          <a:bodyPr>
            <a:normAutofit/>
          </a:bodyPr>
          <a:lstStyle/>
          <a:p>
            <a:pPr>
              <a:lnSpc>
                <a:spcPct val="90000"/>
              </a:lnSpc>
            </a:pPr>
            <a:r>
              <a:rPr lang="en-GB" sz="3700"/>
              <a:t>Canon of Medicine – Ibn </a:t>
            </a:r>
            <a:r>
              <a:rPr lang="en-GB" sz="3700" err="1"/>
              <a:t>Sina</a:t>
            </a:r>
            <a:r>
              <a:rPr lang="en-GB" sz="3700"/>
              <a:t> (Avicenna)</a:t>
            </a:r>
          </a:p>
        </p:txBody>
      </p:sp>
      <p:sp>
        <p:nvSpPr>
          <p:cNvPr id="3" name="Content Placeholder 2">
            <a:extLst>
              <a:ext uri="{FF2B5EF4-FFF2-40B4-BE49-F238E27FC236}">
                <a16:creationId xmlns:a16="http://schemas.microsoft.com/office/drawing/2014/main" id="{75B79DD8-6F93-4F40-A734-4DB063AFD931}"/>
              </a:ext>
            </a:extLst>
          </p:cNvPr>
          <p:cNvSpPr>
            <a:spLocks noGrp="1"/>
          </p:cNvSpPr>
          <p:nvPr>
            <p:ph idx="1"/>
          </p:nvPr>
        </p:nvSpPr>
        <p:spPr>
          <a:xfrm>
            <a:off x="1185756" y="2384474"/>
            <a:ext cx="4987488" cy="3728613"/>
          </a:xfrm>
        </p:spPr>
        <p:txBody>
          <a:bodyPr vert="horz" lIns="91440" tIns="45720" rIns="91440" bIns="45720" rtlCol="0">
            <a:normAutofit/>
          </a:bodyPr>
          <a:lstStyle/>
          <a:p>
            <a:r>
              <a:rPr lang="en-GB" sz="1800">
                <a:ea typeface="+mn-lt"/>
                <a:cs typeface="+mn-lt"/>
              </a:rPr>
              <a:t>Largely influenced by Aristotle, the Canon of Medicine is a five-volume encyclopaedia (Qanun) compiled by the Persian philosopher Ibn Sina (Avicenna – Latin) and completed in 1025.</a:t>
            </a:r>
            <a:endParaRPr lang="en-GB" sz="1800">
              <a:cs typeface="Arial"/>
            </a:endParaRPr>
          </a:p>
          <a:p>
            <a:r>
              <a:rPr lang="en-GB" sz="1800">
                <a:ea typeface="+mn-lt"/>
                <a:cs typeface="+mn-lt"/>
              </a:rPr>
              <a:t>The encyclopaedia was translated into Latin towards the end of the 12</a:t>
            </a:r>
            <a:r>
              <a:rPr lang="en-GB" sz="1800" baseline="30000">
                <a:ea typeface="+mn-lt"/>
                <a:cs typeface="+mn-lt"/>
              </a:rPr>
              <a:t>th</a:t>
            </a:r>
            <a:r>
              <a:rPr lang="en-GB" sz="1800">
                <a:ea typeface="+mn-lt"/>
                <a:cs typeface="+mn-lt"/>
              </a:rPr>
              <a:t> Century CE and became a significant reference source for physicians in the Western European universities well into the 18</a:t>
            </a:r>
            <a:r>
              <a:rPr lang="en-GB" sz="1800" baseline="30000">
                <a:ea typeface="+mn-lt"/>
                <a:cs typeface="+mn-lt"/>
              </a:rPr>
              <a:t>th</a:t>
            </a:r>
            <a:r>
              <a:rPr lang="en-GB" sz="1800">
                <a:ea typeface="+mn-lt"/>
                <a:cs typeface="+mn-lt"/>
              </a:rPr>
              <a:t> century.</a:t>
            </a:r>
            <a:endParaRPr lang="en-GB" sz="1800"/>
          </a:p>
          <a:p>
            <a:endParaRPr lang="en-GB" sz="1800">
              <a:cs typeface="Arial"/>
            </a:endParaRPr>
          </a:p>
        </p:txBody>
      </p:sp>
      <p:pic>
        <p:nvPicPr>
          <p:cNvPr id="5" name="Picture 11" descr="Text&#10;&#10;Description automatically generated">
            <a:extLst>
              <a:ext uri="{FF2B5EF4-FFF2-40B4-BE49-F238E27FC236}">
                <a16:creationId xmlns:a16="http://schemas.microsoft.com/office/drawing/2014/main" id="{7062D988-925E-48B7-B7BB-0D03B2A053FF}"/>
              </a:ext>
            </a:extLst>
          </p:cNvPr>
          <p:cNvPicPr>
            <a:picLocks noChangeAspect="1"/>
          </p:cNvPicPr>
          <p:nvPr/>
        </p:nvPicPr>
        <p:blipFill rotWithShape="1">
          <a:blip r:embed="rId3"/>
          <a:srcRect l="18402" r="12847" b="-1"/>
          <a:stretch/>
        </p:blipFill>
        <p:spPr>
          <a:xfrm>
            <a:off x="6508749" y="862806"/>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39" name="Bottom Right">
            <a:extLst>
              <a:ext uri="{FF2B5EF4-FFF2-40B4-BE49-F238E27FC236}">
                <a16:creationId xmlns:a16="http://schemas.microsoft.com/office/drawing/2014/main" id="{4C476EAB-383B-48F9-B661-B049EB50AE6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40" name="Freeform: Shape 24">
              <a:extLst>
                <a:ext uri="{FF2B5EF4-FFF2-40B4-BE49-F238E27FC236}">
                  <a16:creationId xmlns:a16="http://schemas.microsoft.com/office/drawing/2014/main" id="{3045FFB7-76A2-4C6F-A15F-23BF1597CB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6" name="Graphic 157">
              <a:extLst>
                <a:ext uri="{FF2B5EF4-FFF2-40B4-BE49-F238E27FC236}">
                  <a16:creationId xmlns:a16="http://schemas.microsoft.com/office/drawing/2014/main" id="{F4E5EB5B-D417-4B20-9CBE-F3DCCA5F3D0A}"/>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8" name="Freeform: Shape 27">
                <a:extLst>
                  <a:ext uri="{FF2B5EF4-FFF2-40B4-BE49-F238E27FC236}">
                    <a16:creationId xmlns:a16="http://schemas.microsoft.com/office/drawing/2014/main" id="{56643958-DAAD-4611-BCC7-9BDB5917C2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263D00C7-B9D3-4681-8C55-F137CBD364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0539B678-9BB9-4639-B9A4-4511639BB4B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C14F8CDF-D0D2-43AD-A7AB-0871C24A6E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25D54C27-D98D-4E8C-87BD-E0ECAB3BAE9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CA10EDED-B646-4197-BF0C-C4A83018BAF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B9B3D029-DC96-4655-89E2-D9387B3D564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7" name="Freeform: Shape 26">
              <a:extLst>
                <a:ext uri="{FF2B5EF4-FFF2-40B4-BE49-F238E27FC236}">
                  <a16:creationId xmlns:a16="http://schemas.microsoft.com/office/drawing/2014/main" id="{EF12D98D-E6A5-437D-830E-C5C0E7ACE1C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5330232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6B72B514-4AB8-43DF-84D4-951DBF368CED}"/>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C18CBCFF-BD6B-4455-9B70-EFE805CA297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8C930A72-C529-4D5D-B460-A5A5375F98E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792FE3B2-9E8F-4022-93E8-BAAD0D50BB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5F85196A-D084-4219-B329-E5A7032CFD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B8174307-CBF0-4926-99C3-3072804B32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3DDE618-1CD3-4BE5-8742-5D51BBF30D4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8D73DBA2-8AAA-4F85-81B5-99B96A4710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BA346AE2-9E14-4CFB-8DD3-0B1633621B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1D47A5D3-E430-471F-8343-FA4708B45369}"/>
              </a:ext>
            </a:extLst>
          </p:cNvPr>
          <p:cNvSpPr>
            <a:spLocks noGrp="1"/>
          </p:cNvSpPr>
          <p:nvPr>
            <p:ph type="title"/>
          </p:nvPr>
        </p:nvSpPr>
        <p:spPr>
          <a:xfrm>
            <a:off x="1198182" y="559813"/>
            <a:ext cx="5605358" cy="1664573"/>
          </a:xfrm>
        </p:spPr>
        <p:txBody>
          <a:bodyPr>
            <a:normAutofit/>
          </a:bodyPr>
          <a:lstStyle/>
          <a:p>
            <a:r>
              <a:rPr lang="en-GB"/>
              <a:t>Canon of Medicine</a:t>
            </a:r>
          </a:p>
        </p:txBody>
      </p:sp>
      <p:sp>
        <p:nvSpPr>
          <p:cNvPr id="3" name="Content Placeholder 2">
            <a:extLst>
              <a:ext uri="{FF2B5EF4-FFF2-40B4-BE49-F238E27FC236}">
                <a16:creationId xmlns:a16="http://schemas.microsoft.com/office/drawing/2014/main" id="{3B2EA273-C74C-41EC-AE77-7B90CE057441}"/>
              </a:ext>
            </a:extLst>
          </p:cNvPr>
          <p:cNvSpPr>
            <a:spLocks noGrp="1"/>
          </p:cNvSpPr>
          <p:nvPr>
            <p:ph idx="1"/>
          </p:nvPr>
        </p:nvSpPr>
        <p:spPr>
          <a:xfrm>
            <a:off x="1185755" y="2384474"/>
            <a:ext cx="5604997" cy="3728613"/>
          </a:xfrm>
        </p:spPr>
        <p:txBody>
          <a:bodyPr vert="horz" lIns="91440" tIns="45720" rIns="91440" bIns="45720" rtlCol="0">
            <a:normAutofit/>
          </a:bodyPr>
          <a:lstStyle/>
          <a:p>
            <a:r>
              <a:rPr lang="en-GB" sz="1800">
                <a:ea typeface="+mn-lt"/>
                <a:cs typeface="+mn-lt"/>
              </a:rPr>
              <a:t>Divided into five parts and discusses diseases of the body, and the compounds of medicine.</a:t>
            </a:r>
            <a:endParaRPr lang="en-GB" sz="1800">
              <a:cs typeface="Arial"/>
            </a:endParaRPr>
          </a:p>
          <a:p>
            <a:r>
              <a:rPr lang="en-GB" sz="1800">
                <a:ea typeface="+mn-lt"/>
                <a:cs typeface="+mn-lt"/>
              </a:rPr>
              <a:t>It follows the Aristotelian ideas of mental illness and the primacy of the heart and the brain.</a:t>
            </a:r>
            <a:endParaRPr lang="en-GB" sz="1800"/>
          </a:p>
          <a:p>
            <a:endParaRPr lang="en-GB" sz="1800">
              <a:cs typeface="Arial"/>
            </a:endParaRPr>
          </a:p>
        </p:txBody>
      </p:sp>
      <p:pic>
        <p:nvPicPr>
          <p:cNvPr id="4" name="Picture 4" descr="A close up of a mans face&#10;&#10;Description automatically generated">
            <a:extLst>
              <a:ext uri="{FF2B5EF4-FFF2-40B4-BE49-F238E27FC236}">
                <a16:creationId xmlns:a16="http://schemas.microsoft.com/office/drawing/2014/main" id="{92F17B80-9294-4AC2-9D30-7CDA1ECF6ABB}"/>
              </a:ext>
            </a:extLst>
          </p:cNvPr>
          <p:cNvPicPr>
            <a:picLocks noChangeAspect="1"/>
          </p:cNvPicPr>
          <p:nvPr/>
        </p:nvPicPr>
        <p:blipFill>
          <a:blip r:embed="rId3"/>
          <a:stretch>
            <a:fillRect/>
          </a:stretch>
        </p:blipFill>
        <p:spPr>
          <a:xfrm>
            <a:off x="7758921" y="567942"/>
            <a:ext cx="3644877" cy="5716862"/>
          </a:xfrm>
          <a:prstGeom prst="rect">
            <a:avLst/>
          </a:prstGeom>
        </p:spPr>
      </p:pic>
      <p:grpSp>
        <p:nvGrpSpPr>
          <p:cNvPr id="23" name="Bottom Right">
            <a:extLst>
              <a:ext uri="{FF2B5EF4-FFF2-40B4-BE49-F238E27FC236}">
                <a16:creationId xmlns:a16="http://schemas.microsoft.com/office/drawing/2014/main" id="{DD2E06CA-048F-403F-AD47-B098C0A25DA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324E2410-B321-4174-8C27-7749F2A57F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EE03354E-6E8A-4926-8545-B6B873F1F278}"/>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5BBCAC88-02AA-4773-A48A-D144EA52EE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6C51D753-137C-455D-97D4-ACCB464D93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02ABCEE4-D638-4555-AC4A-7E190462FA7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2F383AB0-7670-4584-8F01-4324D54BB94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4CD1567B-7D6D-497B-8CA8-14D96E01061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CF3C4A9D-7E63-4D24-B697-23D58B3160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315D2559-8BE6-439C-83F0-CE5BF53C94A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0A374A4F-696B-4911-BE1B-B180D09A17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7214386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E70C64DB-421C-4FFD-8EB1-A7D1A5DC13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5C04BFFB-0C30-49E1-B4F0-2435312199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368C7354-F4EF-4BC5-BF44-01614E0B93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145981B8-FB15-43E7-B1CE-AE4A5E9B13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75F05D22-2B12-4452-A804-346878D55D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7B26EE6B-DF99-4B8A-8859-82A92A598A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CE8FB053-1663-44BA-8128-0C19BD762A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E5E4F4-4EE0-49E3-98E5-F1E2BB91A7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FBACAB54-8ECD-4C95-9506-7BBB85FB7DC2}"/>
              </a:ext>
            </a:extLst>
          </p:cNvPr>
          <p:cNvSpPr>
            <a:spLocks noGrp="1"/>
          </p:cNvSpPr>
          <p:nvPr>
            <p:ph type="title"/>
          </p:nvPr>
        </p:nvSpPr>
        <p:spPr>
          <a:xfrm>
            <a:off x="1198182" y="559813"/>
            <a:ext cx="4390807" cy="1664573"/>
          </a:xfrm>
        </p:spPr>
        <p:txBody>
          <a:bodyPr>
            <a:normAutofit/>
          </a:bodyPr>
          <a:lstStyle/>
          <a:p>
            <a:pPr>
              <a:lnSpc>
                <a:spcPct val="90000"/>
              </a:lnSpc>
            </a:pPr>
            <a:r>
              <a:rPr lang="en-GB" sz="3700"/>
              <a:t>Treatment of the Insane (Middle Ages)</a:t>
            </a:r>
          </a:p>
        </p:txBody>
      </p:sp>
      <p:sp>
        <p:nvSpPr>
          <p:cNvPr id="3" name="Content Placeholder 2">
            <a:extLst>
              <a:ext uri="{FF2B5EF4-FFF2-40B4-BE49-F238E27FC236}">
                <a16:creationId xmlns:a16="http://schemas.microsoft.com/office/drawing/2014/main" id="{EC133B69-3E57-40C9-94B8-803FCCE0E039}"/>
              </a:ext>
            </a:extLst>
          </p:cNvPr>
          <p:cNvSpPr>
            <a:spLocks noGrp="1"/>
          </p:cNvSpPr>
          <p:nvPr>
            <p:ph idx="1"/>
          </p:nvPr>
        </p:nvSpPr>
        <p:spPr>
          <a:xfrm>
            <a:off x="1185756" y="2384474"/>
            <a:ext cx="4390524" cy="3728613"/>
          </a:xfrm>
        </p:spPr>
        <p:txBody>
          <a:bodyPr vert="horz" lIns="91440" tIns="45720" rIns="91440" bIns="45720" rtlCol="0">
            <a:normAutofit/>
          </a:bodyPr>
          <a:lstStyle/>
          <a:p>
            <a:pPr>
              <a:lnSpc>
                <a:spcPct val="100000"/>
              </a:lnSpc>
            </a:pPr>
            <a:r>
              <a:rPr lang="en-GB" sz="1500">
                <a:ea typeface="+mn-lt"/>
                <a:cs typeface="+mn-lt"/>
              </a:rPr>
              <a:t>•Special provision for the insane in hospitals</a:t>
            </a:r>
            <a:endParaRPr lang="en-GB" sz="1500">
              <a:cs typeface="Arial"/>
            </a:endParaRPr>
          </a:p>
          <a:p>
            <a:pPr lvl="1">
              <a:lnSpc>
                <a:spcPct val="100000"/>
              </a:lnSpc>
            </a:pPr>
            <a:r>
              <a:rPr lang="en-GB" sz="1500" i="1">
                <a:ea typeface="+mn-lt"/>
                <a:cs typeface="+mn-lt"/>
              </a:rPr>
              <a:t>Maristan</a:t>
            </a:r>
            <a:endParaRPr lang="en-GB" sz="1500">
              <a:cs typeface="Arial"/>
            </a:endParaRPr>
          </a:p>
          <a:p>
            <a:pPr>
              <a:lnSpc>
                <a:spcPct val="100000"/>
              </a:lnSpc>
            </a:pPr>
            <a:r>
              <a:rPr lang="en-GB" sz="1500">
                <a:ea typeface="+mn-lt"/>
                <a:cs typeface="+mn-lt"/>
              </a:rPr>
              <a:t>Existed from around the 9</a:t>
            </a:r>
            <a:r>
              <a:rPr lang="en-GB" sz="1500" baseline="30000">
                <a:ea typeface="+mn-lt"/>
                <a:cs typeface="+mn-lt"/>
              </a:rPr>
              <a:t>th</a:t>
            </a:r>
            <a:r>
              <a:rPr lang="en-GB" sz="1500">
                <a:ea typeface="+mn-lt"/>
                <a:cs typeface="+mn-lt"/>
              </a:rPr>
              <a:t> century, but it’s difficult to know exactly what went on in the hospitals, due to lack of source material.</a:t>
            </a:r>
            <a:endParaRPr lang="en-GB" sz="1500"/>
          </a:p>
          <a:p>
            <a:pPr>
              <a:lnSpc>
                <a:spcPct val="100000"/>
              </a:lnSpc>
            </a:pPr>
            <a:r>
              <a:rPr lang="en-GB" sz="1500">
                <a:ea typeface="+mn-lt"/>
                <a:cs typeface="+mn-lt"/>
              </a:rPr>
              <a:t>Seem to have been modelled on the early Eastern Christian monastic infirmaries – </a:t>
            </a:r>
            <a:r>
              <a:rPr lang="en-GB" sz="1500" i="1">
                <a:ea typeface="+mn-lt"/>
                <a:cs typeface="+mn-lt"/>
              </a:rPr>
              <a:t>xenodocheion.</a:t>
            </a:r>
            <a:endParaRPr lang="en-GB" sz="1500"/>
          </a:p>
          <a:p>
            <a:pPr>
              <a:lnSpc>
                <a:spcPct val="100000"/>
              </a:lnSpc>
            </a:pPr>
            <a:r>
              <a:rPr lang="en-GB" sz="1500">
                <a:ea typeface="+mn-lt"/>
                <a:cs typeface="+mn-lt"/>
              </a:rPr>
              <a:t>Earliest evidence for hospital care for the insane is in a report by Ahmad ibn Tulun, governor of Egypt (AD872-3)</a:t>
            </a:r>
            <a:endParaRPr lang="en-GB" sz="1500">
              <a:cs typeface="Arial"/>
            </a:endParaRPr>
          </a:p>
          <a:p>
            <a:pPr>
              <a:lnSpc>
                <a:spcPct val="100000"/>
              </a:lnSpc>
            </a:pPr>
            <a:endParaRPr lang="en-GB" sz="1500">
              <a:cs typeface="Arial"/>
            </a:endParaRPr>
          </a:p>
        </p:txBody>
      </p:sp>
      <p:pic>
        <p:nvPicPr>
          <p:cNvPr id="4" name="Picture 4" descr="A castle on top of a brick building&#10;&#10;Description automatically generated">
            <a:extLst>
              <a:ext uri="{FF2B5EF4-FFF2-40B4-BE49-F238E27FC236}">
                <a16:creationId xmlns:a16="http://schemas.microsoft.com/office/drawing/2014/main" id="{03E0EFA5-03BD-464C-AFF6-2B55EF1FD576}"/>
              </a:ext>
            </a:extLst>
          </p:cNvPr>
          <p:cNvPicPr>
            <a:picLocks noChangeAspect="1"/>
          </p:cNvPicPr>
          <p:nvPr/>
        </p:nvPicPr>
        <p:blipFill rotWithShape="1">
          <a:blip r:embed="rId3"/>
          <a:srcRect l="19867" r="19832" b="-1"/>
          <a:stretch/>
        </p:blipFill>
        <p:spPr>
          <a:xfrm>
            <a:off x="5996628" y="10"/>
            <a:ext cx="6195372" cy="6857990"/>
          </a:xfrm>
          <a:prstGeom prst="rect">
            <a:avLst/>
          </a:prstGeom>
        </p:spPr>
      </p:pic>
      <p:grpSp>
        <p:nvGrpSpPr>
          <p:cNvPr id="23"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4"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6" name="Freeform: Shape 25">
                <a:extLst>
                  <a:ext uri="{FF2B5EF4-FFF2-40B4-BE49-F238E27FC236}">
                    <a16:creationId xmlns:a16="http://schemas.microsoft.com/office/drawing/2014/main" id="{23242A3E-DBD8-44D5-930F-DA776CA069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F331C242-2FF0-40D4-BF95-4A27680F26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B500FE3B-EB2C-4A5D-ABA7-35137B2BA5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E1EA3BF-3A9F-4CD0-9640-6FF67F4430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17F4411F-5B81-451C-A006-8754E1618A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4E4D64BD-20E2-44CF-AEB4-A87A43376B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0B309630-6603-4319-BAB8-93102ABEB3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5" name="Freeform: Shape 24">
              <a:extLst>
                <a:ext uri="{FF2B5EF4-FFF2-40B4-BE49-F238E27FC236}">
                  <a16:creationId xmlns:a16="http://schemas.microsoft.com/office/drawing/2014/main" id="{F540FCD4-859A-4602-9CBC-C697E3877A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2979544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01E26-C2C1-463B-865B-27EBB41922BF}"/>
              </a:ext>
            </a:extLst>
          </p:cNvPr>
          <p:cNvSpPr>
            <a:spLocks noGrp="1"/>
          </p:cNvSpPr>
          <p:nvPr>
            <p:ph type="title"/>
          </p:nvPr>
        </p:nvSpPr>
        <p:spPr/>
        <p:txBody>
          <a:bodyPr>
            <a:normAutofit/>
          </a:bodyPr>
          <a:lstStyle/>
          <a:p>
            <a:r>
              <a:rPr lang="en-GB"/>
              <a:t>what is this person suffering from?</a:t>
            </a:r>
          </a:p>
        </p:txBody>
      </p:sp>
      <p:sp>
        <p:nvSpPr>
          <p:cNvPr id="3" name="Content Placeholder 2">
            <a:extLst>
              <a:ext uri="{FF2B5EF4-FFF2-40B4-BE49-F238E27FC236}">
                <a16:creationId xmlns:a16="http://schemas.microsoft.com/office/drawing/2014/main" id="{AA85E16B-89B9-4112-B0A6-880C8523D6E7}"/>
              </a:ext>
            </a:extLst>
          </p:cNvPr>
          <p:cNvSpPr>
            <a:spLocks noGrp="1"/>
          </p:cNvSpPr>
          <p:nvPr>
            <p:ph idx="1"/>
          </p:nvPr>
        </p:nvSpPr>
        <p:spPr/>
        <p:txBody>
          <a:bodyPr vert="horz" lIns="91440" tIns="45720" rIns="91440" bIns="45720" rtlCol="0" anchor="t">
            <a:noAutofit/>
          </a:bodyPr>
          <a:lstStyle/>
          <a:p>
            <a:r>
              <a:rPr lang="en-GB" sz="2400">
                <a:ea typeface="+mn-lt"/>
                <a:cs typeface="+mn-lt"/>
              </a:rPr>
              <a:t>By patience and ruses my troubles I baulk,</a:t>
            </a:r>
            <a:br>
              <a:rPr lang="en-GB" sz="2400">
                <a:ea typeface="+mn-lt"/>
                <a:cs typeface="+mn-lt"/>
              </a:rPr>
            </a:br>
            <a:r>
              <a:rPr lang="en-GB" sz="2400">
                <a:ea typeface="+mn-lt"/>
                <a:cs typeface="+mn-lt"/>
              </a:rPr>
              <a:t> and keep my mind free from reflecting by talk.</a:t>
            </a:r>
            <a:br>
              <a:rPr lang="en-GB" sz="2400">
                <a:ea typeface="+mn-lt"/>
                <a:cs typeface="+mn-lt"/>
              </a:rPr>
            </a:br>
            <a:r>
              <a:rPr lang="en-GB" sz="2400">
                <a:ea typeface="+mn-lt"/>
                <a:cs typeface="+mn-lt"/>
              </a:rPr>
              <a:t> I hope for the morrow, but when it appears,</a:t>
            </a:r>
            <a:br>
              <a:rPr lang="en-GB" sz="2400">
                <a:ea typeface="+mn-lt"/>
                <a:cs typeface="+mn-lt"/>
              </a:rPr>
            </a:br>
            <a:r>
              <a:rPr lang="en-GB" sz="2400">
                <a:ea typeface="+mn-lt"/>
                <a:cs typeface="+mn-lt"/>
              </a:rPr>
              <a:t> my patience turns traitor with increase of fears.</a:t>
            </a:r>
            <a:br>
              <a:rPr lang="en-GB" sz="2400">
                <a:ea typeface="+mn-lt"/>
                <a:cs typeface="+mn-lt"/>
              </a:rPr>
            </a:br>
            <a:r>
              <a:rPr lang="en-GB" sz="2400">
                <a:ea typeface="+mn-lt"/>
                <a:cs typeface="+mn-lt"/>
              </a:rPr>
              <a:t> Anxiety quits not, nor terminates woe:</a:t>
            </a:r>
            <a:br>
              <a:rPr lang="en-GB" sz="2400">
                <a:ea typeface="+mn-lt"/>
                <a:cs typeface="+mn-lt"/>
              </a:rPr>
            </a:br>
            <a:r>
              <a:rPr lang="en-GB" sz="2400">
                <a:ea typeface="+mn-lt"/>
                <a:cs typeface="+mn-lt"/>
              </a:rPr>
              <a:t> joy makes no appearance, tears cease not to flow.</a:t>
            </a:r>
            <a:br>
              <a:rPr lang="en-GB" sz="2400">
                <a:ea typeface="+mn-lt"/>
                <a:cs typeface="+mn-lt"/>
              </a:rPr>
            </a:br>
            <a:r>
              <a:rPr lang="en-GB" sz="2400">
                <a:ea typeface="+mn-lt"/>
                <a:cs typeface="+mn-lt"/>
              </a:rPr>
              <a:t> To god I complain of the pains I endure:</a:t>
            </a:r>
            <a:br>
              <a:rPr lang="en-GB" sz="2400">
                <a:ea typeface="+mn-lt"/>
                <a:cs typeface="+mn-lt"/>
              </a:rPr>
            </a:br>
            <a:r>
              <a:rPr lang="en-GB" sz="2400">
                <a:ea typeface="+mn-lt"/>
                <a:cs typeface="+mn-lt"/>
              </a:rPr>
              <a:t> he knows that myself I can compass no cure.</a:t>
            </a:r>
          </a:p>
          <a:p>
            <a:endParaRPr lang="en-GB" sz="2400" cap="all">
              <a:cs typeface="Arial"/>
            </a:endParaRPr>
          </a:p>
          <a:p>
            <a:pPr>
              <a:buNone/>
            </a:pPr>
            <a:r>
              <a:rPr lang="en-GB" sz="1800">
                <a:ea typeface="+mn-lt"/>
                <a:cs typeface="+mn-lt"/>
              </a:rPr>
              <a:t>Al-hasan ibn ‘awn – a patient in the hospital in basra.</a:t>
            </a:r>
            <a:endParaRPr lang="en-GB" sz="1800"/>
          </a:p>
          <a:p>
            <a:pPr marL="0" indent="0">
              <a:buNone/>
            </a:pPr>
            <a:endParaRPr lang="en-GB" sz="2400" cap="all">
              <a:cs typeface="Arial"/>
            </a:endParaRPr>
          </a:p>
        </p:txBody>
      </p:sp>
    </p:spTree>
    <p:extLst>
      <p:ext uri="{BB962C8B-B14F-4D97-AF65-F5344CB8AC3E}">
        <p14:creationId xmlns:p14="http://schemas.microsoft.com/office/powerpoint/2010/main" val="12799013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7" name="Freeform: Shape 16">
              <a:extLst>
                <a:ext uri="{FF2B5EF4-FFF2-40B4-BE49-F238E27FC236}">
                  <a16:creationId xmlns:a16="http://schemas.microsoft.com/office/drawing/2014/main" id="{E70C64DB-421C-4FFD-8EB1-A7D1A5DC13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8" name="Freeform: Shape 17">
              <a:extLst>
                <a:ext uri="{FF2B5EF4-FFF2-40B4-BE49-F238E27FC236}">
                  <a16:creationId xmlns:a16="http://schemas.microsoft.com/office/drawing/2014/main" id="{5C04BFFB-0C30-49E1-B4F0-2435312199A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368C7354-F4EF-4BC5-BF44-01614E0B933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45981B8-FB15-43E7-B1CE-AE4A5E9B13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F05D22-2B12-4452-A804-346878D55D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7B26EE6B-DF99-4B8A-8859-82A92A598A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CE8FB053-1663-44BA-8128-0C19BD762A2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75E5E4F4-4EE0-49E3-98E5-F1E2BB91A7F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637C7D87-0371-49D3-BFC0-EA14E1719B38}"/>
              </a:ext>
            </a:extLst>
          </p:cNvPr>
          <p:cNvSpPr>
            <a:spLocks noGrp="1"/>
          </p:cNvSpPr>
          <p:nvPr>
            <p:ph type="title"/>
          </p:nvPr>
        </p:nvSpPr>
        <p:spPr>
          <a:xfrm>
            <a:off x="1198182" y="559813"/>
            <a:ext cx="4390807" cy="1664573"/>
          </a:xfrm>
        </p:spPr>
        <p:txBody>
          <a:bodyPr>
            <a:normAutofit/>
          </a:bodyPr>
          <a:lstStyle/>
          <a:p>
            <a:r>
              <a:rPr lang="en-GB"/>
              <a:t>Treatment of the Insane</a:t>
            </a:r>
          </a:p>
        </p:txBody>
      </p:sp>
      <p:sp>
        <p:nvSpPr>
          <p:cNvPr id="3" name="Content Placeholder 2">
            <a:extLst>
              <a:ext uri="{FF2B5EF4-FFF2-40B4-BE49-F238E27FC236}">
                <a16:creationId xmlns:a16="http://schemas.microsoft.com/office/drawing/2014/main" id="{DDD74894-39E7-4589-8AC2-99A110585CDB}"/>
              </a:ext>
            </a:extLst>
          </p:cNvPr>
          <p:cNvSpPr>
            <a:spLocks noGrp="1"/>
          </p:cNvSpPr>
          <p:nvPr>
            <p:ph idx="1"/>
          </p:nvPr>
        </p:nvSpPr>
        <p:spPr>
          <a:xfrm>
            <a:off x="1185756" y="2384474"/>
            <a:ext cx="4390524" cy="3728613"/>
          </a:xfrm>
        </p:spPr>
        <p:txBody>
          <a:bodyPr vert="horz" lIns="91440" tIns="45720" rIns="91440" bIns="45720" rtlCol="0">
            <a:normAutofit/>
          </a:bodyPr>
          <a:lstStyle/>
          <a:p>
            <a:pPr>
              <a:lnSpc>
                <a:spcPct val="100000"/>
              </a:lnSpc>
            </a:pPr>
            <a:r>
              <a:rPr lang="en-GB" sz="1700">
                <a:ea typeface="+mn-lt"/>
                <a:cs typeface="+mn-lt"/>
              </a:rPr>
              <a:t>Supplied with food twice a day</a:t>
            </a:r>
            <a:endParaRPr lang="en-GB" sz="1700">
              <a:cs typeface="Arial"/>
            </a:endParaRPr>
          </a:p>
          <a:p>
            <a:pPr>
              <a:lnSpc>
                <a:spcPct val="100000"/>
              </a:lnSpc>
            </a:pPr>
            <a:r>
              <a:rPr lang="en-GB" sz="1700">
                <a:ea typeface="+mn-lt"/>
                <a:cs typeface="+mn-lt"/>
              </a:rPr>
              <a:t>Some hospitals provided musicians and singers to cure the insane patients</a:t>
            </a:r>
            <a:endParaRPr lang="en-GB" sz="1700"/>
          </a:p>
          <a:p>
            <a:pPr>
              <a:lnSpc>
                <a:spcPct val="100000"/>
              </a:lnSpc>
            </a:pPr>
            <a:r>
              <a:rPr lang="en-GB" sz="1700">
                <a:ea typeface="+mn-lt"/>
                <a:cs typeface="+mn-lt"/>
              </a:rPr>
              <a:t>Some of the more violent patients would be confined to ‘gloomy cells’ others would be allowed to move around the hospital and take in the hospital grounds, which were often well furnished and well maintained.</a:t>
            </a:r>
            <a:endParaRPr lang="en-GB" sz="1700"/>
          </a:p>
          <a:p>
            <a:pPr>
              <a:lnSpc>
                <a:spcPct val="100000"/>
              </a:lnSpc>
            </a:pPr>
            <a:r>
              <a:rPr lang="en-GB" sz="1700">
                <a:ea typeface="+mn-lt"/>
                <a:cs typeface="+mn-lt"/>
              </a:rPr>
              <a:t>Medicine might be simple or complex compounds and were provided by the attendants of the sick</a:t>
            </a:r>
            <a:endParaRPr lang="en-GB" sz="1700"/>
          </a:p>
          <a:p>
            <a:pPr>
              <a:lnSpc>
                <a:spcPct val="100000"/>
              </a:lnSpc>
            </a:pPr>
            <a:endParaRPr lang="en-GB" sz="1700">
              <a:cs typeface="Arial"/>
            </a:endParaRPr>
          </a:p>
        </p:txBody>
      </p:sp>
      <p:pic>
        <p:nvPicPr>
          <p:cNvPr id="7" name="Picture 7" descr="A picture containing text, indoor, book, photo&#10;&#10;Description automatically generated">
            <a:extLst>
              <a:ext uri="{FF2B5EF4-FFF2-40B4-BE49-F238E27FC236}">
                <a16:creationId xmlns:a16="http://schemas.microsoft.com/office/drawing/2014/main" id="{914002BE-BB76-4D01-9314-13DA394E8563}"/>
              </a:ext>
            </a:extLst>
          </p:cNvPr>
          <p:cNvPicPr>
            <a:picLocks noChangeAspect="1"/>
          </p:cNvPicPr>
          <p:nvPr/>
        </p:nvPicPr>
        <p:blipFill rotWithShape="1">
          <a:blip r:embed="rId2"/>
          <a:srcRect t="4466" r="2" b="12238"/>
          <a:stretch/>
        </p:blipFill>
        <p:spPr>
          <a:xfrm>
            <a:off x="5996628" y="10"/>
            <a:ext cx="6195372" cy="6857990"/>
          </a:xfrm>
          <a:prstGeom prst="rect">
            <a:avLst/>
          </a:prstGeom>
        </p:spPr>
      </p:pic>
      <p:grpSp>
        <p:nvGrpSpPr>
          <p:cNvPr id="26"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7"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9" name="Freeform: Shape 28">
                <a:extLst>
                  <a:ext uri="{FF2B5EF4-FFF2-40B4-BE49-F238E27FC236}">
                    <a16:creationId xmlns:a16="http://schemas.microsoft.com/office/drawing/2014/main" id="{23242A3E-DBD8-44D5-930F-DA776CA0698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F331C242-2FF0-40D4-BF95-4A27680F26F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B500FE3B-EB2C-4A5D-ABA7-35137B2BA5E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E1EA3BF-3A9F-4CD0-9640-6FF67F44301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17F4411F-5B81-451C-A006-8754E1618A9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4E4D64BD-20E2-44CF-AEB4-A87A43376B7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0B309630-6603-4319-BAB8-93102ABEB3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8" name="Freeform: Shape 27">
              <a:extLst>
                <a:ext uri="{FF2B5EF4-FFF2-40B4-BE49-F238E27FC236}">
                  <a16:creationId xmlns:a16="http://schemas.microsoft.com/office/drawing/2014/main" id="{F540FCD4-859A-4602-9CBC-C697E3877A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7617859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44175-0421-450B-9BC0-6AB4016E797C}"/>
              </a:ext>
            </a:extLst>
          </p:cNvPr>
          <p:cNvSpPr>
            <a:spLocks noGrp="1"/>
          </p:cNvSpPr>
          <p:nvPr>
            <p:ph type="title"/>
          </p:nvPr>
        </p:nvSpPr>
        <p:spPr/>
        <p:txBody>
          <a:bodyPr>
            <a:normAutofit fontScale="90000"/>
          </a:bodyPr>
          <a:lstStyle/>
          <a:p>
            <a:r>
              <a:rPr lang="en-GB"/>
              <a:t>Treatment of the Insane-</a:t>
            </a:r>
            <a:br>
              <a:rPr lang="en-GB"/>
            </a:br>
            <a:r>
              <a:rPr lang="en-GB"/>
              <a:t>Leo Afrikanus (AD1465-1550)</a:t>
            </a:r>
          </a:p>
        </p:txBody>
      </p:sp>
      <p:sp>
        <p:nvSpPr>
          <p:cNvPr id="3" name="Content Placeholder 2">
            <a:extLst>
              <a:ext uri="{FF2B5EF4-FFF2-40B4-BE49-F238E27FC236}">
                <a16:creationId xmlns:a16="http://schemas.microsoft.com/office/drawing/2014/main" id="{2C07EE41-6CD7-4EE6-A6CC-6E953BDA0F66}"/>
              </a:ext>
            </a:extLst>
          </p:cNvPr>
          <p:cNvSpPr>
            <a:spLocks noGrp="1"/>
          </p:cNvSpPr>
          <p:nvPr>
            <p:ph idx="1"/>
          </p:nvPr>
        </p:nvSpPr>
        <p:spPr/>
        <p:txBody>
          <a:bodyPr vert="horz" lIns="91440" tIns="45720" rIns="91440" bIns="45720" rtlCol="0" anchor="t">
            <a:normAutofit/>
          </a:bodyPr>
          <a:lstStyle/>
          <a:p>
            <a:r>
              <a:rPr lang="en-GB">
                <a:ea typeface="+mn-lt"/>
                <a:cs typeface="+mn-lt"/>
              </a:rPr>
              <a:t>The violent insane would be bound in strong iron chains, and their rooms would be re-enforced with strong beams of wood and iron.</a:t>
            </a:r>
            <a:endParaRPr lang="en-GB">
              <a:cs typeface="Arial"/>
            </a:endParaRPr>
          </a:p>
          <a:p>
            <a:r>
              <a:rPr lang="en-GB">
                <a:ea typeface="+mn-lt"/>
                <a:cs typeface="+mn-lt"/>
              </a:rPr>
              <a:t>The attendants would carry whips and would thrash patients if deemed necessary.</a:t>
            </a:r>
            <a:endParaRPr lang="en-GB"/>
          </a:p>
          <a:p>
            <a:endParaRPr lang="en-GB">
              <a:cs typeface="Arial"/>
            </a:endParaRPr>
          </a:p>
        </p:txBody>
      </p:sp>
    </p:spTree>
    <p:extLst>
      <p:ext uri="{BB962C8B-B14F-4D97-AF65-F5344CB8AC3E}">
        <p14:creationId xmlns:p14="http://schemas.microsoft.com/office/powerpoint/2010/main" val="35756846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8"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4" name="Freeform: Shape 13">
              <a:extLst>
                <a:ext uri="{FF2B5EF4-FFF2-40B4-BE49-F238E27FC236}">
                  <a16:creationId xmlns:a16="http://schemas.microsoft.com/office/drawing/2014/main" id="{9FE087E2-E4B7-42FA-A441-7EDEE41B00F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A61B2EF2-665F-429A-9CFB-08C14FAC99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0B0B1C71-6C49-4F64-8859-9CC59D7D98E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66BBF9FA-27D4-45DF-8D9C-623EA4106A8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0F2F0D01-71CB-4693-A192-5BA045A5CF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E740E1FB-ACD1-41FC-9828-9B5D2CAA77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12BABC85-DC43-42B8-8AAA-9198D7A62D6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F48F9955-240E-4180-81B8-5909B1A913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CFABB4B4-04E9-439D-9168-2546FAC02D2B}"/>
              </a:ext>
            </a:extLst>
          </p:cNvPr>
          <p:cNvSpPr>
            <a:spLocks noGrp="1"/>
          </p:cNvSpPr>
          <p:nvPr>
            <p:ph type="title"/>
          </p:nvPr>
        </p:nvSpPr>
        <p:spPr>
          <a:xfrm>
            <a:off x="1198182" y="559813"/>
            <a:ext cx="3988369" cy="2236864"/>
          </a:xfrm>
        </p:spPr>
        <p:txBody>
          <a:bodyPr>
            <a:normAutofit/>
          </a:bodyPr>
          <a:lstStyle/>
          <a:p>
            <a:r>
              <a:rPr lang="en-GB"/>
              <a:t>Treatment of the Insane</a:t>
            </a:r>
          </a:p>
        </p:txBody>
      </p:sp>
      <p:sp>
        <p:nvSpPr>
          <p:cNvPr id="3" name="Content Placeholder 2">
            <a:extLst>
              <a:ext uri="{FF2B5EF4-FFF2-40B4-BE49-F238E27FC236}">
                <a16:creationId xmlns:a16="http://schemas.microsoft.com/office/drawing/2014/main" id="{F0DB9345-8D4D-4C4C-A4BF-F7C925F02999}"/>
              </a:ext>
            </a:extLst>
          </p:cNvPr>
          <p:cNvSpPr>
            <a:spLocks noGrp="1"/>
          </p:cNvSpPr>
          <p:nvPr>
            <p:ph idx="1"/>
          </p:nvPr>
        </p:nvSpPr>
        <p:spPr>
          <a:xfrm>
            <a:off x="1185756" y="2955401"/>
            <a:ext cx="3988112" cy="3157686"/>
          </a:xfrm>
        </p:spPr>
        <p:txBody>
          <a:bodyPr vert="horz" lIns="91440" tIns="45720" rIns="91440" bIns="45720" rtlCol="0">
            <a:normAutofit/>
          </a:bodyPr>
          <a:lstStyle/>
          <a:p>
            <a:pPr>
              <a:lnSpc>
                <a:spcPct val="100000"/>
              </a:lnSpc>
            </a:pPr>
            <a:r>
              <a:rPr lang="en-GB" sz="1300">
                <a:ea typeface="+mn-lt"/>
                <a:cs typeface="+mn-lt"/>
              </a:rPr>
              <a:t>Beatings</a:t>
            </a:r>
            <a:endParaRPr lang="en-GB" sz="1300">
              <a:cs typeface="Arial"/>
            </a:endParaRPr>
          </a:p>
          <a:p>
            <a:pPr>
              <a:lnSpc>
                <a:spcPct val="100000"/>
              </a:lnSpc>
            </a:pPr>
            <a:r>
              <a:rPr lang="en-GB" sz="1300">
                <a:ea typeface="+mn-lt"/>
                <a:cs typeface="+mn-lt"/>
              </a:rPr>
              <a:t>Baths</a:t>
            </a:r>
            <a:endParaRPr lang="en-GB" sz="1300"/>
          </a:p>
          <a:p>
            <a:pPr>
              <a:lnSpc>
                <a:spcPct val="100000"/>
              </a:lnSpc>
            </a:pPr>
            <a:r>
              <a:rPr lang="en-GB" sz="1300">
                <a:ea typeface="+mn-lt"/>
                <a:cs typeface="+mn-lt"/>
              </a:rPr>
              <a:t>Fomentations (usually to the head)</a:t>
            </a:r>
            <a:endParaRPr lang="en-GB" sz="1300"/>
          </a:p>
          <a:p>
            <a:pPr>
              <a:lnSpc>
                <a:spcPct val="100000"/>
              </a:lnSpc>
            </a:pPr>
            <a:r>
              <a:rPr lang="en-GB" sz="1300">
                <a:ea typeface="+mn-lt"/>
                <a:cs typeface="+mn-lt"/>
              </a:rPr>
              <a:t>Massage</a:t>
            </a:r>
            <a:endParaRPr lang="en-GB" sz="1300"/>
          </a:p>
          <a:p>
            <a:pPr>
              <a:lnSpc>
                <a:spcPct val="100000"/>
              </a:lnSpc>
            </a:pPr>
            <a:r>
              <a:rPr lang="en-GB" sz="1300">
                <a:ea typeface="+mn-lt"/>
                <a:cs typeface="+mn-lt"/>
              </a:rPr>
              <a:t>Blood letting</a:t>
            </a:r>
            <a:endParaRPr lang="en-GB" sz="1300"/>
          </a:p>
          <a:p>
            <a:pPr>
              <a:lnSpc>
                <a:spcPct val="100000"/>
              </a:lnSpc>
            </a:pPr>
            <a:r>
              <a:rPr lang="en-GB" sz="1300">
                <a:ea typeface="+mn-lt"/>
                <a:cs typeface="+mn-lt"/>
              </a:rPr>
              <a:t>Cupping</a:t>
            </a:r>
            <a:endParaRPr lang="en-GB" sz="1300"/>
          </a:p>
          <a:p>
            <a:pPr>
              <a:lnSpc>
                <a:spcPct val="100000"/>
              </a:lnSpc>
            </a:pPr>
            <a:r>
              <a:rPr lang="en-GB" sz="1300">
                <a:ea typeface="+mn-lt"/>
                <a:cs typeface="+mn-lt"/>
              </a:rPr>
              <a:t>Medicines: suppressants and stimulants</a:t>
            </a:r>
            <a:endParaRPr lang="en-GB" sz="1300"/>
          </a:p>
          <a:p>
            <a:pPr>
              <a:lnSpc>
                <a:spcPct val="100000"/>
              </a:lnSpc>
            </a:pPr>
            <a:r>
              <a:rPr lang="en-GB" sz="1300">
                <a:ea typeface="+mn-lt"/>
                <a:cs typeface="+mn-lt"/>
              </a:rPr>
              <a:t>The purpose of all these treatments was to increase the moisture within the body to inhibit the drying effect of the black or burnt bile.</a:t>
            </a:r>
            <a:endParaRPr lang="en-GB" sz="1300"/>
          </a:p>
          <a:p>
            <a:pPr>
              <a:lnSpc>
                <a:spcPct val="100000"/>
              </a:lnSpc>
            </a:pPr>
            <a:endParaRPr lang="en-GB" sz="1300">
              <a:cs typeface="Arial"/>
            </a:endParaRPr>
          </a:p>
        </p:txBody>
      </p:sp>
      <p:pic>
        <p:nvPicPr>
          <p:cNvPr id="4" name="Picture 4" descr="A picture containing fabric&#10;&#10;Description automatically generated">
            <a:extLst>
              <a:ext uri="{FF2B5EF4-FFF2-40B4-BE49-F238E27FC236}">
                <a16:creationId xmlns:a16="http://schemas.microsoft.com/office/drawing/2014/main" id="{D1895E75-80D6-4B28-A59D-53E424187991}"/>
              </a:ext>
            </a:extLst>
          </p:cNvPr>
          <p:cNvPicPr>
            <a:picLocks noChangeAspect="1"/>
          </p:cNvPicPr>
          <p:nvPr/>
        </p:nvPicPr>
        <p:blipFill>
          <a:blip r:embed="rId3"/>
          <a:stretch>
            <a:fillRect/>
          </a:stretch>
        </p:blipFill>
        <p:spPr>
          <a:xfrm>
            <a:off x="5602903" y="1327725"/>
            <a:ext cx="6387190" cy="4197296"/>
          </a:xfrm>
          <a:prstGeom prst="rect">
            <a:avLst/>
          </a:prstGeom>
        </p:spPr>
      </p:pic>
      <p:grpSp>
        <p:nvGrpSpPr>
          <p:cNvPr id="10"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4" name="Freeform: Shape 23">
              <a:extLst>
                <a:ext uri="{FF2B5EF4-FFF2-40B4-BE49-F238E27FC236}">
                  <a16:creationId xmlns:a16="http://schemas.microsoft.com/office/drawing/2014/main" id="{A48AF179-3265-4A10-A62C-92B7E186C3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25"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xmlns=""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7" name="Freeform: Shape 26">
                <a:extLst>
                  <a:ext uri="{FF2B5EF4-FFF2-40B4-BE49-F238E27FC236}">
                    <a16:creationId xmlns:a16="http://schemas.microsoft.com/office/drawing/2014/main" id="{9589785B-0300-4D1C-BEFB-DCA5AA04506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7F41DF3E-3189-428F-B4FE-AACA351306B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7C51D846-61EF-4EB5-BE03-65A572A2EAB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C5417C86-AA6B-4AD4-BD75-694E8E073E3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51D5067E-85F6-4202-AFB5-41F9C9EA74B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A9598395-257E-4B18-949B-50F109866B7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39DDA522-37EB-48B3-9B62-748F75D3683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6" name="Freeform: Shape 25">
              <a:extLst>
                <a:ext uri="{FF2B5EF4-FFF2-40B4-BE49-F238E27FC236}">
                  <a16:creationId xmlns:a16="http://schemas.microsoft.com/office/drawing/2014/main" id="{B9D8F012-98AD-4320-BA44-DE1CE4E4DF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8963537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3A5318-70CB-4AA3-BCE3-502519B9313B}"/>
              </a:ext>
            </a:extLst>
          </p:cNvPr>
          <p:cNvSpPr>
            <a:spLocks noGrp="1"/>
          </p:cNvSpPr>
          <p:nvPr>
            <p:ph idx="4294967295"/>
          </p:nvPr>
        </p:nvSpPr>
        <p:spPr>
          <a:xfrm>
            <a:off x="836706" y="1325096"/>
            <a:ext cx="10515600" cy="4351338"/>
          </a:xfrm>
        </p:spPr>
        <p:txBody>
          <a:bodyPr vert="horz" lIns="91440" tIns="45720" rIns="91440" bIns="45720" rtlCol="0" anchor="t">
            <a:normAutofit fontScale="85000" lnSpcReduction="20000"/>
          </a:bodyPr>
          <a:lstStyle/>
          <a:p>
            <a:pPr algn="just"/>
            <a:r>
              <a:rPr lang="en-GB">
                <a:ea typeface="+mn-lt"/>
                <a:cs typeface="+mn-lt"/>
              </a:rPr>
              <a:t>And hauing thus perswaded the commers-by, approching neerer and neerer unto them, at length they take hold with one hand on their garments, and (like villans) with the other hand they shamefully defile their faces and apparell with dung. And though all of them haue their priuies and close stooles, yet would they be poysoned in their owne filth, if the seruants did not often wash their lodgings: so that their abhominable and continuall stinke is the cause why citizens neuer visit them. Likewise this hospitall hath many roomes for the purueiors, notaries, cookes, and other officers belonging to the sicke persons; who each of them haue some small yeerely stipend. Being a yoong man I my selfe was notarie heere for two yeeres, which office is woorth three duckats a moneth</a:t>
            </a:r>
            <a:endParaRPr lang="en-GB">
              <a:cs typeface="Arial"/>
            </a:endParaRPr>
          </a:p>
          <a:p>
            <a:pPr algn="just"/>
            <a:r>
              <a:rPr lang="en-GB">
                <a:ea typeface="+mn-lt"/>
                <a:cs typeface="+mn-lt"/>
              </a:rPr>
              <a:t>Leo Africanus (AD1465-c.1550)</a:t>
            </a:r>
            <a:endParaRPr lang="en-GB">
              <a:cs typeface="Arial"/>
            </a:endParaRPr>
          </a:p>
          <a:p>
            <a:endParaRPr lang="en-GB">
              <a:cs typeface="Arial"/>
            </a:endParaRPr>
          </a:p>
        </p:txBody>
      </p:sp>
    </p:spTree>
    <p:extLst>
      <p:ext uri="{BB962C8B-B14F-4D97-AF65-F5344CB8AC3E}">
        <p14:creationId xmlns:p14="http://schemas.microsoft.com/office/powerpoint/2010/main" val="38317175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E622E-FF52-4D10-BC90-E7B8D1BE0727}"/>
              </a:ext>
            </a:extLst>
          </p:cNvPr>
          <p:cNvSpPr>
            <a:spLocks noGrp="1"/>
          </p:cNvSpPr>
          <p:nvPr>
            <p:ph type="title"/>
          </p:nvPr>
        </p:nvSpPr>
        <p:spPr/>
        <p:txBody>
          <a:bodyPr>
            <a:normAutofit fontScale="90000"/>
          </a:bodyPr>
          <a:lstStyle/>
          <a:p>
            <a:r>
              <a:rPr lang="en-GB"/>
              <a:t>Visitors to the Hospitals and Workers within the Hospitals.</a:t>
            </a:r>
          </a:p>
        </p:txBody>
      </p:sp>
      <p:sp>
        <p:nvSpPr>
          <p:cNvPr id="3" name="Content Placeholder 2">
            <a:extLst>
              <a:ext uri="{FF2B5EF4-FFF2-40B4-BE49-F238E27FC236}">
                <a16:creationId xmlns:a16="http://schemas.microsoft.com/office/drawing/2014/main" id="{2FCCEE6E-914C-4B2C-9206-47A01C4DF3A9}"/>
              </a:ext>
            </a:extLst>
          </p:cNvPr>
          <p:cNvSpPr>
            <a:spLocks noGrp="1"/>
          </p:cNvSpPr>
          <p:nvPr>
            <p:ph idx="1"/>
          </p:nvPr>
        </p:nvSpPr>
        <p:spPr/>
        <p:txBody>
          <a:bodyPr vert="horz" lIns="91440" tIns="45720" rIns="91440" bIns="45720" rtlCol="0" anchor="t">
            <a:normAutofit/>
          </a:bodyPr>
          <a:lstStyle/>
          <a:p>
            <a:r>
              <a:rPr lang="en-GB">
                <a:ea typeface="+mn-lt"/>
                <a:cs typeface="+mn-lt"/>
              </a:rPr>
              <a:t>Visitors were often relatives, family who felt an obligation to visit and support their relative.</a:t>
            </a:r>
            <a:endParaRPr lang="en-GB">
              <a:cs typeface="Arial"/>
            </a:endParaRPr>
          </a:p>
          <a:p>
            <a:r>
              <a:rPr lang="en-GB">
                <a:ea typeface="+mn-lt"/>
                <a:cs typeface="+mn-lt"/>
              </a:rPr>
              <a:t>There would be individuals (officers of the Caliph) who would investigate whether the patient had regained their reason and discharge them if appropriate.</a:t>
            </a:r>
            <a:endParaRPr lang="en-GB"/>
          </a:p>
          <a:p>
            <a:r>
              <a:rPr lang="en-GB">
                <a:ea typeface="+mn-lt"/>
                <a:cs typeface="+mn-lt"/>
              </a:rPr>
              <a:t>Often attracted the interest of mystics, poets and also sultans, travellors etc.</a:t>
            </a:r>
            <a:endParaRPr lang="en-GB"/>
          </a:p>
          <a:p>
            <a:endParaRPr lang="en-GB">
              <a:cs typeface="Arial"/>
            </a:endParaRPr>
          </a:p>
        </p:txBody>
      </p:sp>
      <p:sp>
        <p:nvSpPr>
          <p:cNvPr id="4" name="TextBox 3">
            <a:extLst>
              <a:ext uri="{FF2B5EF4-FFF2-40B4-BE49-F238E27FC236}">
                <a16:creationId xmlns:a16="http://schemas.microsoft.com/office/drawing/2014/main" id="{6E5B33B9-E7BD-4EA1-B530-90243C6EEA4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7959268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5E023-73CF-433B-814D-94E76D1A7D04}"/>
              </a:ext>
            </a:extLst>
          </p:cNvPr>
          <p:cNvSpPr>
            <a:spLocks noGrp="1"/>
          </p:cNvSpPr>
          <p:nvPr>
            <p:ph type="title"/>
          </p:nvPr>
        </p:nvSpPr>
        <p:spPr/>
        <p:txBody>
          <a:bodyPr/>
          <a:lstStyle/>
          <a:p>
            <a:r>
              <a:rPr lang="en-GB"/>
              <a:t>Links to Counselling</a:t>
            </a:r>
          </a:p>
        </p:txBody>
      </p:sp>
      <p:sp>
        <p:nvSpPr>
          <p:cNvPr id="3" name="Content Placeholder 2">
            <a:extLst>
              <a:ext uri="{FF2B5EF4-FFF2-40B4-BE49-F238E27FC236}">
                <a16:creationId xmlns:a16="http://schemas.microsoft.com/office/drawing/2014/main" id="{86AEF597-01F3-410E-A754-F03F442FEDFA}"/>
              </a:ext>
            </a:extLst>
          </p:cNvPr>
          <p:cNvSpPr>
            <a:spLocks noGrp="1"/>
          </p:cNvSpPr>
          <p:nvPr>
            <p:ph idx="1"/>
          </p:nvPr>
        </p:nvSpPr>
        <p:spPr/>
        <p:txBody>
          <a:bodyPr vert="horz" lIns="91440" tIns="45720" rIns="91440" bIns="45720" rtlCol="0" anchor="t">
            <a:normAutofit/>
          </a:bodyPr>
          <a:lstStyle/>
          <a:p>
            <a:r>
              <a:rPr lang="en-GB">
                <a:ea typeface="+mn-lt"/>
                <a:cs typeface="+mn-lt"/>
              </a:rPr>
              <a:t>Explore the links that you feel are becoming evident between the different cultures that we have recently explored and our modern-day ideas of Counselling and care.</a:t>
            </a:r>
            <a:endParaRPr lang="en-GB">
              <a:cs typeface="Arial"/>
            </a:endParaRPr>
          </a:p>
          <a:p>
            <a:endParaRPr lang="en-GB">
              <a:cs typeface="Arial"/>
            </a:endParaRPr>
          </a:p>
        </p:txBody>
      </p:sp>
    </p:spTree>
    <p:extLst>
      <p:ext uri="{BB962C8B-B14F-4D97-AF65-F5344CB8AC3E}">
        <p14:creationId xmlns:p14="http://schemas.microsoft.com/office/powerpoint/2010/main" val="272587211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44053-1AF5-46B9-A343-FB6F2692233B}"/>
              </a:ext>
            </a:extLst>
          </p:cNvPr>
          <p:cNvSpPr>
            <a:spLocks noGrp="1"/>
          </p:cNvSpPr>
          <p:nvPr>
            <p:ph type="title"/>
          </p:nvPr>
        </p:nvSpPr>
        <p:spPr/>
        <p:txBody>
          <a:bodyPr>
            <a:normAutofit/>
          </a:bodyPr>
          <a:lstStyle/>
          <a:p>
            <a:r>
              <a:rPr lang="en-GB"/>
              <a:t>Further Learning</a:t>
            </a:r>
          </a:p>
        </p:txBody>
      </p:sp>
      <p:sp>
        <p:nvSpPr>
          <p:cNvPr id="3" name="Content Placeholder 2">
            <a:extLst>
              <a:ext uri="{FF2B5EF4-FFF2-40B4-BE49-F238E27FC236}">
                <a16:creationId xmlns:a16="http://schemas.microsoft.com/office/drawing/2014/main" id="{994FEE29-54FD-42A4-99CC-9B4511B6831C}"/>
              </a:ext>
            </a:extLst>
          </p:cNvPr>
          <p:cNvSpPr>
            <a:spLocks noGrp="1"/>
          </p:cNvSpPr>
          <p:nvPr>
            <p:ph idx="1"/>
          </p:nvPr>
        </p:nvSpPr>
        <p:spPr/>
        <p:txBody>
          <a:bodyPr vert="horz" lIns="91440" tIns="45720" rIns="91440" bIns="45720" rtlCol="0" anchor="t">
            <a:normAutofit/>
          </a:bodyPr>
          <a:lstStyle/>
          <a:p>
            <a:r>
              <a:rPr lang="en-GB">
                <a:cs typeface="Arial"/>
              </a:rPr>
              <a:t>In Our Time: Galen. BBC Sounds: </a:t>
            </a:r>
            <a:r>
              <a:rPr lang="en-GB">
                <a:ea typeface="+mn-lt"/>
                <a:cs typeface="+mn-lt"/>
                <a:hlinkClick r:id="rId2"/>
              </a:rPr>
              <a:t>https://www.bbc.co.uk/sounds/play/b03c4dys</a:t>
            </a:r>
            <a:endParaRPr lang="en-US">
              <a:ea typeface="+mn-lt"/>
              <a:cs typeface="+mn-lt"/>
            </a:endParaRPr>
          </a:p>
          <a:p>
            <a:endParaRPr lang="en-GB">
              <a:cs typeface="Arial"/>
            </a:endParaRPr>
          </a:p>
          <a:p>
            <a:r>
              <a:rPr lang="en-GB">
                <a:cs typeface="Arial"/>
              </a:rPr>
              <a:t>Scull, A. (2015) Madness in Civilization: A cultural history of Insanity. London: Thames and Hudson. p48-77</a:t>
            </a:r>
          </a:p>
          <a:p>
            <a:endParaRPr lang="en-GB">
              <a:cs typeface="Arial"/>
            </a:endParaRPr>
          </a:p>
        </p:txBody>
      </p:sp>
    </p:spTree>
    <p:extLst>
      <p:ext uri="{BB962C8B-B14F-4D97-AF65-F5344CB8AC3E}">
        <p14:creationId xmlns:p14="http://schemas.microsoft.com/office/powerpoint/2010/main" val="2798043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89439-6CF3-4154-AEC5-A1FE71423323}"/>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65F62084-F93A-430D-BB1D-E58897DABB09}"/>
              </a:ext>
            </a:extLst>
          </p:cNvPr>
          <p:cNvSpPr>
            <a:spLocks noGrp="1"/>
          </p:cNvSpPr>
          <p:nvPr>
            <p:ph idx="1"/>
          </p:nvPr>
        </p:nvSpPr>
        <p:spPr/>
        <p:txBody>
          <a:bodyPr vert="horz" lIns="91440" tIns="45720" rIns="91440" bIns="45720" rtlCol="0" anchor="t">
            <a:normAutofit/>
          </a:bodyPr>
          <a:lstStyle/>
          <a:p>
            <a:r>
              <a:rPr lang="en-GB">
                <a:ea typeface="+mn-lt"/>
                <a:cs typeface="+mn-lt"/>
              </a:rPr>
              <a:t>Galenic medical tradition</a:t>
            </a:r>
            <a:endParaRPr lang="en-GB">
              <a:cs typeface="Arial"/>
            </a:endParaRPr>
          </a:p>
          <a:p>
            <a:r>
              <a:rPr lang="en-GB">
                <a:ea typeface="+mn-lt"/>
                <a:cs typeface="+mn-lt"/>
              </a:rPr>
              <a:t>Greater attention paid to insanity</a:t>
            </a:r>
            <a:endParaRPr lang="en-GB"/>
          </a:p>
          <a:p>
            <a:r>
              <a:rPr lang="en-GB">
                <a:ea typeface="+mn-lt"/>
                <a:cs typeface="+mn-lt"/>
              </a:rPr>
              <a:t>Limitations of medieval source material</a:t>
            </a:r>
            <a:endParaRPr lang="en-GB"/>
          </a:p>
          <a:p>
            <a:endParaRPr lang="en-GB">
              <a:cs typeface="Arial"/>
            </a:endParaRPr>
          </a:p>
        </p:txBody>
      </p:sp>
    </p:spTree>
    <p:extLst>
      <p:ext uri="{BB962C8B-B14F-4D97-AF65-F5344CB8AC3E}">
        <p14:creationId xmlns:p14="http://schemas.microsoft.com/office/powerpoint/2010/main" val="210196316"/>
      </p:ext>
    </p:extLst>
  </p:cSld>
  <p:clrMapOvr>
    <a:masterClrMapping/>
  </p:clrMapOvr>
</p:sld>
</file>

<file path=ppt/theme/theme1.xml><?xml version="1.0" encoding="utf-8"?>
<a:theme xmlns:a="http://schemas.openxmlformats.org/drawingml/2006/main" name="ExploreVTI">
  <a:themeElements>
    <a:clrScheme name="AnalogousFromDarkSeedLeftStep">
      <a:dk1>
        <a:srgbClr val="000000"/>
      </a:dk1>
      <a:lt1>
        <a:srgbClr val="FFFFFF"/>
      </a:lt1>
      <a:dk2>
        <a:srgbClr val="393920"/>
      </a:dk2>
      <a:lt2>
        <a:srgbClr val="E8E2E4"/>
      </a:lt2>
      <a:accent1>
        <a:srgbClr val="46B290"/>
      </a:accent1>
      <a:accent2>
        <a:srgbClr val="3BB15A"/>
      </a:accent2>
      <a:accent3>
        <a:srgbClr val="57B447"/>
      </a:accent3>
      <a:accent4>
        <a:srgbClr val="7CAE3A"/>
      </a:accent4>
      <a:accent5>
        <a:srgbClr val="A4A541"/>
      </a:accent5>
      <a:accent6>
        <a:srgbClr val="B1823B"/>
      </a:accent6>
      <a:hlink>
        <a:srgbClr val="78892D"/>
      </a:hlink>
      <a:folHlink>
        <a:srgbClr val="828282"/>
      </a:folHlink>
    </a:clrScheme>
    <a:fontScheme name="Custom 23">
      <a:majorFont>
        <a:latin typeface="Sagona Boo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3206</Words>
  <Application>Microsoft Office PowerPoint</Application>
  <PresentationFormat>Widescreen</PresentationFormat>
  <Paragraphs>205</Paragraphs>
  <Slides>44</Slides>
  <Notes>26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Avenir Next LT Pro</vt:lpstr>
      <vt:lpstr>AvenirNext LT Pro Medium</vt:lpstr>
      <vt:lpstr>Calibri</vt:lpstr>
      <vt:lpstr>Calibri Light</vt:lpstr>
      <vt:lpstr>Sagona Book</vt:lpstr>
      <vt:lpstr>Segoe UI Semilight</vt:lpstr>
      <vt:lpstr>ExploreVTI</vt:lpstr>
      <vt:lpstr>Religious Traditions and Understanding Madness</vt:lpstr>
      <vt:lpstr>Early Christianity and Madness</vt:lpstr>
      <vt:lpstr>King of Israel and Prophets</vt:lpstr>
      <vt:lpstr>However..</vt:lpstr>
      <vt:lpstr>Stories of madness within the Bible</vt:lpstr>
      <vt:lpstr>Story of Saul</vt:lpstr>
      <vt:lpstr>Saul's suicide</vt:lpstr>
      <vt:lpstr>Story of Nebuchadnezzar</vt:lpstr>
      <vt:lpstr>Nebuchadnezzar's madness</vt:lpstr>
      <vt:lpstr>PowerPoint Presentation</vt:lpstr>
      <vt:lpstr>Nebuchadnezzar's restoration</vt:lpstr>
      <vt:lpstr>Old Testament and New Testament</vt:lpstr>
      <vt:lpstr>The Story of Legion</vt:lpstr>
      <vt:lpstr>Jesus heals a demon-possessed man.</vt:lpstr>
      <vt:lpstr>Evil spirts and Madness</vt:lpstr>
      <vt:lpstr>Martin Luther is his letter to Wenzel Link, dated July 14, 1528.</vt:lpstr>
      <vt:lpstr>Break-Time</vt:lpstr>
      <vt:lpstr>Islam</vt:lpstr>
      <vt:lpstr>Turbulent Times</vt:lpstr>
      <vt:lpstr>PowerPoint Presentation</vt:lpstr>
      <vt:lpstr>Academy of Gundishahpur (Jundi-Shapur)</vt:lpstr>
      <vt:lpstr>Influence of Hippocratic Circle and the Writings of Galen</vt:lpstr>
      <vt:lpstr>Arab and Islamic Influence</vt:lpstr>
      <vt:lpstr>Technological Advances</vt:lpstr>
      <vt:lpstr>Early Islamic Understanding of Madness.</vt:lpstr>
      <vt:lpstr>PowerPoint Presentation</vt:lpstr>
      <vt:lpstr>Early Islamic Understanding of Madness</vt:lpstr>
      <vt:lpstr>Influence of Galen on Islamic Physicians</vt:lpstr>
      <vt:lpstr>Al-ma-Gusi – Kitab Al-Malaki</vt:lpstr>
      <vt:lpstr>The Naturals and The Non-Naturals</vt:lpstr>
      <vt:lpstr>The relationship between the brain and the stomach</vt:lpstr>
      <vt:lpstr>Treatments</vt:lpstr>
      <vt:lpstr>Canon of Medicine – Ibn Sina (Avicenna)</vt:lpstr>
      <vt:lpstr>Canon of Medicine</vt:lpstr>
      <vt:lpstr>Treatment of the Insane (Middle Ages)</vt:lpstr>
      <vt:lpstr>what is this person suffering from?</vt:lpstr>
      <vt:lpstr>Treatment of the Insane</vt:lpstr>
      <vt:lpstr>Treatment of the Insane- Leo Afrikanus (AD1465-1550)</vt:lpstr>
      <vt:lpstr>Treatment of the Insane</vt:lpstr>
      <vt:lpstr>PowerPoint Presentation</vt:lpstr>
      <vt:lpstr>Visitors to the Hospitals and Workers within the Hospitals.</vt:lpstr>
      <vt:lpstr>Links to Counselling</vt:lpstr>
      <vt:lpstr>Further Learning</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3</cp:revision>
  <dcterms:created xsi:type="dcterms:W3CDTF">2020-10-02T07:42:27Z</dcterms:created>
  <dcterms:modified xsi:type="dcterms:W3CDTF">2020-10-03T20:33:38Z</dcterms:modified>
</cp:coreProperties>
</file>