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4.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5.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6.xml" ContentType="application/vnd.openxmlformats-officedocument.theme+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1"/>
    <p:sldMasterId id="2147483823" r:id="rId2"/>
    <p:sldMasterId id="2147483832" r:id="rId3"/>
    <p:sldMasterId id="2147483841" r:id="rId4"/>
    <p:sldMasterId id="2147483845" r:id="rId5"/>
    <p:sldMasterId id="2147483849" r:id="rId6"/>
    <p:sldMasterId id="2147483854" r:id="rId7"/>
  </p:sldMasterIdLst>
  <p:notesMasterIdLst>
    <p:notesMasterId r:id="rId25"/>
  </p:notesMasterIdLst>
  <p:sldIdLst>
    <p:sldId id="543" r:id="rId8"/>
    <p:sldId id="378" r:id="rId9"/>
    <p:sldId id="379" r:id="rId10"/>
    <p:sldId id="448" r:id="rId11"/>
    <p:sldId id="449" r:id="rId12"/>
    <p:sldId id="450" r:id="rId13"/>
    <p:sldId id="259" r:id="rId14"/>
    <p:sldId id="568" r:id="rId15"/>
    <p:sldId id="285" r:id="rId16"/>
    <p:sldId id="451" r:id="rId17"/>
    <p:sldId id="452" r:id="rId18"/>
    <p:sldId id="286" r:id="rId19"/>
    <p:sldId id="287" r:id="rId20"/>
    <p:sldId id="288" r:id="rId21"/>
    <p:sldId id="453" r:id="rId22"/>
    <p:sldId id="377" r:id="rId23"/>
    <p:sldId id="56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A2A6D9-7207-4B38-BB2D-CB2B8D3A9794}" v="46" dt="2024-10-08T20:49:31.1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254" autoAdjust="0"/>
  </p:normalViewPr>
  <p:slideViewPr>
    <p:cSldViewPr snapToGrid="0">
      <p:cViewPr varScale="1">
        <p:scale>
          <a:sx n="88" d="100"/>
          <a:sy n="88" d="100"/>
        </p:scale>
        <p:origin x="2232"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4.xml"/><Relationship Id="rId7" Type="http://schemas.openxmlformats.org/officeDocument/2006/relationships/slideMaster" Target="slideMasters/slideMaster7.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theme" Target="theme/theme1.xml"/><Relationship Id="rId10" Type="http://schemas.openxmlformats.org/officeDocument/2006/relationships/slide" Target="slides/slide3.xml"/><Relationship Id="rId19" Type="http://schemas.openxmlformats.org/officeDocument/2006/relationships/slide" Target="slides/slide12.xml"/><Relationship Id="rId31" Type="http://schemas.microsoft.com/office/2015/10/relationships/revisionInfo" Target="revisionInfo.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3BA2A6D9-7207-4B38-BB2D-CB2B8D3A9794}"/>
    <pc:docChg chg="undo custSel addSld delSld modSld">
      <pc:chgData name="Paul Tinkler" userId="bcebf29c-73c2-433d-80d2-6bad896374bf" providerId="ADAL" clId="{3BA2A6D9-7207-4B38-BB2D-CB2B8D3A9794}" dt="2024-10-30T17:45:52.960" v="131" actId="6549"/>
      <pc:docMkLst>
        <pc:docMk/>
      </pc:docMkLst>
      <pc:sldChg chg="add del">
        <pc:chgData name="Paul Tinkler" userId="bcebf29c-73c2-433d-80d2-6bad896374bf" providerId="ADAL" clId="{3BA2A6D9-7207-4B38-BB2D-CB2B8D3A9794}" dt="2024-10-08T20:19:02.129" v="35" actId="47"/>
        <pc:sldMkLst>
          <pc:docMk/>
          <pc:sldMk cId="0" sldId="256"/>
        </pc:sldMkLst>
      </pc:sldChg>
      <pc:sldChg chg="del">
        <pc:chgData name="Paul Tinkler" userId="bcebf29c-73c2-433d-80d2-6bad896374bf" providerId="ADAL" clId="{3BA2A6D9-7207-4B38-BB2D-CB2B8D3A9794}" dt="2024-10-08T20:18:33.251" v="14" actId="47"/>
        <pc:sldMkLst>
          <pc:docMk/>
          <pc:sldMk cId="1945827072" sldId="257"/>
        </pc:sldMkLst>
      </pc:sldChg>
      <pc:sldChg chg="modSp add">
        <pc:chgData name="Paul Tinkler" userId="bcebf29c-73c2-433d-80d2-6bad896374bf" providerId="ADAL" clId="{3BA2A6D9-7207-4B38-BB2D-CB2B8D3A9794}" dt="2024-10-08T20:21:49.724" v="45" actId="33524"/>
        <pc:sldMkLst>
          <pc:docMk/>
          <pc:sldMk cId="1952558054" sldId="259"/>
        </pc:sldMkLst>
        <pc:spChg chg="mod">
          <ac:chgData name="Paul Tinkler" userId="bcebf29c-73c2-433d-80d2-6bad896374bf" providerId="ADAL" clId="{3BA2A6D9-7207-4B38-BB2D-CB2B8D3A9794}" dt="2024-10-08T20:21:49.724" v="45" actId="33524"/>
          <ac:spMkLst>
            <pc:docMk/>
            <pc:sldMk cId="1952558054" sldId="259"/>
            <ac:spMk id="3" creationId="{FB8AE91D-95ED-492A-B542-CA3152929F66}"/>
          </ac:spMkLst>
        </pc:spChg>
      </pc:sldChg>
      <pc:sldChg chg="del">
        <pc:chgData name="Paul Tinkler" userId="bcebf29c-73c2-433d-80d2-6bad896374bf" providerId="ADAL" clId="{3BA2A6D9-7207-4B38-BB2D-CB2B8D3A9794}" dt="2024-10-08T20:18:32.529" v="12" actId="47"/>
        <pc:sldMkLst>
          <pc:docMk/>
          <pc:sldMk cId="3941203754" sldId="260"/>
        </pc:sldMkLst>
      </pc:sldChg>
      <pc:sldChg chg="del">
        <pc:chgData name="Paul Tinkler" userId="bcebf29c-73c2-433d-80d2-6bad896374bf" providerId="ADAL" clId="{3BA2A6D9-7207-4B38-BB2D-CB2B8D3A9794}" dt="2024-10-08T20:18:33.962" v="16" actId="47"/>
        <pc:sldMkLst>
          <pc:docMk/>
          <pc:sldMk cId="3552166524" sldId="261"/>
        </pc:sldMkLst>
      </pc:sldChg>
      <pc:sldChg chg="del">
        <pc:chgData name="Paul Tinkler" userId="bcebf29c-73c2-433d-80d2-6bad896374bf" providerId="ADAL" clId="{3BA2A6D9-7207-4B38-BB2D-CB2B8D3A9794}" dt="2024-10-08T20:18:34.345" v="17" actId="47"/>
        <pc:sldMkLst>
          <pc:docMk/>
          <pc:sldMk cId="345350449" sldId="262"/>
        </pc:sldMkLst>
      </pc:sldChg>
      <pc:sldChg chg="del">
        <pc:chgData name="Paul Tinkler" userId="bcebf29c-73c2-433d-80d2-6bad896374bf" providerId="ADAL" clId="{3BA2A6D9-7207-4B38-BB2D-CB2B8D3A9794}" dt="2024-10-08T20:18:34.789" v="18" actId="47"/>
        <pc:sldMkLst>
          <pc:docMk/>
          <pc:sldMk cId="1595008797" sldId="263"/>
        </pc:sldMkLst>
      </pc:sldChg>
      <pc:sldChg chg="del">
        <pc:chgData name="Paul Tinkler" userId="bcebf29c-73c2-433d-80d2-6bad896374bf" providerId="ADAL" clId="{3BA2A6D9-7207-4B38-BB2D-CB2B8D3A9794}" dt="2024-10-08T20:18:39.916" v="25" actId="47"/>
        <pc:sldMkLst>
          <pc:docMk/>
          <pc:sldMk cId="3503061635" sldId="264"/>
        </pc:sldMkLst>
      </pc:sldChg>
      <pc:sldChg chg="del">
        <pc:chgData name="Paul Tinkler" userId="bcebf29c-73c2-433d-80d2-6bad896374bf" providerId="ADAL" clId="{3BA2A6D9-7207-4B38-BB2D-CB2B8D3A9794}" dt="2024-10-08T20:18:40.501" v="26" actId="47"/>
        <pc:sldMkLst>
          <pc:docMk/>
          <pc:sldMk cId="1724755474" sldId="265"/>
        </pc:sldMkLst>
      </pc:sldChg>
      <pc:sldChg chg="del">
        <pc:chgData name="Paul Tinkler" userId="bcebf29c-73c2-433d-80d2-6bad896374bf" providerId="ADAL" clId="{3BA2A6D9-7207-4B38-BB2D-CB2B8D3A9794}" dt="2024-10-08T20:18:41.314" v="27" actId="47"/>
        <pc:sldMkLst>
          <pc:docMk/>
          <pc:sldMk cId="1781351146" sldId="266"/>
        </pc:sldMkLst>
      </pc:sldChg>
      <pc:sldChg chg="del">
        <pc:chgData name="Paul Tinkler" userId="bcebf29c-73c2-433d-80d2-6bad896374bf" providerId="ADAL" clId="{3BA2A6D9-7207-4B38-BB2D-CB2B8D3A9794}" dt="2024-10-08T20:18:42.962" v="28" actId="47"/>
        <pc:sldMkLst>
          <pc:docMk/>
          <pc:sldMk cId="3359290568" sldId="267"/>
        </pc:sldMkLst>
      </pc:sldChg>
      <pc:sldChg chg="del">
        <pc:chgData name="Paul Tinkler" userId="bcebf29c-73c2-433d-80d2-6bad896374bf" providerId="ADAL" clId="{3BA2A6D9-7207-4B38-BB2D-CB2B8D3A9794}" dt="2024-10-08T20:18:32.876" v="13" actId="47"/>
        <pc:sldMkLst>
          <pc:docMk/>
          <pc:sldMk cId="1636799913" sldId="272"/>
        </pc:sldMkLst>
      </pc:sldChg>
      <pc:sldChg chg="del">
        <pc:chgData name="Paul Tinkler" userId="bcebf29c-73c2-433d-80d2-6bad896374bf" providerId="ADAL" clId="{3BA2A6D9-7207-4B38-BB2D-CB2B8D3A9794}" dt="2024-10-08T20:18:45.102" v="29" actId="47"/>
        <pc:sldMkLst>
          <pc:docMk/>
          <pc:sldMk cId="74368443" sldId="273"/>
        </pc:sldMkLst>
      </pc:sldChg>
      <pc:sldChg chg="del">
        <pc:chgData name="Paul Tinkler" userId="bcebf29c-73c2-433d-80d2-6bad896374bf" providerId="ADAL" clId="{3BA2A6D9-7207-4B38-BB2D-CB2B8D3A9794}" dt="2024-10-08T20:18:38.211" v="22" actId="47"/>
        <pc:sldMkLst>
          <pc:docMk/>
          <pc:sldMk cId="4126646687" sldId="279"/>
        </pc:sldMkLst>
      </pc:sldChg>
      <pc:sldChg chg="add">
        <pc:chgData name="Paul Tinkler" userId="bcebf29c-73c2-433d-80d2-6bad896374bf" providerId="ADAL" clId="{3BA2A6D9-7207-4B38-BB2D-CB2B8D3A9794}" dt="2024-10-08T20:18:14.955" v="1"/>
        <pc:sldMkLst>
          <pc:docMk/>
          <pc:sldMk cId="2027098701" sldId="285"/>
        </pc:sldMkLst>
      </pc:sldChg>
      <pc:sldChg chg="addSp modSp add mod modAnim">
        <pc:chgData name="Paul Tinkler" userId="bcebf29c-73c2-433d-80d2-6bad896374bf" providerId="ADAL" clId="{3BA2A6D9-7207-4B38-BB2D-CB2B8D3A9794}" dt="2024-10-08T20:49:31.178" v="110" actId="20577"/>
        <pc:sldMkLst>
          <pc:docMk/>
          <pc:sldMk cId="3895623355" sldId="286"/>
        </pc:sldMkLst>
        <pc:spChg chg="mod">
          <ac:chgData name="Paul Tinkler" userId="bcebf29c-73c2-433d-80d2-6bad896374bf" providerId="ADAL" clId="{3BA2A6D9-7207-4B38-BB2D-CB2B8D3A9794}" dt="2024-10-08T20:41:53.397" v="69" actId="255"/>
          <ac:spMkLst>
            <pc:docMk/>
            <pc:sldMk cId="3895623355" sldId="286"/>
            <ac:spMk id="3" creationId="{AE88AD50-CB87-47CD-A07A-972798095BCF}"/>
          </ac:spMkLst>
        </pc:spChg>
        <pc:spChg chg="mod">
          <ac:chgData name="Paul Tinkler" userId="bcebf29c-73c2-433d-80d2-6bad896374bf" providerId="ADAL" clId="{3BA2A6D9-7207-4B38-BB2D-CB2B8D3A9794}" dt="2024-10-08T20:47:54.140" v="100" actId="20577"/>
          <ac:spMkLst>
            <pc:docMk/>
            <pc:sldMk cId="3895623355" sldId="286"/>
            <ac:spMk id="4" creationId="{2F3EF105-71B9-4A85-8C6E-22911FC47EFB}"/>
          </ac:spMkLst>
        </pc:spChg>
        <pc:spChg chg="mod">
          <ac:chgData name="Paul Tinkler" userId="bcebf29c-73c2-433d-80d2-6bad896374bf" providerId="ADAL" clId="{3BA2A6D9-7207-4B38-BB2D-CB2B8D3A9794}" dt="2024-10-08T20:48:42.914" v="103" actId="1076"/>
          <ac:spMkLst>
            <pc:docMk/>
            <pc:sldMk cId="3895623355" sldId="286"/>
            <ac:spMk id="5" creationId="{485D1BC6-C319-4B7B-8BF5-7982A35C8BE1}"/>
          </ac:spMkLst>
        </pc:spChg>
        <pc:spChg chg="mod">
          <ac:chgData name="Paul Tinkler" userId="bcebf29c-73c2-433d-80d2-6bad896374bf" providerId="ADAL" clId="{3BA2A6D9-7207-4B38-BB2D-CB2B8D3A9794}" dt="2024-10-08T20:49:11.810" v="106" actId="1076"/>
          <ac:spMkLst>
            <pc:docMk/>
            <pc:sldMk cId="3895623355" sldId="286"/>
            <ac:spMk id="6" creationId="{A20D4C5B-ECE4-4FDD-A14E-89B816195860}"/>
          </ac:spMkLst>
        </pc:spChg>
        <pc:spChg chg="add mod">
          <ac:chgData name="Paul Tinkler" userId="bcebf29c-73c2-433d-80d2-6bad896374bf" providerId="ADAL" clId="{3BA2A6D9-7207-4B38-BB2D-CB2B8D3A9794}" dt="2024-10-08T20:49:31.178" v="110" actId="20577"/>
          <ac:spMkLst>
            <pc:docMk/>
            <pc:sldMk cId="3895623355" sldId="286"/>
            <ac:spMk id="7" creationId="{E83C795B-364E-06C4-6B8E-7B5D13C3721C}"/>
          </ac:spMkLst>
        </pc:spChg>
      </pc:sldChg>
      <pc:sldChg chg="add">
        <pc:chgData name="Paul Tinkler" userId="bcebf29c-73c2-433d-80d2-6bad896374bf" providerId="ADAL" clId="{3BA2A6D9-7207-4B38-BB2D-CB2B8D3A9794}" dt="2024-10-08T20:18:14.955" v="1"/>
        <pc:sldMkLst>
          <pc:docMk/>
          <pc:sldMk cId="1188773127" sldId="287"/>
        </pc:sldMkLst>
      </pc:sldChg>
      <pc:sldChg chg="add">
        <pc:chgData name="Paul Tinkler" userId="bcebf29c-73c2-433d-80d2-6bad896374bf" providerId="ADAL" clId="{3BA2A6D9-7207-4B38-BB2D-CB2B8D3A9794}" dt="2024-10-08T20:18:14.955" v="1"/>
        <pc:sldMkLst>
          <pc:docMk/>
          <pc:sldMk cId="2976108270" sldId="288"/>
        </pc:sldMkLst>
      </pc:sldChg>
      <pc:sldChg chg="del">
        <pc:chgData name="Paul Tinkler" userId="bcebf29c-73c2-433d-80d2-6bad896374bf" providerId="ADAL" clId="{3BA2A6D9-7207-4B38-BB2D-CB2B8D3A9794}" dt="2024-10-08T20:18:45.908" v="30" actId="47"/>
        <pc:sldMkLst>
          <pc:docMk/>
          <pc:sldMk cId="3270249242" sldId="295"/>
        </pc:sldMkLst>
      </pc:sldChg>
      <pc:sldChg chg="del">
        <pc:chgData name="Paul Tinkler" userId="bcebf29c-73c2-433d-80d2-6bad896374bf" providerId="ADAL" clId="{3BA2A6D9-7207-4B38-BB2D-CB2B8D3A9794}" dt="2024-10-08T20:18:46.494" v="31" actId="47"/>
        <pc:sldMkLst>
          <pc:docMk/>
          <pc:sldMk cId="3344743267" sldId="296"/>
        </pc:sldMkLst>
      </pc:sldChg>
      <pc:sldChg chg="del">
        <pc:chgData name="Paul Tinkler" userId="bcebf29c-73c2-433d-80d2-6bad896374bf" providerId="ADAL" clId="{3BA2A6D9-7207-4B38-BB2D-CB2B8D3A9794}" dt="2024-10-08T20:18:35.737" v="19" actId="47"/>
        <pc:sldMkLst>
          <pc:docMk/>
          <pc:sldMk cId="954621447" sldId="343"/>
        </pc:sldMkLst>
      </pc:sldChg>
      <pc:sldChg chg="del">
        <pc:chgData name="Paul Tinkler" userId="bcebf29c-73c2-433d-80d2-6bad896374bf" providerId="ADAL" clId="{3BA2A6D9-7207-4B38-BB2D-CB2B8D3A9794}" dt="2024-10-08T20:18:37.248" v="20" actId="47"/>
        <pc:sldMkLst>
          <pc:docMk/>
          <pc:sldMk cId="440303772" sldId="347"/>
        </pc:sldMkLst>
      </pc:sldChg>
      <pc:sldChg chg="modSp add mod">
        <pc:chgData name="Paul Tinkler" userId="bcebf29c-73c2-433d-80d2-6bad896374bf" providerId="ADAL" clId="{3BA2A6D9-7207-4B38-BB2D-CB2B8D3A9794}" dt="2024-10-08T20:18:15.260" v="8" actId="27636"/>
        <pc:sldMkLst>
          <pc:docMk/>
          <pc:sldMk cId="2058534929" sldId="377"/>
        </pc:sldMkLst>
        <pc:spChg chg="mod">
          <ac:chgData name="Paul Tinkler" userId="bcebf29c-73c2-433d-80d2-6bad896374bf" providerId="ADAL" clId="{3BA2A6D9-7207-4B38-BB2D-CB2B8D3A9794}" dt="2024-10-08T20:18:15.260" v="8" actId="27636"/>
          <ac:spMkLst>
            <pc:docMk/>
            <pc:sldMk cId="2058534929" sldId="377"/>
            <ac:spMk id="3" creationId="{F35A2312-1B24-4FA6-B2A2-0A29923A85B0}"/>
          </ac:spMkLst>
        </pc:spChg>
      </pc:sldChg>
      <pc:sldChg chg="add">
        <pc:chgData name="Paul Tinkler" userId="bcebf29c-73c2-433d-80d2-6bad896374bf" providerId="ADAL" clId="{3BA2A6D9-7207-4B38-BB2D-CB2B8D3A9794}" dt="2024-10-08T20:18:14.955" v="1"/>
        <pc:sldMkLst>
          <pc:docMk/>
          <pc:sldMk cId="3254800580" sldId="378"/>
        </pc:sldMkLst>
      </pc:sldChg>
      <pc:sldChg chg="modSp add mod modAnim">
        <pc:chgData name="Paul Tinkler" userId="bcebf29c-73c2-433d-80d2-6bad896374bf" providerId="ADAL" clId="{3BA2A6D9-7207-4B38-BB2D-CB2B8D3A9794}" dt="2024-10-08T20:20:09.358" v="40" actId="14100"/>
        <pc:sldMkLst>
          <pc:docMk/>
          <pc:sldMk cId="3643099484" sldId="379"/>
        </pc:sldMkLst>
        <pc:spChg chg="mod">
          <ac:chgData name="Paul Tinkler" userId="bcebf29c-73c2-433d-80d2-6bad896374bf" providerId="ADAL" clId="{3BA2A6D9-7207-4B38-BB2D-CB2B8D3A9794}" dt="2024-10-08T20:20:09.358" v="40" actId="14100"/>
          <ac:spMkLst>
            <pc:docMk/>
            <pc:sldMk cId="3643099484" sldId="379"/>
            <ac:spMk id="3" creationId="{2A4335A4-21C7-42AA-9462-7BB405F7938D}"/>
          </ac:spMkLst>
        </pc:spChg>
      </pc:sldChg>
      <pc:sldChg chg="del">
        <pc:chgData name="Paul Tinkler" userId="bcebf29c-73c2-433d-80d2-6bad896374bf" providerId="ADAL" clId="{3BA2A6D9-7207-4B38-BB2D-CB2B8D3A9794}" dt="2024-10-08T20:18:54.393" v="34" actId="47"/>
        <pc:sldMkLst>
          <pc:docMk/>
          <pc:sldMk cId="2606819111" sldId="402"/>
        </pc:sldMkLst>
      </pc:sldChg>
      <pc:sldChg chg="modSp add mod">
        <pc:chgData name="Paul Tinkler" userId="bcebf29c-73c2-433d-80d2-6bad896374bf" providerId="ADAL" clId="{3BA2A6D9-7207-4B38-BB2D-CB2B8D3A9794}" dt="2024-10-08T20:20:27.551" v="44" actId="1076"/>
        <pc:sldMkLst>
          <pc:docMk/>
          <pc:sldMk cId="3212947102" sldId="448"/>
        </pc:sldMkLst>
        <pc:spChg chg="mod">
          <ac:chgData name="Paul Tinkler" userId="bcebf29c-73c2-433d-80d2-6bad896374bf" providerId="ADAL" clId="{3BA2A6D9-7207-4B38-BB2D-CB2B8D3A9794}" dt="2024-10-08T20:20:23.071" v="43" actId="1076"/>
          <ac:spMkLst>
            <pc:docMk/>
            <pc:sldMk cId="3212947102" sldId="448"/>
            <ac:spMk id="2" creationId="{1A8689D4-0240-5B42-B292-ED52582EAC8E}"/>
          </ac:spMkLst>
        </pc:spChg>
        <pc:spChg chg="mod">
          <ac:chgData name="Paul Tinkler" userId="bcebf29c-73c2-433d-80d2-6bad896374bf" providerId="ADAL" clId="{3BA2A6D9-7207-4B38-BB2D-CB2B8D3A9794}" dt="2024-10-08T20:20:27.551" v="44" actId="1076"/>
          <ac:spMkLst>
            <pc:docMk/>
            <pc:sldMk cId="3212947102" sldId="448"/>
            <ac:spMk id="3" creationId="{8BDE32A9-3463-4946-9075-4913B3582113}"/>
          </ac:spMkLst>
        </pc:spChg>
        <pc:spChg chg="mod">
          <ac:chgData name="Paul Tinkler" userId="bcebf29c-73c2-433d-80d2-6bad896374bf" providerId="ADAL" clId="{3BA2A6D9-7207-4B38-BB2D-CB2B8D3A9794}" dt="2024-10-08T20:18:15.242" v="4" actId="27636"/>
          <ac:spMkLst>
            <pc:docMk/>
            <pc:sldMk cId="3212947102" sldId="448"/>
            <ac:spMk id="4" creationId="{8E772F59-619A-9141-8586-ECDD50C154D1}"/>
          </ac:spMkLst>
        </pc:spChg>
        <pc:spChg chg="mod">
          <ac:chgData name="Paul Tinkler" userId="bcebf29c-73c2-433d-80d2-6bad896374bf" providerId="ADAL" clId="{3BA2A6D9-7207-4B38-BB2D-CB2B8D3A9794}" dt="2024-10-08T20:18:15.243" v="5" actId="27636"/>
          <ac:spMkLst>
            <pc:docMk/>
            <pc:sldMk cId="3212947102" sldId="448"/>
            <ac:spMk id="6" creationId="{6D6CC05F-5CDF-9743-8EC8-85F6AD289176}"/>
          </ac:spMkLst>
        </pc:spChg>
      </pc:sldChg>
      <pc:sldChg chg="add">
        <pc:chgData name="Paul Tinkler" userId="bcebf29c-73c2-433d-80d2-6bad896374bf" providerId="ADAL" clId="{3BA2A6D9-7207-4B38-BB2D-CB2B8D3A9794}" dt="2024-10-08T20:18:14.955" v="1"/>
        <pc:sldMkLst>
          <pc:docMk/>
          <pc:sldMk cId="4120558877" sldId="449"/>
        </pc:sldMkLst>
      </pc:sldChg>
      <pc:sldChg chg="modSp add mod">
        <pc:chgData name="Paul Tinkler" userId="bcebf29c-73c2-433d-80d2-6bad896374bf" providerId="ADAL" clId="{3BA2A6D9-7207-4B38-BB2D-CB2B8D3A9794}" dt="2024-10-08T20:18:15.248" v="6" actId="27636"/>
        <pc:sldMkLst>
          <pc:docMk/>
          <pc:sldMk cId="2728819522" sldId="450"/>
        </pc:sldMkLst>
        <pc:spChg chg="mod">
          <ac:chgData name="Paul Tinkler" userId="bcebf29c-73c2-433d-80d2-6bad896374bf" providerId="ADAL" clId="{3BA2A6D9-7207-4B38-BB2D-CB2B8D3A9794}" dt="2024-10-08T20:18:15.248" v="6" actId="27636"/>
          <ac:spMkLst>
            <pc:docMk/>
            <pc:sldMk cId="2728819522" sldId="450"/>
            <ac:spMk id="2" creationId="{768F5161-E7A1-4A6E-A6AA-FE61CD5EBDB3}"/>
          </ac:spMkLst>
        </pc:spChg>
      </pc:sldChg>
      <pc:sldChg chg="add modNotesTx">
        <pc:chgData name="Paul Tinkler" userId="bcebf29c-73c2-433d-80d2-6bad896374bf" providerId="ADAL" clId="{3BA2A6D9-7207-4B38-BB2D-CB2B8D3A9794}" dt="2024-10-08T20:23:12.095" v="46" actId="113"/>
        <pc:sldMkLst>
          <pc:docMk/>
          <pc:sldMk cId="1475379552" sldId="451"/>
        </pc:sldMkLst>
      </pc:sldChg>
      <pc:sldChg chg="addSp modSp add mod">
        <pc:chgData name="Paul Tinkler" userId="bcebf29c-73c2-433d-80d2-6bad896374bf" providerId="ADAL" clId="{3BA2A6D9-7207-4B38-BB2D-CB2B8D3A9794}" dt="2024-10-08T20:39:03.836" v="56" actId="1076"/>
        <pc:sldMkLst>
          <pc:docMk/>
          <pc:sldMk cId="1691170285" sldId="452"/>
        </pc:sldMkLst>
        <pc:spChg chg="mod">
          <ac:chgData name="Paul Tinkler" userId="bcebf29c-73c2-433d-80d2-6bad896374bf" providerId="ADAL" clId="{3BA2A6D9-7207-4B38-BB2D-CB2B8D3A9794}" dt="2024-10-08T20:23:59.037" v="49" actId="1076"/>
          <ac:spMkLst>
            <pc:docMk/>
            <pc:sldMk cId="1691170285" sldId="452"/>
            <ac:spMk id="2" creationId="{9A4E1DEB-C9EB-4AED-842D-BBB901EDB346}"/>
          </ac:spMkLst>
        </pc:spChg>
        <pc:spChg chg="mod">
          <ac:chgData name="Paul Tinkler" userId="bcebf29c-73c2-433d-80d2-6bad896374bf" providerId="ADAL" clId="{3BA2A6D9-7207-4B38-BB2D-CB2B8D3A9794}" dt="2024-10-08T20:38:54.963" v="55" actId="255"/>
          <ac:spMkLst>
            <pc:docMk/>
            <pc:sldMk cId="1691170285" sldId="452"/>
            <ac:spMk id="3" creationId="{559F0FBD-A76B-4C3D-A55F-676DD5E3B5A6}"/>
          </ac:spMkLst>
        </pc:spChg>
        <pc:picChg chg="add mod">
          <ac:chgData name="Paul Tinkler" userId="bcebf29c-73c2-433d-80d2-6bad896374bf" providerId="ADAL" clId="{3BA2A6D9-7207-4B38-BB2D-CB2B8D3A9794}" dt="2024-10-08T20:39:03.836" v="56" actId="1076"/>
          <ac:picMkLst>
            <pc:docMk/>
            <pc:sldMk cId="1691170285" sldId="452"/>
            <ac:picMk id="5" creationId="{F6583AEB-DB0C-CE9E-C135-CF896CC490C6}"/>
          </ac:picMkLst>
        </pc:picChg>
      </pc:sldChg>
      <pc:sldChg chg="add modNotesTx">
        <pc:chgData name="Paul Tinkler" userId="bcebf29c-73c2-433d-80d2-6bad896374bf" providerId="ADAL" clId="{3BA2A6D9-7207-4B38-BB2D-CB2B8D3A9794}" dt="2024-10-30T17:45:52.960" v="131" actId="6549"/>
        <pc:sldMkLst>
          <pc:docMk/>
          <pc:sldMk cId="530453692" sldId="453"/>
        </pc:sldMkLst>
      </pc:sldChg>
      <pc:sldChg chg="del">
        <pc:chgData name="Paul Tinkler" userId="bcebf29c-73c2-433d-80d2-6bad896374bf" providerId="ADAL" clId="{3BA2A6D9-7207-4B38-BB2D-CB2B8D3A9794}" dt="2024-10-08T20:18:33.600" v="15" actId="47"/>
        <pc:sldMkLst>
          <pc:docMk/>
          <pc:sldMk cId="3255501967" sldId="459"/>
        </pc:sldMkLst>
      </pc:sldChg>
      <pc:sldChg chg="modSp mod">
        <pc:chgData name="Paul Tinkler" userId="bcebf29c-73c2-433d-80d2-6bad896374bf" providerId="ADAL" clId="{3BA2A6D9-7207-4B38-BB2D-CB2B8D3A9794}" dt="2024-10-08T20:17:45.024" v="0" actId="20577"/>
        <pc:sldMkLst>
          <pc:docMk/>
          <pc:sldMk cId="1107965347" sldId="543"/>
        </pc:sldMkLst>
        <pc:spChg chg="mod">
          <ac:chgData name="Paul Tinkler" userId="bcebf29c-73c2-433d-80d2-6bad896374bf" providerId="ADAL" clId="{3BA2A6D9-7207-4B38-BB2D-CB2B8D3A9794}" dt="2024-10-08T20:17:45.024" v="0" actId="20577"/>
          <ac:spMkLst>
            <pc:docMk/>
            <pc:sldMk cId="1107965347" sldId="543"/>
            <ac:spMk id="2" creationId="{FFF3EA29-39BA-197A-0802-645628A2E2D3}"/>
          </ac:spMkLst>
        </pc:spChg>
      </pc:sldChg>
      <pc:sldChg chg="del">
        <pc:chgData name="Paul Tinkler" userId="bcebf29c-73c2-433d-80d2-6bad896374bf" providerId="ADAL" clId="{3BA2A6D9-7207-4B38-BB2D-CB2B8D3A9794}" dt="2024-10-08T20:18:31.445" v="10" actId="47"/>
        <pc:sldMkLst>
          <pc:docMk/>
          <pc:sldMk cId="1091983039" sldId="559"/>
        </pc:sldMkLst>
      </pc:sldChg>
      <pc:sldChg chg="del">
        <pc:chgData name="Paul Tinkler" userId="bcebf29c-73c2-433d-80d2-6bad896374bf" providerId="ADAL" clId="{3BA2A6D9-7207-4B38-BB2D-CB2B8D3A9794}" dt="2024-10-08T20:18:32.062" v="11" actId="47"/>
        <pc:sldMkLst>
          <pc:docMk/>
          <pc:sldMk cId="2700885035" sldId="560"/>
        </pc:sldMkLst>
      </pc:sldChg>
      <pc:sldChg chg="del">
        <pc:chgData name="Paul Tinkler" userId="bcebf29c-73c2-433d-80d2-6bad896374bf" providerId="ADAL" clId="{3BA2A6D9-7207-4B38-BB2D-CB2B8D3A9794}" dt="2024-10-08T20:18:30.824" v="9" actId="47"/>
        <pc:sldMkLst>
          <pc:docMk/>
          <pc:sldMk cId="924750390" sldId="561"/>
        </pc:sldMkLst>
      </pc:sldChg>
      <pc:sldChg chg="del">
        <pc:chgData name="Paul Tinkler" userId="bcebf29c-73c2-433d-80d2-6bad896374bf" providerId="ADAL" clId="{3BA2A6D9-7207-4B38-BB2D-CB2B8D3A9794}" dt="2024-10-08T20:18:38.956" v="23" actId="47"/>
        <pc:sldMkLst>
          <pc:docMk/>
          <pc:sldMk cId="4214596240" sldId="562"/>
        </pc:sldMkLst>
      </pc:sldChg>
      <pc:sldChg chg="del">
        <pc:chgData name="Paul Tinkler" userId="bcebf29c-73c2-433d-80d2-6bad896374bf" providerId="ADAL" clId="{3BA2A6D9-7207-4B38-BB2D-CB2B8D3A9794}" dt="2024-10-08T20:18:39.373" v="24" actId="47"/>
        <pc:sldMkLst>
          <pc:docMk/>
          <pc:sldMk cId="1874382677" sldId="563"/>
        </pc:sldMkLst>
      </pc:sldChg>
      <pc:sldChg chg="del">
        <pc:chgData name="Paul Tinkler" userId="bcebf29c-73c2-433d-80d2-6bad896374bf" providerId="ADAL" clId="{3BA2A6D9-7207-4B38-BB2D-CB2B8D3A9794}" dt="2024-10-08T20:18:47.709" v="32" actId="47"/>
        <pc:sldMkLst>
          <pc:docMk/>
          <pc:sldMk cId="650075924" sldId="564"/>
        </pc:sldMkLst>
      </pc:sldChg>
      <pc:sldChg chg="del">
        <pc:chgData name="Paul Tinkler" userId="bcebf29c-73c2-433d-80d2-6bad896374bf" providerId="ADAL" clId="{3BA2A6D9-7207-4B38-BB2D-CB2B8D3A9794}" dt="2024-10-08T20:18:50.939" v="33" actId="47"/>
        <pc:sldMkLst>
          <pc:docMk/>
          <pc:sldMk cId="1026156076" sldId="566"/>
        </pc:sldMkLst>
      </pc:sldChg>
      <pc:sldChg chg="del">
        <pc:chgData name="Paul Tinkler" userId="bcebf29c-73c2-433d-80d2-6bad896374bf" providerId="ADAL" clId="{3BA2A6D9-7207-4B38-BB2D-CB2B8D3A9794}" dt="2024-10-08T20:18:37.701" v="21" actId="47"/>
        <pc:sldMkLst>
          <pc:docMk/>
          <pc:sldMk cId="1660480725" sldId="567"/>
        </pc:sldMkLst>
      </pc:sldChg>
      <pc:sldChg chg="modSp add mod">
        <pc:chgData name="Paul Tinkler" userId="bcebf29c-73c2-433d-80d2-6bad896374bf" providerId="ADAL" clId="{3BA2A6D9-7207-4B38-BB2D-CB2B8D3A9794}" dt="2024-10-08T20:18:15.250" v="7" actId="27636"/>
        <pc:sldMkLst>
          <pc:docMk/>
          <pc:sldMk cId="1356180688" sldId="568"/>
        </pc:sldMkLst>
        <pc:spChg chg="mod">
          <ac:chgData name="Paul Tinkler" userId="bcebf29c-73c2-433d-80d2-6bad896374bf" providerId="ADAL" clId="{3BA2A6D9-7207-4B38-BB2D-CB2B8D3A9794}" dt="2024-10-08T20:18:15.250" v="7" actId="27636"/>
          <ac:spMkLst>
            <pc:docMk/>
            <pc:sldMk cId="1356180688" sldId="568"/>
            <ac:spMk id="2" creationId="{00000000-0000-0000-0000-000000000000}"/>
          </ac:spMkLst>
        </pc:spChg>
      </pc:sldChg>
      <pc:sldChg chg="modSp add mod">
        <pc:chgData name="Paul Tinkler" userId="bcebf29c-73c2-433d-80d2-6bad896374bf" providerId="ADAL" clId="{3BA2A6D9-7207-4B38-BB2D-CB2B8D3A9794}" dt="2024-10-08T20:52:30.903" v="119" actId="6549"/>
        <pc:sldMkLst>
          <pc:docMk/>
          <pc:sldMk cId="2355408757" sldId="569"/>
        </pc:sldMkLst>
        <pc:spChg chg="mod">
          <ac:chgData name="Paul Tinkler" userId="bcebf29c-73c2-433d-80d2-6bad896374bf" providerId="ADAL" clId="{3BA2A6D9-7207-4B38-BB2D-CB2B8D3A9794}" dt="2024-10-08T20:52:30.903" v="119" actId="6549"/>
          <ac:spMkLst>
            <pc:docMk/>
            <pc:sldMk cId="2355408757" sldId="569"/>
            <ac:spMk id="4" creationId="{8B613BD5-9EC3-4571-87F4-D4AEB0DB4573}"/>
          </ac:spMkLst>
        </pc:spChg>
      </pc:sldChg>
      <pc:sldMasterChg chg="delSldLayout">
        <pc:chgData name="Paul Tinkler" userId="bcebf29c-73c2-433d-80d2-6bad896374bf" providerId="ADAL" clId="{3BA2A6D9-7207-4B38-BB2D-CB2B8D3A9794}" dt="2024-10-08T20:19:02.129" v="35" actId="47"/>
        <pc:sldMasterMkLst>
          <pc:docMk/>
          <pc:sldMasterMk cId="900788176" sldId="2147483841"/>
        </pc:sldMasterMkLst>
        <pc:sldLayoutChg chg="del">
          <pc:chgData name="Paul Tinkler" userId="bcebf29c-73c2-433d-80d2-6bad896374bf" providerId="ADAL" clId="{3BA2A6D9-7207-4B38-BB2D-CB2B8D3A9794}" dt="2024-10-08T20:19:02.129" v="35" actId="47"/>
          <pc:sldLayoutMkLst>
            <pc:docMk/>
            <pc:sldMasterMk cId="900788176" sldId="2147483841"/>
            <pc:sldLayoutMk cId="2912271891" sldId="2147483866"/>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8D1CB8-3D6E-40AE-A7E8-4CF4A76342B5}" type="datetimeFigureOut">
              <a:rPr lang="en-GB" smtClean="0"/>
              <a:t>15/10/2026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F28BDE-2AC0-470B-BB74-AA5AB09CB614}" type="slidenum">
              <a:rPr lang="en-GB" smtClean="0"/>
              <a:t>‹#›</a:t>
            </a:fld>
            <a:endParaRPr lang="en-GB"/>
          </a:p>
        </p:txBody>
      </p:sp>
    </p:spTree>
    <p:extLst>
      <p:ext uri="{BB962C8B-B14F-4D97-AF65-F5344CB8AC3E}">
        <p14:creationId xmlns:p14="http://schemas.microsoft.com/office/powerpoint/2010/main" val="5630743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3</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isn’t the biggest segment the best one for marketing investment?  Because it is difficult to target specific needs, and it is likely to be occupied by the most competitors!</a:t>
            </a:r>
          </a:p>
          <a:p>
            <a:endParaRPr lang="en-GB" dirty="0"/>
          </a:p>
          <a:p>
            <a:r>
              <a:rPr lang="en-GB" dirty="0"/>
              <a:t>Some people refer to a well-defined marketing segment as a ‘beachhead’ – it gives you the chance to establish your organisation and its products, from which, over time, you can expand to other segments…and a bigger market!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30034072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University of Wales </a:t>
            </a:r>
            <a:r>
              <a:rPr lang="en-GB" baseline="0" dirty="0"/>
              <a:t>TSD is in the consumer market – </a:t>
            </a:r>
            <a:r>
              <a:rPr lang="en-GB" i="1" baseline="0" dirty="0"/>
              <a:t>suggest a strategy for SfWP </a:t>
            </a:r>
            <a:r>
              <a:rPr lang="en-GB" baseline="0" dirty="0"/>
              <a:t>– but what about organisational markets?</a:t>
            </a:r>
          </a:p>
          <a:p>
            <a:endParaRPr lang="en-GB" baseline="0" dirty="0"/>
          </a:p>
          <a:p>
            <a:endParaRPr lang="en-GB" dirty="0"/>
          </a:p>
          <a:p>
            <a:r>
              <a:rPr lang="en-GB" dirty="0"/>
              <a:t>How market segments can be identified and ‘serviced’ is influenced by a number of trends in the business environment.  For example, the wide availability of consumer data and the ability</a:t>
            </a:r>
          </a:p>
          <a:p>
            <a:r>
              <a:rPr lang="en-GB" dirty="0"/>
              <a:t>to process it electronically, combined with increased flexibility of companies’ operations, allow segmentation to be undertaken at a micro-level – even down to individual consumers. </a:t>
            </a:r>
          </a:p>
          <a:p>
            <a:r>
              <a:rPr lang="en-GB" dirty="0"/>
              <a:t>So internet shopping selectively targets consumers with special offers based on their past purchasing patterns.  The emergence of more affluent, mobile consumers means that geographical segmentation may be much less effective than lifestyle segmentation (across national boundaries).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14945703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D56C16-6DAD-4639-AB48-CA4A4E6B26EA}" type="slidenum">
              <a:rPr lang="en-GB" smtClean="0"/>
              <a:t>7</a:t>
            </a:fld>
            <a:endParaRPr lang="en-GB"/>
          </a:p>
        </p:txBody>
      </p:sp>
    </p:spTree>
    <p:extLst>
      <p:ext uri="{BB962C8B-B14F-4D97-AF65-F5344CB8AC3E}">
        <p14:creationId xmlns:p14="http://schemas.microsoft.com/office/powerpoint/2010/main" val="1819278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matrix is self-explanatory, but the terms </a:t>
            </a:r>
            <a:r>
              <a:rPr lang="en-GB" b="1" i="1" dirty="0"/>
              <a:t>concentric and conglomerate </a:t>
            </a:r>
            <a:r>
              <a:rPr lang="en-GB" dirty="0"/>
              <a:t>diversification need a little clarification; _</a:t>
            </a:r>
          </a:p>
          <a:p>
            <a:endParaRPr lang="en-GB" dirty="0"/>
          </a:p>
          <a:p>
            <a:r>
              <a:rPr lang="en-GB" b="1" dirty="0"/>
              <a:t>Concentric </a:t>
            </a:r>
            <a:r>
              <a:rPr lang="en-GB" dirty="0"/>
              <a:t>refers to mixing the familiar with the unfamiliar.  It is exemplified by </a:t>
            </a:r>
            <a:r>
              <a:rPr lang="en-GB" b="1" i="1" dirty="0"/>
              <a:t>IBM’s </a:t>
            </a:r>
            <a:r>
              <a:rPr lang="en-GB" dirty="0"/>
              <a:t>entry into the PC business, where IBM were very familiar with computing, but the PC was different from the ‘mainframe’ computing IBM had historically been dominating around the world.  The PC was a different product, and IBM launched it with the expectation that it would not only appeal to the organisational customers who revered IBM, but also to the ‘vast, untapped market’ of the general consumer!</a:t>
            </a:r>
          </a:p>
          <a:p>
            <a:endParaRPr lang="en-GB" dirty="0"/>
          </a:p>
          <a:p>
            <a:r>
              <a:rPr lang="en-GB" b="1" dirty="0"/>
              <a:t>Conglomerate </a:t>
            </a:r>
            <a:r>
              <a:rPr lang="en-GB" dirty="0"/>
              <a:t>diversification is devoid of synergy and common threads between the current products and the new products and markets.  </a:t>
            </a:r>
            <a:r>
              <a:rPr lang="en-GB" b="1" dirty="0"/>
              <a:t>Beatrice Companies</a:t>
            </a:r>
            <a:r>
              <a:rPr lang="en-GB" dirty="0"/>
              <a:t>, for example, diversified into groceries, cosmetics, car rentals and electronics!  Brands such as Max Factor, </a:t>
            </a:r>
            <a:r>
              <a:rPr lang="en-GB" dirty="0" err="1"/>
              <a:t>Tropican</a:t>
            </a:r>
            <a:r>
              <a:rPr lang="en-GB" dirty="0"/>
              <a:t> juices, Avis car rental, and Harman </a:t>
            </a:r>
            <a:r>
              <a:rPr lang="en-GB" dirty="0" err="1"/>
              <a:t>Kardon</a:t>
            </a:r>
            <a:r>
              <a:rPr lang="en-GB" dirty="0"/>
              <a:t> Hi-Fi have nothing in common.</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10</a:t>
            </a:fld>
            <a:endParaRPr lang="en-GB" altLang="en-US"/>
          </a:p>
        </p:txBody>
      </p:sp>
    </p:spTree>
    <p:extLst>
      <p:ext uri="{BB962C8B-B14F-4D97-AF65-F5344CB8AC3E}">
        <p14:creationId xmlns:p14="http://schemas.microsoft.com/office/powerpoint/2010/main" val="33383572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famous strategy tool can be used to ascertain the importance of individual business units, when thinking at a corporate level, but it can also be used at a business level, in relation to </a:t>
            </a:r>
            <a:r>
              <a:rPr lang="en-GB"/>
              <a:t>established products or </a:t>
            </a:r>
            <a:r>
              <a:rPr lang="en-GB" dirty="0"/>
              <a:t>services.</a:t>
            </a:r>
          </a:p>
          <a:p>
            <a:endParaRPr lang="en-GB" dirty="0"/>
          </a:p>
          <a:p>
            <a:r>
              <a:rPr lang="en-GB" b="1" dirty="0"/>
              <a:t>Stars:</a:t>
            </a:r>
            <a:r>
              <a:rPr lang="en-GB" dirty="0"/>
              <a:t> You are well established, and these are fantastic opportunities</a:t>
            </a:r>
          </a:p>
          <a:p>
            <a:endParaRPr lang="en-GB" dirty="0"/>
          </a:p>
          <a:p>
            <a:r>
              <a:rPr lang="en-GB" b="1" dirty="0"/>
              <a:t>Cash Cows</a:t>
            </a:r>
            <a:r>
              <a:rPr lang="en-GB" dirty="0"/>
              <a:t>: You are well established; however, the market isn’t growing, and your opportunities are limited</a:t>
            </a:r>
          </a:p>
          <a:p>
            <a:endParaRPr lang="en-GB" dirty="0"/>
          </a:p>
          <a:p>
            <a:r>
              <a:rPr lang="en-GB" b="1" dirty="0"/>
              <a:t>Question Marks: </a:t>
            </a:r>
            <a:r>
              <a:rPr lang="en-GB" dirty="0"/>
              <a:t>The opportunities – no-one knows what to do.  These opportunities need serious thought as to whether increased investment is warranted.</a:t>
            </a:r>
          </a:p>
          <a:p>
            <a:endParaRPr lang="en-GB" dirty="0"/>
          </a:p>
          <a:p>
            <a:r>
              <a:rPr lang="en-GB" b="1" dirty="0"/>
              <a:t>Dogs: </a:t>
            </a:r>
            <a:r>
              <a:rPr lang="en-GB" dirty="0"/>
              <a:t>Your market presence is weak.  It is going to be difficult to make a profit.</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0176853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F28BDE-2AC0-470B-BB74-AA5AB09CB614}" type="slidenum">
              <a:rPr lang="en-GB" smtClean="0"/>
              <a:t>17</a:t>
            </a:fld>
            <a:endParaRPr lang="en-GB"/>
          </a:p>
        </p:txBody>
      </p:sp>
    </p:spTree>
    <p:extLst>
      <p:ext uri="{BB962C8B-B14F-4D97-AF65-F5344CB8AC3E}">
        <p14:creationId xmlns:p14="http://schemas.microsoft.com/office/powerpoint/2010/main" val="4801429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15/10/2026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15/10/2026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15/10/2026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15/10/2026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15/10/2026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15/10/2026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15/10/2026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2295756"/>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3942342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45037564"/>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19475021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083341321"/>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41290113"/>
      </p:ext>
    </p:extLst>
  </p:cSld>
  <p:clrMapOvr>
    <a:masterClrMapping/>
  </p:clrMapOvr>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08146319"/>
      </p:ext>
    </p:extLst>
  </p:cSld>
  <p:clrMapOvr>
    <a:masterClrMapping/>
  </p:clrMapOvr>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127729014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8718475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185240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6440523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5738717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252098166"/>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98715635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5885319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936113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4967162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969052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95999137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15/10/2026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226749080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15/10/2026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75409297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15/10/2026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35204403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1758092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36182361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6352231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0148883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359382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84609925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5088260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7889212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5936820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24459450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107522264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226892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87753189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4109023348"/>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198929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slideLayout" Target="../slideLayouts/slideLayout30.xml"/><Relationship Id="rId7" Type="http://schemas.openxmlformats.org/officeDocument/2006/relationships/theme" Target="../theme/theme4.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40.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8.xml"/><Relationship Id="rId3" Type="http://schemas.openxmlformats.org/officeDocument/2006/relationships/slideLayout" Target="../slideLayouts/slideLayout43.xml"/><Relationship Id="rId7" Type="http://schemas.openxmlformats.org/officeDocument/2006/relationships/slideLayout" Target="../slideLayouts/slideLayout47.xml"/><Relationship Id="rId2" Type="http://schemas.openxmlformats.org/officeDocument/2006/relationships/slideLayout" Target="../slideLayouts/slideLayout42.xml"/><Relationship Id="rId1" Type="http://schemas.openxmlformats.org/officeDocument/2006/relationships/slideLayout" Target="../slideLayouts/slideLayout41.xml"/><Relationship Id="rId6" Type="http://schemas.openxmlformats.org/officeDocument/2006/relationships/slideLayout" Target="../slideLayouts/slideLayout46.xml"/><Relationship Id="rId5" Type="http://schemas.openxmlformats.org/officeDocument/2006/relationships/slideLayout" Target="../slideLayouts/slideLayout45.xml"/><Relationship Id="rId4" Type="http://schemas.openxmlformats.org/officeDocument/2006/relationships/slideLayout" Target="../slideLayouts/slideLayout44.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37721523"/>
      </p:ext>
    </p:extLst>
  </p:cSld>
  <p:clrMap bg1="lt1" tx1="dk1" bg2="lt2" tx2="dk2" accent1="accent1" accent2="accent2" accent3="accent3" accent4="accent4" accent5="accent5" accent6="accent6" hlink="hlink" folHlink="folHlink"/>
  <p:sldLayoutIdLst>
    <p:sldLayoutId id="2147483824" r:id="rId1"/>
    <p:sldLayoutId id="2147483825" r:id="rId2"/>
    <p:sldLayoutId id="2147483826" r:id="rId3"/>
    <p:sldLayoutId id="2147483827" r:id="rId4"/>
    <p:sldLayoutId id="2147483828" r:id="rId5"/>
    <p:sldLayoutId id="2147483829" r:id="rId6"/>
    <p:sldLayoutId id="2147483830" r:id="rId7"/>
    <p:sldLayoutId id="2147483831" r:id="rId8"/>
  </p:sldLayoutIdLst>
  <p:hf hdr="0" ft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2234885486"/>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900788176"/>
      </p:ext>
    </p:extLst>
  </p:cSld>
  <p:clrMap bg1="lt1" tx1="dk1" bg2="lt2" tx2="dk2" accent1="accent1" accent2="accent2" accent3="accent3" accent4="accent4" accent5="accent5" accent6="accent6" hlink="hlink" folHlink="folHlink"/>
  <p:sldLayoutIdLst>
    <p:sldLayoutId id="2147483842" r:id="rId1"/>
    <p:sldLayoutId id="2147483843" r:id="rId2"/>
    <p:sldLayoutId id="2147483844" r:id="rId3"/>
    <p:sldLayoutId id="2147483863" r:id="rId4"/>
    <p:sldLayoutId id="2147483865" r:id="rId5"/>
    <p:sldLayoutId id="2147483867" r:id="rId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842862650"/>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40389595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183758416"/>
      </p:ext>
    </p:extLst>
  </p:cSld>
  <p:clrMap bg1="lt1" tx1="dk1" bg2="lt2" tx2="dk2" accent1="accent1" accent2="accent2" accent3="accent3" accent4="accent4" accent5="accent5" accent6="accent6" hlink="hlink" folHlink="folHlink"/>
  <p:sldLayoutIdLst>
    <p:sldLayoutId id="2147483855" r:id="rId1"/>
    <p:sldLayoutId id="2147483856" r:id="rId2"/>
    <p:sldLayoutId id="2147483857" r:id="rId3"/>
    <p:sldLayoutId id="2147483858" r:id="rId4"/>
    <p:sldLayoutId id="2147483859" r:id="rId5"/>
    <p:sldLayoutId id="2147483860" r:id="rId6"/>
    <p:sldLayoutId id="2147483861" r:id="rId7"/>
    <p:sldLayoutId id="2147483862"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30.jpg"/><Relationship Id="rId1" Type="http://schemas.openxmlformats.org/officeDocument/2006/relationships/slideLayout" Target="../slideLayouts/slideLayout31.xml"/><Relationship Id="rId5" Type="http://schemas.openxmlformats.org/officeDocument/2006/relationships/hyperlink" Target="https://fabiusmaximus.com/2018/11/05/feminist-strategy/" TargetMode="External"/><Relationship Id="rId4" Type="http://schemas.openxmlformats.org/officeDocument/2006/relationships/image" Target="../media/image31.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5.xml"/><Relationship Id="rId1" Type="http://schemas.openxmlformats.org/officeDocument/2006/relationships/slideLayout" Target="../slideLayouts/slideLayout33.xml"/><Relationship Id="rId4" Type="http://schemas.openxmlformats.org/officeDocument/2006/relationships/hyperlink" Target="https://machinelearningparatodos.com/segmentacion-utilizando-k-means-en-python/"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3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33.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40.jpg"/><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3EA29-39BA-197A-0802-645628A2E2D3}"/>
              </a:ext>
            </a:extLst>
          </p:cNvPr>
          <p:cNvSpPr>
            <a:spLocks noGrp="1"/>
          </p:cNvSpPr>
          <p:nvPr>
            <p:ph type="title"/>
          </p:nvPr>
        </p:nvSpPr>
        <p:spPr>
          <a:xfrm>
            <a:off x="219118" y="4839974"/>
            <a:ext cx="3943350" cy="657312"/>
          </a:xfrm>
        </p:spPr>
        <p:txBody>
          <a:bodyPr/>
          <a:lstStyle/>
          <a:p>
            <a:pPr algn="ctr"/>
            <a:r>
              <a:rPr lang="en-GB" sz="4000" i="1" dirty="0">
                <a:solidFill>
                  <a:schemeClr val="bg1"/>
                </a:solidFill>
              </a:rPr>
              <a:t>Session 5</a:t>
            </a:r>
          </a:p>
        </p:txBody>
      </p:sp>
      <p:sp>
        <p:nvSpPr>
          <p:cNvPr id="3" name="TextBox 2">
            <a:extLst>
              <a:ext uri="{FF2B5EF4-FFF2-40B4-BE49-F238E27FC236}">
                <a16:creationId xmlns:a16="http://schemas.microsoft.com/office/drawing/2014/main" id="{E71A968A-07DA-2611-5887-972451ECEB8F}"/>
              </a:ext>
            </a:extLst>
          </p:cNvPr>
          <p:cNvSpPr txBox="1"/>
          <p:nvPr/>
        </p:nvSpPr>
        <p:spPr>
          <a:xfrm>
            <a:off x="219118" y="1161980"/>
            <a:ext cx="3943350" cy="3600986"/>
          </a:xfrm>
          <a:prstGeom prst="rect">
            <a:avLst/>
          </a:prstGeom>
          <a:noFill/>
        </p:spPr>
        <p:txBody>
          <a:bodyPr wrap="square" rtlCol="0">
            <a:spAutoFit/>
          </a:bodyPr>
          <a:lstStyle/>
          <a:p>
            <a:pPr algn="ctr"/>
            <a:r>
              <a:rPr lang="en-GB" sz="4000" dirty="0">
                <a:solidFill>
                  <a:schemeClr val="bg1"/>
                </a:solidFill>
              </a:rPr>
              <a:t>BMSK6013</a:t>
            </a:r>
          </a:p>
          <a:p>
            <a:pPr algn="ctr"/>
            <a:endParaRPr lang="en-GB" sz="2000" dirty="0">
              <a:solidFill>
                <a:schemeClr val="bg1"/>
              </a:solidFill>
            </a:endParaRPr>
          </a:p>
          <a:p>
            <a:pPr algn="ctr"/>
            <a:r>
              <a:rPr lang="en-GB" sz="4000" dirty="0">
                <a:solidFill>
                  <a:schemeClr val="bg1"/>
                </a:solidFill>
              </a:rPr>
              <a:t>Developing Strategy for Organisational Performance</a:t>
            </a:r>
          </a:p>
        </p:txBody>
      </p:sp>
    </p:spTree>
    <p:extLst>
      <p:ext uri="{BB962C8B-B14F-4D97-AF65-F5344CB8AC3E}">
        <p14:creationId xmlns:p14="http://schemas.microsoft.com/office/powerpoint/2010/main" val="11079653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251520" y="1137928"/>
            <a:ext cx="4865712" cy="3917032"/>
          </a:xfrm>
        </p:spPr>
        <p:txBody>
          <a:bodyPr>
            <a:normAutofit/>
          </a:bodyPr>
          <a:lstStyle/>
          <a:p>
            <a:endParaRPr lang="en-GB" dirty="0"/>
          </a:p>
          <a:p>
            <a:r>
              <a:rPr lang="en-GB" dirty="0"/>
              <a:t>Reading &amp; Research review and discussion</a:t>
            </a:r>
          </a:p>
          <a:p>
            <a:r>
              <a:rPr lang="en-GB" dirty="0"/>
              <a:t>Assignment refresher</a:t>
            </a:r>
          </a:p>
          <a:p>
            <a:r>
              <a:rPr lang="en-GB" dirty="0"/>
              <a:t>Market Segmentation</a:t>
            </a:r>
          </a:p>
          <a:p>
            <a:r>
              <a:rPr lang="en-GB" dirty="0"/>
              <a:t>Exploring options and choices</a:t>
            </a:r>
          </a:p>
          <a:p>
            <a:r>
              <a:rPr lang="en-GB" dirty="0"/>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746448"/>
            <a:ext cx="3131840" cy="782960"/>
          </a:xfrm>
          <a:prstGeom prst="rect">
            <a:avLst/>
          </a:prstGeom>
        </p:spPr>
      </p:pic>
      <p:pic>
        <p:nvPicPr>
          <p:cNvPr id="10" name="Picture 9" descr="A picture containing object, person, indoor, sitting&#10;&#10;Description automatically generated">
            <a:extLst>
              <a:ext uri="{FF2B5EF4-FFF2-40B4-BE49-F238E27FC236}">
                <a16:creationId xmlns:a16="http://schemas.microsoft.com/office/drawing/2014/main" id="{D5B9EC3E-6643-4946-9085-306F070ADC8B}"/>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92080" y="1719457"/>
            <a:ext cx="3848136" cy="3995543"/>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Reading &amp; Research</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64704"/>
            <a:ext cx="8229600" cy="4493096"/>
          </a:xfrm>
        </p:spPr>
        <p:txBody>
          <a:bodyPr>
            <a:normAutofit/>
          </a:bodyPr>
          <a:lstStyle/>
          <a:p>
            <a:pPr marL="0" indent="0">
              <a:buNone/>
            </a:pPr>
            <a:r>
              <a:rPr lang="en-GB" dirty="0">
                <a:solidFill>
                  <a:srgbClr val="002060"/>
                </a:solidFill>
              </a:rPr>
              <a:t>Research your own/chosen organisation, and carry out analysis using PESTEL, SWOT and TOWS (or other technique)</a:t>
            </a:r>
          </a:p>
          <a:p>
            <a:pPr marL="0" indent="0">
              <a:buNone/>
            </a:pPr>
            <a:endParaRPr lang="en-GB" dirty="0">
              <a:solidFill>
                <a:srgbClr val="002060"/>
              </a:solidFill>
            </a:endParaRPr>
          </a:p>
          <a:p>
            <a:pPr lvl="1"/>
            <a:r>
              <a:rPr lang="en-GB" dirty="0">
                <a:solidFill>
                  <a:srgbClr val="0000CC"/>
                </a:solidFill>
              </a:rPr>
              <a:t>Make use of the online Databases – MarketLine and NewsBank</a:t>
            </a:r>
          </a:p>
          <a:p>
            <a:pPr lvl="1"/>
            <a:r>
              <a:rPr lang="en-GB" dirty="0">
                <a:solidFill>
                  <a:srgbClr val="0000CC"/>
                </a:solidFill>
              </a:rPr>
              <a:t>Make use of journal articles in the online library</a:t>
            </a:r>
          </a:p>
          <a:p>
            <a:pPr lvl="1"/>
            <a:r>
              <a:rPr lang="en-GB" dirty="0">
                <a:solidFill>
                  <a:srgbClr val="0000CC"/>
                </a:solidFill>
              </a:rPr>
              <a:t>Search the quality newspapers in the online library (Financial Times, Sunday Times, Observer, Times, etc.)</a:t>
            </a:r>
          </a:p>
          <a:p>
            <a:pPr lvl="1"/>
            <a:r>
              <a:rPr lang="en-GB" dirty="0">
                <a:solidFill>
                  <a:srgbClr val="0000CC"/>
                </a:solidFill>
              </a:rPr>
              <a:t>Internet sources (use the CRAAP test)</a:t>
            </a:r>
          </a:p>
          <a:p>
            <a:pPr marL="457200" lvl="1" indent="0">
              <a:buNone/>
            </a:pPr>
            <a:endParaRPr lang="en-GB" dirty="0">
              <a:solidFill>
                <a:srgbClr val="FF0066"/>
              </a:solidFill>
            </a:endParaRPr>
          </a:p>
          <a:p>
            <a:pPr marL="457200" lvl="1" indent="0">
              <a:buNone/>
            </a:pPr>
            <a:r>
              <a:rPr lang="en-GB" dirty="0">
                <a:solidFill>
                  <a:srgbClr val="002060"/>
                </a:solidFill>
              </a:rPr>
              <a:t>Ask your tutor for advice, if you have any difficulties with using the library.  There is advice available on the SfWP Outreach Homepage on Moodle</a:t>
            </a:r>
          </a:p>
          <a:p>
            <a:pPr marL="457200" lvl="1" indent="0">
              <a:buNone/>
            </a:pPr>
            <a:endParaRPr lang="en-GB" dirty="0">
              <a:solidFill>
                <a:srgbClr val="002060"/>
              </a:solidFill>
            </a:endParaRPr>
          </a:p>
          <a:p>
            <a:pPr marL="457200" lvl="1" indent="0">
              <a:buNone/>
            </a:pPr>
            <a:r>
              <a:rPr lang="en-GB" dirty="0">
                <a:solidFill>
                  <a:srgbClr val="002060"/>
                </a:solidFill>
              </a:rPr>
              <a:t>Write up your findings ready for discussion at a follow-up session….this exercise should take about 3 to 6 hours to complete</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9" end="9"/>
                                            </p:txEl>
                                          </p:spTgt>
                                        </p:tgtEl>
                                        <p:attrNameLst>
                                          <p:attrName>style.visibility</p:attrName>
                                        </p:attrNameLst>
                                      </p:cBhvr>
                                      <p:to>
                                        <p:strVal val="visible"/>
                                      </p:to>
                                    </p:set>
                                    <p:animEffect transition="in" filter="fade">
                                      <p:cBhvr>
                                        <p:cTn id="7"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258219" y="148511"/>
            <a:ext cx="4627562" cy="608890"/>
          </a:xfrm>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84280" y="1027290"/>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9" y="1800143"/>
            <a:ext cx="3456384" cy="3657064"/>
          </a:xfrm>
        </p:spPr>
        <p:txBody>
          <a:bodyPr>
            <a:normAutofit fontScale="85000" lnSpcReduction="10000"/>
          </a:bodyPr>
          <a:lstStyle/>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of critical analysis of your chosen organisation’s internal and external environment</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Conduct a stakeholder analysis and an evaluation of stakeholder expectations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Application of a range of relevant academic theories/models</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Provide a critical appraisal of your chosen organisation’s current strategic direction</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457200" indent="-457200">
              <a:buFont typeface="+mj-lt"/>
              <a:buAutoNum type="arabicPeriod"/>
              <a:defRPr/>
            </a:pPr>
            <a:r>
              <a:rPr lang="en-GB" sz="2000" dirty="0">
                <a:solidFill>
                  <a:srgbClr val="002060"/>
                </a:solidFill>
                <a:latin typeface="Tahoma" panose="020B0604030504040204" pitchFamily="34" charset="0"/>
                <a:ea typeface="Tahoma" panose="020B0604030504040204" pitchFamily="34" charset="0"/>
                <a:cs typeface="Tahoma" panose="020B0604030504040204" pitchFamily="34" charset="0"/>
              </a:rPr>
              <a:t>Depth and clarity of the proposed new strategy</a:t>
            </a:r>
            <a:endParaRPr lang="en-GB" sz="2000" b="1" dirty="0">
              <a:solidFill>
                <a:srgbClr val="002060"/>
              </a:solidFill>
              <a:latin typeface="Tahoma" panose="020B0604030504040204" pitchFamily="34" charset="0"/>
              <a:ea typeface="Tahoma" panose="020B0604030504040204" pitchFamily="34" charset="0"/>
              <a:cs typeface="Tahoma" panose="020B0604030504040204" pitchFamily="34" charset="0"/>
            </a:endParaRPr>
          </a:p>
          <a:p>
            <a:pPr marL="0" indent="0">
              <a:buNone/>
            </a:pPr>
            <a:endParaRPr lang="en-GB" dirty="0">
              <a:solidFill>
                <a:srgbClr val="002060"/>
              </a:solidFill>
            </a:endParaRP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426402" cy="502963"/>
          </a:xfrm>
        </p:spPr>
        <p:txBody>
          <a:bodyPr>
            <a:normAutofit lnSpcReduction="10000"/>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85000" lnSpcReduction="10000"/>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0" end="0"/>
                                            </p:txEl>
                                          </p:spTgt>
                                        </p:tgtEl>
                                        <p:attrNameLst>
                                          <p:attrName>style.visibility</p:attrName>
                                        </p:attrNameLst>
                                      </p:cBhvr>
                                      <p:to>
                                        <p:strVal val="visible"/>
                                      </p:to>
                                    </p:set>
                                    <p:animEffect transition="in" filter="fade">
                                      <p:cBhvr>
                                        <p:cTn id="32" dur="500"/>
                                        <p:tgtEl>
                                          <p:spTgt spid="5">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Effect transition="in" filter="fade">
                                      <p:cBhvr>
                                        <p:cTn id="37" dur="500"/>
                                        <p:tgtEl>
                                          <p:spTgt spid="6">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1" end="1"/>
                                            </p:txEl>
                                          </p:spTgt>
                                        </p:tgtEl>
                                        <p:attrNameLst>
                                          <p:attrName>style.visibility</p:attrName>
                                        </p:attrNameLst>
                                      </p:cBhvr>
                                      <p:to>
                                        <p:strVal val="visible"/>
                                      </p:to>
                                    </p:set>
                                    <p:animEffect transition="in" filter="fade">
                                      <p:cBhvr>
                                        <p:cTn id="42" dur="500"/>
                                        <p:tgtEl>
                                          <p:spTgt spid="6">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Effect transition="in" filter="fade">
                                      <p:cBhvr>
                                        <p:cTn id="47" dur="500"/>
                                        <p:tgtEl>
                                          <p:spTgt spid="6">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310A9-8886-49A2-BC55-8552917733C3}"/>
              </a:ext>
            </a:extLst>
          </p:cNvPr>
          <p:cNvSpPr>
            <a:spLocks noGrp="1"/>
          </p:cNvSpPr>
          <p:nvPr>
            <p:ph type="title"/>
          </p:nvPr>
        </p:nvSpPr>
        <p:spPr>
          <a:xfrm>
            <a:off x="616843" y="18255"/>
            <a:ext cx="7886700" cy="890465"/>
          </a:xfrm>
        </p:spPr>
        <p:txBody>
          <a:bodyPr/>
          <a:lstStyle/>
          <a:p>
            <a:pPr algn="ctr"/>
            <a:r>
              <a:rPr lang="en-GB" dirty="0"/>
              <a:t>Segmenting a market</a:t>
            </a:r>
          </a:p>
        </p:txBody>
      </p:sp>
      <p:sp>
        <p:nvSpPr>
          <p:cNvPr id="3" name="Content Placeholder 2">
            <a:extLst>
              <a:ext uri="{FF2B5EF4-FFF2-40B4-BE49-F238E27FC236}">
                <a16:creationId xmlns:a16="http://schemas.microsoft.com/office/drawing/2014/main" id="{6614890A-FA35-4DA3-B4B8-BB4B7351C3E4}"/>
              </a:ext>
            </a:extLst>
          </p:cNvPr>
          <p:cNvSpPr>
            <a:spLocks noGrp="1"/>
          </p:cNvSpPr>
          <p:nvPr>
            <p:ph idx="1"/>
          </p:nvPr>
        </p:nvSpPr>
        <p:spPr>
          <a:xfrm>
            <a:off x="644277" y="908720"/>
            <a:ext cx="7886700" cy="1152128"/>
          </a:xfrm>
        </p:spPr>
        <p:txBody>
          <a:bodyPr/>
          <a:lstStyle/>
          <a:p>
            <a:r>
              <a:rPr lang="en-GB" dirty="0">
                <a:solidFill>
                  <a:srgbClr val="660066"/>
                </a:solidFill>
              </a:rPr>
              <a:t>What is market segmentation?</a:t>
            </a:r>
          </a:p>
          <a:p>
            <a:r>
              <a:rPr lang="en-GB" dirty="0">
                <a:solidFill>
                  <a:srgbClr val="3366FF"/>
                </a:solidFill>
              </a:rPr>
              <a:t>In what way can a market be segmented?</a:t>
            </a:r>
          </a:p>
          <a:p>
            <a:endParaRPr lang="en-GB" dirty="0"/>
          </a:p>
        </p:txBody>
      </p:sp>
      <p:sp>
        <p:nvSpPr>
          <p:cNvPr id="5" name="Oval 4">
            <a:extLst>
              <a:ext uri="{FF2B5EF4-FFF2-40B4-BE49-F238E27FC236}">
                <a16:creationId xmlns:a16="http://schemas.microsoft.com/office/drawing/2014/main" id="{5D06EAF4-1FA2-493D-8935-D01438B0C7DC}"/>
              </a:ext>
            </a:extLst>
          </p:cNvPr>
          <p:cNvSpPr/>
          <p:nvPr/>
        </p:nvSpPr>
        <p:spPr>
          <a:xfrm>
            <a:off x="4427983" y="1883237"/>
            <a:ext cx="2415557" cy="1977811"/>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Males</a:t>
            </a:r>
          </a:p>
        </p:txBody>
      </p:sp>
      <p:sp>
        <p:nvSpPr>
          <p:cNvPr id="7" name="Oval 6">
            <a:extLst>
              <a:ext uri="{FF2B5EF4-FFF2-40B4-BE49-F238E27FC236}">
                <a16:creationId xmlns:a16="http://schemas.microsoft.com/office/drawing/2014/main" id="{78F42E51-B7A9-466C-87D4-40438EC548B8}"/>
              </a:ext>
            </a:extLst>
          </p:cNvPr>
          <p:cNvSpPr/>
          <p:nvPr/>
        </p:nvSpPr>
        <p:spPr>
          <a:xfrm>
            <a:off x="3059832" y="2132856"/>
            <a:ext cx="1656184" cy="165618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Age 65-80</a:t>
            </a:r>
          </a:p>
        </p:txBody>
      </p:sp>
      <p:sp>
        <p:nvSpPr>
          <p:cNvPr id="9" name="Oval 8">
            <a:extLst>
              <a:ext uri="{FF2B5EF4-FFF2-40B4-BE49-F238E27FC236}">
                <a16:creationId xmlns:a16="http://schemas.microsoft.com/office/drawing/2014/main" id="{78A2852F-2B44-4A9A-8C06-DB605AD6AACE}"/>
              </a:ext>
            </a:extLst>
          </p:cNvPr>
          <p:cNvSpPr/>
          <p:nvPr/>
        </p:nvSpPr>
        <p:spPr>
          <a:xfrm>
            <a:off x="2123727" y="2960948"/>
            <a:ext cx="1384511" cy="126014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Licensed Pilots</a:t>
            </a:r>
          </a:p>
        </p:txBody>
      </p:sp>
      <p:sp>
        <p:nvSpPr>
          <p:cNvPr id="11" name="Oval 10">
            <a:extLst>
              <a:ext uri="{FF2B5EF4-FFF2-40B4-BE49-F238E27FC236}">
                <a16:creationId xmlns:a16="http://schemas.microsoft.com/office/drawing/2014/main" id="{6807A01D-DB95-4DAC-9148-F79C10497E0D}"/>
              </a:ext>
            </a:extLst>
          </p:cNvPr>
          <p:cNvSpPr/>
          <p:nvPr/>
        </p:nvSpPr>
        <p:spPr>
          <a:xfrm>
            <a:off x="5013498" y="3420296"/>
            <a:ext cx="1502718" cy="115212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Age 15-25</a:t>
            </a:r>
          </a:p>
        </p:txBody>
      </p:sp>
      <p:sp>
        <p:nvSpPr>
          <p:cNvPr id="13" name="Oval 12">
            <a:extLst>
              <a:ext uri="{FF2B5EF4-FFF2-40B4-BE49-F238E27FC236}">
                <a16:creationId xmlns:a16="http://schemas.microsoft.com/office/drawing/2014/main" id="{AD10BA96-B734-4BF6-9E86-D24F4B2474A6}"/>
              </a:ext>
            </a:extLst>
          </p:cNvPr>
          <p:cNvSpPr/>
          <p:nvPr/>
        </p:nvSpPr>
        <p:spPr>
          <a:xfrm>
            <a:off x="4336362" y="3861048"/>
            <a:ext cx="2109859" cy="1819774"/>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600" dirty="0">
              <a:solidFill>
                <a:schemeClr val="tx1"/>
              </a:solidFill>
            </a:endParaRPr>
          </a:p>
          <a:p>
            <a:pPr algn="ctr"/>
            <a:r>
              <a:rPr lang="en-GB" sz="1600" dirty="0">
                <a:solidFill>
                  <a:schemeClr val="tx1"/>
                </a:solidFill>
              </a:rPr>
              <a:t>Females</a:t>
            </a:r>
          </a:p>
        </p:txBody>
      </p:sp>
      <p:sp>
        <p:nvSpPr>
          <p:cNvPr id="15" name="Oval 14">
            <a:extLst>
              <a:ext uri="{FF2B5EF4-FFF2-40B4-BE49-F238E27FC236}">
                <a16:creationId xmlns:a16="http://schemas.microsoft.com/office/drawing/2014/main" id="{0EACC8A7-F772-40B3-9E65-6801097B6DEC}"/>
              </a:ext>
            </a:extLst>
          </p:cNvPr>
          <p:cNvSpPr/>
          <p:nvPr/>
        </p:nvSpPr>
        <p:spPr>
          <a:xfrm>
            <a:off x="3774173" y="4564512"/>
            <a:ext cx="1172769" cy="111631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BMW Drivers</a:t>
            </a:r>
          </a:p>
        </p:txBody>
      </p:sp>
      <p:sp>
        <p:nvSpPr>
          <p:cNvPr id="17" name="Oval 16">
            <a:extLst>
              <a:ext uri="{FF2B5EF4-FFF2-40B4-BE49-F238E27FC236}">
                <a16:creationId xmlns:a16="http://schemas.microsoft.com/office/drawing/2014/main" id="{9914C949-B5C7-4253-AF42-F61CC4199B6F}"/>
              </a:ext>
            </a:extLst>
          </p:cNvPr>
          <p:cNvSpPr/>
          <p:nvPr/>
        </p:nvSpPr>
        <p:spPr>
          <a:xfrm>
            <a:off x="3852498" y="3537197"/>
            <a:ext cx="1384511" cy="1260139"/>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NYC</a:t>
            </a:r>
          </a:p>
          <a:p>
            <a:pPr algn="ctr"/>
            <a:r>
              <a:rPr lang="en-GB" sz="1600" dirty="0">
                <a:solidFill>
                  <a:schemeClr val="tx1"/>
                </a:solidFill>
              </a:rPr>
              <a:t>Residents</a:t>
            </a:r>
          </a:p>
        </p:txBody>
      </p:sp>
      <p:sp>
        <p:nvSpPr>
          <p:cNvPr id="19" name="Oval 18">
            <a:extLst>
              <a:ext uri="{FF2B5EF4-FFF2-40B4-BE49-F238E27FC236}">
                <a16:creationId xmlns:a16="http://schemas.microsoft.com/office/drawing/2014/main" id="{64509EB9-B37F-4BEB-A74B-64DF7B77C1A2}"/>
              </a:ext>
            </a:extLst>
          </p:cNvPr>
          <p:cNvSpPr/>
          <p:nvPr/>
        </p:nvSpPr>
        <p:spPr>
          <a:xfrm>
            <a:off x="2776888" y="3935465"/>
            <a:ext cx="1783305" cy="1401932"/>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tx1"/>
                </a:solidFill>
              </a:rPr>
              <a:t>Dog Owners</a:t>
            </a:r>
          </a:p>
        </p:txBody>
      </p:sp>
      <p:sp>
        <p:nvSpPr>
          <p:cNvPr id="20" name="TextBox 19">
            <a:extLst>
              <a:ext uri="{FF2B5EF4-FFF2-40B4-BE49-F238E27FC236}">
                <a16:creationId xmlns:a16="http://schemas.microsoft.com/office/drawing/2014/main" id="{9907532E-68AE-4E4D-AE0D-E1B1D59B9082}"/>
              </a:ext>
            </a:extLst>
          </p:cNvPr>
          <p:cNvSpPr txBox="1"/>
          <p:nvPr/>
        </p:nvSpPr>
        <p:spPr>
          <a:xfrm>
            <a:off x="445966" y="4600427"/>
            <a:ext cx="1663285" cy="646331"/>
          </a:xfrm>
          <a:prstGeom prst="rect">
            <a:avLst/>
          </a:prstGeom>
          <a:noFill/>
        </p:spPr>
        <p:txBody>
          <a:bodyPr wrap="square" rtlCol="0">
            <a:spAutoFit/>
          </a:bodyPr>
          <a:lstStyle/>
          <a:p>
            <a:pPr algn="ctr"/>
            <a:r>
              <a:rPr lang="en-GB" dirty="0">
                <a:solidFill>
                  <a:srgbClr val="0000CC"/>
                </a:solidFill>
              </a:rPr>
              <a:t>Highly defined niche market</a:t>
            </a:r>
          </a:p>
        </p:txBody>
      </p:sp>
      <p:sp>
        <p:nvSpPr>
          <p:cNvPr id="21" name="TextBox 20">
            <a:extLst>
              <a:ext uri="{FF2B5EF4-FFF2-40B4-BE49-F238E27FC236}">
                <a16:creationId xmlns:a16="http://schemas.microsoft.com/office/drawing/2014/main" id="{D345ACDD-9EE9-4351-93B5-6416B5ADD564}"/>
              </a:ext>
            </a:extLst>
          </p:cNvPr>
          <p:cNvSpPr txBox="1"/>
          <p:nvPr/>
        </p:nvSpPr>
        <p:spPr>
          <a:xfrm>
            <a:off x="7174053" y="4000262"/>
            <a:ext cx="1584175" cy="923330"/>
          </a:xfrm>
          <a:prstGeom prst="rect">
            <a:avLst/>
          </a:prstGeom>
          <a:noFill/>
        </p:spPr>
        <p:txBody>
          <a:bodyPr wrap="square" rtlCol="0">
            <a:spAutoFit/>
          </a:bodyPr>
          <a:lstStyle/>
          <a:p>
            <a:pPr algn="ctr"/>
            <a:r>
              <a:rPr lang="en-GB" dirty="0"/>
              <a:t>Good target market for low-rise jeans</a:t>
            </a:r>
          </a:p>
        </p:txBody>
      </p:sp>
      <p:sp>
        <p:nvSpPr>
          <p:cNvPr id="22" name="TextBox 21">
            <a:extLst>
              <a:ext uri="{FF2B5EF4-FFF2-40B4-BE49-F238E27FC236}">
                <a16:creationId xmlns:a16="http://schemas.microsoft.com/office/drawing/2014/main" id="{E63CA0CB-CF03-4891-AFF5-B514BBE17410}"/>
              </a:ext>
            </a:extLst>
          </p:cNvPr>
          <p:cNvSpPr txBox="1"/>
          <p:nvPr/>
        </p:nvSpPr>
        <p:spPr>
          <a:xfrm>
            <a:off x="644277" y="2132856"/>
            <a:ext cx="1656184" cy="923330"/>
          </a:xfrm>
          <a:prstGeom prst="rect">
            <a:avLst/>
          </a:prstGeom>
          <a:noFill/>
        </p:spPr>
        <p:txBody>
          <a:bodyPr wrap="square" rtlCol="0">
            <a:spAutoFit/>
          </a:bodyPr>
          <a:lstStyle/>
          <a:p>
            <a:pPr algn="ctr"/>
            <a:r>
              <a:rPr lang="en-GB" i="1" u="sng" dirty="0"/>
              <a:t>Not</a:t>
            </a:r>
            <a:r>
              <a:rPr lang="en-GB" dirty="0"/>
              <a:t> a good market for low-rise jeans</a:t>
            </a:r>
          </a:p>
        </p:txBody>
      </p:sp>
      <p:cxnSp>
        <p:nvCxnSpPr>
          <p:cNvPr id="24" name="Straight Arrow Connector 23">
            <a:extLst>
              <a:ext uri="{FF2B5EF4-FFF2-40B4-BE49-F238E27FC236}">
                <a16:creationId xmlns:a16="http://schemas.microsoft.com/office/drawing/2014/main" id="{DF09F476-AE78-4495-BFB4-5B56E6EF7DCA}"/>
              </a:ext>
            </a:extLst>
          </p:cNvPr>
          <p:cNvCxnSpPr>
            <a:stCxn id="22" idx="3"/>
          </p:cNvCxnSpPr>
          <p:nvPr/>
        </p:nvCxnSpPr>
        <p:spPr>
          <a:xfrm>
            <a:off x="2300461" y="2594521"/>
            <a:ext cx="2259732" cy="294419"/>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6" name="Straight Arrow Connector 25">
            <a:extLst>
              <a:ext uri="{FF2B5EF4-FFF2-40B4-BE49-F238E27FC236}">
                <a16:creationId xmlns:a16="http://schemas.microsoft.com/office/drawing/2014/main" id="{781C3892-4583-4E88-B0C8-708F09DAFA12}"/>
              </a:ext>
            </a:extLst>
          </p:cNvPr>
          <p:cNvCxnSpPr>
            <a:stCxn id="21" idx="1"/>
          </p:cNvCxnSpPr>
          <p:nvPr/>
        </p:nvCxnSpPr>
        <p:spPr>
          <a:xfrm flipH="1" flipV="1">
            <a:off x="5868144" y="4293096"/>
            <a:ext cx="1305909" cy="168831"/>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cxnSp>
        <p:nvCxnSpPr>
          <p:cNvPr id="28" name="Straight Arrow Connector 27">
            <a:extLst>
              <a:ext uri="{FF2B5EF4-FFF2-40B4-BE49-F238E27FC236}">
                <a16:creationId xmlns:a16="http://schemas.microsoft.com/office/drawing/2014/main" id="{BA62504D-5549-44D4-A087-37F1C90D79F9}"/>
              </a:ext>
            </a:extLst>
          </p:cNvPr>
          <p:cNvCxnSpPr>
            <a:cxnSpLocks/>
            <a:stCxn id="20" idx="3"/>
          </p:cNvCxnSpPr>
          <p:nvPr/>
        </p:nvCxnSpPr>
        <p:spPr>
          <a:xfrm flipV="1">
            <a:off x="2109251" y="4661840"/>
            <a:ext cx="2318733" cy="261753"/>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sp>
        <p:nvSpPr>
          <p:cNvPr id="31" name="TextBox 30">
            <a:extLst>
              <a:ext uri="{FF2B5EF4-FFF2-40B4-BE49-F238E27FC236}">
                <a16:creationId xmlns:a16="http://schemas.microsoft.com/office/drawing/2014/main" id="{3574DA29-192C-4B3D-81DC-2F17194E4E35}"/>
              </a:ext>
            </a:extLst>
          </p:cNvPr>
          <p:cNvSpPr txBox="1"/>
          <p:nvPr/>
        </p:nvSpPr>
        <p:spPr>
          <a:xfrm>
            <a:off x="7091702" y="1932801"/>
            <a:ext cx="1944216" cy="1323439"/>
          </a:xfrm>
          <a:prstGeom prst="rect">
            <a:avLst/>
          </a:prstGeom>
          <a:noFill/>
        </p:spPr>
        <p:txBody>
          <a:bodyPr wrap="square" rtlCol="0">
            <a:spAutoFit/>
          </a:bodyPr>
          <a:lstStyle/>
          <a:p>
            <a:pPr algn="ctr"/>
            <a:r>
              <a:rPr lang="en-GB" sz="1600" dirty="0"/>
              <a:t>The best value for Marketing money is </a:t>
            </a:r>
            <a:r>
              <a:rPr lang="en-GB" sz="1600" i="1" u="sng" dirty="0"/>
              <a:t>not</a:t>
            </a:r>
            <a:r>
              <a:rPr lang="en-GB" sz="1600" dirty="0"/>
              <a:t> usually the largest market segment</a:t>
            </a:r>
          </a:p>
        </p:txBody>
      </p:sp>
      <p:cxnSp>
        <p:nvCxnSpPr>
          <p:cNvPr id="33" name="Straight Arrow Connector 32">
            <a:extLst>
              <a:ext uri="{FF2B5EF4-FFF2-40B4-BE49-F238E27FC236}">
                <a16:creationId xmlns:a16="http://schemas.microsoft.com/office/drawing/2014/main" id="{3B3D9404-E5CA-4505-A896-B60290E28BD5}"/>
              </a:ext>
            </a:extLst>
          </p:cNvPr>
          <p:cNvCxnSpPr>
            <a:stCxn id="31" idx="1"/>
          </p:cNvCxnSpPr>
          <p:nvPr/>
        </p:nvCxnSpPr>
        <p:spPr>
          <a:xfrm flipH="1">
            <a:off x="6084167" y="2594521"/>
            <a:ext cx="1007535" cy="253613"/>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20558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F5161-E7A1-4A6E-A6AA-FE61CD5EBDB3}"/>
              </a:ext>
            </a:extLst>
          </p:cNvPr>
          <p:cNvSpPr>
            <a:spLocks noGrp="1"/>
          </p:cNvSpPr>
          <p:nvPr>
            <p:ph type="title"/>
          </p:nvPr>
        </p:nvSpPr>
        <p:spPr>
          <a:xfrm>
            <a:off x="628650" y="0"/>
            <a:ext cx="7886700" cy="549275"/>
          </a:xfrm>
        </p:spPr>
        <p:txBody>
          <a:bodyPr>
            <a:normAutofit fontScale="90000"/>
          </a:bodyPr>
          <a:lstStyle/>
          <a:p>
            <a:pPr algn="ctr"/>
            <a:r>
              <a:rPr lang="en-GB" sz="4000" dirty="0"/>
              <a:t>Some bases of market segmentation</a:t>
            </a:r>
          </a:p>
        </p:txBody>
      </p:sp>
      <p:graphicFrame>
        <p:nvGraphicFramePr>
          <p:cNvPr id="5" name="Table 5">
            <a:extLst>
              <a:ext uri="{FF2B5EF4-FFF2-40B4-BE49-F238E27FC236}">
                <a16:creationId xmlns:a16="http://schemas.microsoft.com/office/drawing/2014/main" id="{0A6CF942-32F4-4889-871E-4D23575D275A}"/>
              </a:ext>
            </a:extLst>
          </p:cNvPr>
          <p:cNvGraphicFramePr>
            <a:graphicFrameLocks noGrp="1"/>
          </p:cNvGraphicFramePr>
          <p:nvPr>
            <p:ph idx="1"/>
          </p:nvPr>
        </p:nvGraphicFramePr>
        <p:xfrm>
          <a:off x="251520" y="620688"/>
          <a:ext cx="8640960" cy="4988560"/>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2995614628"/>
                    </a:ext>
                  </a:extLst>
                </a:gridCol>
                <a:gridCol w="2592288">
                  <a:extLst>
                    <a:ext uri="{9D8B030D-6E8A-4147-A177-3AD203B41FA5}">
                      <a16:colId xmlns:a16="http://schemas.microsoft.com/office/drawing/2014/main" val="1285196618"/>
                    </a:ext>
                  </a:extLst>
                </a:gridCol>
                <a:gridCol w="3312368">
                  <a:extLst>
                    <a:ext uri="{9D8B030D-6E8A-4147-A177-3AD203B41FA5}">
                      <a16:colId xmlns:a16="http://schemas.microsoft.com/office/drawing/2014/main" val="832852002"/>
                    </a:ext>
                  </a:extLst>
                </a:gridCol>
              </a:tblGrid>
              <a:tr h="370840">
                <a:tc>
                  <a:txBody>
                    <a:bodyPr/>
                    <a:lstStyle/>
                    <a:p>
                      <a:pPr algn="ctr"/>
                      <a:r>
                        <a:rPr lang="en-GB" sz="1600" dirty="0"/>
                        <a:t>Type of Factor</a:t>
                      </a:r>
                    </a:p>
                  </a:txBody>
                  <a:tcPr/>
                </a:tc>
                <a:tc>
                  <a:txBody>
                    <a:bodyPr/>
                    <a:lstStyle/>
                    <a:p>
                      <a:pPr algn="ctr"/>
                      <a:r>
                        <a:rPr lang="en-GB" sz="1600" dirty="0"/>
                        <a:t>Consumer Markets</a:t>
                      </a:r>
                    </a:p>
                  </a:txBody>
                  <a:tcPr/>
                </a:tc>
                <a:tc>
                  <a:txBody>
                    <a:bodyPr/>
                    <a:lstStyle/>
                    <a:p>
                      <a:pPr algn="ctr"/>
                      <a:r>
                        <a:rPr lang="en-GB" sz="1600" dirty="0"/>
                        <a:t>Industrial/Organisational Markets</a:t>
                      </a:r>
                    </a:p>
                  </a:txBody>
                  <a:tcPr/>
                </a:tc>
                <a:extLst>
                  <a:ext uri="{0D108BD9-81ED-4DB2-BD59-A6C34878D82A}">
                    <a16:rowId xmlns:a16="http://schemas.microsoft.com/office/drawing/2014/main" val="4093326101"/>
                  </a:ext>
                </a:extLst>
              </a:tr>
              <a:tr h="370840">
                <a:tc>
                  <a:txBody>
                    <a:bodyPr/>
                    <a:lstStyle/>
                    <a:p>
                      <a:pPr algn="ctr"/>
                      <a:r>
                        <a:rPr lang="en-GB" sz="1600" b="1" dirty="0"/>
                        <a:t>Characteristics of People/Organisation</a:t>
                      </a:r>
                    </a:p>
                  </a:txBody>
                  <a:tcPr anchor="ctr"/>
                </a:tc>
                <a:tc>
                  <a:txBody>
                    <a:bodyPr/>
                    <a:lstStyle/>
                    <a:p>
                      <a:r>
                        <a:rPr lang="en-GB" sz="1500" dirty="0"/>
                        <a:t>Age, sex, race</a:t>
                      </a:r>
                    </a:p>
                    <a:p>
                      <a:r>
                        <a:rPr lang="en-GB" sz="1500" dirty="0"/>
                        <a:t>Income</a:t>
                      </a:r>
                    </a:p>
                    <a:p>
                      <a:r>
                        <a:rPr lang="en-GB" sz="1500" dirty="0"/>
                        <a:t>Family size</a:t>
                      </a:r>
                    </a:p>
                    <a:p>
                      <a:r>
                        <a:rPr lang="en-GB" sz="1500" dirty="0"/>
                        <a:t>Life-cycle stage</a:t>
                      </a:r>
                    </a:p>
                    <a:p>
                      <a:r>
                        <a:rPr lang="en-GB" sz="1500" dirty="0"/>
                        <a:t>Location</a:t>
                      </a:r>
                    </a:p>
                    <a:p>
                      <a:r>
                        <a:rPr lang="en-GB" sz="1500" dirty="0"/>
                        <a:t>Lifestyle</a:t>
                      </a:r>
                    </a:p>
                  </a:txBody>
                  <a:tcPr/>
                </a:tc>
                <a:tc>
                  <a:txBody>
                    <a:bodyPr/>
                    <a:lstStyle/>
                    <a:p>
                      <a:r>
                        <a:rPr lang="en-GB" sz="1500" dirty="0"/>
                        <a:t>Industry</a:t>
                      </a:r>
                    </a:p>
                    <a:p>
                      <a:r>
                        <a:rPr lang="en-GB" sz="1500" dirty="0"/>
                        <a:t>Location</a:t>
                      </a:r>
                    </a:p>
                    <a:p>
                      <a:r>
                        <a:rPr lang="en-GB" sz="1500" dirty="0"/>
                        <a:t>Size</a:t>
                      </a:r>
                    </a:p>
                    <a:p>
                      <a:r>
                        <a:rPr lang="en-GB" sz="1500" dirty="0"/>
                        <a:t>Technology</a:t>
                      </a:r>
                    </a:p>
                    <a:p>
                      <a:r>
                        <a:rPr lang="en-GB" sz="1500" dirty="0"/>
                        <a:t>Profitability</a:t>
                      </a:r>
                    </a:p>
                    <a:p>
                      <a:r>
                        <a:rPr lang="en-GB" sz="1500" dirty="0"/>
                        <a:t>Management</a:t>
                      </a:r>
                    </a:p>
                  </a:txBody>
                  <a:tcPr/>
                </a:tc>
                <a:extLst>
                  <a:ext uri="{0D108BD9-81ED-4DB2-BD59-A6C34878D82A}">
                    <a16:rowId xmlns:a16="http://schemas.microsoft.com/office/drawing/2014/main" val="1618153700"/>
                  </a:ext>
                </a:extLst>
              </a:tr>
              <a:tr h="370840">
                <a:tc>
                  <a:txBody>
                    <a:bodyPr/>
                    <a:lstStyle/>
                    <a:p>
                      <a:pPr algn="ctr"/>
                      <a:r>
                        <a:rPr lang="en-GB" sz="1600" b="1" dirty="0"/>
                        <a:t>Purchase/Use Situation</a:t>
                      </a:r>
                    </a:p>
                  </a:txBody>
                  <a:tcPr anchor="ctr"/>
                </a:tc>
                <a:tc>
                  <a:txBody>
                    <a:bodyPr/>
                    <a:lstStyle/>
                    <a:p>
                      <a:r>
                        <a:rPr lang="en-GB" sz="1500" dirty="0"/>
                        <a:t>Size of purchase</a:t>
                      </a:r>
                    </a:p>
                    <a:p>
                      <a:r>
                        <a:rPr lang="en-GB" sz="1500" dirty="0"/>
                        <a:t>Brand loyalty</a:t>
                      </a:r>
                    </a:p>
                    <a:p>
                      <a:r>
                        <a:rPr lang="en-GB" sz="1500" dirty="0"/>
                        <a:t>Purpose of use</a:t>
                      </a:r>
                    </a:p>
                    <a:p>
                      <a:r>
                        <a:rPr lang="en-GB" sz="1500" dirty="0"/>
                        <a:t>Purchasing behaviour</a:t>
                      </a:r>
                    </a:p>
                    <a:p>
                      <a:r>
                        <a:rPr lang="en-GB" sz="1500" dirty="0"/>
                        <a:t>Importance of purchase</a:t>
                      </a:r>
                    </a:p>
                    <a:p>
                      <a:r>
                        <a:rPr lang="en-GB" sz="1500" dirty="0"/>
                        <a:t>Choice criteria</a:t>
                      </a:r>
                    </a:p>
                  </a:txBody>
                  <a:tcPr/>
                </a:tc>
                <a:tc>
                  <a:txBody>
                    <a:bodyPr/>
                    <a:lstStyle/>
                    <a:p>
                      <a:r>
                        <a:rPr lang="en-GB" sz="1500" dirty="0"/>
                        <a:t>Application</a:t>
                      </a:r>
                    </a:p>
                    <a:p>
                      <a:r>
                        <a:rPr lang="en-GB" sz="1500" dirty="0"/>
                        <a:t>Importance of purchase</a:t>
                      </a:r>
                    </a:p>
                    <a:p>
                      <a:r>
                        <a:rPr lang="en-GB" sz="1500" dirty="0"/>
                        <a:t>Volume</a:t>
                      </a:r>
                    </a:p>
                    <a:p>
                      <a:r>
                        <a:rPr lang="en-GB" sz="1500" dirty="0"/>
                        <a:t>Frequency of purchase</a:t>
                      </a:r>
                    </a:p>
                    <a:p>
                      <a:r>
                        <a:rPr lang="en-GB" sz="1500" dirty="0"/>
                        <a:t>Purchasing procedure</a:t>
                      </a:r>
                    </a:p>
                    <a:p>
                      <a:r>
                        <a:rPr lang="en-GB" sz="1500" dirty="0"/>
                        <a:t>Choice criteria</a:t>
                      </a:r>
                    </a:p>
                    <a:p>
                      <a:r>
                        <a:rPr lang="en-GB" sz="1500" dirty="0"/>
                        <a:t>Distribution channel</a:t>
                      </a:r>
                    </a:p>
                  </a:txBody>
                  <a:tcPr/>
                </a:tc>
                <a:extLst>
                  <a:ext uri="{0D108BD9-81ED-4DB2-BD59-A6C34878D82A}">
                    <a16:rowId xmlns:a16="http://schemas.microsoft.com/office/drawing/2014/main" val="2864522786"/>
                  </a:ext>
                </a:extLst>
              </a:tr>
              <a:tr h="370840">
                <a:tc>
                  <a:txBody>
                    <a:bodyPr/>
                    <a:lstStyle/>
                    <a:p>
                      <a:pPr algn="ctr"/>
                      <a:r>
                        <a:rPr lang="en-GB" sz="1600" b="1" dirty="0"/>
                        <a:t>Users’ Needs and Preferences for Product Characteristics</a:t>
                      </a:r>
                    </a:p>
                  </a:txBody>
                  <a:tcPr anchor="ctr"/>
                </a:tc>
                <a:tc>
                  <a:txBody>
                    <a:bodyPr/>
                    <a:lstStyle/>
                    <a:p>
                      <a:r>
                        <a:rPr lang="en-GB" sz="1500" dirty="0"/>
                        <a:t>Product similarity</a:t>
                      </a:r>
                    </a:p>
                    <a:p>
                      <a:r>
                        <a:rPr lang="en-GB" sz="1500" dirty="0"/>
                        <a:t>Price preference</a:t>
                      </a:r>
                    </a:p>
                    <a:p>
                      <a:r>
                        <a:rPr lang="en-GB" sz="1500" dirty="0"/>
                        <a:t>Brand preference</a:t>
                      </a:r>
                    </a:p>
                    <a:p>
                      <a:r>
                        <a:rPr lang="en-GB" sz="1500" dirty="0"/>
                        <a:t>Desired features</a:t>
                      </a:r>
                    </a:p>
                    <a:p>
                      <a:r>
                        <a:rPr lang="en-GB" sz="1500" dirty="0"/>
                        <a:t>Quality</a:t>
                      </a:r>
                    </a:p>
                  </a:txBody>
                  <a:tcPr/>
                </a:tc>
                <a:tc>
                  <a:txBody>
                    <a:bodyPr/>
                    <a:lstStyle/>
                    <a:p>
                      <a:r>
                        <a:rPr lang="en-GB" sz="1500" dirty="0"/>
                        <a:t>Performance requirements</a:t>
                      </a:r>
                    </a:p>
                    <a:p>
                      <a:r>
                        <a:rPr lang="en-GB" sz="1500" dirty="0"/>
                        <a:t>Assistance from suppliers</a:t>
                      </a:r>
                    </a:p>
                    <a:p>
                      <a:r>
                        <a:rPr lang="en-GB" sz="1500" dirty="0"/>
                        <a:t>Brand preferences</a:t>
                      </a:r>
                    </a:p>
                    <a:p>
                      <a:r>
                        <a:rPr lang="en-GB" sz="1500" dirty="0"/>
                        <a:t>Desired features</a:t>
                      </a:r>
                    </a:p>
                    <a:p>
                      <a:r>
                        <a:rPr lang="en-GB" sz="1500" dirty="0"/>
                        <a:t>Quality</a:t>
                      </a:r>
                    </a:p>
                    <a:p>
                      <a:r>
                        <a:rPr lang="en-GB" sz="1500" dirty="0"/>
                        <a:t>Service requirements</a:t>
                      </a:r>
                    </a:p>
                  </a:txBody>
                  <a:tcPr/>
                </a:tc>
                <a:extLst>
                  <a:ext uri="{0D108BD9-81ED-4DB2-BD59-A6C34878D82A}">
                    <a16:rowId xmlns:a16="http://schemas.microsoft.com/office/drawing/2014/main" val="785150754"/>
                  </a:ext>
                </a:extLst>
              </a:tr>
            </a:tbl>
          </a:graphicData>
        </a:graphic>
      </p:graphicFrame>
    </p:spTree>
    <p:extLst>
      <p:ext uri="{BB962C8B-B14F-4D97-AF65-F5344CB8AC3E}">
        <p14:creationId xmlns:p14="http://schemas.microsoft.com/office/powerpoint/2010/main" val="2728819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5413" y="109056"/>
            <a:ext cx="8229600" cy="810344"/>
          </a:xfrm>
        </p:spPr>
        <p:txBody>
          <a:bodyPr>
            <a:noAutofit/>
          </a:bodyPr>
          <a:lstStyle/>
          <a:p>
            <a:pPr algn="ctr"/>
            <a:r>
              <a:rPr lang="en-GB" sz="4000" dirty="0"/>
              <a:t>Some bases of market segmentation</a:t>
            </a:r>
          </a:p>
        </p:txBody>
      </p:sp>
      <p:sp>
        <p:nvSpPr>
          <p:cNvPr id="3" name="TextBox 2">
            <a:extLst>
              <a:ext uri="{FF2B5EF4-FFF2-40B4-BE49-F238E27FC236}">
                <a16:creationId xmlns:a16="http://schemas.microsoft.com/office/drawing/2014/main" id="{FB8AE91D-95ED-492A-B542-CA3152929F66}"/>
              </a:ext>
            </a:extLst>
          </p:cNvPr>
          <p:cNvSpPr txBox="1"/>
          <p:nvPr/>
        </p:nvSpPr>
        <p:spPr>
          <a:xfrm>
            <a:off x="503709" y="920888"/>
            <a:ext cx="5940499" cy="4031873"/>
          </a:xfrm>
          <a:prstGeom prst="rect">
            <a:avLst/>
          </a:prstGeom>
          <a:noFill/>
        </p:spPr>
        <p:txBody>
          <a:bodyPr wrap="square" rtlCol="0">
            <a:spAutoFit/>
          </a:bodyPr>
          <a:lstStyle/>
          <a:p>
            <a:pPr marL="457200" indent="-457200">
              <a:buFont typeface="Arial" panose="020B0604020202020204" pitchFamily="34" charset="0"/>
              <a:buChar char="•"/>
            </a:pPr>
            <a:r>
              <a:rPr lang="en-GB" sz="3200" b="1" dirty="0"/>
              <a:t>Look at some marketing texts…</a:t>
            </a:r>
          </a:p>
          <a:p>
            <a:pPr marL="457200" indent="-457200">
              <a:buFont typeface="Arial" panose="020B0604020202020204" pitchFamily="34" charset="0"/>
              <a:buChar char="•"/>
            </a:pPr>
            <a:endParaRPr lang="en-GB" sz="3200" b="1" dirty="0">
              <a:solidFill>
                <a:srgbClr val="FF0066"/>
              </a:solidFill>
            </a:endParaRPr>
          </a:p>
          <a:p>
            <a:pPr marL="457200" indent="-457200">
              <a:buFont typeface="Arial" panose="020B0604020202020204" pitchFamily="34" charset="0"/>
              <a:buChar char="•"/>
            </a:pPr>
            <a:r>
              <a:rPr lang="en-GB" sz="3200" b="1" dirty="0">
                <a:solidFill>
                  <a:srgbClr val="002060"/>
                </a:solidFill>
              </a:rPr>
              <a:t>Think about your organisation…what are its segments?</a:t>
            </a:r>
          </a:p>
          <a:p>
            <a:pPr marL="457200" indent="-457200">
              <a:buFont typeface="Arial" panose="020B0604020202020204" pitchFamily="34" charset="0"/>
              <a:buChar char="•"/>
            </a:pPr>
            <a:endParaRPr lang="en-GB" sz="3200" b="1" dirty="0">
              <a:solidFill>
                <a:srgbClr val="FF0066"/>
              </a:solidFill>
            </a:endParaRPr>
          </a:p>
          <a:p>
            <a:pPr marL="457200" indent="-457200">
              <a:buFont typeface="Arial" panose="020B0604020202020204" pitchFamily="34" charset="0"/>
              <a:buChar char="•"/>
            </a:pPr>
            <a:r>
              <a:rPr lang="en-GB" sz="3200" b="1" dirty="0">
                <a:solidFill>
                  <a:srgbClr val="0000FF"/>
                </a:solidFill>
              </a:rPr>
              <a:t>Find and use some stats!</a:t>
            </a:r>
          </a:p>
          <a:p>
            <a:pPr marL="457200" indent="-457200">
              <a:buFont typeface="Arial" panose="020B0604020202020204" pitchFamily="34" charset="0"/>
              <a:buChar char="•"/>
            </a:pPr>
            <a:endParaRPr lang="en-GB" sz="3200" b="1" dirty="0">
              <a:solidFill>
                <a:srgbClr val="FF0066"/>
              </a:solidFill>
            </a:endParaRPr>
          </a:p>
        </p:txBody>
      </p:sp>
      <p:pic>
        <p:nvPicPr>
          <p:cNvPr id="7" name="Picture 6" descr="A picture containing indoor, toy&#10;&#10;Description automatically generated">
            <a:extLst>
              <a:ext uri="{FF2B5EF4-FFF2-40B4-BE49-F238E27FC236}">
                <a16:creationId xmlns:a16="http://schemas.microsoft.com/office/drawing/2014/main" id="{3604E7C6-142F-4BBB-A914-79DB323F4CB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78599" y="4149228"/>
            <a:ext cx="3333750" cy="1547813"/>
          </a:xfrm>
          <a:prstGeom prst="rect">
            <a:avLst/>
          </a:prstGeom>
        </p:spPr>
      </p:pic>
    </p:spTree>
    <p:extLst>
      <p:ext uri="{BB962C8B-B14F-4D97-AF65-F5344CB8AC3E}">
        <p14:creationId xmlns:p14="http://schemas.microsoft.com/office/powerpoint/2010/main" val="19525580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0"/>
            <a:ext cx="8229600" cy="606501"/>
          </a:xfrm>
        </p:spPr>
        <p:txBody>
          <a:bodyPr>
            <a:normAutofit fontScale="90000"/>
          </a:bodyPr>
          <a:lstStyle/>
          <a:p>
            <a:pPr algn="ctr"/>
            <a:r>
              <a:rPr lang="en-GB" sz="4000" dirty="0"/>
              <a:t>Strategy development directions</a:t>
            </a:r>
          </a:p>
        </p:txBody>
      </p:sp>
      <p:graphicFrame>
        <p:nvGraphicFramePr>
          <p:cNvPr id="3" name="Table 3">
            <a:extLst>
              <a:ext uri="{FF2B5EF4-FFF2-40B4-BE49-F238E27FC236}">
                <a16:creationId xmlns:a16="http://schemas.microsoft.com/office/drawing/2014/main" id="{C00FBD0C-FAC0-4D93-839C-90BB3839674B}"/>
              </a:ext>
            </a:extLst>
          </p:cNvPr>
          <p:cNvGraphicFramePr>
            <a:graphicFrameLocks noGrp="1"/>
          </p:cNvGraphicFramePr>
          <p:nvPr/>
        </p:nvGraphicFramePr>
        <p:xfrm>
          <a:off x="1907704" y="915164"/>
          <a:ext cx="6336704" cy="4377051"/>
        </p:xfrm>
        <a:graphic>
          <a:graphicData uri="http://schemas.openxmlformats.org/drawingml/2006/table">
            <a:tbl>
              <a:tblPr firstRow="1" bandRow="1">
                <a:tableStyleId>{5C22544A-7EE6-4342-B048-85BDC9FD1C3A}</a:tableStyleId>
              </a:tblPr>
              <a:tblGrid>
                <a:gridCol w="3168352">
                  <a:extLst>
                    <a:ext uri="{9D8B030D-6E8A-4147-A177-3AD203B41FA5}">
                      <a16:colId xmlns:a16="http://schemas.microsoft.com/office/drawing/2014/main" val="3663024687"/>
                    </a:ext>
                  </a:extLst>
                </a:gridCol>
                <a:gridCol w="3168352">
                  <a:extLst>
                    <a:ext uri="{9D8B030D-6E8A-4147-A177-3AD203B41FA5}">
                      <a16:colId xmlns:a16="http://schemas.microsoft.com/office/drawing/2014/main" val="3445517455"/>
                    </a:ext>
                  </a:extLst>
                </a:gridCol>
              </a:tblGrid>
              <a:tr h="2043121">
                <a:tc>
                  <a:txBody>
                    <a:bodyPr/>
                    <a:lstStyle/>
                    <a:p>
                      <a:r>
                        <a:rPr lang="en-GB" dirty="0">
                          <a:solidFill>
                            <a:schemeClr val="tx1"/>
                          </a:solidFill>
                        </a:rPr>
                        <a:t>A.</a:t>
                      </a:r>
                    </a:p>
                    <a:p>
                      <a:pPr algn="ctr"/>
                      <a:r>
                        <a:rPr lang="en-GB" dirty="0">
                          <a:solidFill>
                            <a:schemeClr val="tx1"/>
                          </a:solidFill>
                        </a:rPr>
                        <a:t>Protect/Build</a:t>
                      </a:r>
                    </a:p>
                    <a:p>
                      <a:pPr algn="ctr"/>
                      <a:endParaRPr lang="en-GB" dirty="0">
                        <a:solidFill>
                          <a:schemeClr val="tx1"/>
                        </a:solidFill>
                      </a:endParaRPr>
                    </a:p>
                    <a:p>
                      <a:pPr marL="285750" indent="-285750">
                        <a:buFont typeface="Arial" panose="020B0604020202020204" pitchFamily="34" charset="0"/>
                        <a:buChar char="•"/>
                      </a:pPr>
                      <a:r>
                        <a:rPr lang="en-GB" sz="1600" b="0" dirty="0">
                          <a:solidFill>
                            <a:schemeClr val="tx1"/>
                          </a:solidFill>
                        </a:rPr>
                        <a:t>Consolidation</a:t>
                      </a:r>
                    </a:p>
                    <a:p>
                      <a:pPr marL="285750" indent="-285750">
                        <a:buFont typeface="Arial" panose="020B0604020202020204" pitchFamily="34" charset="0"/>
                        <a:buChar char="•"/>
                      </a:pPr>
                      <a:r>
                        <a:rPr lang="en-GB" sz="1600" b="0" dirty="0">
                          <a:solidFill>
                            <a:schemeClr val="tx1"/>
                          </a:solidFill>
                        </a:rPr>
                        <a:t>Market penetration</a:t>
                      </a:r>
                    </a:p>
                    <a:p>
                      <a:pPr marL="285750" indent="-285750">
                        <a:buFont typeface="Arial" panose="020B0604020202020204" pitchFamily="34" charset="0"/>
                        <a:buChar char="•"/>
                      </a:pPr>
                      <a:r>
                        <a:rPr lang="en-GB" sz="1600" b="0" dirty="0">
                          <a:solidFill>
                            <a:schemeClr val="tx1"/>
                          </a:solidFill>
                        </a:rPr>
                        <a:t>Withdrawal</a:t>
                      </a:r>
                    </a:p>
                    <a:p>
                      <a:pPr marL="0" indent="0">
                        <a:buFont typeface="Arial" panose="020B0604020202020204" pitchFamily="34" charset="0"/>
                        <a:buNone/>
                      </a:pPr>
                      <a:endParaRPr lang="en-GB" sz="1600" b="0" dirty="0">
                        <a:solidFill>
                          <a:schemeClr val="tx1"/>
                        </a:solidFill>
                      </a:endParaRPr>
                    </a:p>
                    <a:p>
                      <a:pPr marL="0" indent="0">
                        <a:buFont typeface="Arial" panose="020B0604020202020204" pitchFamily="34" charset="0"/>
                        <a:buNone/>
                      </a:pPr>
                      <a:endParaRPr lang="en-GB" sz="1600" b="0" dirty="0">
                        <a:solidFill>
                          <a:schemeClr val="tx1"/>
                        </a:solidFill>
                      </a:endParaRPr>
                    </a:p>
                    <a:p>
                      <a:pPr marL="0" indent="0">
                        <a:buFont typeface="Arial" panose="020B0604020202020204" pitchFamily="34" charset="0"/>
                        <a:buNone/>
                      </a:pPr>
                      <a:endParaRPr lang="en-GB" sz="1600" b="0" dirty="0">
                        <a:solidFill>
                          <a:schemeClr val="tx1"/>
                        </a:solidFill>
                      </a:endParaRPr>
                    </a:p>
                  </a:txBody>
                  <a:tcPr>
                    <a:solidFill>
                      <a:schemeClr val="accent1">
                        <a:lumMod val="40000"/>
                        <a:lumOff val="60000"/>
                      </a:schemeClr>
                    </a:solidFill>
                  </a:tcPr>
                </a:tc>
                <a:tc>
                  <a:txBody>
                    <a:bodyPr/>
                    <a:lstStyle/>
                    <a:p>
                      <a:r>
                        <a:rPr lang="en-GB" dirty="0">
                          <a:solidFill>
                            <a:schemeClr val="tx1"/>
                          </a:solidFill>
                        </a:rPr>
                        <a:t>B.</a:t>
                      </a:r>
                    </a:p>
                    <a:p>
                      <a:pPr algn="ctr"/>
                      <a:r>
                        <a:rPr lang="en-GB" dirty="0">
                          <a:solidFill>
                            <a:schemeClr val="tx1"/>
                          </a:solidFill>
                        </a:rPr>
                        <a:t>Product Development</a:t>
                      </a:r>
                    </a:p>
                    <a:p>
                      <a:pPr algn="ctr"/>
                      <a:endParaRPr lang="en-GB" dirty="0">
                        <a:solidFill>
                          <a:schemeClr val="tx1"/>
                        </a:solidFill>
                      </a:endParaRPr>
                    </a:p>
                    <a:p>
                      <a:pPr marL="285750" indent="-285750">
                        <a:buFont typeface="Arial" panose="020B0604020202020204" pitchFamily="34" charset="0"/>
                        <a:buChar char="•"/>
                      </a:pPr>
                      <a:r>
                        <a:rPr lang="en-GB" sz="1600" b="0" dirty="0">
                          <a:solidFill>
                            <a:schemeClr val="tx1"/>
                          </a:solidFill>
                        </a:rPr>
                        <a:t>With existing capabilities</a:t>
                      </a:r>
                    </a:p>
                    <a:p>
                      <a:pPr marL="285750" indent="-285750">
                        <a:buFont typeface="Arial" panose="020B0604020202020204" pitchFamily="34" charset="0"/>
                        <a:buChar char="•"/>
                      </a:pPr>
                      <a:r>
                        <a:rPr lang="en-GB" sz="1600" b="0" dirty="0">
                          <a:solidFill>
                            <a:schemeClr val="tx1"/>
                          </a:solidFill>
                        </a:rPr>
                        <a:t>Beyond current expectations with new competencies</a:t>
                      </a:r>
                    </a:p>
                  </a:txBody>
                  <a:tcPr>
                    <a:solidFill>
                      <a:schemeClr val="accent1">
                        <a:lumMod val="40000"/>
                        <a:lumOff val="60000"/>
                      </a:schemeClr>
                    </a:solidFill>
                  </a:tcPr>
                </a:tc>
                <a:extLst>
                  <a:ext uri="{0D108BD9-81ED-4DB2-BD59-A6C34878D82A}">
                    <a16:rowId xmlns:a16="http://schemas.microsoft.com/office/drawing/2014/main" val="3000957831"/>
                  </a:ext>
                </a:extLst>
              </a:tr>
              <a:tr h="2205351">
                <a:tc>
                  <a:txBody>
                    <a:bodyPr/>
                    <a:lstStyle/>
                    <a:p>
                      <a:r>
                        <a:rPr lang="en-GB" b="1" dirty="0">
                          <a:solidFill>
                            <a:schemeClr val="tx1"/>
                          </a:solidFill>
                        </a:rPr>
                        <a:t>C.</a:t>
                      </a:r>
                    </a:p>
                    <a:p>
                      <a:pPr algn="ctr"/>
                      <a:r>
                        <a:rPr lang="en-GB" b="1" dirty="0">
                          <a:solidFill>
                            <a:schemeClr val="tx1"/>
                          </a:solidFill>
                        </a:rPr>
                        <a:t>Market Development</a:t>
                      </a:r>
                    </a:p>
                    <a:p>
                      <a:pPr algn="ctr"/>
                      <a:endParaRPr lang="en-GB" b="1" dirty="0">
                        <a:solidFill>
                          <a:schemeClr val="tx1"/>
                        </a:solidFill>
                      </a:endParaRPr>
                    </a:p>
                    <a:p>
                      <a:pPr marL="285750" indent="-285750">
                        <a:buFont typeface="Arial" panose="020B0604020202020204" pitchFamily="34" charset="0"/>
                        <a:buChar char="•"/>
                      </a:pPr>
                      <a:r>
                        <a:rPr lang="en-GB" sz="1600" dirty="0">
                          <a:solidFill>
                            <a:schemeClr val="tx1"/>
                          </a:solidFill>
                        </a:rPr>
                        <a:t>New segments</a:t>
                      </a:r>
                    </a:p>
                    <a:p>
                      <a:pPr marL="285750" indent="-285750">
                        <a:buFont typeface="Arial" panose="020B0604020202020204" pitchFamily="34" charset="0"/>
                        <a:buChar char="•"/>
                      </a:pPr>
                      <a:r>
                        <a:rPr lang="en-GB" sz="1600" dirty="0">
                          <a:solidFill>
                            <a:schemeClr val="tx1"/>
                          </a:solidFill>
                        </a:rPr>
                        <a:t>New territories</a:t>
                      </a:r>
                    </a:p>
                    <a:p>
                      <a:pPr marL="285750" indent="-285750">
                        <a:buFont typeface="Arial" panose="020B0604020202020204" pitchFamily="34" charset="0"/>
                        <a:buChar char="•"/>
                      </a:pPr>
                      <a:r>
                        <a:rPr lang="en-GB" sz="1600" dirty="0">
                          <a:solidFill>
                            <a:schemeClr val="tx1"/>
                          </a:solidFill>
                        </a:rPr>
                        <a:t>New uses</a:t>
                      </a:r>
                    </a:p>
                    <a:p>
                      <a:pPr marL="285750" indent="-285750">
                        <a:buFont typeface="Arial" panose="020B0604020202020204" pitchFamily="34" charset="0"/>
                        <a:buChar char="•"/>
                      </a:pPr>
                      <a:r>
                        <a:rPr lang="en-GB" sz="1600" dirty="0">
                          <a:solidFill>
                            <a:schemeClr val="tx1"/>
                          </a:solidFill>
                        </a:rPr>
                        <a:t>With new capabilities</a:t>
                      </a:r>
                    </a:p>
                    <a:p>
                      <a:pPr marL="285750" indent="-285750">
                        <a:buFont typeface="Arial" panose="020B0604020202020204" pitchFamily="34" charset="0"/>
                        <a:buChar char="•"/>
                      </a:pPr>
                      <a:r>
                        <a:rPr lang="en-GB" sz="1600" dirty="0">
                          <a:solidFill>
                            <a:schemeClr val="tx1"/>
                          </a:solidFill>
                        </a:rPr>
                        <a:t>Beyond current expectations</a:t>
                      </a:r>
                    </a:p>
                  </a:txBody>
                  <a:tcPr>
                    <a:solidFill>
                      <a:schemeClr val="accent1">
                        <a:lumMod val="40000"/>
                        <a:lumOff val="60000"/>
                      </a:schemeClr>
                    </a:solidFill>
                  </a:tcPr>
                </a:tc>
                <a:tc>
                  <a:txBody>
                    <a:bodyPr/>
                    <a:lstStyle/>
                    <a:p>
                      <a:r>
                        <a:rPr lang="en-GB" b="1" dirty="0">
                          <a:solidFill>
                            <a:schemeClr val="tx1"/>
                          </a:solidFill>
                        </a:rPr>
                        <a:t>D.</a:t>
                      </a:r>
                    </a:p>
                    <a:p>
                      <a:pPr algn="ctr"/>
                      <a:r>
                        <a:rPr lang="en-GB" b="1" dirty="0">
                          <a:solidFill>
                            <a:schemeClr val="tx1"/>
                          </a:solidFill>
                        </a:rPr>
                        <a:t>Diversification</a:t>
                      </a:r>
                    </a:p>
                    <a:p>
                      <a:pPr algn="ctr"/>
                      <a:endParaRPr lang="en-GB" b="1" dirty="0">
                        <a:solidFill>
                          <a:schemeClr val="tx1"/>
                        </a:solidFill>
                      </a:endParaRPr>
                    </a:p>
                    <a:p>
                      <a:pPr marL="285750" indent="-285750">
                        <a:buFont typeface="Arial" panose="020B0604020202020204" pitchFamily="34" charset="0"/>
                        <a:buChar char="•"/>
                      </a:pPr>
                      <a:r>
                        <a:rPr lang="en-GB" sz="1600" dirty="0">
                          <a:solidFill>
                            <a:schemeClr val="tx1"/>
                          </a:solidFill>
                        </a:rPr>
                        <a:t>With existing capabilities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600" dirty="0">
                          <a:solidFill>
                            <a:schemeClr val="tx1"/>
                          </a:solidFill>
                        </a:rPr>
                        <a:t>Beyond current expectations with new capabilities</a:t>
                      </a:r>
                    </a:p>
                  </a:txBody>
                  <a:tcPr>
                    <a:solidFill>
                      <a:schemeClr val="accent1">
                        <a:lumMod val="40000"/>
                        <a:lumOff val="60000"/>
                      </a:schemeClr>
                    </a:solidFill>
                  </a:tcPr>
                </a:tc>
                <a:extLst>
                  <a:ext uri="{0D108BD9-81ED-4DB2-BD59-A6C34878D82A}">
                    <a16:rowId xmlns:a16="http://schemas.microsoft.com/office/drawing/2014/main" val="942396661"/>
                  </a:ext>
                </a:extLst>
              </a:tr>
            </a:tbl>
          </a:graphicData>
        </a:graphic>
      </p:graphicFrame>
      <p:sp>
        <p:nvSpPr>
          <p:cNvPr id="4" name="TextBox 3">
            <a:extLst>
              <a:ext uri="{FF2B5EF4-FFF2-40B4-BE49-F238E27FC236}">
                <a16:creationId xmlns:a16="http://schemas.microsoft.com/office/drawing/2014/main" id="{1436A0BA-0E1F-4CD7-9EA9-B339602347BB}"/>
              </a:ext>
            </a:extLst>
          </p:cNvPr>
          <p:cNvSpPr txBox="1"/>
          <p:nvPr/>
        </p:nvSpPr>
        <p:spPr>
          <a:xfrm>
            <a:off x="179512" y="2663894"/>
            <a:ext cx="1368151" cy="400110"/>
          </a:xfrm>
          <a:prstGeom prst="rect">
            <a:avLst/>
          </a:prstGeom>
          <a:noFill/>
        </p:spPr>
        <p:txBody>
          <a:bodyPr wrap="square" rtlCol="0">
            <a:spAutoFit/>
          </a:bodyPr>
          <a:lstStyle/>
          <a:p>
            <a:pPr algn="ctr"/>
            <a:r>
              <a:rPr lang="en-GB" sz="2000" b="1" dirty="0"/>
              <a:t>Markets</a:t>
            </a:r>
          </a:p>
        </p:txBody>
      </p:sp>
      <p:sp>
        <p:nvSpPr>
          <p:cNvPr id="5" name="TextBox 4">
            <a:extLst>
              <a:ext uri="{FF2B5EF4-FFF2-40B4-BE49-F238E27FC236}">
                <a16:creationId xmlns:a16="http://schemas.microsoft.com/office/drawing/2014/main" id="{8BF68A4A-A2F2-4492-9EB0-C76853F6B4A4}"/>
              </a:ext>
            </a:extLst>
          </p:cNvPr>
          <p:cNvSpPr txBox="1"/>
          <p:nvPr/>
        </p:nvSpPr>
        <p:spPr>
          <a:xfrm>
            <a:off x="4292740" y="535676"/>
            <a:ext cx="1344488" cy="400110"/>
          </a:xfrm>
          <a:prstGeom prst="rect">
            <a:avLst/>
          </a:prstGeom>
          <a:noFill/>
        </p:spPr>
        <p:txBody>
          <a:bodyPr wrap="square" rtlCol="0">
            <a:spAutoFit/>
          </a:bodyPr>
          <a:lstStyle/>
          <a:p>
            <a:pPr algn="ctr"/>
            <a:r>
              <a:rPr lang="en-GB" sz="2000" b="1" dirty="0"/>
              <a:t>Products</a:t>
            </a:r>
          </a:p>
        </p:txBody>
      </p:sp>
      <p:sp>
        <p:nvSpPr>
          <p:cNvPr id="7" name="TextBox 6">
            <a:extLst>
              <a:ext uri="{FF2B5EF4-FFF2-40B4-BE49-F238E27FC236}">
                <a16:creationId xmlns:a16="http://schemas.microsoft.com/office/drawing/2014/main" id="{6992DAE1-71BC-4116-97ED-12D967AD6FF2}"/>
              </a:ext>
            </a:extLst>
          </p:cNvPr>
          <p:cNvSpPr txBox="1"/>
          <p:nvPr/>
        </p:nvSpPr>
        <p:spPr>
          <a:xfrm>
            <a:off x="2987824" y="596976"/>
            <a:ext cx="897040" cy="369332"/>
          </a:xfrm>
          <a:prstGeom prst="rect">
            <a:avLst/>
          </a:prstGeom>
          <a:noFill/>
        </p:spPr>
        <p:txBody>
          <a:bodyPr wrap="none" rtlCol="0">
            <a:spAutoFit/>
          </a:bodyPr>
          <a:lstStyle/>
          <a:p>
            <a:r>
              <a:rPr lang="en-GB" dirty="0"/>
              <a:t>Existing</a:t>
            </a:r>
          </a:p>
        </p:txBody>
      </p:sp>
      <p:sp>
        <p:nvSpPr>
          <p:cNvPr id="8" name="TextBox 7">
            <a:extLst>
              <a:ext uri="{FF2B5EF4-FFF2-40B4-BE49-F238E27FC236}">
                <a16:creationId xmlns:a16="http://schemas.microsoft.com/office/drawing/2014/main" id="{D9824817-762D-44D0-8DE0-80AE8B7C445B}"/>
              </a:ext>
            </a:extLst>
          </p:cNvPr>
          <p:cNvSpPr txBox="1"/>
          <p:nvPr/>
        </p:nvSpPr>
        <p:spPr>
          <a:xfrm>
            <a:off x="899592" y="1779260"/>
            <a:ext cx="897040" cy="369332"/>
          </a:xfrm>
          <a:prstGeom prst="rect">
            <a:avLst/>
          </a:prstGeom>
          <a:noFill/>
        </p:spPr>
        <p:txBody>
          <a:bodyPr wrap="none" rtlCol="0">
            <a:spAutoFit/>
          </a:bodyPr>
          <a:lstStyle/>
          <a:p>
            <a:r>
              <a:rPr lang="en-GB" dirty="0"/>
              <a:t>Existing</a:t>
            </a:r>
          </a:p>
        </p:txBody>
      </p:sp>
      <p:sp>
        <p:nvSpPr>
          <p:cNvPr id="10" name="TextBox 9">
            <a:extLst>
              <a:ext uri="{FF2B5EF4-FFF2-40B4-BE49-F238E27FC236}">
                <a16:creationId xmlns:a16="http://schemas.microsoft.com/office/drawing/2014/main" id="{1F4F660C-9613-4DDD-8F43-7AFC648F4845}"/>
              </a:ext>
            </a:extLst>
          </p:cNvPr>
          <p:cNvSpPr txBox="1"/>
          <p:nvPr/>
        </p:nvSpPr>
        <p:spPr>
          <a:xfrm>
            <a:off x="6372200" y="596976"/>
            <a:ext cx="613117" cy="369332"/>
          </a:xfrm>
          <a:prstGeom prst="rect">
            <a:avLst/>
          </a:prstGeom>
          <a:noFill/>
        </p:spPr>
        <p:txBody>
          <a:bodyPr wrap="none" rtlCol="0">
            <a:spAutoFit/>
          </a:bodyPr>
          <a:lstStyle/>
          <a:p>
            <a:r>
              <a:rPr lang="en-GB" dirty="0"/>
              <a:t>New</a:t>
            </a:r>
          </a:p>
        </p:txBody>
      </p:sp>
      <p:sp>
        <p:nvSpPr>
          <p:cNvPr id="11" name="TextBox 10">
            <a:extLst>
              <a:ext uri="{FF2B5EF4-FFF2-40B4-BE49-F238E27FC236}">
                <a16:creationId xmlns:a16="http://schemas.microsoft.com/office/drawing/2014/main" id="{75AD5E29-BDE7-4403-A57B-E24EDC45377F}"/>
              </a:ext>
            </a:extLst>
          </p:cNvPr>
          <p:cNvSpPr txBox="1"/>
          <p:nvPr/>
        </p:nvSpPr>
        <p:spPr>
          <a:xfrm>
            <a:off x="1041553" y="3900488"/>
            <a:ext cx="613117" cy="369332"/>
          </a:xfrm>
          <a:prstGeom prst="rect">
            <a:avLst/>
          </a:prstGeom>
          <a:noFill/>
        </p:spPr>
        <p:txBody>
          <a:bodyPr wrap="none" rtlCol="0">
            <a:spAutoFit/>
          </a:bodyPr>
          <a:lstStyle/>
          <a:p>
            <a:r>
              <a:rPr lang="en-GB" dirty="0"/>
              <a:t>New</a:t>
            </a:r>
          </a:p>
        </p:txBody>
      </p:sp>
      <p:sp>
        <p:nvSpPr>
          <p:cNvPr id="13" name="TextBox 12">
            <a:extLst>
              <a:ext uri="{FF2B5EF4-FFF2-40B4-BE49-F238E27FC236}">
                <a16:creationId xmlns:a16="http://schemas.microsoft.com/office/drawing/2014/main" id="{639962B7-9B0E-41D3-8D23-828F73F6B3C9}"/>
              </a:ext>
            </a:extLst>
          </p:cNvPr>
          <p:cNvSpPr txBox="1"/>
          <p:nvPr/>
        </p:nvSpPr>
        <p:spPr>
          <a:xfrm>
            <a:off x="4097875" y="5446698"/>
            <a:ext cx="5046125" cy="276999"/>
          </a:xfrm>
          <a:prstGeom prst="rect">
            <a:avLst/>
          </a:prstGeom>
          <a:noFill/>
        </p:spPr>
        <p:txBody>
          <a:bodyPr wrap="none" rtlCol="0">
            <a:spAutoFit/>
          </a:bodyPr>
          <a:lstStyle/>
          <a:p>
            <a:r>
              <a:rPr lang="en-GB" sz="1200" dirty="0"/>
              <a:t>Source: Adapted from Ansoff, H., (1988) </a:t>
            </a:r>
            <a:r>
              <a:rPr lang="en-GB" sz="1200" i="1" dirty="0"/>
              <a:t>Corporate Strategy</a:t>
            </a:r>
            <a:r>
              <a:rPr lang="en-GB" sz="1200" dirty="0"/>
              <a:t>. London; Penguin </a:t>
            </a:r>
          </a:p>
        </p:txBody>
      </p:sp>
    </p:spTree>
    <p:extLst>
      <p:ext uri="{BB962C8B-B14F-4D97-AF65-F5344CB8AC3E}">
        <p14:creationId xmlns:p14="http://schemas.microsoft.com/office/powerpoint/2010/main" val="1356180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D7700C9-B91B-43FC-AD9F-115F86ABBD42}"/>
              </a:ext>
            </a:extLst>
          </p:cNvPr>
          <p:cNvPicPr>
            <a:picLocks noChangeAspect="1"/>
          </p:cNvPicPr>
          <p:nvPr/>
        </p:nvPicPr>
        <p:blipFill>
          <a:blip r:embed="rId2"/>
          <a:stretch>
            <a:fillRect/>
          </a:stretch>
        </p:blipFill>
        <p:spPr>
          <a:xfrm>
            <a:off x="1115616" y="332656"/>
            <a:ext cx="6912768" cy="5190097"/>
          </a:xfrm>
          <a:prstGeom prst="rect">
            <a:avLst/>
          </a:prstGeom>
        </p:spPr>
      </p:pic>
    </p:spTree>
    <p:extLst>
      <p:ext uri="{BB962C8B-B14F-4D97-AF65-F5344CB8AC3E}">
        <p14:creationId xmlns:p14="http://schemas.microsoft.com/office/powerpoint/2010/main" val="2027098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Arrow: Right 7">
            <a:extLst>
              <a:ext uri="{FF2B5EF4-FFF2-40B4-BE49-F238E27FC236}">
                <a16:creationId xmlns:a16="http://schemas.microsoft.com/office/drawing/2014/main" id="{9B29B047-CD7B-4938-9F6F-1483228F7D4A}"/>
              </a:ext>
            </a:extLst>
          </p:cNvPr>
          <p:cNvSpPr/>
          <p:nvPr/>
        </p:nvSpPr>
        <p:spPr>
          <a:xfrm rot="1702854">
            <a:off x="4093054" y="3549236"/>
            <a:ext cx="3668266" cy="106259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Diversification</a:t>
            </a:r>
          </a:p>
          <a:p>
            <a:pPr algn="ctr"/>
            <a:r>
              <a:rPr lang="en-GB" sz="1400" dirty="0"/>
              <a:t>Concentric &gt; Conglomerate</a:t>
            </a:r>
          </a:p>
        </p:txBody>
      </p:sp>
      <p:sp>
        <p:nvSpPr>
          <p:cNvPr id="2" name="Title 1">
            <a:extLst>
              <a:ext uri="{FF2B5EF4-FFF2-40B4-BE49-F238E27FC236}">
                <a16:creationId xmlns:a16="http://schemas.microsoft.com/office/drawing/2014/main" id="{6770A2CE-080D-4B89-81AF-CFD765B3BBB9}"/>
              </a:ext>
            </a:extLst>
          </p:cNvPr>
          <p:cNvSpPr>
            <a:spLocks noGrp="1"/>
          </p:cNvSpPr>
          <p:nvPr>
            <p:ph type="title"/>
          </p:nvPr>
        </p:nvSpPr>
        <p:spPr>
          <a:xfrm>
            <a:off x="641598" y="0"/>
            <a:ext cx="7886700" cy="759619"/>
          </a:xfrm>
        </p:spPr>
        <p:txBody>
          <a:bodyPr/>
          <a:lstStyle/>
          <a:p>
            <a:pPr algn="ctr"/>
            <a:r>
              <a:rPr lang="en-GB" dirty="0"/>
              <a:t>Ansoff Matrix</a:t>
            </a:r>
          </a:p>
        </p:txBody>
      </p:sp>
      <p:sp>
        <p:nvSpPr>
          <p:cNvPr id="5" name="Arrow: Down 4">
            <a:extLst>
              <a:ext uri="{FF2B5EF4-FFF2-40B4-BE49-F238E27FC236}">
                <a16:creationId xmlns:a16="http://schemas.microsoft.com/office/drawing/2014/main" id="{2298095A-D5EC-46DB-8A0D-2F712242B548}"/>
              </a:ext>
            </a:extLst>
          </p:cNvPr>
          <p:cNvSpPr/>
          <p:nvPr/>
        </p:nvSpPr>
        <p:spPr>
          <a:xfrm>
            <a:off x="2267744" y="3140968"/>
            <a:ext cx="2808312" cy="1728192"/>
          </a:xfrm>
          <a:prstGeom prst="down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r>
              <a:rPr lang="en-GB" sz="1700" dirty="0"/>
              <a:t>Product</a:t>
            </a:r>
          </a:p>
          <a:p>
            <a:pPr algn="ctr"/>
            <a:r>
              <a:rPr lang="en-GB" sz="1700" dirty="0"/>
              <a:t>Development</a:t>
            </a:r>
          </a:p>
        </p:txBody>
      </p:sp>
      <p:sp>
        <p:nvSpPr>
          <p:cNvPr id="6" name="Rectangle 5">
            <a:extLst>
              <a:ext uri="{FF2B5EF4-FFF2-40B4-BE49-F238E27FC236}">
                <a16:creationId xmlns:a16="http://schemas.microsoft.com/office/drawing/2014/main" id="{22F7643B-AF38-478E-B3A2-9756931BF306}"/>
              </a:ext>
            </a:extLst>
          </p:cNvPr>
          <p:cNvSpPr/>
          <p:nvPr/>
        </p:nvSpPr>
        <p:spPr>
          <a:xfrm>
            <a:off x="2969822" y="2060848"/>
            <a:ext cx="1404156" cy="1080120"/>
          </a:xfrm>
          <a:prstGeom prst="rect">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Penetration</a:t>
            </a:r>
          </a:p>
        </p:txBody>
      </p:sp>
      <p:sp>
        <p:nvSpPr>
          <p:cNvPr id="7" name="Arrow: Right 6">
            <a:extLst>
              <a:ext uri="{FF2B5EF4-FFF2-40B4-BE49-F238E27FC236}">
                <a16:creationId xmlns:a16="http://schemas.microsoft.com/office/drawing/2014/main" id="{F0DFC198-85F1-4C5E-85DD-EBEBCB478EB9}"/>
              </a:ext>
            </a:extLst>
          </p:cNvPr>
          <p:cNvSpPr/>
          <p:nvPr/>
        </p:nvSpPr>
        <p:spPr>
          <a:xfrm>
            <a:off x="4373978" y="1507286"/>
            <a:ext cx="2808312" cy="2205245"/>
          </a:xfrm>
          <a:prstGeom prst="rightArrow">
            <a:avLst/>
          </a:prstGeom>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Market</a:t>
            </a:r>
          </a:p>
          <a:p>
            <a:pPr algn="ctr"/>
            <a:r>
              <a:rPr lang="en-GB" dirty="0"/>
              <a:t>Development</a:t>
            </a:r>
          </a:p>
        </p:txBody>
      </p:sp>
      <p:sp>
        <p:nvSpPr>
          <p:cNvPr id="9" name="TextBox 8">
            <a:extLst>
              <a:ext uri="{FF2B5EF4-FFF2-40B4-BE49-F238E27FC236}">
                <a16:creationId xmlns:a16="http://schemas.microsoft.com/office/drawing/2014/main" id="{EFD16B8B-020B-4EE1-AF12-EC4EBB003B7F}"/>
              </a:ext>
            </a:extLst>
          </p:cNvPr>
          <p:cNvSpPr txBox="1"/>
          <p:nvPr/>
        </p:nvSpPr>
        <p:spPr>
          <a:xfrm>
            <a:off x="3898848" y="892192"/>
            <a:ext cx="1238544" cy="461665"/>
          </a:xfrm>
          <a:prstGeom prst="rect">
            <a:avLst/>
          </a:prstGeom>
          <a:noFill/>
        </p:spPr>
        <p:txBody>
          <a:bodyPr wrap="none" rtlCol="0">
            <a:spAutoFit/>
          </a:bodyPr>
          <a:lstStyle/>
          <a:p>
            <a:r>
              <a:rPr lang="en-GB" sz="2400" b="1" dirty="0"/>
              <a:t>Markets</a:t>
            </a:r>
          </a:p>
        </p:txBody>
      </p:sp>
      <p:sp>
        <p:nvSpPr>
          <p:cNvPr id="11" name="TextBox 10">
            <a:extLst>
              <a:ext uri="{FF2B5EF4-FFF2-40B4-BE49-F238E27FC236}">
                <a16:creationId xmlns:a16="http://schemas.microsoft.com/office/drawing/2014/main" id="{765F0084-7CEF-418D-B01A-E90BF52E03CA}"/>
              </a:ext>
            </a:extLst>
          </p:cNvPr>
          <p:cNvSpPr txBox="1"/>
          <p:nvPr/>
        </p:nvSpPr>
        <p:spPr>
          <a:xfrm rot="16200000">
            <a:off x="566437" y="2780928"/>
            <a:ext cx="1307794" cy="461665"/>
          </a:xfrm>
          <a:prstGeom prst="rect">
            <a:avLst/>
          </a:prstGeom>
          <a:noFill/>
        </p:spPr>
        <p:txBody>
          <a:bodyPr wrap="none" rtlCol="0">
            <a:spAutoFit/>
          </a:bodyPr>
          <a:lstStyle/>
          <a:p>
            <a:r>
              <a:rPr lang="en-GB" sz="2400" b="1" dirty="0"/>
              <a:t>Products</a:t>
            </a:r>
          </a:p>
        </p:txBody>
      </p:sp>
      <p:sp>
        <p:nvSpPr>
          <p:cNvPr id="12" name="TextBox 11">
            <a:extLst>
              <a:ext uri="{FF2B5EF4-FFF2-40B4-BE49-F238E27FC236}">
                <a16:creationId xmlns:a16="http://schemas.microsoft.com/office/drawing/2014/main" id="{6094C19B-6046-452E-9C39-D1556E705400}"/>
              </a:ext>
            </a:extLst>
          </p:cNvPr>
          <p:cNvSpPr txBox="1"/>
          <p:nvPr/>
        </p:nvSpPr>
        <p:spPr>
          <a:xfrm>
            <a:off x="3204746" y="1538087"/>
            <a:ext cx="899285" cy="369332"/>
          </a:xfrm>
          <a:prstGeom prst="rect">
            <a:avLst/>
          </a:prstGeom>
          <a:noFill/>
        </p:spPr>
        <p:txBody>
          <a:bodyPr wrap="none" rtlCol="0">
            <a:spAutoFit/>
          </a:bodyPr>
          <a:lstStyle/>
          <a:p>
            <a:r>
              <a:rPr lang="en-GB" dirty="0"/>
              <a:t>Current</a:t>
            </a:r>
          </a:p>
        </p:txBody>
      </p:sp>
      <p:sp>
        <p:nvSpPr>
          <p:cNvPr id="14" name="TextBox 13">
            <a:extLst>
              <a:ext uri="{FF2B5EF4-FFF2-40B4-BE49-F238E27FC236}">
                <a16:creationId xmlns:a16="http://schemas.microsoft.com/office/drawing/2014/main" id="{3B48AFFF-7D65-4C1A-AA10-7C789222E4D3}"/>
              </a:ext>
            </a:extLst>
          </p:cNvPr>
          <p:cNvSpPr txBox="1"/>
          <p:nvPr/>
        </p:nvSpPr>
        <p:spPr>
          <a:xfrm>
            <a:off x="4876392" y="1538087"/>
            <a:ext cx="613117" cy="369332"/>
          </a:xfrm>
          <a:prstGeom prst="rect">
            <a:avLst/>
          </a:prstGeom>
          <a:noFill/>
        </p:spPr>
        <p:txBody>
          <a:bodyPr wrap="none" rtlCol="0">
            <a:spAutoFit/>
          </a:bodyPr>
          <a:lstStyle/>
          <a:p>
            <a:r>
              <a:rPr lang="en-GB" dirty="0"/>
              <a:t>New</a:t>
            </a:r>
          </a:p>
        </p:txBody>
      </p:sp>
      <p:sp>
        <p:nvSpPr>
          <p:cNvPr id="16" name="TextBox 15">
            <a:extLst>
              <a:ext uri="{FF2B5EF4-FFF2-40B4-BE49-F238E27FC236}">
                <a16:creationId xmlns:a16="http://schemas.microsoft.com/office/drawing/2014/main" id="{A56AE94F-7732-4782-9991-D92D40FC809D}"/>
              </a:ext>
            </a:extLst>
          </p:cNvPr>
          <p:cNvSpPr txBox="1"/>
          <p:nvPr/>
        </p:nvSpPr>
        <p:spPr>
          <a:xfrm>
            <a:off x="1956037" y="2425242"/>
            <a:ext cx="899285" cy="369332"/>
          </a:xfrm>
          <a:prstGeom prst="rect">
            <a:avLst/>
          </a:prstGeom>
          <a:noFill/>
        </p:spPr>
        <p:txBody>
          <a:bodyPr wrap="none" rtlCol="0">
            <a:spAutoFit/>
          </a:bodyPr>
          <a:lstStyle/>
          <a:p>
            <a:r>
              <a:rPr lang="en-GB" dirty="0"/>
              <a:t>Current</a:t>
            </a:r>
          </a:p>
        </p:txBody>
      </p:sp>
      <p:sp>
        <p:nvSpPr>
          <p:cNvPr id="18" name="TextBox 17">
            <a:extLst>
              <a:ext uri="{FF2B5EF4-FFF2-40B4-BE49-F238E27FC236}">
                <a16:creationId xmlns:a16="http://schemas.microsoft.com/office/drawing/2014/main" id="{C81E4E7F-9CD1-4B17-A097-CBF98B5DB081}"/>
              </a:ext>
            </a:extLst>
          </p:cNvPr>
          <p:cNvSpPr txBox="1"/>
          <p:nvPr/>
        </p:nvSpPr>
        <p:spPr>
          <a:xfrm>
            <a:off x="2099120" y="3296326"/>
            <a:ext cx="613117" cy="369332"/>
          </a:xfrm>
          <a:prstGeom prst="rect">
            <a:avLst/>
          </a:prstGeom>
          <a:noFill/>
        </p:spPr>
        <p:txBody>
          <a:bodyPr wrap="none" rtlCol="0">
            <a:spAutoFit/>
          </a:bodyPr>
          <a:lstStyle/>
          <a:p>
            <a:r>
              <a:rPr lang="en-GB" dirty="0"/>
              <a:t>New</a:t>
            </a:r>
          </a:p>
        </p:txBody>
      </p:sp>
      <p:sp>
        <p:nvSpPr>
          <p:cNvPr id="19" name="TextBox 18">
            <a:extLst>
              <a:ext uri="{FF2B5EF4-FFF2-40B4-BE49-F238E27FC236}">
                <a16:creationId xmlns:a16="http://schemas.microsoft.com/office/drawing/2014/main" id="{BA590837-CCA3-4DF4-8009-C88665ADE90D}"/>
              </a:ext>
            </a:extLst>
          </p:cNvPr>
          <p:cNvSpPr txBox="1"/>
          <p:nvPr/>
        </p:nvSpPr>
        <p:spPr>
          <a:xfrm>
            <a:off x="802172" y="5175923"/>
            <a:ext cx="2657587" cy="369332"/>
          </a:xfrm>
          <a:prstGeom prst="rect">
            <a:avLst/>
          </a:prstGeom>
          <a:noFill/>
        </p:spPr>
        <p:txBody>
          <a:bodyPr wrap="none" rtlCol="0">
            <a:spAutoFit/>
          </a:bodyPr>
          <a:lstStyle/>
          <a:p>
            <a:r>
              <a:rPr lang="en-GB" dirty="0"/>
              <a:t>Valentin, E.K. (2015) p.137</a:t>
            </a:r>
          </a:p>
        </p:txBody>
      </p:sp>
    </p:spTree>
    <p:extLst>
      <p:ext uri="{BB962C8B-B14F-4D97-AF65-F5344CB8AC3E}">
        <p14:creationId xmlns:p14="http://schemas.microsoft.com/office/powerpoint/2010/main" val="14753795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E1DEB-C9EB-4AED-842D-BBB901EDB346}"/>
              </a:ext>
            </a:extLst>
          </p:cNvPr>
          <p:cNvSpPr>
            <a:spLocks noGrp="1"/>
          </p:cNvSpPr>
          <p:nvPr>
            <p:ph type="title"/>
          </p:nvPr>
        </p:nvSpPr>
        <p:spPr>
          <a:xfrm>
            <a:off x="1881868" y="25010"/>
            <a:ext cx="5380264" cy="759619"/>
          </a:xfrm>
        </p:spPr>
        <p:txBody>
          <a:bodyPr/>
          <a:lstStyle/>
          <a:p>
            <a:r>
              <a:rPr lang="en-GB" dirty="0"/>
              <a:t>Additional Growth Possibilities</a:t>
            </a:r>
          </a:p>
        </p:txBody>
      </p:sp>
      <p:sp>
        <p:nvSpPr>
          <p:cNvPr id="3" name="Content Placeholder 2">
            <a:extLst>
              <a:ext uri="{FF2B5EF4-FFF2-40B4-BE49-F238E27FC236}">
                <a16:creationId xmlns:a16="http://schemas.microsoft.com/office/drawing/2014/main" id="{559F0FBD-A76B-4C3D-A55F-676DD5E3B5A6}"/>
              </a:ext>
            </a:extLst>
          </p:cNvPr>
          <p:cNvSpPr>
            <a:spLocks noGrp="1"/>
          </p:cNvSpPr>
          <p:nvPr>
            <p:ph idx="1"/>
          </p:nvPr>
        </p:nvSpPr>
        <p:spPr>
          <a:xfrm>
            <a:off x="95249" y="784629"/>
            <a:ext cx="8918121" cy="4351338"/>
          </a:xfrm>
        </p:spPr>
        <p:txBody>
          <a:bodyPr>
            <a:normAutofit/>
          </a:bodyPr>
          <a:lstStyle/>
          <a:p>
            <a:r>
              <a:rPr lang="en-GB" u="sng" dirty="0">
                <a:solidFill>
                  <a:srgbClr val="0000CC"/>
                </a:solidFill>
              </a:rPr>
              <a:t>Vertical Integration</a:t>
            </a:r>
            <a:r>
              <a:rPr lang="en-GB" dirty="0">
                <a:solidFill>
                  <a:srgbClr val="0000CC"/>
                </a:solidFill>
              </a:rPr>
              <a:t>.  Perform additional upstream or downstream functions </a:t>
            </a:r>
            <a:r>
              <a:rPr lang="en-GB" i="1" dirty="0">
                <a:solidFill>
                  <a:srgbClr val="0000CC"/>
                </a:solidFill>
              </a:rPr>
              <a:t>internally</a:t>
            </a:r>
            <a:r>
              <a:rPr lang="en-GB" dirty="0">
                <a:solidFill>
                  <a:srgbClr val="0000CC"/>
                </a:solidFill>
              </a:rPr>
              <a:t>.  For example, a paint wholesaler may engage in </a:t>
            </a:r>
            <a:r>
              <a:rPr lang="en-GB" i="1" dirty="0">
                <a:solidFill>
                  <a:srgbClr val="0000CC"/>
                </a:solidFill>
              </a:rPr>
              <a:t>backward integration </a:t>
            </a:r>
            <a:r>
              <a:rPr lang="en-GB" dirty="0">
                <a:solidFill>
                  <a:srgbClr val="0000CC"/>
                </a:solidFill>
              </a:rPr>
              <a:t>by making paint, and in </a:t>
            </a:r>
            <a:r>
              <a:rPr lang="en-GB" i="1" dirty="0">
                <a:solidFill>
                  <a:srgbClr val="0000CC"/>
                </a:solidFill>
              </a:rPr>
              <a:t>forward integration </a:t>
            </a:r>
            <a:r>
              <a:rPr lang="en-GB" dirty="0">
                <a:solidFill>
                  <a:srgbClr val="0000CC"/>
                </a:solidFill>
              </a:rPr>
              <a:t>by opening retail paint stores. Vertical integration may be intended mostly to strengthen a business’ competitive position and, therefore, may be driven more by </a:t>
            </a:r>
            <a:r>
              <a:rPr lang="en-GB" i="1" dirty="0">
                <a:solidFill>
                  <a:srgbClr val="0000CC"/>
                </a:solidFill>
              </a:rPr>
              <a:t>defensive than offensive </a:t>
            </a:r>
            <a:r>
              <a:rPr lang="en-GB" dirty="0">
                <a:solidFill>
                  <a:srgbClr val="0000CC"/>
                </a:solidFill>
              </a:rPr>
              <a:t>motives.</a:t>
            </a:r>
          </a:p>
          <a:p>
            <a:r>
              <a:rPr lang="en-GB" dirty="0">
                <a:solidFill>
                  <a:srgbClr val="0000CC"/>
                </a:solidFill>
              </a:rPr>
              <a:t>Horizontal Integration.  Develop complements to present offering.  A maker of video game consoles , for instance, could </a:t>
            </a:r>
            <a:r>
              <a:rPr lang="en-GB" i="1" dirty="0">
                <a:solidFill>
                  <a:srgbClr val="0000CC"/>
                </a:solidFill>
              </a:rPr>
              <a:t>integrate horizontally </a:t>
            </a:r>
            <a:r>
              <a:rPr lang="en-GB" dirty="0">
                <a:solidFill>
                  <a:srgbClr val="0000CC"/>
                </a:solidFill>
              </a:rPr>
              <a:t>by developing games for its consoles and thereby </a:t>
            </a:r>
            <a:r>
              <a:rPr lang="en-GB" i="1" dirty="0">
                <a:solidFill>
                  <a:srgbClr val="0000CC"/>
                </a:solidFill>
              </a:rPr>
              <a:t>decrease its dependence </a:t>
            </a:r>
            <a:r>
              <a:rPr lang="en-GB" dirty="0">
                <a:solidFill>
                  <a:srgbClr val="0000CC"/>
                </a:solidFill>
              </a:rPr>
              <a:t>on outside video game developers.</a:t>
            </a:r>
          </a:p>
        </p:txBody>
      </p:sp>
      <p:pic>
        <p:nvPicPr>
          <p:cNvPr id="5" name="Picture 4">
            <a:extLst>
              <a:ext uri="{FF2B5EF4-FFF2-40B4-BE49-F238E27FC236}">
                <a16:creationId xmlns:a16="http://schemas.microsoft.com/office/drawing/2014/main" id="{F6583AEB-DB0C-CE9E-C135-CF896CC490C6}"/>
              </a:ext>
            </a:extLst>
          </p:cNvPr>
          <p:cNvPicPr>
            <a:picLocks noChangeAspect="1"/>
          </p:cNvPicPr>
          <p:nvPr/>
        </p:nvPicPr>
        <p:blipFill>
          <a:blip r:embed="rId2"/>
          <a:stretch>
            <a:fillRect/>
          </a:stretch>
        </p:blipFill>
        <p:spPr>
          <a:xfrm>
            <a:off x="3299059" y="3853542"/>
            <a:ext cx="2545881" cy="1837307"/>
          </a:xfrm>
          <a:prstGeom prst="rect">
            <a:avLst/>
          </a:prstGeom>
        </p:spPr>
      </p:pic>
    </p:spTree>
    <p:extLst>
      <p:ext uri="{BB962C8B-B14F-4D97-AF65-F5344CB8AC3E}">
        <p14:creationId xmlns:p14="http://schemas.microsoft.com/office/powerpoint/2010/main" val="16911702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C9B65-1B0A-4CFC-BB24-5BD5BF22FE17}"/>
              </a:ext>
            </a:extLst>
          </p:cNvPr>
          <p:cNvSpPr>
            <a:spLocks noGrp="1"/>
          </p:cNvSpPr>
          <p:nvPr>
            <p:ph type="title"/>
          </p:nvPr>
        </p:nvSpPr>
        <p:spPr>
          <a:xfrm>
            <a:off x="483584" y="-4572"/>
            <a:ext cx="8229600" cy="1143000"/>
          </a:xfrm>
        </p:spPr>
        <p:txBody>
          <a:bodyPr/>
          <a:lstStyle/>
          <a:p>
            <a:pPr algn="ctr"/>
            <a:r>
              <a:rPr lang="en-GB" dirty="0"/>
              <a:t>Marketing</a:t>
            </a:r>
          </a:p>
        </p:txBody>
      </p:sp>
      <p:sp>
        <p:nvSpPr>
          <p:cNvPr id="3" name="Content Placeholder 2">
            <a:extLst>
              <a:ext uri="{FF2B5EF4-FFF2-40B4-BE49-F238E27FC236}">
                <a16:creationId xmlns:a16="http://schemas.microsoft.com/office/drawing/2014/main" id="{AE88AD50-CB87-47CD-A07A-972798095BCF}"/>
              </a:ext>
            </a:extLst>
          </p:cNvPr>
          <p:cNvSpPr>
            <a:spLocks noGrp="1"/>
          </p:cNvSpPr>
          <p:nvPr>
            <p:ph idx="1"/>
          </p:nvPr>
        </p:nvSpPr>
        <p:spPr>
          <a:xfrm>
            <a:off x="450448" y="1138428"/>
            <a:ext cx="3250704" cy="3825458"/>
          </a:xfrm>
        </p:spPr>
        <p:txBody>
          <a:bodyPr>
            <a:normAutofit/>
          </a:bodyPr>
          <a:lstStyle/>
          <a:p>
            <a:r>
              <a:rPr lang="en-GB" sz="2400" dirty="0">
                <a:solidFill>
                  <a:srgbClr val="FF0000"/>
                </a:solidFill>
              </a:rPr>
              <a:t>Product</a:t>
            </a:r>
          </a:p>
          <a:p>
            <a:r>
              <a:rPr lang="en-GB" sz="2400" dirty="0">
                <a:solidFill>
                  <a:srgbClr val="FF0000"/>
                </a:solidFill>
              </a:rPr>
              <a:t>Price</a:t>
            </a:r>
          </a:p>
          <a:p>
            <a:r>
              <a:rPr lang="en-GB" sz="2400" dirty="0">
                <a:solidFill>
                  <a:srgbClr val="FF0000"/>
                </a:solidFill>
              </a:rPr>
              <a:t>Place</a:t>
            </a:r>
          </a:p>
          <a:p>
            <a:r>
              <a:rPr lang="en-GB" sz="2400" dirty="0">
                <a:solidFill>
                  <a:srgbClr val="FF0000"/>
                </a:solidFill>
              </a:rPr>
              <a:t>Promotion </a:t>
            </a:r>
          </a:p>
          <a:p>
            <a:r>
              <a:rPr lang="en-GB" sz="2400" dirty="0">
                <a:solidFill>
                  <a:srgbClr val="FF0000"/>
                </a:solidFill>
              </a:rPr>
              <a:t>People </a:t>
            </a:r>
          </a:p>
          <a:p>
            <a:endParaRPr lang="en-GB" sz="2400" dirty="0"/>
          </a:p>
        </p:txBody>
      </p:sp>
      <p:sp>
        <p:nvSpPr>
          <p:cNvPr id="4" name="Content Placeholder 2">
            <a:extLst>
              <a:ext uri="{FF2B5EF4-FFF2-40B4-BE49-F238E27FC236}">
                <a16:creationId xmlns:a16="http://schemas.microsoft.com/office/drawing/2014/main" id="{2F3EF105-71B9-4A85-8C6E-22911FC47EFB}"/>
              </a:ext>
            </a:extLst>
          </p:cNvPr>
          <p:cNvSpPr txBox="1">
            <a:spLocks/>
          </p:cNvSpPr>
          <p:nvPr/>
        </p:nvSpPr>
        <p:spPr bwMode="auto">
          <a:xfrm>
            <a:off x="5442850" y="1138428"/>
            <a:ext cx="3593646" cy="39170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Processes</a:t>
            </a:r>
          </a:p>
          <a:p>
            <a:r>
              <a:rPr lang="en-GB" dirty="0">
                <a:solidFill>
                  <a:srgbClr val="002060"/>
                </a:solidFill>
              </a:rPr>
              <a:t>Physical Evidence</a:t>
            </a:r>
          </a:p>
          <a:p>
            <a:r>
              <a:rPr lang="en-GB" dirty="0">
                <a:solidFill>
                  <a:srgbClr val="0000CC"/>
                </a:solidFill>
              </a:rPr>
              <a:t>Positioning</a:t>
            </a:r>
          </a:p>
          <a:p>
            <a:r>
              <a:rPr lang="en-GB" dirty="0">
                <a:solidFill>
                  <a:srgbClr val="0000CC"/>
                </a:solidFill>
              </a:rPr>
              <a:t>Partners</a:t>
            </a:r>
          </a:p>
        </p:txBody>
      </p:sp>
      <p:sp>
        <p:nvSpPr>
          <p:cNvPr id="5" name="TextBox 4">
            <a:extLst>
              <a:ext uri="{FF2B5EF4-FFF2-40B4-BE49-F238E27FC236}">
                <a16:creationId xmlns:a16="http://schemas.microsoft.com/office/drawing/2014/main" id="{485D1BC6-C319-4B7B-8BF5-7982A35C8BE1}"/>
              </a:ext>
            </a:extLst>
          </p:cNvPr>
          <p:cNvSpPr txBox="1"/>
          <p:nvPr/>
        </p:nvSpPr>
        <p:spPr>
          <a:xfrm rot="19405013">
            <a:off x="3111691" y="3169807"/>
            <a:ext cx="2107003" cy="643697"/>
          </a:xfrm>
          <a:prstGeom prst="rect">
            <a:avLst/>
          </a:prstGeom>
          <a:noFill/>
        </p:spPr>
        <p:txBody>
          <a:bodyPr wrap="square" rtlCol="0">
            <a:spAutoFit/>
          </a:bodyPr>
          <a:lstStyle/>
          <a:p>
            <a:r>
              <a:rPr lang="en-GB" sz="3600" b="1" dirty="0">
                <a:solidFill>
                  <a:srgbClr val="0000CC"/>
                </a:solidFill>
              </a:rPr>
              <a:t>The 9 P’s</a:t>
            </a:r>
          </a:p>
        </p:txBody>
      </p:sp>
      <p:sp>
        <p:nvSpPr>
          <p:cNvPr id="6" name="TextBox 5">
            <a:extLst>
              <a:ext uri="{FF2B5EF4-FFF2-40B4-BE49-F238E27FC236}">
                <a16:creationId xmlns:a16="http://schemas.microsoft.com/office/drawing/2014/main" id="{A20D4C5B-ECE4-4FDD-A14E-89B816195860}"/>
              </a:ext>
            </a:extLst>
          </p:cNvPr>
          <p:cNvSpPr txBox="1"/>
          <p:nvPr/>
        </p:nvSpPr>
        <p:spPr>
          <a:xfrm rot="1684841">
            <a:off x="3169111" y="1207736"/>
            <a:ext cx="1869679" cy="646331"/>
          </a:xfrm>
          <a:prstGeom prst="rect">
            <a:avLst/>
          </a:prstGeom>
          <a:noFill/>
        </p:spPr>
        <p:txBody>
          <a:bodyPr wrap="none" rtlCol="0">
            <a:spAutoFit/>
          </a:bodyPr>
          <a:lstStyle/>
          <a:p>
            <a:r>
              <a:rPr lang="en-GB" sz="3600" b="1" dirty="0">
                <a:solidFill>
                  <a:srgbClr val="002060"/>
                </a:solidFill>
              </a:rPr>
              <a:t>The 7 P’s</a:t>
            </a:r>
          </a:p>
        </p:txBody>
      </p:sp>
      <p:sp>
        <p:nvSpPr>
          <p:cNvPr id="8" name="TextBox 7">
            <a:extLst>
              <a:ext uri="{FF2B5EF4-FFF2-40B4-BE49-F238E27FC236}">
                <a16:creationId xmlns:a16="http://schemas.microsoft.com/office/drawing/2014/main" id="{4CF7C6FB-2DBD-442B-9069-D4BCE2E8E602}"/>
              </a:ext>
            </a:extLst>
          </p:cNvPr>
          <p:cNvSpPr txBox="1"/>
          <p:nvPr/>
        </p:nvSpPr>
        <p:spPr>
          <a:xfrm>
            <a:off x="630964" y="5162917"/>
            <a:ext cx="4572000" cy="369332"/>
          </a:xfrm>
          <a:prstGeom prst="rect">
            <a:avLst/>
          </a:prstGeom>
          <a:noFill/>
        </p:spPr>
        <p:txBody>
          <a:bodyPr wrap="square">
            <a:spAutoFit/>
          </a:bodyPr>
          <a:lstStyle/>
          <a:p>
            <a:r>
              <a:rPr lang="en-US" dirty="0"/>
              <a:t>Perreault, W.D. and McCarthy, J.E. (2003)</a:t>
            </a:r>
            <a:endParaRPr lang="en-GB" dirty="0"/>
          </a:p>
        </p:txBody>
      </p:sp>
      <p:sp>
        <p:nvSpPr>
          <p:cNvPr id="7" name="TextBox 6">
            <a:extLst>
              <a:ext uri="{FF2B5EF4-FFF2-40B4-BE49-F238E27FC236}">
                <a16:creationId xmlns:a16="http://schemas.microsoft.com/office/drawing/2014/main" id="{E83C795B-364E-06C4-6B8E-7B5D13C3721C}"/>
              </a:ext>
            </a:extLst>
          </p:cNvPr>
          <p:cNvSpPr txBox="1"/>
          <p:nvPr/>
        </p:nvSpPr>
        <p:spPr>
          <a:xfrm>
            <a:off x="2518389" y="2169171"/>
            <a:ext cx="1869679" cy="646331"/>
          </a:xfrm>
          <a:prstGeom prst="rect">
            <a:avLst/>
          </a:prstGeom>
          <a:noFill/>
        </p:spPr>
        <p:txBody>
          <a:bodyPr wrap="none" rtlCol="0">
            <a:spAutoFit/>
          </a:bodyPr>
          <a:lstStyle/>
          <a:p>
            <a:r>
              <a:rPr lang="en-GB" sz="3600" b="1" dirty="0">
                <a:solidFill>
                  <a:srgbClr val="FF0000"/>
                </a:solidFill>
              </a:rPr>
              <a:t>The 5 P’s</a:t>
            </a:r>
          </a:p>
        </p:txBody>
      </p:sp>
    </p:spTree>
    <p:extLst>
      <p:ext uri="{BB962C8B-B14F-4D97-AF65-F5344CB8AC3E}">
        <p14:creationId xmlns:p14="http://schemas.microsoft.com/office/powerpoint/2010/main" val="3895623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5"/>
                                        </p:tgtEl>
                                        <p:attrNameLst>
                                          <p:attrName>style.visibility</p:attrName>
                                        </p:attrNameLst>
                                      </p:cBhvr>
                                      <p:to>
                                        <p:strVal val="visible"/>
                                      </p:to>
                                    </p:set>
                                    <p:animEffect transition="in" filter="fade">
                                      <p:cBhvr>
                                        <p:cTn id="52" dur="500"/>
                                        <p:tgtEl>
                                          <p:spTgt spid="5"/>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6"/>
                                        </p:tgtEl>
                                        <p:attrNameLst>
                                          <p:attrName>style.visibility</p:attrName>
                                        </p:attrNameLst>
                                      </p:cBhvr>
                                      <p:to>
                                        <p:strVal val="visible"/>
                                      </p:to>
                                    </p:set>
                                    <p:animEffect transition="in" filter="fade">
                                      <p:cBhvr>
                                        <p:cTn id="57" dur="500"/>
                                        <p:tgtEl>
                                          <p:spTgt spid="6"/>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7"/>
                                        </p:tgtEl>
                                        <p:attrNameLst>
                                          <p:attrName>style.visibility</p:attrName>
                                        </p:attrNameLst>
                                      </p:cBhvr>
                                      <p:to>
                                        <p:strVal val="visible"/>
                                      </p:to>
                                    </p:set>
                                    <p:animEffect transition="in" filter="fade">
                                      <p:cBhvr>
                                        <p:cTn id="6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ED35D06-63CC-43DF-9D53-4278E48CF4CA}"/>
              </a:ext>
            </a:extLst>
          </p:cNvPr>
          <p:cNvPicPr>
            <a:picLocks noChangeAspect="1"/>
          </p:cNvPicPr>
          <p:nvPr/>
        </p:nvPicPr>
        <p:blipFill>
          <a:blip r:embed="rId2"/>
          <a:stretch>
            <a:fillRect/>
          </a:stretch>
        </p:blipFill>
        <p:spPr>
          <a:xfrm>
            <a:off x="971600" y="260648"/>
            <a:ext cx="7709879" cy="5184576"/>
          </a:xfrm>
          <a:prstGeom prst="rect">
            <a:avLst/>
          </a:prstGeom>
        </p:spPr>
      </p:pic>
      <p:sp>
        <p:nvSpPr>
          <p:cNvPr id="5" name="TextBox 4">
            <a:extLst>
              <a:ext uri="{FF2B5EF4-FFF2-40B4-BE49-F238E27FC236}">
                <a16:creationId xmlns:a16="http://schemas.microsoft.com/office/drawing/2014/main" id="{3E69377A-364C-485C-B9DE-71B128D4B4F6}"/>
              </a:ext>
            </a:extLst>
          </p:cNvPr>
          <p:cNvSpPr txBox="1"/>
          <p:nvPr/>
        </p:nvSpPr>
        <p:spPr>
          <a:xfrm>
            <a:off x="5148064" y="5417760"/>
            <a:ext cx="3995936" cy="369332"/>
          </a:xfrm>
          <a:prstGeom prst="rect">
            <a:avLst/>
          </a:prstGeom>
          <a:noFill/>
        </p:spPr>
        <p:txBody>
          <a:bodyPr wrap="square">
            <a:spAutoFit/>
          </a:bodyPr>
          <a:lstStyle/>
          <a:p>
            <a:r>
              <a:rPr lang="en-US" dirty="0"/>
              <a:t>Perreault, W.D. and McCarthy, J.E. (2003)</a:t>
            </a:r>
            <a:endParaRPr lang="en-GB" dirty="0"/>
          </a:p>
        </p:txBody>
      </p:sp>
    </p:spTree>
    <p:extLst>
      <p:ext uri="{BB962C8B-B14F-4D97-AF65-F5344CB8AC3E}">
        <p14:creationId xmlns:p14="http://schemas.microsoft.com/office/powerpoint/2010/main" val="11887731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6864-D250-4770-85CB-7158676C89CE}"/>
              </a:ext>
            </a:extLst>
          </p:cNvPr>
          <p:cNvSpPr>
            <a:spLocks noGrp="1"/>
          </p:cNvSpPr>
          <p:nvPr>
            <p:ph type="title"/>
          </p:nvPr>
        </p:nvSpPr>
        <p:spPr>
          <a:xfrm>
            <a:off x="457199" y="30014"/>
            <a:ext cx="8229600" cy="878706"/>
          </a:xfrm>
        </p:spPr>
        <p:txBody>
          <a:bodyPr/>
          <a:lstStyle/>
          <a:p>
            <a:pPr algn="ctr"/>
            <a:r>
              <a:rPr lang="en-GB" sz="2400" dirty="0"/>
              <a:t>Understanding the suitability of strategic options by using concepts about the strategic position</a:t>
            </a:r>
          </a:p>
        </p:txBody>
      </p:sp>
      <p:graphicFrame>
        <p:nvGraphicFramePr>
          <p:cNvPr id="3" name="Table 3">
            <a:extLst>
              <a:ext uri="{FF2B5EF4-FFF2-40B4-BE49-F238E27FC236}">
                <a16:creationId xmlns:a16="http://schemas.microsoft.com/office/drawing/2014/main" id="{43E34E23-5453-481B-BB0C-EE2719642737}"/>
              </a:ext>
            </a:extLst>
          </p:cNvPr>
          <p:cNvGraphicFramePr>
            <a:graphicFrameLocks noGrp="1"/>
          </p:cNvGraphicFramePr>
          <p:nvPr/>
        </p:nvGraphicFramePr>
        <p:xfrm>
          <a:off x="0" y="910294"/>
          <a:ext cx="9110286" cy="4937760"/>
        </p:xfrm>
        <a:graphic>
          <a:graphicData uri="http://schemas.openxmlformats.org/drawingml/2006/table">
            <a:tbl>
              <a:tblPr firstRow="1" bandRow="1">
                <a:tableStyleId>{5C22544A-7EE6-4342-B048-85BDC9FD1C3A}</a:tableStyleId>
              </a:tblPr>
              <a:tblGrid>
                <a:gridCol w="1555416">
                  <a:extLst>
                    <a:ext uri="{9D8B030D-6E8A-4147-A177-3AD203B41FA5}">
                      <a16:colId xmlns:a16="http://schemas.microsoft.com/office/drawing/2014/main" val="3823128446"/>
                    </a:ext>
                  </a:extLst>
                </a:gridCol>
                <a:gridCol w="4147772">
                  <a:extLst>
                    <a:ext uri="{9D8B030D-6E8A-4147-A177-3AD203B41FA5}">
                      <a16:colId xmlns:a16="http://schemas.microsoft.com/office/drawing/2014/main" val="861753742"/>
                    </a:ext>
                  </a:extLst>
                </a:gridCol>
                <a:gridCol w="3407098">
                  <a:extLst>
                    <a:ext uri="{9D8B030D-6E8A-4147-A177-3AD203B41FA5}">
                      <a16:colId xmlns:a16="http://schemas.microsoft.com/office/drawing/2014/main" val="338829135"/>
                    </a:ext>
                  </a:extLst>
                </a:gridCol>
              </a:tblGrid>
              <a:tr h="509428">
                <a:tc>
                  <a:txBody>
                    <a:bodyPr/>
                    <a:lstStyle/>
                    <a:p>
                      <a:pPr algn="ctr"/>
                      <a:r>
                        <a:rPr lang="en-GB" sz="1600" dirty="0"/>
                        <a:t>Concept</a:t>
                      </a:r>
                    </a:p>
                  </a:txBody>
                  <a:tcPr/>
                </a:tc>
                <a:tc>
                  <a:txBody>
                    <a:bodyPr/>
                    <a:lstStyle/>
                    <a:p>
                      <a:pPr algn="ctr"/>
                      <a:r>
                        <a:rPr lang="en-GB" sz="1600" dirty="0"/>
                        <a:t>Helps with Understanding</a:t>
                      </a:r>
                    </a:p>
                  </a:txBody>
                  <a:tcPr/>
                </a:tc>
                <a:tc>
                  <a:txBody>
                    <a:bodyPr/>
                    <a:lstStyle/>
                    <a:p>
                      <a:pPr algn="ctr"/>
                      <a:r>
                        <a:rPr lang="en-GB" sz="1600" dirty="0"/>
                        <a:t>Suitable Strategies Must Address (Examples)</a:t>
                      </a:r>
                    </a:p>
                  </a:txBody>
                  <a:tcPr/>
                </a:tc>
                <a:extLst>
                  <a:ext uri="{0D108BD9-81ED-4DB2-BD59-A6C34878D82A}">
                    <a16:rowId xmlns:a16="http://schemas.microsoft.com/office/drawing/2014/main" val="2909631736"/>
                  </a:ext>
                </a:extLst>
              </a:tr>
              <a:tr h="455804">
                <a:tc>
                  <a:txBody>
                    <a:bodyPr/>
                    <a:lstStyle/>
                    <a:p>
                      <a:pPr algn="ctr"/>
                      <a:r>
                        <a:rPr lang="en-GB" sz="1400" b="1" dirty="0"/>
                        <a:t>PESTEL</a:t>
                      </a:r>
                    </a:p>
                  </a:txBody>
                  <a:tcPr anchor="ctr"/>
                </a:tc>
                <a:tc>
                  <a:txBody>
                    <a:bodyPr/>
                    <a:lstStyle/>
                    <a:p>
                      <a:pPr marL="285750" indent="-285750">
                        <a:buFont typeface="Arial" panose="020B0604020202020204" pitchFamily="34" charset="0"/>
                        <a:buChar char="•"/>
                      </a:pPr>
                      <a:r>
                        <a:rPr lang="en-GB" sz="1400" dirty="0"/>
                        <a:t>Opportunities for growth/decline</a:t>
                      </a:r>
                    </a:p>
                    <a:p>
                      <a:pPr marL="285750" indent="-285750">
                        <a:buFont typeface="Arial" panose="020B0604020202020204" pitchFamily="34" charset="0"/>
                        <a:buChar char="•"/>
                      </a:pPr>
                      <a:r>
                        <a:rPr lang="en-GB" sz="1400" dirty="0"/>
                        <a:t>Changes in Industry structure</a:t>
                      </a:r>
                    </a:p>
                  </a:txBody>
                  <a:tcPr/>
                </a:tc>
                <a:tc>
                  <a:txBody>
                    <a:bodyPr/>
                    <a:lstStyle/>
                    <a:p>
                      <a:pPr marL="285750" indent="-285750">
                        <a:buFont typeface="Arial" panose="020B0604020202020204" pitchFamily="34" charset="0"/>
                        <a:buChar char="•"/>
                      </a:pPr>
                      <a:r>
                        <a:rPr lang="en-GB" sz="1400" dirty="0"/>
                        <a:t>Industry convergence (through vertical integration?)</a:t>
                      </a:r>
                    </a:p>
                  </a:txBody>
                  <a:tcPr/>
                </a:tc>
                <a:extLst>
                  <a:ext uri="{0D108BD9-81ED-4DB2-BD59-A6C34878D82A}">
                    <a16:rowId xmlns:a16="http://schemas.microsoft.com/office/drawing/2014/main" val="3090738309"/>
                  </a:ext>
                </a:extLst>
              </a:tr>
              <a:tr h="281140">
                <a:tc>
                  <a:txBody>
                    <a:bodyPr/>
                    <a:lstStyle/>
                    <a:p>
                      <a:pPr algn="ctr"/>
                      <a:r>
                        <a:rPr lang="en-GB" sz="1400" b="1" dirty="0"/>
                        <a:t>Scenarios</a:t>
                      </a:r>
                    </a:p>
                  </a:txBody>
                  <a:tcPr anchor="ctr"/>
                </a:tc>
                <a:tc>
                  <a:txBody>
                    <a:bodyPr/>
                    <a:lstStyle/>
                    <a:p>
                      <a:pPr marL="285750" indent="-285750">
                        <a:buFont typeface="Arial" panose="020B0604020202020204" pitchFamily="34" charset="0"/>
                        <a:buChar char="•"/>
                      </a:pPr>
                      <a:r>
                        <a:rPr lang="en-GB" sz="1400" dirty="0"/>
                        <a:t>Extent of uncertainty/risk</a:t>
                      </a:r>
                    </a:p>
                  </a:txBody>
                  <a:tcPr/>
                </a:tc>
                <a:tc>
                  <a:txBody>
                    <a:bodyPr/>
                    <a:lstStyle/>
                    <a:p>
                      <a:pPr marL="285750" indent="-285750">
                        <a:buFont typeface="Arial" panose="020B0604020202020204" pitchFamily="34" charset="0"/>
                        <a:buChar char="•"/>
                      </a:pPr>
                      <a:r>
                        <a:rPr lang="en-GB" sz="1400" dirty="0"/>
                        <a:t>Need for contingency plans</a:t>
                      </a:r>
                    </a:p>
                  </a:txBody>
                  <a:tcPr/>
                </a:tc>
                <a:extLst>
                  <a:ext uri="{0D108BD9-81ED-4DB2-BD59-A6C34878D82A}">
                    <a16:rowId xmlns:a16="http://schemas.microsoft.com/office/drawing/2014/main" val="2120494048"/>
                  </a:ext>
                </a:extLst>
              </a:tr>
              <a:tr h="455804">
                <a:tc>
                  <a:txBody>
                    <a:bodyPr/>
                    <a:lstStyle/>
                    <a:p>
                      <a:pPr algn="ctr"/>
                      <a:r>
                        <a:rPr lang="en-GB" sz="1400" b="1" dirty="0"/>
                        <a:t>5-Forces</a:t>
                      </a:r>
                    </a:p>
                  </a:txBody>
                  <a:tcPr anchor="ctr"/>
                </a:tc>
                <a:tc>
                  <a:txBody>
                    <a:bodyPr/>
                    <a:lstStyle/>
                    <a:p>
                      <a:pPr marL="285750" indent="-285750">
                        <a:buFont typeface="Arial" panose="020B0604020202020204" pitchFamily="34" charset="0"/>
                        <a:buChar char="•"/>
                      </a:pPr>
                      <a:r>
                        <a:rPr lang="en-GB" sz="1400" dirty="0"/>
                        <a:t>Competitive forces</a:t>
                      </a:r>
                    </a:p>
                  </a:txBody>
                  <a:tcPr/>
                </a:tc>
                <a:tc>
                  <a:txBody>
                    <a:bodyPr/>
                    <a:lstStyle/>
                    <a:p>
                      <a:pPr marL="285750" indent="-285750">
                        <a:buFont typeface="Arial" panose="020B0604020202020204" pitchFamily="34" charset="0"/>
                        <a:buChar char="•"/>
                      </a:pPr>
                      <a:r>
                        <a:rPr lang="en-GB" sz="1400" dirty="0"/>
                        <a:t>Development of barriers to new entrants</a:t>
                      </a:r>
                    </a:p>
                  </a:txBody>
                  <a:tcPr/>
                </a:tc>
                <a:extLst>
                  <a:ext uri="{0D108BD9-81ED-4DB2-BD59-A6C34878D82A}">
                    <a16:rowId xmlns:a16="http://schemas.microsoft.com/office/drawing/2014/main" val="1830400646"/>
                  </a:ext>
                </a:extLst>
              </a:tr>
              <a:tr h="643488">
                <a:tc>
                  <a:txBody>
                    <a:bodyPr/>
                    <a:lstStyle/>
                    <a:p>
                      <a:pPr algn="ctr"/>
                      <a:r>
                        <a:rPr lang="en-GB" sz="1400" b="1" dirty="0"/>
                        <a:t>Strategic Groups</a:t>
                      </a:r>
                    </a:p>
                  </a:txBody>
                  <a:tcPr anchor="ctr"/>
                </a:tc>
                <a:tc>
                  <a:txBody>
                    <a:bodyPr/>
                    <a:lstStyle/>
                    <a:p>
                      <a:pPr marL="285750" indent="-285750">
                        <a:buFont typeface="Arial" panose="020B0604020202020204" pitchFamily="34" charset="0"/>
                        <a:buChar char="•"/>
                      </a:pPr>
                      <a:r>
                        <a:rPr lang="en-GB" sz="1400" dirty="0"/>
                        <a:t>Attractiveness of groups</a:t>
                      </a:r>
                    </a:p>
                    <a:p>
                      <a:pPr marL="285750" indent="-285750">
                        <a:buFont typeface="Arial" panose="020B0604020202020204" pitchFamily="34" charset="0"/>
                        <a:buChar char="•"/>
                      </a:pPr>
                      <a:r>
                        <a:rPr lang="en-GB" sz="1400" dirty="0"/>
                        <a:t>Mobility barriers</a:t>
                      </a:r>
                    </a:p>
                    <a:p>
                      <a:pPr marL="285750" indent="-285750">
                        <a:buFont typeface="Arial" panose="020B0604020202020204" pitchFamily="34" charset="0"/>
                        <a:buChar char="•"/>
                      </a:pPr>
                      <a:r>
                        <a:rPr lang="en-GB" sz="1400" dirty="0"/>
                        <a:t>Strategic spaces</a:t>
                      </a:r>
                    </a:p>
                  </a:txBody>
                  <a:tcPr/>
                </a:tc>
                <a:tc>
                  <a:txBody>
                    <a:bodyPr/>
                    <a:lstStyle/>
                    <a:p>
                      <a:pPr marL="285750" indent="-285750">
                        <a:buFont typeface="Arial" panose="020B0604020202020204" pitchFamily="34" charset="0"/>
                        <a:buChar char="•"/>
                      </a:pPr>
                      <a:r>
                        <a:rPr lang="en-GB" sz="1400" dirty="0"/>
                        <a:t>Need to reposition to a more attractive group</a:t>
                      </a:r>
                    </a:p>
                  </a:txBody>
                  <a:tcPr/>
                </a:tc>
                <a:extLst>
                  <a:ext uri="{0D108BD9-81ED-4DB2-BD59-A6C34878D82A}">
                    <a16:rowId xmlns:a16="http://schemas.microsoft.com/office/drawing/2014/main" val="4218598742"/>
                  </a:ext>
                </a:extLst>
              </a:tr>
              <a:tr h="455804">
                <a:tc>
                  <a:txBody>
                    <a:bodyPr/>
                    <a:lstStyle/>
                    <a:p>
                      <a:pPr algn="ctr"/>
                      <a:r>
                        <a:rPr lang="en-GB" sz="1400" b="1" dirty="0"/>
                        <a:t>Core Competencies</a:t>
                      </a:r>
                    </a:p>
                  </a:txBody>
                  <a:tcPr anchor="ctr"/>
                </a:tc>
                <a:tc>
                  <a:txBody>
                    <a:bodyPr/>
                    <a:lstStyle/>
                    <a:p>
                      <a:pPr marL="285750" indent="-285750">
                        <a:buFont typeface="Arial" panose="020B0604020202020204" pitchFamily="34" charset="0"/>
                        <a:buChar char="•"/>
                      </a:pPr>
                      <a:r>
                        <a:rPr lang="en-GB" sz="1400" dirty="0"/>
                        <a:t>Industry threshold standards</a:t>
                      </a:r>
                    </a:p>
                    <a:p>
                      <a:pPr marL="285750" indent="-285750">
                        <a:buFont typeface="Arial" panose="020B0604020202020204" pitchFamily="34" charset="0"/>
                        <a:buChar char="•"/>
                      </a:pPr>
                      <a:r>
                        <a:rPr lang="en-GB" sz="1400" dirty="0"/>
                        <a:t>Basis of competitive advantage</a:t>
                      </a:r>
                    </a:p>
                  </a:txBody>
                  <a:tcPr/>
                </a:tc>
                <a:tc>
                  <a:txBody>
                    <a:bodyPr/>
                    <a:lstStyle/>
                    <a:p>
                      <a:pPr marL="285750" indent="-285750">
                        <a:buFont typeface="Arial" panose="020B0604020202020204" pitchFamily="34" charset="0"/>
                        <a:buChar char="•"/>
                      </a:pPr>
                      <a:r>
                        <a:rPr lang="en-GB" sz="1400" dirty="0"/>
                        <a:t>Eliminating weaknesses</a:t>
                      </a:r>
                    </a:p>
                    <a:p>
                      <a:pPr marL="285750" indent="-285750">
                        <a:buFont typeface="Arial" panose="020B0604020202020204" pitchFamily="34" charset="0"/>
                        <a:buChar char="•"/>
                      </a:pPr>
                      <a:r>
                        <a:rPr lang="en-GB" sz="1400" dirty="0"/>
                        <a:t>Exploiting (enhancing?) strengths</a:t>
                      </a:r>
                    </a:p>
                  </a:txBody>
                  <a:tcPr/>
                </a:tc>
                <a:extLst>
                  <a:ext uri="{0D108BD9-81ED-4DB2-BD59-A6C34878D82A}">
                    <a16:rowId xmlns:a16="http://schemas.microsoft.com/office/drawing/2014/main" val="1406926081"/>
                  </a:ext>
                </a:extLst>
              </a:tr>
              <a:tr h="455804">
                <a:tc>
                  <a:txBody>
                    <a:bodyPr/>
                    <a:lstStyle/>
                    <a:p>
                      <a:pPr algn="ctr"/>
                      <a:r>
                        <a:rPr lang="en-GB" sz="1400" b="1" dirty="0"/>
                        <a:t>Value Chain</a:t>
                      </a:r>
                    </a:p>
                  </a:txBody>
                  <a:tcPr anchor="ctr"/>
                </a:tc>
                <a:tc>
                  <a:txBody>
                    <a:bodyPr/>
                    <a:lstStyle/>
                    <a:p>
                      <a:pPr marL="285750" indent="-285750">
                        <a:buFont typeface="Arial" panose="020B0604020202020204" pitchFamily="34" charset="0"/>
                        <a:buChar char="•"/>
                      </a:pPr>
                      <a:r>
                        <a:rPr lang="en-GB" sz="1400" dirty="0"/>
                        <a:t>Opportunities for vertical integration or outsourcing</a:t>
                      </a:r>
                    </a:p>
                  </a:txBody>
                  <a:tcPr/>
                </a:tc>
                <a:tc>
                  <a:txBody>
                    <a:bodyPr/>
                    <a:lstStyle/>
                    <a:p>
                      <a:pPr marL="285750" indent="-285750">
                        <a:buFont typeface="Arial" panose="020B0604020202020204" pitchFamily="34" charset="0"/>
                        <a:buChar char="•"/>
                      </a:pPr>
                      <a:r>
                        <a:rPr lang="en-GB" sz="1400" dirty="0"/>
                        <a:t>How would vertical integration be achieved (e.g. merger or alliances)</a:t>
                      </a:r>
                    </a:p>
                  </a:txBody>
                  <a:tcPr/>
                </a:tc>
                <a:extLst>
                  <a:ext uri="{0D108BD9-81ED-4DB2-BD59-A6C34878D82A}">
                    <a16:rowId xmlns:a16="http://schemas.microsoft.com/office/drawing/2014/main" val="2036306857"/>
                  </a:ext>
                </a:extLst>
              </a:tr>
              <a:tr h="693182">
                <a:tc>
                  <a:txBody>
                    <a:bodyPr/>
                    <a:lstStyle/>
                    <a:p>
                      <a:pPr algn="ctr"/>
                      <a:r>
                        <a:rPr lang="en-GB" sz="1400" b="1" dirty="0"/>
                        <a:t>Stakeholder Mapping</a:t>
                      </a:r>
                    </a:p>
                  </a:txBody>
                  <a:tcPr anchor="ctr"/>
                </a:tc>
                <a:tc>
                  <a:txBody>
                    <a:bodyPr/>
                    <a:lstStyle/>
                    <a:p>
                      <a:pPr marL="285750" indent="-285750">
                        <a:buFont typeface="Arial" panose="020B0604020202020204" pitchFamily="34" charset="0"/>
                        <a:buChar char="•"/>
                      </a:pPr>
                      <a:r>
                        <a:rPr lang="en-GB" sz="1400" dirty="0"/>
                        <a:t>Acceptability of strategies to stakeholders</a:t>
                      </a:r>
                    </a:p>
                    <a:p>
                      <a:pPr marL="285750" indent="-285750">
                        <a:buFont typeface="Arial" panose="020B0604020202020204" pitchFamily="34" charset="0"/>
                        <a:buChar char="•"/>
                      </a:pPr>
                      <a:r>
                        <a:rPr lang="en-GB" sz="1400" dirty="0"/>
                        <a:t>Power and Interest</a:t>
                      </a:r>
                    </a:p>
                  </a:txBody>
                  <a:tcPr/>
                </a:tc>
                <a:tc>
                  <a:txBody>
                    <a:bodyPr/>
                    <a:lstStyle/>
                    <a:p>
                      <a:pPr marL="285750" indent="-285750">
                        <a:buFont typeface="Arial" panose="020B0604020202020204" pitchFamily="34" charset="0"/>
                        <a:buChar char="•"/>
                      </a:pPr>
                      <a:r>
                        <a:rPr lang="en-GB" sz="1400" dirty="0"/>
                        <a:t>How each stakeholder will be affected.  How  could this political (power/interest) be managed</a:t>
                      </a:r>
                    </a:p>
                  </a:txBody>
                  <a:tcPr/>
                </a:tc>
                <a:extLst>
                  <a:ext uri="{0D108BD9-81ED-4DB2-BD59-A6C34878D82A}">
                    <a16:rowId xmlns:a16="http://schemas.microsoft.com/office/drawing/2014/main" val="526520587"/>
                  </a:ext>
                </a:extLst>
              </a:tr>
              <a:tr h="455804">
                <a:tc>
                  <a:txBody>
                    <a:bodyPr/>
                    <a:lstStyle/>
                    <a:p>
                      <a:pPr algn="ctr"/>
                      <a:r>
                        <a:rPr lang="en-GB" sz="1400" b="1" dirty="0"/>
                        <a:t>Cultural Web</a:t>
                      </a:r>
                    </a:p>
                  </a:txBody>
                  <a:tcPr anchor="ctr"/>
                </a:tc>
                <a:tc>
                  <a:txBody>
                    <a:bodyPr/>
                    <a:lstStyle/>
                    <a:p>
                      <a:pPr marL="285750" indent="-285750">
                        <a:buFont typeface="Arial" panose="020B0604020202020204" pitchFamily="34" charset="0"/>
                        <a:buChar char="•"/>
                      </a:pPr>
                      <a:r>
                        <a:rPr lang="en-GB" sz="1400" dirty="0"/>
                        <a:t>‘Real’ acceptability</a:t>
                      </a:r>
                    </a:p>
                    <a:p>
                      <a:pPr marL="285750" indent="-285750">
                        <a:buFont typeface="Arial" panose="020B0604020202020204" pitchFamily="34" charset="0"/>
                        <a:buChar char="•"/>
                      </a:pPr>
                      <a:r>
                        <a:rPr lang="en-GB" sz="1400" dirty="0"/>
                        <a:t>Impact on feasibility</a:t>
                      </a:r>
                    </a:p>
                  </a:txBody>
                  <a:tcPr/>
                </a:tc>
                <a:tc>
                  <a:txBody>
                    <a:bodyPr/>
                    <a:lstStyle/>
                    <a:p>
                      <a:pPr marL="285750" indent="-285750">
                        <a:buFont typeface="Arial" panose="020B0604020202020204" pitchFamily="34" charset="0"/>
                        <a:buChar char="•"/>
                      </a:pPr>
                      <a:r>
                        <a:rPr lang="en-GB" sz="1400" dirty="0"/>
                        <a:t>How culture ‘clash’ would be managed in a merger or alliance</a:t>
                      </a:r>
                    </a:p>
                  </a:txBody>
                  <a:tcPr/>
                </a:tc>
                <a:extLst>
                  <a:ext uri="{0D108BD9-81ED-4DB2-BD59-A6C34878D82A}">
                    <a16:rowId xmlns:a16="http://schemas.microsoft.com/office/drawing/2014/main" val="3477833398"/>
                  </a:ext>
                </a:extLst>
              </a:tr>
            </a:tbl>
          </a:graphicData>
        </a:graphic>
      </p:graphicFrame>
    </p:spTree>
    <p:extLst>
      <p:ext uri="{BB962C8B-B14F-4D97-AF65-F5344CB8AC3E}">
        <p14:creationId xmlns:p14="http://schemas.microsoft.com/office/powerpoint/2010/main" val="29761082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7BEFA-5BD7-45DE-9F9E-475777CA3596}"/>
              </a:ext>
            </a:extLst>
          </p:cNvPr>
          <p:cNvSpPr>
            <a:spLocks noGrp="1"/>
          </p:cNvSpPr>
          <p:nvPr>
            <p:ph type="title"/>
          </p:nvPr>
        </p:nvSpPr>
        <p:spPr>
          <a:xfrm>
            <a:off x="467544" y="136525"/>
            <a:ext cx="8496944" cy="903635"/>
          </a:xfrm>
        </p:spPr>
        <p:txBody>
          <a:bodyPr/>
          <a:lstStyle/>
          <a:p>
            <a:r>
              <a:rPr lang="en-GB" dirty="0"/>
              <a:t>The Boston Consulting Group Matrix</a:t>
            </a:r>
          </a:p>
        </p:txBody>
      </p:sp>
      <p:graphicFrame>
        <p:nvGraphicFramePr>
          <p:cNvPr id="4" name="Table 4">
            <a:extLst>
              <a:ext uri="{FF2B5EF4-FFF2-40B4-BE49-F238E27FC236}">
                <a16:creationId xmlns:a16="http://schemas.microsoft.com/office/drawing/2014/main" id="{6F7D75AE-85EE-4B47-92F7-6F23AFB82664}"/>
              </a:ext>
            </a:extLst>
          </p:cNvPr>
          <p:cNvGraphicFramePr>
            <a:graphicFrameLocks noGrp="1"/>
          </p:cNvGraphicFramePr>
          <p:nvPr/>
        </p:nvGraphicFramePr>
        <p:xfrm>
          <a:off x="2123728" y="1412776"/>
          <a:ext cx="6096000" cy="3468960"/>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1766833056"/>
                    </a:ext>
                  </a:extLst>
                </a:gridCol>
                <a:gridCol w="3048000">
                  <a:extLst>
                    <a:ext uri="{9D8B030D-6E8A-4147-A177-3AD203B41FA5}">
                      <a16:colId xmlns:a16="http://schemas.microsoft.com/office/drawing/2014/main" val="2660823138"/>
                    </a:ext>
                  </a:extLst>
                </a:gridCol>
              </a:tblGrid>
              <a:tr h="17344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811612580"/>
                  </a:ext>
                </a:extLst>
              </a:tr>
              <a:tr h="1734480">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501359006"/>
                  </a:ext>
                </a:extLst>
              </a:tr>
            </a:tbl>
          </a:graphicData>
        </a:graphic>
      </p:graphicFrame>
      <p:pic>
        <p:nvPicPr>
          <p:cNvPr id="5" name="Picture 4">
            <a:extLst>
              <a:ext uri="{FF2B5EF4-FFF2-40B4-BE49-F238E27FC236}">
                <a16:creationId xmlns:a16="http://schemas.microsoft.com/office/drawing/2014/main" id="{4A411393-BF53-41B9-B98B-B004D1A1CFA7}"/>
              </a:ext>
            </a:extLst>
          </p:cNvPr>
          <p:cNvPicPr>
            <a:picLocks noChangeAspect="1"/>
          </p:cNvPicPr>
          <p:nvPr/>
        </p:nvPicPr>
        <p:blipFill>
          <a:blip r:embed="rId3"/>
          <a:stretch>
            <a:fillRect/>
          </a:stretch>
        </p:blipFill>
        <p:spPr>
          <a:xfrm>
            <a:off x="2867472" y="1767066"/>
            <a:ext cx="1737370" cy="1346798"/>
          </a:xfrm>
          <a:prstGeom prst="rect">
            <a:avLst/>
          </a:prstGeom>
        </p:spPr>
      </p:pic>
      <p:pic>
        <p:nvPicPr>
          <p:cNvPr id="6" name="Picture 5">
            <a:extLst>
              <a:ext uri="{FF2B5EF4-FFF2-40B4-BE49-F238E27FC236}">
                <a16:creationId xmlns:a16="http://schemas.microsoft.com/office/drawing/2014/main" id="{2DA72E3C-FEB2-4C95-9013-419171383128}"/>
              </a:ext>
            </a:extLst>
          </p:cNvPr>
          <p:cNvPicPr>
            <a:picLocks noChangeAspect="1"/>
          </p:cNvPicPr>
          <p:nvPr/>
        </p:nvPicPr>
        <p:blipFill>
          <a:blip r:embed="rId4"/>
          <a:stretch>
            <a:fillRect/>
          </a:stretch>
        </p:blipFill>
        <p:spPr>
          <a:xfrm>
            <a:off x="5882628" y="1767066"/>
            <a:ext cx="1737369" cy="1349530"/>
          </a:xfrm>
          <a:prstGeom prst="rect">
            <a:avLst/>
          </a:prstGeom>
        </p:spPr>
      </p:pic>
      <p:pic>
        <p:nvPicPr>
          <p:cNvPr id="7" name="Picture 6">
            <a:extLst>
              <a:ext uri="{FF2B5EF4-FFF2-40B4-BE49-F238E27FC236}">
                <a16:creationId xmlns:a16="http://schemas.microsoft.com/office/drawing/2014/main" id="{C47991F7-02C6-4FC0-BDA9-ED0E68B731C2}"/>
              </a:ext>
            </a:extLst>
          </p:cNvPr>
          <p:cNvPicPr>
            <a:picLocks noChangeAspect="1"/>
          </p:cNvPicPr>
          <p:nvPr/>
        </p:nvPicPr>
        <p:blipFill>
          <a:blip r:embed="rId5"/>
          <a:stretch>
            <a:fillRect/>
          </a:stretch>
        </p:blipFill>
        <p:spPr>
          <a:xfrm>
            <a:off x="2872061" y="3416424"/>
            <a:ext cx="1732781" cy="1465312"/>
          </a:xfrm>
          <a:prstGeom prst="rect">
            <a:avLst/>
          </a:prstGeom>
        </p:spPr>
      </p:pic>
      <p:pic>
        <p:nvPicPr>
          <p:cNvPr id="8" name="Picture 7">
            <a:extLst>
              <a:ext uri="{FF2B5EF4-FFF2-40B4-BE49-F238E27FC236}">
                <a16:creationId xmlns:a16="http://schemas.microsoft.com/office/drawing/2014/main" id="{EA36443D-D636-4176-8D53-EE6D055A592A}"/>
              </a:ext>
            </a:extLst>
          </p:cNvPr>
          <p:cNvPicPr>
            <a:picLocks noChangeAspect="1"/>
          </p:cNvPicPr>
          <p:nvPr/>
        </p:nvPicPr>
        <p:blipFill>
          <a:blip r:embed="rId6"/>
          <a:stretch>
            <a:fillRect/>
          </a:stretch>
        </p:blipFill>
        <p:spPr>
          <a:xfrm>
            <a:off x="5887218" y="3379870"/>
            <a:ext cx="1732781" cy="1498046"/>
          </a:xfrm>
          <a:prstGeom prst="rect">
            <a:avLst/>
          </a:prstGeom>
        </p:spPr>
      </p:pic>
      <p:sp>
        <p:nvSpPr>
          <p:cNvPr id="9" name="TextBox 8">
            <a:extLst>
              <a:ext uri="{FF2B5EF4-FFF2-40B4-BE49-F238E27FC236}">
                <a16:creationId xmlns:a16="http://schemas.microsoft.com/office/drawing/2014/main" id="{FB6D597E-2740-45F7-ACA4-1D119DB11611}"/>
              </a:ext>
            </a:extLst>
          </p:cNvPr>
          <p:cNvSpPr txBox="1"/>
          <p:nvPr/>
        </p:nvSpPr>
        <p:spPr>
          <a:xfrm>
            <a:off x="5949219" y="1398131"/>
            <a:ext cx="1670778" cy="369332"/>
          </a:xfrm>
          <a:prstGeom prst="rect">
            <a:avLst/>
          </a:prstGeom>
          <a:noFill/>
        </p:spPr>
        <p:txBody>
          <a:bodyPr wrap="none" rtlCol="0">
            <a:spAutoFit/>
          </a:bodyPr>
          <a:lstStyle/>
          <a:p>
            <a:r>
              <a:rPr lang="en-GB" dirty="0"/>
              <a:t>Question Marks</a:t>
            </a:r>
          </a:p>
        </p:txBody>
      </p:sp>
      <p:sp>
        <p:nvSpPr>
          <p:cNvPr id="11" name="TextBox 10">
            <a:extLst>
              <a:ext uri="{FF2B5EF4-FFF2-40B4-BE49-F238E27FC236}">
                <a16:creationId xmlns:a16="http://schemas.microsoft.com/office/drawing/2014/main" id="{7134957B-0063-48DC-9D44-5E8941F8EA79}"/>
              </a:ext>
            </a:extLst>
          </p:cNvPr>
          <p:cNvSpPr txBox="1"/>
          <p:nvPr/>
        </p:nvSpPr>
        <p:spPr>
          <a:xfrm>
            <a:off x="3328745" y="1390412"/>
            <a:ext cx="641138" cy="369332"/>
          </a:xfrm>
          <a:prstGeom prst="rect">
            <a:avLst/>
          </a:prstGeom>
          <a:noFill/>
        </p:spPr>
        <p:txBody>
          <a:bodyPr wrap="none" rtlCol="0">
            <a:spAutoFit/>
          </a:bodyPr>
          <a:lstStyle/>
          <a:p>
            <a:pPr algn="ctr"/>
            <a:r>
              <a:rPr lang="en-GB" dirty="0"/>
              <a:t>Stars</a:t>
            </a:r>
          </a:p>
        </p:txBody>
      </p:sp>
      <p:sp>
        <p:nvSpPr>
          <p:cNvPr id="13" name="TextBox 12">
            <a:extLst>
              <a:ext uri="{FF2B5EF4-FFF2-40B4-BE49-F238E27FC236}">
                <a16:creationId xmlns:a16="http://schemas.microsoft.com/office/drawing/2014/main" id="{CA1AAD6A-0BB2-4FF7-A0A6-01B3301604EB}"/>
              </a:ext>
            </a:extLst>
          </p:cNvPr>
          <p:cNvSpPr txBox="1"/>
          <p:nvPr/>
        </p:nvSpPr>
        <p:spPr>
          <a:xfrm>
            <a:off x="3181196" y="3098529"/>
            <a:ext cx="1180388" cy="369332"/>
          </a:xfrm>
          <a:prstGeom prst="rect">
            <a:avLst/>
          </a:prstGeom>
          <a:noFill/>
        </p:spPr>
        <p:txBody>
          <a:bodyPr wrap="none" rtlCol="0">
            <a:spAutoFit/>
          </a:bodyPr>
          <a:lstStyle/>
          <a:p>
            <a:r>
              <a:rPr lang="en-GB" dirty="0"/>
              <a:t>Cash Cows</a:t>
            </a:r>
          </a:p>
        </p:txBody>
      </p:sp>
      <p:sp>
        <p:nvSpPr>
          <p:cNvPr id="15" name="TextBox 14">
            <a:extLst>
              <a:ext uri="{FF2B5EF4-FFF2-40B4-BE49-F238E27FC236}">
                <a16:creationId xmlns:a16="http://schemas.microsoft.com/office/drawing/2014/main" id="{CCA22016-2419-4069-ADB0-F01A363A4539}"/>
              </a:ext>
            </a:extLst>
          </p:cNvPr>
          <p:cNvSpPr txBox="1"/>
          <p:nvPr/>
        </p:nvSpPr>
        <p:spPr>
          <a:xfrm>
            <a:off x="6427345" y="3063567"/>
            <a:ext cx="647934" cy="369332"/>
          </a:xfrm>
          <a:prstGeom prst="rect">
            <a:avLst/>
          </a:prstGeom>
          <a:noFill/>
        </p:spPr>
        <p:txBody>
          <a:bodyPr wrap="none" rtlCol="0">
            <a:spAutoFit/>
          </a:bodyPr>
          <a:lstStyle/>
          <a:p>
            <a:r>
              <a:rPr lang="en-GB" dirty="0"/>
              <a:t>Dogs</a:t>
            </a:r>
          </a:p>
        </p:txBody>
      </p:sp>
      <p:cxnSp>
        <p:nvCxnSpPr>
          <p:cNvPr id="17" name="Straight Arrow Connector 16">
            <a:extLst>
              <a:ext uri="{FF2B5EF4-FFF2-40B4-BE49-F238E27FC236}">
                <a16:creationId xmlns:a16="http://schemas.microsoft.com/office/drawing/2014/main" id="{D0D9D38C-477F-4631-93CA-9A3AC3A633D4}"/>
              </a:ext>
            </a:extLst>
          </p:cNvPr>
          <p:cNvCxnSpPr/>
          <p:nvPr/>
        </p:nvCxnSpPr>
        <p:spPr>
          <a:xfrm flipV="1">
            <a:off x="1859360" y="1398131"/>
            <a:ext cx="0" cy="3479785"/>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4816A40F-3FF7-42B7-A783-1D9D61FBA268}"/>
              </a:ext>
            </a:extLst>
          </p:cNvPr>
          <p:cNvCxnSpPr/>
          <p:nvPr/>
        </p:nvCxnSpPr>
        <p:spPr>
          <a:xfrm>
            <a:off x="2123728" y="5157192"/>
            <a:ext cx="6096000"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0" name="TextBox 19">
            <a:extLst>
              <a:ext uri="{FF2B5EF4-FFF2-40B4-BE49-F238E27FC236}">
                <a16:creationId xmlns:a16="http://schemas.microsoft.com/office/drawing/2014/main" id="{3BFACF13-047C-47B2-8D4E-BAE6E8B4E2FC}"/>
              </a:ext>
            </a:extLst>
          </p:cNvPr>
          <p:cNvSpPr txBox="1"/>
          <p:nvPr/>
        </p:nvSpPr>
        <p:spPr>
          <a:xfrm>
            <a:off x="4474969" y="5260558"/>
            <a:ext cx="1474250" cy="369332"/>
          </a:xfrm>
          <a:prstGeom prst="rect">
            <a:avLst/>
          </a:prstGeom>
          <a:noFill/>
        </p:spPr>
        <p:txBody>
          <a:bodyPr wrap="none" rtlCol="0">
            <a:spAutoFit/>
          </a:bodyPr>
          <a:lstStyle/>
          <a:p>
            <a:r>
              <a:rPr lang="en-GB" b="1" dirty="0"/>
              <a:t>Market Share</a:t>
            </a:r>
          </a:p>
        </p:txBody>
      </p:sp>
      <p:sp>
        <p:nvSpPr>
          <p:cNvPr id="22" name="TextBox 21">
            <a:extLst>
              <a:ext uri="{FF2B5EF4-FFF2-40B4-BE49-F238E27FC236}">
                <a16:creationId xmlns:a16="http://schemas.microsoft.com/office/drawing/2014/main" id="{10BC7F2F-8DCE-44E0-96DF-C76F30418320}"/>
              </a:ext>
            </a:extLst>
          </p:cNvPr>
          <p:cNvSpPr txBox="1"/>
          <p:nvPr/>
        </p:nvSpPr>
        <p:spPr>
          <a:xfrm rot="16200000">
            <a:off x="485343" y="2953357"/>
            <a:ext cx="1658596" cy="369332"/>
          </a:xfrm>
          <a:prstGeom prst="rect">
            <a:avLst/>
          </a:prstGeom>
          <a:noFill/>
        </p:spPr>
        <p:txBody>
          <a:bodyPr wrap="none" rtlCol="0">
            <a:spAutoFit/>
          </a:bodyPr>
          <a:lstStyle/>
          <a:p>
            <a:r>
              <a:rPr lang="en-GB" b="1" dirty="0"/>
              <a:t>Market Growth</a:t>
            </a:r>
          </a:p>
        </p:txBody>
      </p:sp>
      <p:sp>
        <p:nvSpPr>
          <p:cNvPr id="23" name="TextBox 22">
            <a:extLst>
              <a:ext uri="{FF2B5EF4-FFF2-40B4-BE49-F238E27FC236}">
                <a16:creationId xmlns:a16="http://schemas.microsoft.com/office/drawing/2014/main" id="{CFB1CCC1-2FE7-4A41-B92F-6EF87CE800EA}"/>
              </a:ext>
            </a:extLst>
          </p:cNvPr>
          <p:cNvSpPr txBox="1"/>
          <p:nvPr/>
        </p:nvSpPr>
        <p:spPr>
          <a:xfrm>
            <a:off x="3429823" y="5156332"/>
            <a:ext cx="612668" cy="369332"/>
          </a:xfrm>
          <a:prstGeom prst="rect">
            <a:avLst/>
          </a:prstGeom>
          <a:noFill/>
        </p:spPr>
        <p:txBody>
          <a:bodyPr wrap="none" rtlCol="0">
            <a:spAutoFit/>
          </a:bodyPr>
          <a:lstStyle/>
          <a:p>
            <a:r>
              <a:rPr lang="en-GB" dirty="0"/>
              <a:t>High</a:t>
            </a:r>
          </a:p>
        </p:txBody>
      </p:sp>
      <p:sp>
        <p:nvSpPr>
          <p:cNvPr id="25" name="TextBox 24">
            <a:extLst>
              <a:ext uri="{FF2B5EF4-FFF2-40B4-BE49-F238E27FC236}">
                <a16:creationId xmlns:a16="http://schemas.microsoft.com/office/drawing/2014/main" id="{19D5C600-8D94-4C97-8AA2-6A8D31FDF567}"/>
              </a:ext>
            </a:extLst>
          </p:cNvPr>
          <p:cNvSpPr txBox="1"/>
          <p:nvPr/>
        </p:nvSpPr>
        <p:spPr>
          <a:xfrm>
            <a:off x="6536481" y="5141694"/>
            <a:ext cx="568489" cy="369332"/>
          </a:xfrm>
          <a:prstGeom prst="rect">
            <a:avLst/>
          </a:prstGeom>
          <a:noFill/>
        </p:spPr>
        <p:txBody>
          <a:bodyPr wrap="none" rtlCol="0">
            <a:spAutoFit/>
          </a:bodyPr>
          <a:lstStyle/>
          <a:p>
            <a:r>
              <a:rPr lang="en-GB" dirty="0"/>
              <a:t>Low</a:t>
            </a:r>
          </a:p>
        </p:txBody>
      </p:sp>
      <p:sp>
        <p:nvSpPr>
          <p:cNvPr id="27" name="TextBox 26">
            <a:extLst>
              <a:ext uri="{FF2B5EF4-FFF2-40B4-BE49-F238E27FC236}">
                <a16:creationId xmlns:a16="http://schemas.microsoft.com/office/drawing/2014/main" id="{941A19E7-64C2-4A73-A48C-8927558C5E4A}"/>
              </a:ext>
            </a:extLst>
          </p:cNvPr>
          <p:cNvSpPr txBox="1"/>
          <p:nvPr/>
        </p:nvSpPr>
        <p:spPr>
          <a:xfrm rot="16200000">
            <a:off x="1330261" y="3782654"/>
            <a:ext cx="568489" cy="369332"/>
          </a:xfrm>
          <a:prstGeom prst="rect">
            <a:avLst/>
          </a:prstGeom>
          <a:noFill/>
        </p:spPr>
        <p:txBody>
          <a:bodyPr wrap="none" rtlCol="0">
            <a:spAutoFit/>
          </a:bodyPr>
          <a:lstStyle/>
          <a:p>
            <a:r>
              <a:rPr lang="en-GB" dirty="0"/>
              <a:t>Low</a:t>
            </a:r>
          </a:p>
        </p:txBody>
      </p:sp>
      <p:sp>
        <p:nvSpPr>
          <p:cNvPr id="29" name="TextBox 28">
            <a:extLst>
              <a:ext uri="{FF2B5EF4-FFF2-40B4-BE49-F238E27FC236}">
                <a16:creationId xmlns:a16="http://schemas.microsoft.com/office/drawing/2014/main" id="{BADBB79D-C6E2-4CC1-A858-39B64272E562}"/>
              </a:ext>
            </a:extLst>
          </p:cNvPr>
          <p:cNvSpPr txBox="1"/>
          <p:nvPr/>
        </p:nvSpPr>
        <p:spPr>
          <a:xfrm rot="16200000">
            <a:off x="1162687" y="2012127"/>
            <a:ext cx="903635" cy="369332"/>
          </a:xfrm>
          <a:prstGeom prst="rect">
            <a:avLst/>
          </a:prstGeom>
          <a:noFill/>
        </p:spPr>
        <p:txBody>
          <a:bodyPr wrap="square" rtlCol="0">
            <a:spAutoFit/>
          </a:bodyPr>
          <a:lstStyle/>
          <a:p>
            <a:r>
              <a:rPr lang="en-GB" dirty="0"/>
              <a:t>High</a:t>
            </a:r>
          </a:p>
        </p:txBody>
      </p:sp>
      <p:sp>
        <p:nvSpPr>
          <p:cNvPr id="30" name="TextBox 29">
            <a:extLst>
              <a:ext uri="{FF2B5EF4-FFF2-40B4-BE49-F238E27FC236}">
                <a16:creationId xmlns:a16="http://schemas.microsoft.com/office/drawing/2014/main" id="{9A23B9EC-474A-47DD-B8F3-E2A39B6ABED3}"/>
              </a:ext>
            </a:extLst>
          </p:cNvPr>
          <p:cNvSpPr txBox="1"/>
          <p:nvPr/>
        </p:nvSpPr>
        <p:spPr>
          <a:xfrm>
            <a:off x="4219919" y="815788"/>
            <a:ext cx="1881092" cy="523220"/>
          </a:xfrm>
          <a:prstGeom prst="rect">
            <a:avLst/>
          </a:prstGeom>
          <a:noFill/>
        </p:spPr>
        <p:txBody>
          <a:bodyPr wrap="none" rtlCol="0">
            <a:spAutoFit/>
          </a:bodyPr>
          <a:lstStyle/>
          <a:p>
            <a:r>
              <a:rPr lang="en-GB" sz="2800" b="1" dirty="0">
                <a:solidFill>
                  <a:srgbClr val="0000CC"/>
                </a:solidFill>
              </a:rPr>
              <a:t>BCG Matrix</a:t>
            </a:r>
          </a:p>
        </p:txBody>
      </p:sp>
      <p:sp>
        <p:nvSpPr>
          <p:cNvPr id="31" name="TextBox 30">
            <a:extLst>
              <a:ext uri="{FF2B5EF4-FFF2-40B4-BE49-F238E27FC236}">
                <a16:creationId xmlns:a16="http://schemas.microsoft.com/office/drawing/2014/main" id="{9D8196DF-C77E-4253-9316-97F641D5BAF7}"/>
              </a:ext>
            </a:extLst>
          </p:cNvPr>
          <p:cNvSpPr txBox="1"/>
          <p:nvPr/>
        </p:nvSpPr>
        <p:spPr>
          <a:xfrm>
            <a:off x="7693686" y="3771736"/>
            <a:ext cx="860748" cy="307777"/>
          </a:xfrm>
          <a:prstGeom prst="rect">
            <a:avLst/>
          </a:prstGeom>
          <a:noFill/>
        </p:spPr>
        <p:txBody>
          <a:bodyPr wrap="none" rtlCol="0">
            <a:spAutoFit/>
          </a:bodyPr>
          <a:lstStyle/>
          <a:p>
            <a:r>
              <a:rPr lang="en-GB" sz="1400" dirty="0"/>
              <a:t>Liquidate</a:t>
            </a:r>
          </a:p>
        </p:txBody>
      </p:sp>
      <p:sp>
        <p:nvSpPr>
          <p:cNvPr id="33" name="TextBox 32">
            <a:extLst>
              <a:ext uri="{FF2B5EF4-FFF2-40B4-BE49-F238E27FC236}">
                <a16:creationId xmlns:a16="http://schemas.microsoft.com/office/drawing/2014/main" id="{A5507AE4-6766-4FFF-AEB7-B10344667C12}"/>
              </a:ext>
            </a:extLst>
          </p:cNvPr>
          <p:cNvSpPr txBox="1"/>
          <p:nvPr/>
        </p:nvSpPr>
        <p:spPr>
          <a:xfrm>
            <a:off x="2086856" y="2279279"/>
            <a:ext cx="741870" cy="369332"/>
          </a:xfrm>
          <a:prstGeom prst="rect">
            <a:avLst/>
          </a:prstGeom>
          <a:noFill/>
        </p:spPr>
        <p:txBody>
          <a:bodyPr wrap="none" rtlCol="0">
            <a:spAutoFit/>
          </a:bodyPr>
          <a:lstStyle/>
          <a:p>
            <a:r>
              <a:rPr lang="en-GB" dirty="0">
                <a:solidFill>
                  <a:schemeClr val="bg1"/>
                </a:solidFill>
              </a:rPr>
              <a:t>Invest</a:t>
            </a:r>
          </a:p>
        </p:txBody>
      </p:sp>
      <p:cxnSp>
        <p:nvCxnSpPr>
          <p:cNvPr id="37" name="Straight Arrow Connector 36">
            <a:extLst>
              <a:ext uri="{FF2B5EF4-FFF2-40B4-BE49-F238E27FC236}">
                <a16:creationId xmlns:a16="http://schemas.microsoft.com/office/drawing/2014/main" id="{76F33B38-0665-467F-97C1-D504D20A02AD}"/>
              </a:ext>
            </a:extLst>
          </p:cNvPr>
          <p:cNvCxnSpPr>
            <a:stCxn id="33" idx="2"/>
          </p:cNvCxnSpPr>
          <p:nvPr/>
        </p:nvCxnSpPr>
        <p:spPr>
          <a:xfrm>
            <a:off x="2457791" y="2648611"/>
            <a:ext cx="0" cy="842730"/>
          </a:xfrm>
          <a:prstGeom prst="straightConnector1">
            <a:avLst/>
          </a:prstGeom>
          <a:ln w="19050">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CB44AA04-C584-4DBE-9E42-D8E5574DE826}"/>
              </a:ext>
            </a:extLst>
          </p:cNvPr>
          <p:cNvCxnSpPr/>
          <p:nvPr/>
        </p:nvCxnSpPr>
        <p:spPr>
          <a:xfrm>
            <a:off x="7931696" y="4141068"/>
            <a:ext cx="105645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41" name="TextBox 40">
            <a:extLst>
              <a:ext uri="{FF2B5EF4-FFF2-40B4-BE49-F238E27FC236}">
                <a16:creationId xmlns:a16="http://schemas.microsoft.com/office/drawing/2014/main" id="{932C0C4A-7F6D-4B8B-AFA5-02393A7E8670}"/>
              </a:ext>
            </a:extLst>
          </p:cNvPr>
          <p:cNvSpPr txBox="1"/>
          <p:nvPr/>
        </p:nvSpPr>
        <p:spPr>
          <a:xfrm>
            <a:off x="5160465" y="2262995"/>
            <a:ext cx="733429" cy="523220"/>
          </a:xfrm>
          <a:prstGeom prst="rect">
            <a:avLst/>
          </a:prstGeom>
          <a:noFill/>
        </p:spPr>
        <p:txBody>
          <a:bodyPr wrap="square" rtlCol="0">
            <a:spAutoFit/>
          </a:bodyPr>
          <a:lstStyle/>
          <a:p>
            <a:pPr algn="ctr"/>
            <a:r>
              <a:rPr lang="en-GB" sz="1400" dirty="0">
                <a:solidFill>
                  <a:schemeClr val="bg1"/>
                </a:solidFill>
              </a:rPr>
              <a:t>Select a few</a:t>
            </a:r>
          </a:p>
        </p:txBody>
      </p:sp>
      <p:cxnSp>
        <p:nvCxnSpPr>
          <p:cNvPr id="48" name="Straight Arrow Connector 47">
            <a:extLst>
              <a:ext uri="{FF2B5EF4-FFF2-40B4-BE49-F238E27FC236}">
                <a16:creationId xmlns:a16="http://schemas.microsoft.com/office/drawing/2014/main" id="{B5837C94-E882-4BC7-BCF6-B36FA9DC6F81}"/>
              </a:ext>
            </a:extLst>
          </p:cNvPr>
          <p:cNvCxnSpPr>
            <a:cxnSpLocks/>
          </p:cNvCxnSpPr>
          <p:nvPr/>
        </p:nvCxnSpPr>
        <p:spPr>
          <a:xfrm flipH="1">
            <a:off x="4883697" y="2524605"/>
            <a:ext cx="432047"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51" name="TextBox 50">
            <a:extLst>
              <a:ext uri="{FF2B5EF4-FFF2-40B4-BE49-F238E27FC236}">
                <a16:creationId xmlns:a16="http://schemas.microsoft.com/office/drawing/2014/main" id="{19E9B5EE-97A8-418F-89AD-A8EA9F91991F}"/>
              </a:ext>
            </a:extLst>
          </p:cNvPr>
          <p:cNvSpPr txBox="1"/>
          <p:nvPr/>
        </p:nvSpPr>
        <p:spPr>
          <a:xfrm>
            <a:off x="7693686" y="2125390"/>
            <a:ext cx="981423" cy="523220"/>
          </a:xfrm>
          <a:prstGeom prst="rect">
            <a:avLst/>
          </a:prstGeom>
          <a:noFill/>
        </p:spPr>
        <p:txBody>
          <a:bodyPr wrap="none" rtlCol="0">
            <a:spAutoFit/>
          </a:bodyPr>
          <a:lstStyle/>
          <a:p>
            <a:r>
              <a:rPr lang="en-GB" sz="1400" dirty="0"/>
              <a:t>Remainder</a:t>
            </a:r>
          </a:p>
          <a:p>
            <a:pPr algn="ctr"/>
            <a:r>
              <a:rPr lang="en-GB" sz="1400" dirty="0"/>
              <a:t>Divested</a:t>
            </a:r>
          </a:p>
        </p:txBody>
      </p:sp>
      <p:cxnSp>
        <p:nvCxnSpPr>
          <p:cNvPr id="52" name="Straight Arrow Connector 51">
            <a:extLst>
              <a:ext uri="{FF2B5EF4-FFF2-40B4-BE49-F238E27FC236}">
                <a16:creationId xmlns:a16="http://schemas.microsoft.com/office/drawing/2014/main" id="{8C1FF3D4-9F5B-4BFD-978E-37A59DECCAE4}"/>
              </a:ext>
            </a:extLst>
          </p:cNvPr>
          <p:cNvCxnSpPr/>
          <p:nvPr/>
        </p:nvCxnSpPr>
        <p:spPr>
          <a:xfrm>
            <a:off x="7908805" y="2648610"/>
            <a:ext cx="1056456" cy="0"/>
          </a:xfrm>
          <a:prstGeom prst="straightConnector1">
            <a:avLst/>
          </a:prstGeom>
          <a:ln w="28575">
            <a:tailEnd type="triangle"/>
          </a:ln>
        </p:spPr>
        <p:style>
          <a:lnRef idx="1">
            <a:schemeClr val="dk1"/>
          </a:lnRef>
          <a:fillRef idx="0">
            <a:schemeClr val="dk1"/>
          </a:fillRef>
          <a:effectRef idx="0">
            <a:schemeClr val="dk1"/>
          </a:effectRef>
          <a:fontRef idx="minor">
            <a:schemeClr val="tx1"/>
          </a:fontRef>
        </p:style>
      </p:cxnSp>
      <p:sp>
        <p:nvSpPr>
          <p:cNvPr id="53" name="TextBox 52">
            <a:extLst>
              <a:ext uri="{FF2B5EF4-FFF2-40B4-BE49-F238E27FC236}">
                <a16:creationId xmlns:a16="http://schemas.microsoft.com/office/drawing/2014/main" id="{5679B183-1D69-46F8-88EF-F3FE83102C22}"/>
              </a:ext>
            </a:extLst>
          </p:cNvPr>
          <p:cNvSpPr txBox="1"/>
          <p:nvPr/>
        </p:nvSpPr>
        <p:spPr>
          <a:xfrm>
            <a:off x="185539" y="5367349"/>
            <a:ext cx="3229987" cy="307777"/>
          </a:xfrm>
          <a:prstGeom prst="rect">
            <a:avLst/>
          </a:prstGeom>
          <a:noFill/>
        </p:spPr>
        <p:txBody>
          <a:bodyPr wrap="none" rtlCol="0">
            <a:spAutoFit/>
          </a:bodyPr>
          <a:lstStyle/>
          <a:p>
            <a:r>
              <a:rPr lang="en-GB" sz="1400" dirty="0"/>
              <a:t>Adapted from Clegg, R.S. et al (2020) p.64</a:t>
            </a:r>
          </a:p>
        </p:txBody>
      </p:sp>
    </p:spTree>
    <p:extLst>
      <p:ext uri="{BB962C8B-B14F-4D97-AF65-F5344CB8AC3E}">
        <p14:creationId xmlns:p14="http://schemas.microsoft.com/office/powerpoint/2010/main" val="53045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B613BD5-9EC3-4571-87F4-D4AEB0DB4573}"/>
              </a:ext>
            </a:extLst>
          </p:cNvPr>
          <p:cNvSpPr/>
          <p:nvPr/>
        </p:nvSpPr>
        <p:spPr>
          <a:xfrm>
            <a:off x="94785" y="0"/>
            <a:ext cx="8954429" cy="5755422"/>
          </a:xfrm>
          <a:prstGeom prst="rect">
            <a:avLst/>
          </a:prstGeom>
        </p:spPr>
        <p:txBody>
          <a:bodyPr wrap="square">
            <a:spAutoFit/>
          </a:bodyPr>
          <a:lstStyle/>
          <a:p>
            <a:pPr algn="ctr">
              <a:spcAft>
                <a:spcPts val="0"/>
              </a:spcAft>
            </a:pPr>
            <a:r>
              <a:rPr lang="en-GB" sz="3200" b="1" dirty="0">
                <a:latin typeface="Times New Roman" panose="02020603050405020304" pitchFamily="18" charset="0"/>
                <a:ea typeface="Times New Roman" panose="02020603050405020304" pitchFamily="18" charset="0"/>
                <a:cs typeface="Times New Roman" panose="02020603050405020304" pitchFamily="18" charset="0"/>
              </a:rPr>
              <a:t>Book References </a:t>
            </a:r>
            <a:r>
              <a:rPr lang="en-GB" sz="3200" dirty="0">
                <a:latin typeface="Times New Roman" panose="02020603050405020304" pitchFamily="18" charset="0"/>
                <a:ea typeface="Times New Roman" panose="02020603050405020304" pitchFamily="18" charset="0"/>
                <a:cs typeface="Times New Roman" panose="02020603050405020304" pitchFamily="18" charset="0"/>
              </a:rPr>
              <a:t> </a:t>
            </a:r>
          </a:p>
          <a:p>
            <a:pPr>
              <a:spcAft>
                <a:spcPts val="0"/>
              </a:spcAft>
            </a:pPr>
            <a:r>
              <a:rPr lang="en-GB" sz="2400" dirty="0">
                <a:latin typeface="Times New Roman" panose="02020603050405020304" pitchFamily="18" charset="0"/>
                <a:ea typeface="Times New Roman" panose="02020603050405020304" pitchFamily="18" charset="0"/>
                <a:cs typeface="Times New Roman" panose="02020603050405020304" pitchFamily="18" charset="0"/>
              </a:rPr>
              <a:t> </a:t>
            </a:r>
          </a:p>
          <a:p>
            <a:pPr marL="457200" indent="-457200">
              <a:buFont typeface="Arial" panose="020B0604020202020204" pitchFamily="34" charset="0"/>
              <a:buChar char="•"/>
            </a:pPr>
            <a:r>
              <a:rPr lang="en-GB" sz="2400" dirty="0">
                <a:solidFill>
                  <a:srgbClr val="002060"/>
                </a:solidFill>
              </a:rPr>
              <a:t>Ansoff, H., (1988) </a:t>
            </a:r>
            <a:r>
              <a:rPr lang="en-GB" sz="2400" i="1" dirty="0">
                <a:solidFill>
                  <a:srgbClr val="002060"/>
                </a:solidFill>
              </a:rPr>
              <a:t>Corporate Strategy</a:t>
            </a:r>
            <a:r>
              <a:rPr lang="en-GB" sz="2400" dirty="0">
                <a:solidFill>
                  <a:srgbClr val="002060"/>
                </a:solidFill>
              </a:rPr>
              <a:t>. Penguin</a:t>
            </a:r>
          </a:p>
          <a:p>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Clegg, S. R., Pitelis, C., Schweitzer, J. &amp; Whittle, A. (2020). </a:t>
            </a:r>
            <a:r>
              <a:rPr lang="en-GB" sz="2400" i="1" dirty="0">
                <a:solidFill>
                  <a:srgbClr val="002060"/>
                </a:solidFill>
              </a:rPr>
              <a:t>Strategy: Theory and practice</a:t>
            </a:r>
            <a:r>
              <a:rPr lang="en-GB" sz="2400" dirty="0">
                <a:solidFill>
                  <a:srgbClr val="002060"/>
                </a:solidFill>
              </a:rPr>
              <a:t>. 3</a:t>
            </a:r>
            <a:r>
              <a:rPr lang="en-GB" sz="2400" baseline="30000" dirty="0">
                <a:solidFill>
                  <a:srgbClr val="002060"/>
                </a:solidFill>
              </a:rPr>
              <a:t>rd</a:t>
            </a:r>
            <a:r>
              <a:rPr lang="en-GB" sz="2400" dirty="0">
                <a:solidFill>
                  <a:srgbClr val="002060"/>
                </a:solidFill>
              </a:rPr>
              <a:t> edn. Sage Publications Ltd.</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GB" sz="2400" dirty="0">
                <a:solidFill>
                  <a:srgbClr val="002060"/>
                </a:solidFill>
              </a:rPr>
              <a:t>Johnson G., Scholes, K. (1997) </a:t>
            </a:r>
            <a:r>
              <a:rPr lang="en-GB" sz="2400" i="1" dirty="0">
                <a:solidFill>
                  <a:srgbClr val="002060"/>
                </a:solidFill>
              </a:rPr>
              <a:t>Exploring Corporate Strategy</a:t>
            </a:r>
            <a:r>
              <a:rPr lang="en-GB" sz="2400" dirty="0">
                <a:solidFill>
                  <a:srgbClr val="002060"/>
                </a:solidFill>
              </a:rPr>
              <a:t>. 4</a:t>
            </a:r>
            <a:r>
              <a:rPr lang="en-GB" sz="2400" baseline="30000" dirty="0">
                <a:solidFill>
                  <a:srgbClr val="002060"/>
                </a:solidFill>
              </a:rPr>
              <a:t>th</a:t>
            </a:r>
            <a:r>
              <a:rPr lang="en-GB" sz="2400" dirty="0">
                <a:solidFill>
                  <a:srgbClr val="002060"/>
                </a:solidFill>
              </a:rPr>
              <a:t> Edn. Prentice Hall</a:t>
            </a:r>
          </a:p>
          <a:p>
            <a:pPr marL="457200" indent="-457200">
              <a:buFont typeface="Arial" panose="020B0604020202020204" pitchFamily="34" charset="0"/>
              <a:buChar char="•"/>
            </a:pPr>
            <a:endParaRPr lang="en-GB" sz="2400" dirty="0">
              <a:solidFill>
                <a:srgbClr val="002060"/>
              </a:solidFill>
            </a:endParaRPr>
          </a:p>
          <a:p>
            <a:pPr marL="457200" indent="-457200">
              <a:buFont typeface="Arial" panose="020B0604020202020204" pitchFamily="34" charset="0"/>
              <a:buChar char="•"/>
            </a:pPr>
            <a:r>
              <a:rPr lang="en-US" sz="2400" dirty="0">
                <a:solidFill>
                  <a:srgbClr val="002060"/>
                </a:solidFill>
              </a:rPr>
              <a:t>Perreault, W.D. and McCarthy, J.E. (2003). </a:t>
            </a:r>
            <a:r>
              <a:rPr lang="en-US" sz="2400" i="1" dirty="0">
                <a:solidFill>
                  <a:srgbClr val="002060"/>
                </a:solidFill>
              </a:rPr>
              <a:t>Essentials of marketing : A global-managerial approach</a:t>
            </a:r>
            <a:r>
              <a:rPr lang="en-US" sz="2400" dirty="0">
                <a:solidFill>
                  <a:srgbClr val="002060"/>
                </a:solidFill>
              </a:rPr>
              <a:t>. McGraw-Hill.</a:t>
            </a:r>
          </a:p>
          <a:p>
            <a:pPr marL="457200" indent="-457200">
              <a:buFont typeface="Arial" panose="020B0604020202020204" pitchFamily="34" charset="0"/>
              <a:buChar char="•"/>
            </a:pPr>
            <a:endParaRPr lang="en-US" sz="2400" dirty="0">
              <a:solidFill>
                <a:srgbClr val="002060"/>
              </a:solidFill>
            </a:endParaRPr>
          </a:p>
          <a:p>
            <a:pPr marL="457200" indent="-457200">
              <a:buFont typeface="Arial" panose="020B0604020202020204" pitchFamily="34" charset="0"/>
              <a:buChar char="•"/>
              <a:defRPr/>
            </a:pPr>
            <a:r>
              <a:rPr lang="en-US" sz="2400" dirty="0">
                <a:solidFill>
                  <a:srgbClr val="002060"/>
                </a:solidFill>
              </a:rPr>
              <a:t>Valentin, E. K. (2015) </a:t>
            </a:r>
            <a:r>
              <a:rPr lang="en-US" sz="2400" i="1" dirty="0">
                <a:solidFill>
                  <a:srgbClr val="002060"/>
                </a:solidFill>
              </a:rPr>
              <a:t>Business planning &amp; market strategy. </a:t>
            </a:r>
            <a:r>
              <a:rPr lang="en-US" sz="2400" dirty="0">
                <a:solidFill>
                  <a:srgbClr val="002060"/>
                </a:solidFill>
              </a:rPr>
              <a:t>Sage Publications, Inc.</a:t>
            </a:r>
          </a:p>
        </p:txBody>
      </p:sp>
    </p:spTree>
    <p:extLst>
      <p:ext uri="{BB962C8B-B14F-4D97-AF65-F5344CB8AC3E}">
        <p14:creationId xmlns:p14="http://schemas.microsoft.com/office/powerpoint/2010/main" val="2355408757"/>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Default Theme</Template>
  <TotalTime>4900</TotalTime>
  <Words>1677</Words>
  <Application>Microsoft Office PowerPoint</Application>
  <PresentationFormat>On-screen Show (4:3)</PresentationFormat>
  <Paragraphs>273</Paragraphs>
  <Slides>17</Slides>
  <Notes>8</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17</vt:i4>
      </vt:variant>
    </vt:vector>
  </HeadingPairs>
  <TitlesOfParts>
    <vt:vector size="29" baseType="lpstr">
      <vt:lpstr>Arial</vt:lpstr>
      <vt:lpstr>Calibri</vt:lpstr>
      <vt:lpstr>Calibri Light</vt:lpstr>
      <vt:lpstr>Tahoma</vt:lpstr>
      <vt:lpstr>Times New Roman</vt:lpstr>
      <vt:lpstr>UWTSD 200 B</vt:lpstr>
      <vt:lpstr>UWTSD 2024</vt:lpstr>
      <vt:lpstr>UWTSD Text 1</vt:lpstr>
      <vt:lpstr>UWTSD Text 2</vt:lpstr>
      <vt:lpstr>UWTSD Text 3</vt:lpstr>
      <vt:lpstr>UWTSD Text 4</vt:lpstr>
      <vt:lpstr>UWTSD Logo Variations place image in Background</vt:lpstr>
      <vt:lpstr>Session 5</vt:lpstr>
      <vt:lpstr>Agenda</vt:lpstr>
      <vt:lpstr>Reading &amp; Research</vt:lpstr>
      <vt:lpstr>Module Task Assessment</vt:lpstr>
      <vt:lpstr>Segmenting a market</vt:lpstr>
      <vt:lpstr>Some bases of market segmentation</vt:lpstr>
      <vt:lpstr>Some bases of market segmentation</vt:lpstr>
      <vt:lpstr>Strategy development directions</vt:lpstr>
      <vt:lpstr>PowerPoint Presentation</vt:lpstr>
      <vt:lpstr>Ansoff Matrix</vt:lpstr>
      <vt:lpstr>Additional Growth Possibilities</vt:lpstr>
      <vt:lpstr>Marketing</vt:lpstr>
      <vt:lpstr>PowerPoint Presentation</vt:lpstr>
      <vt:lpstr>Understanding the suitability of strategic options by using concepts about the strategic position</vt:lpstr>
      <vt:lpstr>The Boston Consulting Group Matrix</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Paul Tinkler</dc:creator>
  <cp:lastModifiedBy>Paul Tinkler</cp:lastModifiedBy>
  <cp:revision>16</cp:revision>
  <dcterms:created xsi:type="dcterms:W3CDTF">2022-07-05T09:16:08Z</dcterms:created>
  <dcterms:modified xsi:type="dcterms:W3CDTF">2026-10-15T11:41:41Z</dcterms:modified>
</cp:coreProperties>
</file>