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918BB1D-1DCF-4ED0-8200-1C3516585BE6}" v="31" dt="2026-06-14T16:51:41.0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1" autoAdjust="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1188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290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035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782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587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403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229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642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040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477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235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674785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0404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063276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103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7962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090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335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crosoft.com/en-gb/microsoft-365/powerpoint" TargetMode="External"/><Relationship Id="rId2" Type="http://schemas.openxmlformats.org/officeDocument/2006/relationships/hyperlink" Target="https://www.cqc.org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england.nhs.uk/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vscpa.org/docs/How-Secure-is-Office-365.pdf" TargetMode="External"/><Relationship Id="rId2" Type="http://schemas.openxmlformats.org/officeDocument/2006/relationships/hyperlink" Target="https://journal.msti-indonesia.com/index.php/jms/article/download/633/50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oi.org/10.30812/bite.v6i1.4082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1145/3351470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01169"/>
            <a:ext cx="8001000" cy="2311146"/>
          </a:xfrm>
        </p:spPr>
        <p:txBody>
          <a:bodyPr>
            <a:normAutofit/>
          </a:bodyPr>
          <a:lstStyle/>
          <a:p>
            <a:pPr algn="l"/>
            <a:r>
              <a:rPr lang="en-US" sz="4400" dirty="0">
                <a:solidFill>
                  <a:srgbClr val="0070C0"/>
                </a:solidFill>
              </a:rPr>
              <a:t>Group1</a:t>
            </a:r>
            <a:br>
              <a:rPr lang="en-US" sz="4400" dirty="0">
                <a:solidFill>
                  <a:srgbClr val="0070C0"/>
                </a:solidFill>
              </a:rPr>
            </a:br>
            <a:r>
              <a:rPr lang="en-US" sz="4400" dirty="0" err="1">
                <a:solidFill>
                  <a:srgbClr val="0070C0"/>
                </a:solidFill>
              </a:rPr>
              <a:t>CerHE</a:t>
            </a:r>
            <a:r>
              <a:rPr lang="en-US" sz="4400" dirty="0">
                <a:solidFill>
                  <a:srgbClr val="0070C0"/>
                </a:solidFill>
              </a:rPr>
              <a:t> Workplace Skills</a:t>
            </a:r>
            <a:br>
              <a:rPr lang="en-US" sz="3600" dirty="0">
                <a:solidFill>
                  <a:srgbClr val="0070C0"/>
                </a:solidFill>
              </a:rPr>
            </a:b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611374"/>
            <a:ext cx="7123176" cy="3771138"/>
          </a:xfrm>
        </p:spPr>
        <p:txBody>
          <a:bodyPr>
            <a:noAutofit/>
          </a:bodyPr>
          <a:lstStyle/>
          <a:p>
            <a:pPr algn="l"/>
            <a:r>
              <a:rPr lang="en-US" sz="3600" b="1" dirty="0">
                <a:solidFill>
                  <a:schemeClr val="tx2"/>
                </a:solidFill>
              </a:rPr>
              <a:t>1-Mohammad Daud Mahmoody</a:t>
            </a:r>
          </a:p>
          <a:p>
            <a:pPr algn="l"/>
            <a:r>
              <a:rPr lang="en-US" sz="3600" b="1" dirty="0">
                <a:solidFill>
                  <a:schemeClr val="tx2"/>
                </a:solidFill>
              </a:rPr>
              <a:t>2-Suyebur Rahman</a:t>
            </a:r>
          </a:p>
          <a:p>
            <a:pPr algn="l"/>
            <a:r>
              <a:rPr lang="en-US" sz="3600" b="1" dirty="0">
                <a:solidFill>
                  <a:schemeClr val="tx2"/>
                </a:solidFill>
              </a:rPr>
              <a:t>3-Zaria Fatima</a:t>
            </a:r>
          </a:p>
          <a:p>
            <a:pPr algn="l"/>
            <a:r>
              <a:rPr lang="en-US" sz="3600" b="1" dirty="0">
                <a:solidFill>
                  <a:schemeClr val="tx2"/>
                </a:solidFill>
              </a:rPr>
              <a:t>4-Sojibur Rahman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15D1C7-51C2-5125-9C4F-6EC8AA90F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rgbClr val="0070C0"/>
                </a:solidFill>
              </a:rPr>
              <a:t>PowerPoint Presentation as a Microsoft tool for Staff Training at Riverdale Nursing Home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F85F95-8AC7-619D-184B-A6482DA4C2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2"/>
                </a:solidFill>
              </a:rPr>
              <a:t>Digital Skills and Workplace Technologies</a:t>
            </a:r>
          </a:p>
          <a:p>
            <a:r>
              <a:rPr lang="en-US" b="1" dirty="0">
                <a:solidFill>
                  <a:schemeClr val="tx2"/>
                </a:solidFill>
              </a:rPr>
              <a:t>Case Study: Riverdale Nursing Home</a:t>
            </a:r>
          </a:p>
          <a:p>
            <a:r>
              <a:rPr lang="en-US" b="1" dirty="0">
                <a:solidFill>
                  <a:schemeClr val="tx2"/>
                </a:solidFill>
              </a:rPr>
              <a:t>Presented by:</a:t>
            </a:r>
          </a:p>
          <a:p>
            <a:r>
              <a:rPr lang="en-US" b="1" dirty="0">
                <a:solidFill>
                  <a:schemeClr val="tx2"/>
                </a:solidFill>
              </a:rPr>
              <a:t>[Mohammad Daud Mahmoody]</a:t>
            </a:r>
          </a:p>
          <a:p>
            <a:r>
              <a:rPr lang="en-US" b="1" dirty="0">
                <a:solidFill>
                  <a:schemeClr val="tx2"/>
                </a:solidFill>
              </a:rPr>
              <a:t>Student ID:</a:t>
            </a:r>
          </a:p>
          <a:p>
            <a:r>
              <a:rPr lang="en-US" b="1" dirty="0">
                <a:solidFill>
                  <a:schemeClr val="tx2"/>
                </a:solidFill>
              </a:rPr>
              <a:t>[2540522]</a:t>
            </a:r>
          </a:p>
          <a:p>
            <a:r>
              <a:rPr lang="en-US" b="1" dirty="0">
                <a:solidFill>
                  <a:schemeClr val="tx2"/>
                </a:solidFill>
              </a:rPr>
              <a:t>Date:</a:t>
            </a:r>
          </a:p>
          <a:p>
            <a:r>
              <a:rPr lang="en-US" b="1" dirty="0">
                <a:solidFill>
                  <a:schemeClr val="tx2"/>
                </a:solidFill>
              </a:rPr>
              <a:t>[14/06/2026]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59876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4400" dirty="0"/>
              <a:t>Introduction</a:t>
            </a:r>
            <a:endParaRPr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453896"/>
            <a:ext cx="6347714" cy="458746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sz="2000" b="1" dirty="0">
                <a:solidFill>
                  <a:srgbClr val="00B0F0"/>
                </a:solidFill>
              </a:rPr>
              <a:t>Why is Staff Training Important</a:t>
            </a:r>
            <a:r>
              <a:rPr lang="en-US" sz="2000" b="1" dirty="0">
                <a:solidFill>
                  <a:srgbClr val="00B0F0"/>
                </a:solidFill>
              </a:rPr>
              <a:t> for Riverdale Nursing Houme</a:t>
            </a:r>
            <a:r>
              <a:rPr sz="2000" b="1" dirty="0">
                <a:solidFill>
                  <a:srgbClr val="00B0F0"/>
                </a:solidFill>
              </a:rPr>
              <a:t>?</a:t>
            </a:r>
          </a:p>
          <a:p>
            <a:r>
              <a:rPr sz="2000" dirty="0"/>
              <a:t>Riverdale Nursing Home supports older adults who require daily care and support.</a:t>
            </a:r>
          </a:p>
          <a:p>
            <a:r>
              <a:rPr lang="en-US" sz="2000" dirty="0"/>
              <a:t>There are new s</a:t>
            </a:r>
            <a:r>
              <a:rPr sz="2000" dirty="0"/>
              <a:t>taff </a:t>
            </a:r>
            <a:r>
              <a:rPr lang="en-US" sz="2000" dirty="0"/>
              <a:t>recruited to the center who </a:t>
            </a:r>
            <a:r>
              <a:rPr sz="2000" dirty="0"/>
              <a:t>must be trained to provide safe and effective care.</a:t>
            </a:r>
          </a:p>
          <a:p>
            <a:r>
              <a:rPr sz="2000" dirty="0"/>
              <a:t>Training </a:t>
            </a:r>
            <a:r>
              <a:rPr lang="en-US" sz="2000" dirty="0"/>
              <a:t>is required to e</a:t>
            </a:r>
            <a:r>
              <a:rPr sz="2000" dirty="0"/>
              <a:t>nsure compliance with healthcare regulations and organizational policies.</a:t>
            </a:r>
          </a:p>
          <a:p>
            <a:r>
              <a:rPr lang="en-US" sz="2000" dirty="0"/>
              <a:t>I have chose </a:t>
            </a:r>
            <a:r>
              <a:rPr sz="2000" dirty="0"/>
              <a:t>Microsoft PowerPoint </a:t>
            </a:r>
            <a:r>
              <a:rPr lang="en-US" sz="2000" dirty="0"/>
              <a:t>to deliver the training as it </a:t>
            </a:r>
            <a:r>
              <a:rPr sz="2000" dirty="0"/>
              <a:t>can help deliver consistent training across both nursing home buildings.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517396"/>
          </a:xfrm>
        </p:spPr>
        <p:txBody>
          <a:bodyPr/>
          <a:lstStyle/>
          <a:p>
            <a:r>
              <a:rPr b="1" dirty="0"/>
              <a:t>What is Microsoft PowerPoint?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92808"/>
            <a:ext cx="8229600" cy="43708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sz="2400" dirty="0"/>
              <a:t>Microsoft PowerPoint is a presentation application within Microsoft 365</a:t>
            </a:r>
            <a:r>
              <a:rPr lang="en-US" sz="2400" dirty="0"/>
              <a:t> which can explain a topic through:</a:t>
            </a:r>
            <a:endParaRPr sz="2400" dirty="0"/>
          </a:p>
          <a:p>
            <a:r>
              <a:rPr sz="2400" dirty="0"/>
              <a:t>Videos and animations</a:t>
            </a:r>
            <a:endParaRPr lang="en-US" sz="2400" dirty="0"/>
          </a:p>
          <a:p>
            <a:r>
              <a:rPr lang="en-US" sz="2400" dirty="0"/>
              <a:t>Text and images</a:t>
            </a:r>
          </a:p>
          <a:p>
            <a:r>
              <a:rPr lang="en-GB" sz="2400" dirty="0"/>
              <a:t>Charts and diagrams</a:t>
            </a:r>
          </a:p>
          <a:p>
            <a:r>
              <a:rPr lang="en-GB" sz="2400" dirty="0"/>
              <a:t>Interactive content</a:t>
            </a:r>
          </a:p>
          <a:p>
            <a:r>
              <a:rPr sz="2400" dirty="0"/>
              <a:t>Speaker notes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70C0"/>
                </a:solidFill>
              </a:rPr>
              <a:t>Microsoft (2024)</a:t>
            </a:r>
            <a:endParaRPr lang="en-US" sz="2400" dirty="0">
              <a:solidFill>
                <a:srgbClr val="0070C0"/>
              </a:solidFill>
            </a:endParaRPr>
          </a:p>
          <a:p>
            <a:endParaRPr dirty="0"/>
          </a:p>
        </p:txBody>
      </p:sp>
      <p:sp>
        <p:nvSpPr>
          <p:cNvPr id="4" name="TextBox 3"/>
          <p:cNvSpPr txBox="1"/>
          <p:nvPr/>
        </p:nvSpPr>
        <p:spPr>
          <a:xfrm>
            <a:off x="254000" y="6413500"/>
            <a:ext cx="86360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/>
            </a:pPr>
            <a:r>
              <a:rPr dirty="0"/>
              <a:t>Citation: Microsoft (2024)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Workplace Task – Staff Training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dirty="0"/>
              <a:t>PowerPoint can be used to deliver training on:</a:t>
            </a:r>
          </a:p>
          <a:p>
            <a:r>
              <a:rPr lang="en-US" dirty="0"/>
              <a:t>Administration of medicine</a:t>
            </a:r>
            <a:endParaRPr dirty="0"/>
          </a:p>
          <a:p>
            <a:r>
              <a:rPr lang="en-US" dirty="0"/>
              <a:t>Control and Prevention of </a:t>
            </a:r>
            <a:r>
              <a:rPr dirty="0"/>
              <a:t>Infection prevention</a:t>
            </a:r>
          </a:p>
          <a:p>
            <a:r>
              <a:rPr lang="en-US" dirty="0"/>
              <a:t>Protecting and </a:t>
            </a:r>
            <a:r>
              <a:rPr dirty="0"/>
              <a:t>Safeguarding susceptible adults</a:t>
            </a:r>
          </a:p>
          <a:p>
            <a:r>
              <a:rPr dirty="0"/>
              <a:t>Fire safety procedures</a:t>
            </a:r>
          </a:p>
          <a:p>
            <a:r>
              <a:rPr dirty="0"/>
              <a:t>Manual handling</a:t>
            </a:r>
          </a:p>
          <a:p>
            <a:r>
              <a:rPr dirty="0"/>
              <a:t>New staff induction</a:t>
            </a:r>
            <a:endParaRPr lang="en-US" dirty="0"/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</a:rPr>
              <a:t>(Citation: NHS England (2023), Skills for Care (2024)</a:t>
            </a:r>
            <a:endParaRPr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4000" y="6413500"/>
            <a:ext cx="86360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/>
            </a:pPr>
            <a:r>
              <a:rPr dirty="0"/>
              <a:t>Citation: NHS England (2023); Skills for Care (2024)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Benefit 1 – Consistent Training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sz="2400" dirty="0"/>
              <a:t>Standardized training materials</a:t>
            </a:r>
          </a:p>
          <a:p>
            <a:r>
              <a:rPr sz="2400" dirty="0"/>
              <a:t>Reduces misunderstandings</a:t>
            </a:r>
          </a:p>
          <a:p>
            <a:r>
              <a:rPr sz="2400" dirty="0"/>
              <a:t>Improves compliance</a:t>
            </a:r>
          </a:p>
          <a:p>
            <a:r>
              <a:rPr sz="2400" dirty="0"/>
              <a:t>Supports quality care standards</a:t>
            </a:r>
          </a:p>
          <a:p>
            <a:r>
              <a:rPr sz="2400" dirty="0"/>
              <a:t>Application: Same information for staff in separate buildings.</a:t>
            </a:r>
            <a:endParaRPr lang="en-US" sz="2400" dirty="0"/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</a:rPr>
              <a:t>(Mayer (2021), Skills for Care (2024)</a:t>
            </a:r>
            <a:endParaRPr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4000" y="6413500"/>
            <a:ext cx="86360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/>
            </a:pPr>
            <a:r>
              <a:t>Citation: Mayer (2021); Skills for Care (2024)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Benefit 2 – Improves Learning</a:t>
            </a:r>
            <a:r>
              <a:rPr lang="en-US" dirty="0"/>
              <a:t> by allowing trainers to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930400"/>
            <a:ext cx="6347714" cy="4110963"/>
          </a:xfrm>
        </p:spPr>
        <p:txBody>
          <a:bodyPr>
            <a:normAutofit/>
          </a:bodyPr>
          <a:lstStyle/>
          <a:p>
            <a:r>
              <a:rPr sz="2400" dirty="0"/>
              <a:t>Videos</a:t>
            </a:r>
            <a:endParaRPr lang="en-US" sz="2400" dirty="0"/>
          </a:p>
          <a:p>
            <a:r>
              <a:rPr lang="en-GB" sz="2400" dirty="0"/>
              <a:t>Images</a:t>
            </a:r>
          </a:p>
          <a:p>
            <a:r>
              <a:rPr sz="2400" dirty="0"/>
              <a:t>Diagrams</a:t>
            </a:r>
          </a:p>
          <a:p>
            <a:r>
              <a:rPr sz="2400" dirty="0"/>
              <a:t>Charts</a:t>
            </a:r>
          </a:p>
          <a:p>
            <a:r>
              <a:rPr sz="2400" dirty="0"/>
              <a:t>Infographics</a:t>
            </a:r>
          </a:p>
          <a:p>
            <a:pPr marL="0" indent="0">
              <a:buNone/>
            </a:pPr>
            <a:r>
              <a:rPr sz="2000" b="1" dirty="0"/>
              <a:t>Result: Better understanding and retention.</a:t>
            </a:r>
            <a:endParaRPr lang="en-US" sz="2000" b="1" dirty="0"/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(Mayer (2021)</a:t>
            </a:r>
            <a:endParaRPr b="1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4000" y="6413500"/>
            <a:ext cx="86360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/>
            </a:pPr>
            <a:r>
              <a:t>Citation: Mayer (2021)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dirty="0"/>
              <a:t>Benefit 3 – Saves Time and Resources</a:t>
            </a:r>
            <a:r>
              <a:rPr lang="en-US" dirty="0"/>
              <a:t> by: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Reus</a:t>
            </a:r>
            <a:r>
              <a:rPr lang="en-US" dirty="0"/>
              <a:t>ing it</a:t>
            </a:r>
            <a:r>
              <a:rPr dirty="0"/>
              <a:t> for future training</a:t>
            </a:r>
            <a:r>
              <a:rPr lang="en-US" dirty="0"/>
              <a:t>s.</a:t>
            </a:r>
            <a:endParaRPr dirty="0"/>
          </a:p>
          <a:p>
            <a:r>
              <a:rPr dirty="0"/>
              <a:t>Updat</a:t>
            </a:r>
            <a:r>
              <a:rPr lang="en-US" dirty="0"/>
              <a:t>ing when required after</a:t>
            </a:r>
            <a:r>
              <a:rPr dirty="0"/>
              <a:t> policies change</a:t>
            </a:r>
          </a:p>
          <a:p>
            <a:r>
              <a:rPr dirty="0"/>
              <a:t>Shar</a:t>
            </a:r>
            <a:r>
              <a:rPr lang="en-US" dirty="0"/>
              <a:t>ing it</a:t>
            </a:r>
            <a:r>
              <a:rPr dirty="0"/>
              <a:t> through Teams and SharePoint</a:t>
            </a:r>
          </a:p>
          <a:p>
            <a:endParaRPr dirty="0"/>
          </a:p>
          <a:p>
            <a:pPr marL="0" indent="0">
              <a:buNone/>
            </a:pPr>
            <a:r>
              <a:rPr b="1" dirty="0"/>
              <a:t>Benefits: Reduced preparation time, lower costs, easy access.</a:t>
            </a:r>
            <a:endParaRPr lang="en-US" b="1" dirty="0"/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Microsoft (2024)</a:t>
            </a:r>
            <a:endParaRPr b="1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4000" y="6413500"/>
            <a:ext cx="86360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/>
            </a:pPr>
            <a:r>
              <a:t>Citation: Microsoft (2024)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Benefit 4 – Supports Compliance</a:t>
            </a:r>
            <a:r>
              <a:rPr lang="en-US" dirty="0"/>
              <a:t> by: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Deliver</a:t>
            </a:r>
            <a:r>
              <a:rPr lang="en-US" dirty="0"/>
              <a:t>ing</a:t>
            </a:r>
            <a:r>
              <a:rPr dirty="0"/>
              <a:t> mandatory training</a:t>
            </a:r>
          </a:p>
          <a:p>
            <a:r>
              <a:rPr dirty="0"/>
              <a:t>Maintain</a:t>
            </a:r>
            <a:r>
              <a:rPr lang="en-US" dirty="0"/>
              <a:t>ing</a:t>
            </a:r>
            <a:r>
              <a:rPr dirty="0"/>
              <a:t> standardized learning materials</a:t>
            </a:r>
          </a:p>
          <a:p>
            <a:r>
              <a:rPr dirty="0"/>
              <a:t>Support</a:t>
            </a:r>
            <a:r>
              <a:rPr lang="en-US" dirty="0"/>
              <a:t>ing</a:t>
            </a:r>
            <a:r>
              <a:rPr dirty="0"/>
              <a:t> regulatory compliance</a:t>
            </a:r>
          </a:p>
          <a:p>
            <a:endParaRPr dirty="0"/>
          </a:p>
          <a:p>
            <a:pPr marL="0" indent="0">
              <a:buNone/>
            </a:pPr>
            <a:r>
              <a:rPr b="1" dirty="0"/>
              <a:t>Examples: Safeguarding, Fire Safety, Infection Control.</a:t>
            </a:r>
            <a:endParaRPr lang="en-US" b="1" dirty="0"/>
          </a:p>
          <a:p>
            <a:pPr marL="0" indent="0">
              <a:buNone/>
            </a:pPr>
            <a:r>
              <a:rPr lang="en-GB" sz="2400" b="1" dirty="0">
                <a:solidFill>
                  <a:srgbClr val="0070C0"/>
                </a:solidFill>
              </a:rPr>
              <a:t>(Care Quality Commission (2024), NHS England (2023)</a:t>
            </a:r>
            <a:endParaRPr sz="2400" b="1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4000" y="6413500"/>
            <a:ext cx="86360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/>
            </a:pPr>
            <a:r>
              <a:t>Citation: Care Quality Commission (2024); NHS England (2023)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Limitations of PowerPoint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dirty="0"/>
              <a:t>✖ Too much text can reduce engagement</a:t>
            </a:r>
          </a:p>
          <a:p>
            <a:r>
              <a:rPr dirty="0"/>
              <a:t>✖ Limited interaction if used alone</a:t>
            </a:r>
          </a:p>
          <a:p>
            <a:r>
              <a:rPr dirty="0"/>
              <a:t>✖ Requires regular updates</a:t>
            </a:r>
          </a:p>
          <a:p>
            <a:r>
              <a:rPr dirty="0"/>
              <a:t>✖ Not all learners prefer visual presentations</a:t>
            </a:r>
          </a:p>
          <a:p>
            <a:endParaRPr dirty="0"/>
          </a:p>
          <a:p>
            <a:pPr marL="0" indent="0">
              <a:buNone/>
            </a:pPr>
            <a:r>
              <a:rPr b="1" dirty="0"/>
              <a:t>Solutions: Use videos, discussions, practical activities.</a:t>
            </a:r>
            <a:endParaRPr lang="en-US" b="1" dirty="0"/>
          </a:p>
          <a:p>
            <a:pPr marL="0" indent="0">
              <a:buNone/>
            </a:pPr>
            <a:r>
              <a:rPr lang="en-GB" sz="2400" b="1" dirty="0">
                <a:solidFill>
                  <a:srgbClr val="0070C0"/>
                </a:solidFill>
              </a:rPr>
              <a:t>Mayer (2021)</a:t>
            </a:r>
            <a:endParaRPr sz="2400" b="1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4000" y="6413500"/>
            <a:ext cx="86360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/>
            </a:pPr>
            <a:r>
              <a:t>Citation: Mayer (2021)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798576"/>
          </a:xfrm>
        </p:spPr>
        <p:txBody>
          <a:bodyPr>
            <a:normAutofit/>
          </a:bodyPr>
          <a:lstStyle/>
          <a:p>
            <a:r>
              <a:rPr sz="4400" dirty="0"/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572768"/>
            <a:ext cx="6347714" cy="44685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sz="2800" b="1" dirty="0"/>
              <a:t>Microsoft PowerPoint:</a:t>
            </a:r>
          </a:p>
          <a:p>
            <a:r>
              <a:rPr sz="2400" dirty="0"/>
              <a:t>Provides consistent information</a:t>
            </a:r>
          </a:p>
          <a:p>
            <a:r>
              <a:rPr sz="2400" dirty="0"/>
              <a:t>Supports visual learning</a:t>
            </a:r>
          </a:p>
          <a:p>
            <a:r>
              <a:rPr sz="2400" dirty="0"/>
              <a:t>Saves time and resources</a:t>
            </a:r>
          </a:p>
          <a:p>
            <a:r>
              <a:rPr sz="2400" dirty="0"/>
              <a:t>Helps meet compliance requirements</a:t>
            </a:r>
          </a:p>
          <a:p>
            <a:r>
              <a:rPr sz="2400" dirty="0"/>
              <a:t>Improves staff performance</a:t>
            </a:r>
            <a:endParaRPr lang="en-US" sz="2400" dirty="0"/>
          </a:p>
          <a:p>
            <a:pPr marL="0" indent="0">
              <a:buNone/>
            </a:pPr>
            <a:r>
              <a:rPr lang="en-GB" sz="2000" b="1" dirty="0">
                <a:solidFill>
                  <a:srgbClr val="0070C0"/>
                </a:solidFill>
              </a:rPr>
              <a:t>Microsoft (2024), NHS England (2023); Mayer (2021)</a:t>
            </a:r>
            <a:endParaRPr sz="2000" b="1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4000" y="6413500"/>
            <a:ext cx="86360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/>
            </a:pPr>
            <a:r>
              <a:t>Citation: Microsoft (2024); NHS England (2023); Mayer (2021)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08" y="73470"/>
            <a:ext cx="8229600" cy="942530"/>
          </a:xfrm>
        </p:spPr>
        <p:txBody>
          <a:bodyPr/>
          <a:lstStyle/>
          <a:p>
            <a:r>
              <a:rPr b="1" dirty="0">
                <a:solidFill>
                  <a:srgbClr val="0070C0"/>
                </a:solidFill>
              </a:rPr>
              <a:t>References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1000" y="1016000"/>
            <a:ext cx="8479885" cy="53553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/>
            </a:pPr>
            <a:r>
              <a:rPr lang="en-US" sz="1900" b="1" dirty="0"/>
              <a:t>1-</a:t>
            </a:r>
            <a:r>
              <a:rPr sz="1900" b="1" dirty="0"/>
              <a:t>Care Quality Commission (2024) </a:t>
            </a:r>
            <a:r>
              <a:rPr sz="1900" b="1" i="1" dirty="0"/>
              <a:t>Guidance and regulations for service providers. </a:t>
            </a:r>
            <a:endParaRPr lang="en-US" sz="1900" b="1" i="1" dirty="0"/>
          </a:p>
          <a:p>
            <a:pPr>
              <a:defRPr sz="1400"/>
            </a:pPr>
            <a:r>
              <a:rPr sz="1900" b="1" dirty="0"/>
              <a:t>Available at: </a:t>
            </a:r>
            <a:r>
              <a:rPr sz="1900" b="1" dirty="0">
                <a:hlinkClick r:id="rId2"/>
              </a:rPr>
              <a:t>https://www.cqc.org.uk/</a:t>
            </a:r>
            <a:endParaRPr lang="en-US" sz="1900" b="1" dirty="0"/>
          </a:p>
          <a:p>
            <a:pPr>
              <a:defRPr sz="1400"/>
            </a:pPr>
            <a:r>
              <a:rPr sz="1900" b="1"/>
              <a:t>(</a:t>
            </a:r>
            <a:r>
              <a:rPr sz="1900" b="1" dirty="0"/>
              <a:t>Accessed: 14 June 2026).</a:t>
            </a:r>
            <a:endParaRPr lang="en-US" sz="1900" b="1" dirty="0"/>
          </a:p>
          <a:p>
            <a:pPr>
              <a:defRPr sz="1400"/>
            </a:pPr>
            <a:endParaRPr sz="1900" b="1" dirty="0"/>
          </a:p>
          <a:p>
            <a:pPr>
              <a:defRPr sz="1400"/>
            </a:pPr>
            <a:r>
              <a:rPr lang="en-US" sz="1900" b="1" dirty="0"/>
              <a:t>2-</a:t>
            </a:r>
            <a:r>
              <a:rPr sz="1900" b="1" dirty="0"/>
              <a:t>Mayer, R.E. (2021) </a:t>
            </a:r>
            <a:r>
              <a:rPr sz="1900" b="1" i="1" dirty="0"/>
              <a:t>Multimedia Learning. 3rd </a:t>
            </a:r>
            <a:r>
              <a:rPr sz="1900" b="1" i="1" dirty="0" err="1"/>
              <a:t>edn</a:t>
            </a:r>
            <a:r>
              <a:rPr sz="1900" b="1" i="1" dirty="0"/>
              <a:t>. </a:t>
            </a:r>
            <a:endParaRPr lang="en-US" sz="1900" b="1" i="1" dirty="0"/>
          </a:p>
          <a:p>
            <a:pPr>
              <a:defRPr sz="1400"/>
            </a:pPr>
            <a:r>
              <a:rPr sz="1900" b="1" dirty="0"/>
              <a:t>Cambridge: Cambridge University Press.</a:t>
            </a:r>
            <a:endParaRPr lang="en-US" sz="1900" b="1" dirty="0"/>
          </a:p>
          <a:p>
            <a:pPr>
              <a:defRPr sz="1400"/>
            </a:pPr>
            <a:endParaRPr sz="1900" b="1" dirty="0"/>
          </a:p>
          <a:p>
            <a:pPr>
              <a:defRPr sz="1400"/>
            </a:pPr>
            <a:r>
              <a:rPr lang="en-US" sz="1900" b="1" dirty="0"/>
              <a:t>3-</a:t>
            </a:r>
            <a:r>
              <a:rPr sz="1900" b="1" dirty="0"/>
              <a:t>Microsoft (2024) </a:t>
            </a:r>
            <a:r>
              <a:rPr sz="1900" b="1" i="1" dirty="0"/>
              <a:t>Microsoft PowerPoint Features and Benefits</a:t>
            </a:r>
            <a:r>
              <a:rPr sz="1900" b="1" dirty="0"/>
              <a:t>. </a:t>
            </a:r>
            <a:endParaRPr lang="en-US" sz="1900" b="1" dirty="0"/>
          </a:p>
          <a:p>
            <a:pPr>
              <a:defRPr sz="1400"/>
            </a:pPr>
            <a:r>
              <a:rPr sz="1900" b="1" dirty="0"/>
              <a:t>Available at: </a:t>
            </a:r>
            <a:r>
              <a:rPr sz="1900" b="1" dirty="0">
                <a:hlinkClick r:id="rId3"/>
              </a:rPr>
              <a:t>https://www.microsoft.com/en-gb/microsoft-365/powerpoint</a:t>
            </a:r>
            <a:endParaRPr lang="en-US" sz="1900" b="1" dirty="0"/>
          </a:p>
          <a:p>
            <a:pPr>
              <a:defRPr sz="1400"/>
            </a:pPr>
            <a:r>
              <a:rPr sz="1900" b="1" dirty="0"/>
              <a:t>(Accessed: 14 June 2026).</a:t>
            </a:r>
            <a:endParaRPr lang="en-US" sz="1900" b="1" dirty="0"/>
          </a:p>
          <a:p>
            <a:pPr>
              <a:defRPr sz="1400"/>
            </a:pPr>
            <a:endParaRPr sz="1900" b="1" dirty="0"/>
          </a:p>
          <a:p>
            <a:pPr>
              <a:defRPr sz="1400"/>
            </a:pPr>
            <a:r>
              <a:rPr lang="en-US" sz="1900" b="1" dirty="0"/>
              <a:t>4-</a:t>
            </a:r>
            <a:r>
              <a:rPr sz="1900" b="1" dirty="0"/>
              <a:t>NHS England (2023) </a:t>
            </a:r>
            <a:r>
              <a:rPr sz="1900" b="1" i="1" dirty="0"/>
              <a:t>Mandatory Training Guidance</a:t>
            </a:r>
            <a:r>
              <a:rPr sz="1900" b="1" dirty="0"/>
              <a:t>. </a:t>
            </a:r>
            <a:endParaRPr lang="en-US" sz="1900" b="1" dirty="0"/>
          </a:p>
          <a:p>
            <a:pPr>
              <a:defRPr sz="1400"/>
            </a:pPr>
            <a:r>
              <a:rPr sz="1900" b="1" dirty="0"/>
              <a:t>Available at: </a:t>
            </a:r>
            <a:r>
              <a:rPr sz="1900" b="1" dirty="0">
                <a:hlinkClick r:id="rId4"/>
              </a:rPr>
              <a:t>https://www.england.nhs.uk/</a:t>
            </a:r>
            <a:endParaRPr lang="en-US" sz="1900" b="1" dirty="0"/>
          </a:p>
          <a:p>
            <a:pPr>
              <a:defRPr sz="1400"/>
            </a:pPr>
            <a:r>
              <a:rPr sz="1900" b="1" dirty="0"/>
              <a:t>(Accessed: 14 June 2026).</a:t>
            </a:r>
            <a:endParaRPr lang="en-US" sz="1900" b="1" dirty="0"/>
          </a:p>
          <a:p>
            <a:pPr>
              <a:defRPr sz="1400"/>
            </a:pPr>
            <a:endParaRPr sz="1900" b="1" dirty="0"/>
          </a:p>
          <a:p>
            <a:pPr>
              <a:defRPr sz="1400"/>
            </a:pPr>
            <a:r>
              <a:rPr lang="en-US" sz="1900" b="1" dirty="0"/>
              <a:t>5-</a:t>
            </a:r>
            <a:r>
              <a:rPr sz="1900" b="1" dirty="0"/>
              <a:t>Skills for Care (2024) </a:t>
            </a:r>
            <a:r>
              <a:rPr sz="1900" b="1" i="1" dirty="0"/>
              <a:t>Learning and Development Strategy</a:t>
            </a:r>
            <a:r>
              <a:rPr sz="1900" b="1" dirty="0"/>
              <a:t>. </a:t>
            </a:r>
            <a:endParaRPr lang="en-US" sz="1900" b="1" dirty="0"/>
          </a:p>
          <a:p>
            <a:pPr>
              <a:defRPr sz="1400"/>
            </a:pPr>
            <a:r>
              <a:rPr sz="1900" b="1" dirty="0"/>
              <a:t>Available at: https://www.skillsforcare.org.uk/ </a:t>
            </a:r>
            <a:endParaRPr lang="en-US" sz="1900" b="1" dirty="0"/>
          </a:p>
          <a:p>
            <a:pPr>
              <a:defRPr sz="1400"/>
            </a:pPr>
            <a:r>
              <a:rPr sz="1900" b="1" dirty="0"/>
              <a:t>(Accessed: 14 June 2026).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3935F-AA1C-DFED-AB80-EC793C812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One Drive as a Microsoft tool for Securing and Filing Storage and Sharing</a:t>
            </a:r>
            <a:endParaRPr lang="en-GB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ACDDCA-7C17-6B0B-2904-D897E1FC94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Presentation provided by:</a:t>
            </a:r>
          </a:p>
          <a:p>
            <a:r>
              <a:rPr lang="en-US" dirty="0" err="1"/>
              <a:t>Suyebur</a:t>
            </a:r>
            <a:r>
              <a:rPr lang="en-US" dirty="0"/>
              <a:t> Rahman</a:t>
            </a:r>
          </a:p>
          <a:p>
            <a:r>
              <a:rPr lang="en-US" dirty="0"/>
              <a:t>Student ID: 2542587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46377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3D12FB-ABE6-0A11-2C01-E47B8A1C5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BBF0EE-955D-16C1-EE4A-BCC76C1B82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400" cap="all" dirty="0"/>
              <a:t>OneDrive is Very Popular tool used to save many important files and document .</a:t>
            </a:r>
          </a:p>
          <a:p>
            <a:r>
              <a:rPr lang="en-US" sz="2400" cap="all" dirty="0"/>
              <a:t>It is widely used in Universities, Hospitals and offices .</a:t>
            </a:r>
          </a:p>
          <a:p>
            <a:r>
              <a:rPr lang="en-US" sz="2400" cap="all" dirty="0"/>
              <a:t>It's very safe and easy to use, allowing you to share files conveniently without any fear of losing or damaging important documents.</a:t>
            </a:r>
            <a:endParaRPr lang="en-GB" sz="2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48295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9A6B9D-C281-9C30-F982-A67F6C522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use Microsoft OneDrive</a:t>
            </a:r>
            <a:r>
              <a:rPr lang="en-GB" dirty="0"/>
              <a:t>​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2AFE1A-56EF-D019-DA69-32CA243109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US" sz="3200" dirty="0"/>
              <a:t>1.Secure Backup .​</a:t>
            </a:r>
          </a:p>
          <a:p>
            <a:pPr fontAlgn="base"/>
            <a:r>
              <a:rPr lang="en-US" sz="3200" dirty="0"/>
              <a:t>2.Easy Accessibility .​</a:t>
            </a:r>
          </a:p>
          <a:p>
            <a:pPr fontAlgn="base"/>
            <a:r>
              <a:rPr lang="en-US" sz="3200" dirty="0"/>
              <a:t>3.Convenient Sharing .​</a:t>
            </a:r>
          </a:p>
          <a:p>
            <a:pPr fontAlgn="base"/>
            <a:r>
              <a:rPr lang="en-US" sz="3200" dirty="0"/>
              <a:t>4.Organization and Efficiency.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42888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2301E-19C2-DE79-E04A-3D4816880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1039" y="597408"/>
            <a:ext cx="6347713" cy="1320800"/>
          </a:xfrm>
        </p:spPr>
        <p:txBody>
          <a:bodyPr/>
          <a:lstStyle/>
          <a:p>
            <a:r>
              <a:rPr lang="en-US" dirty="0"/>
              <a:t>Key Features Useful for Microsoft OneDrive 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5B0CA7-E431-2C34-1F03-7CD1A091B8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930400"/>
            <a:ext cx="6347714" cy="4110963"/>
          </a:xfrm>
        </p:spPr>
        <p:txBody>
          <a:bodyPr>
            <a:normAutofit fontScale="85000" lnSpcReduction="20000"/>
          </a:bodyPr>
          <a:lstStyle/>
          <a:p>
            <a:pPr marL="0" indent="0" fontAlgn="base">
              <a:buNone/>
            </a:pPr>
            <a:r>
              <a:rPr lang="en-US" b="1" dirty="0">
                <a:solidFill>
                  <a:srgbClr val="0070C0"/>
                </a:solidFill>
              </a:rPr>
              <a:t>1.Important Multi-Factor Authentication (MFA)​</a:t>
            </a:r>
          </a:p>
          <a:p>
            <a:pPr fontAlgn="base"/>
            <a:r>
              <a:rPr lang="en-US" dirty="0"/>
              <a:t>MFA is powerful defense  system. It protects your document and files from hackers.​</a:t>
            </a:r>
          </a:p>
          <a:p>
            <a:pPr marL="0" indent="0" fontAlgn="base">
              <a:buNone/>
            </a:pPr>
            <a:r>
              <a:rPr lang="en-US" b="1" dirty="0">
                <a:solidFill>
                  <a:srgbClr val="0070C0"/>
                </a:solidFill>
              </a:rPr>
              <a:t>2.Utilize Granular Access Control.​</a:t>
            </a:r>
          </a:p>
          <a:p>
            <a:pPr fontAlgn="base"/>
            <a:r>
              <a:rPr lang="en-US" dirty="0"/>
              <a:t>It ensures that you have full control over who has access to your data.​</a:t>
            </a:r>
          </a:p>
          <a:p>
            <a:pPr marL="0" indent="0" fontAlgn="base">
              <a:buNone/>
            </a:pPr>
            <a:r>
              <a:rPr lang="en-US" b="1" dirty="0">
                <a:solidFill>
                  <a:srgbClr val="0070C0"/>
                </a:solidFill>
              </a:rPr>
              <a:t>3.Leverage Microsoft 365 Security Tools .​</a:t>
            </a:r>
          </a:p>
          <a:p>
            <a:pPr fontAlgn="base"/>
            <a:r>
              <a:rPr lang="en-US" dirty="0"/>
              <a:t>t assesses your security and suggests  necessary steps to eliminate vulnerabilities.​</a:t>
            </a:r>
          </a:p>
          <a:p>
            <a:pPr marL="0" indent="0" fontAlgn="base">
              <a:buNone/>
            </a:pPr>
            <a:r>
              <a:rPr lang="en-US" b="1" dirty="0">
                <a:solidFill>
                  <a:srgbClr val="0070C0"/>
                </a:solidFill>
              </a:rPr>
              <a:t>4.Balance Flexibility with Governance.​</a:t>
            </a:r>
          </a:p>
          <a:p>
            <a:pPr fontAlgn="base"/>
            <a:r>
              <a:rPr lang="en-US" dirty="0"/>
              <a:t>OneDrive is designed with flexibility for personal use .​</a:t>
            </a:r>
          </a:p>
          <a:p>
            <a:pPr fontAlgn="base"/>
            <a:r>
              <a:rPr lang="en-US" dirty="0"/>
              <a:t>Data Integrity and Encryption.​</a:t>
            </a:r>
          </a:p>
          <a:p>
            <a:pPr fontAlgn="base"/>
            <a:r>
              <a:rPr lang="en-US" dirty="0"/>
              <a:t>Third party encryption tools for added security before uploading or sharing files.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686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1849AF-5576-280C-1864-69AE64B8D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0FF199-E47C-E266-8DD2-54D58D019B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417320"/>
            <a:ext cx="6347714" cy="5010912"/>
          </a:xfrm>
        </p:spPr>
        <p:txBody>
          <a:bodyPr>
            <a:normAutofit/>
          </a:bodyPr>
          <a:lstStyle/>
          <a:p>
            <a:pPr fontAlgn="base"/>
            <a:r>
              <a:rPr lang="en-US" dirty="0"/>
              <a:t>​</a:t>
            </a:r>
            <a:r>
              <a:rPr lang="en-US" dirty="0" err="1"/>
              <a:t>Afrianto</a:t>
            </a:r>
            <a:r>
              <a:rPr lang="en-US" dirty="0"/>
              <a:t>, R. (n.d.). Cloud storage ethics in industrial engineering: A comparative analysis of Microsoft OneDrive and SharePoint. L-MSTI. </a:t>
            </a:r>
            <a:r>
              <a:rPr lang="en-US" u="sng" dirty="0">
                <a:hlinkClick r:id="rId2"/>
              </a:rPr>
              <a:t>https://journal.msti-indonesia.com/index.php/jms/article/download/633/504</a:t>
            </a:r>
            <a:r>
              <a:rPr lang="en-US" dirty="0"/>
              <a:t>​</a:t>
            </a:r>
          </a:p>
          <a:p>
            <a:pPr fontAlgn="base"/>
            <a:r>
              <a:rPr lang="en-US" dirty="0"/>
              <a:t>Nelson, S. D. (n.d.). How secure is Office 365? What lawyers may not know. NCVSCPA. </a:t>
            </a:r>
            <a:r>
              <a:rPr lang="en-US" u="sng" dirty="0">
                <a:hlinkClick r:id="rId3"/>
              </a:rPr>
              <a:t>https://www.ncvscpa.org/docs/How-Secure-is-Office-365.pdf</a:t>
            </a:r>
            <a:r>
              <a:rPr lang="en-US" dirty="0"/>
              <a:t>​</a:t>
            </a:r>
          </a:p>
          <a:p>
            <a:pPr fontAlgn="base"/>
            <a:r>
              <a:rPr lang="en-US" dirty="0" err="1"/>
              <a:t>Widyawati</a:t>
            </a:r>
            <a:r>
              <a:rPr lang="en-US" dirty="0"/>
              <a:t>, L., Azwar, M., </a:t>
            </a:r>
            <a:r>
              <a:rPr lang="en-US" dirty="0" err="1"/>
              <a:t>Alafi</a:t>
            </a:r>
            <a:r>
              <a:rPr lang="en-US" dirty="0"/>
              <a:t>, H., &amp; Asif, I. (2024). Analysis of </a:t>
            </a:r>
            <a:r>
              <a:rPr lang="en-US" dirty="0" err="1"/>
              <a:t>Rclone</a:t>
            </a:r>
            <a:r>
              <a:rPr lang="en-US" dirty="0"/>
              <a:t> implementation for file sharing security on OneDrive cloud storage. </a:t>
            </a:r>
            <a:r>
              <a:rPr lang="en-US" dirty="0" err="1"/>
              <a:t>Jurnal</a:t>
            </a:r>
            <a:r>
              <a:rPr lang="en-US" dirty="0"/>
              <a:t> </a:t>
            </a:r>
            <a:r>
              <a:rPr lang="en-US" dirty="0" err="1"/>
              <a:t>Bumigora</a:t>
            </a:r>
            <a:r>
              <a:rPr lang="en-US" dirty="0"/>
              <a:t> Information Technology (</a:t>
            </a:r>
            <a:r>
              <a:rPr lang="en-US" dirty="0" err="1"/>
              <a:t>BITe</a:t>
            </a:r>
            <a:r>
              <a:rPr lang="en-US" dirty="0"/>
              <a:t>), 6(1), 95–104. </a:t>
            </a:r>
            <a:r>
              <a:rPr lang="en-US" u="sng" dirty="0">
                <a:hlinkClick r:id="rId4"/>
              </a:rPr>
              <a:t>https://doi.org/10.30812/bite.v6i1.4082</a:t>
            </a:r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32076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2A1916-A4A8-D000-6316-78A59844E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200" dirty="0"/>
              <a:t>Writing Care –Related Document with MS Word </a:t>
            </a:r>
            <a:r>
              <a:rPr lang="en-GB" sz="2200" dirty="0"/>
              <a:t>​</a:t>
            </a:r>
            <a:br>
              <a:rPr lang="en-GB" sz="2000" dirty="0"/>
            </a:br>
            <a:r>
              <a:rPr lang="en-US" sz="2000" dirty="0"/>
              <a:t>Name : Zaria Fatima </a:t>
            </a:r>
            <a:r>
              <a:rPr lang="en-GB" sz="2000" dirty="0"/>
              <a:t>​</a:t>
            </a:r>
            <a:br>
              <a:rPr lang="en-GB" sz="2000" dirty="0"/>
            </a:br>
            <a:r>
              <a:rPr lang="en-US" sz="2000" dirty="0"/>
              <a:t>Student Id:2542352</a:t>
            </a:r>
            <a:endParaRPr lang="en-GB" sz="2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5B5E62-3972-6BC3-302B-079C71BA81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cap="all" dirty="0"/>
              <a:t>Microsoft is powerful industry –standard word processing software developed by Microsoft .</a:t>
            </a:r>
          </a:p>
          <a:p>
            <a:r>
              <a:rPr lang="en-US" sz="2400" cap="all" dirty="0"/>
              <a:t>It is a core component of the Microsoft 365 productivity suite and is widely used for Creating, editing, formatting, and other Various types of document </a:t>
            </a:r>
            <a:r>
              <a:rPr lang="en-US" sz="2000" cap="all" dirty="0"/>
              <a:t>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3716695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0DFD0-8789-1F23-BA8A-55C5F572B2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Why Use MS Word</a:t>
            </a:r>
            <a:endParaRPr lang="en-GB" sz="4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0E4F50-2DB4-4A29-B0B3-B83665007C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US" sz="2800" b="1" dirty="0"/>
              <a:t>Document Creation .</a:t>
            </a:r>
            <a:r>
              <a:rPr lang="en-US" sz="2800" dirty="0"/>
              <a:t>​</a:t>
            </a:r>
          </a:p>
          <a:p>
            <a:pPr fontAlgn="base"/>
            <a:r>
              <a:rPr lang="en-US" sz="2800" b="1" dirty="0"/>
              <a:t>Formation</a:t>
            </a:r>
            <a:r>
              <a:rPr lang="en-US" sz="2800" dirty="0"/>
              <a:t>​</a:t>
            </a:r>
          </a:p>
          <a:p>
            <a:pPr fontAlgn="base"/>
            <a:r>
              <a:rPr lang="en-US" sz="2800" b="1" dirty="0" err="1"/>
              <a:t>Automantion</a:t>
            </a:r>
            <a:r>
              <a:rPr lang="en-US" sz="2800" b="1" dirty="0"/>
              <a:t> </a:t>
            </a:r>
            <a:r>
              <a:rPr lang="en-US" sz="2800" dirty="0"/>
              <a:t>​</a:t>
            </a:r>
          </a:p>
          <a:p>
            <a:pPr fontAlgn="base"/>
            <a:r>
              <a:rPr lang="en-US" sz="2800" b="1" dirty="0"/>
              <a:t>Collaboration</a:t>
            </a:r>
            <a:r>
              <a:rPr lang="en-US" sz="2800" dirty="0"/>
              <a:t>​</a:t>
            </a:r>
          </a:p>
          <a:p>
            <a:pPr fontAlgn="base"/>
            <a:r>
              <a:rPr lang="en-US" sz="2800" b="1" dirty="0"/>
              <a:t>Integration</a:t>
            </a:r>
            <a:endParaRPr lang="en-US" sz="2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12600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7F2950-D3E4-DD0F-2CBA-21A8AA14B2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Feature Useful MS Word </a:t>
            </a:r>
            <a:r>
              <a:rPr lang="en-GB" dirty="0"/>
              <a:t>​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9208C0-9A65-BC11-630F-FDAE87B8DF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base">
              <a:buNone/>
            </a:pPr>
            <a:r>
              <a:rPr lang="en-US" sz="2000" b="1" dirty="0"/>
              <a:t>1.</a:t>
            </a:r>
            <a:r>
              <a:rPr lang="en-US" sz="2000" dirty="0">
                <a:solidFill>
                  <a:srgbClr val="0070C0"/>
                </a:solidFill>
              </a:rPr>
              <a:t>Best Protection for Document Integrity .​</a:t>
            </a:r>
          </a:p>
          <a:p>
            <a:pPr fontAlgn="base"/>
            <a:r>
              <a:rPr lang="en-US" sz="2000" dirty="0"/>
              <a:t>Avoid Confusion by using clear consistent file naming convention. ​</a:t>
            </a:r>
          </a:p>
          <a:p>
            <a:pPr marL="0" indent="0" fontAlgn="base">
              <a:buNone/>
            </a:pPr>
            <a:r>
              <a:rPr lang="en-US" sz="2000" b="1" dirty="0">
                <a:solidFill>
                  <a:srgbClr val="0070C0"/>
                </a:solidFill>
              </a:rPr>
              <a:t>2.Automantion ​</a:t>
            </a:r>
          </a:p>
          <a:p>
            <a:pPr fontAlgn="base"/>
            <a:r>
              <a:rPr lang="en-US" sz="2000" dirty="0"/>
              <a:t>This ensures that if you insert or delete items, the list automatically renumbers itself.​</a:t>
            </a:r>
          </a:p>
          <a:p>
            <a:pPr marL="0" indent="0" fontAlgn="base">
              <a:buNone/>
            </a:pPr>
            <a:r>
              <a:rPr lang="en-US" sz="2000" b="1" dirty="0">
                <a:solidFill>
                  <a:srgbClr val="0070C0"/>
                </a:solidFill>
              </a:rPr>
              <a:t>3.Accessibility​</a:t>
            </a:r>
          </a:p>
          <a:p>
            <a:pPr fontAlgn="base"/>
            <a:r>
              <a:rPr lang="en-US" sz="2000" dirty="0"/>
              <a:t>Use defined heading style (Heading 1,Heading 2).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28326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23F57-74D8-6707-17B7-0263EB928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References</a:t>
            </a:r>
            <a:endParaRPr lang="en-GB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57FF3F-CD64-1A97-936D-CA81292C25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517904"/>
            <a:ext cx="6347714" cy="4523459"/>
          </a:xfrm>
        </p:spPr>
        <p:txBody>
          <a:bodyPr/>
          <a:lstStyle/>
          <a:p>
            <a:pPr fontAlgn="base"/>
            <a:r>
              <a:rPr lang="en-US" sz="2000" dirty="0" err="1"/>
              <a:t>Doozandeh</a:t>
            </a:r>
            <a:r>
              <a:rPr lang="en-US" sz="2000" dirty="0"/>
              <a:t>, P., &amp; Ritter, F. E. (2019). Some tips for academic writing and using Microsoft Word. XRDS: Crossroads, The ACM Magazine for Students, 26(1), 10–11. </a:t>
            </a:r>
            <a:r>
              <a:rPr lang="en-US" sz="2000" u="sng" dirty="0">
                <a:hlinkClick r:id="rId2"/>
              </a:rPr>
              <a:t>https://doi.org/10.1145/3351470</a:t>
            </a:r>
            <a:r>
              <a:rPr lang="en-US" sz="2000" dirty="0"/>
              <a:t>​</a:t>
            </a:r>
          </a:p>
          <a:p>
            <a:pPr fontAlgn="base"/>
            <a:r>
              <a:rPr lang="en-US" sz="2000" dirty="0"/>
              <a:t>• Fleming, W. (n.d.). 3.1 Document Design &amp; Formatting. Open Oregon Educational Resources.​</a:t>
            </a:r>
          </a:p>
          <a:p>
            <a:pPr fontAlgn="base"/>
            <a:r>
              <a:rPr lang="en-US" sz="2000" dirty="0"/>
              <a:t>• Gessner, K. (n.d.). Best Practices for Document Naming Conventions.​</a:t>
            </a:r>
          </a:p>
          <a:p>
            <a:pPr fontAlgn="base"/>
            <a:r>
              <a:rPr lang="en-US" sz="2000" dirty="0"/>
              <a:t>• Lambert, J. (2013). Microsoft Word 2013 Step By Step. Pearson Education.</a:t>
            </a:r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0090726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2D1299-D04C-D510-148E-DA7802CF7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all" dirty="0"/>
              <a:t>PowerPoint </a:t>
            </a:r>
            <a:r>
              <a:rPr lang="en-US" cap="all" dirty="0" err="1"/>
              <a:t>Presentaion</a:t>
            </a:r>
            <a:r>
              <a:rPr lang="en-US" cap="all" dirty="0"/>
              <a:t> Microsoft Excel</a:t>
            </a:r>
            <a:r>
              <a:rPr lang="en-GB" dirty="0"/>
              <a:t>​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574A48-074A-7CD0-54A3-9DB2870B68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US" cap="small" dirty="0"/>
              <a:t>The topic of discussion Microsoft Excel </a:t>
            </a:r>
            <a:r>
              <a:rPr lang="en-US" dirty="0"/>
              <a:t>​</a:t>
            </a:r>
          </a:p>
          <a:p>
            <a:pPr fontAlgn="base"/>
            <a:r>
              <a:rPr lang="en-US" cap="small" dirty="0"/>
              <a:t>Student Name: </a:t>
            </a:r>
            <a:r>
              <a:rPr lang="en-US" cap="small" dirty="0" err="1"/>
              <a:t>Sojibur</a:t>
            </a:r>
            <a:r>
              <a:rPr lang="en-US" cap="small" dirty="0"/>
              <a:t> Rahman </a:t>
            </a:r>
            <a:r>
              <a:rPr lang="en-US" dirty="0"/>
              <a:t>​</a:t>
            </a:r>
          </a:p>
          <a:p>
            <a:pPr fontAlgn="base"/>
            <a:r>
              <a:rPr lang="en-US" cap="small" dirty="0"/>
              <a:t>Student ID:2542626</a:t>
            </a:r>
            <a:r>
              <a:rPr lang="en-US" dirty="0"/>
              <a:t>​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89242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17972-7B98-01B1-1CA0-6A4D2F3C5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826A2E-B128-6238-36E1-7BCDF6159D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cap="small" dirty="0"/>
              <a:t>Microsoft Excel is popular tool for this generation. We use Excel to simplify many complex task .We generally use Microsoft Excell for maintaining staff </a:t>
            </a:r>
            <a:r>
              <a:rPr lang="en-US" sz="2400" cap="small" dirty="0" err="1"/>
              <a:t>rotas</a:t>
            </a:r>
            <a:r>
              <a:rPr lang="en-US" sz="2400" cap="small" dirty="0"/>
              <a:t> and staff scheduling ,it is very easy and time saver </a:t>
            </a:r>
            <a:r>
              <a:rPr lang="en-US" sz="2400" cap="small" dirty="0" err="1"/>
              <a:t>tools.It</a:t>
            </a:r>
            <a:r>
              <a:rPr lang="en-US" sz="2400" cap="small" dirty="0"/>
              <a:t> allow us to perform various calculation ,including salary management.</a:t>
            </a:r>
            <a:r>
              <a:rPr lang="en-US" sz="2400" dirty="0"/>
              <a:t>​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38540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315D4-A51E-88A7-AEAC-E3ECDC763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all" dirty="0"/>
              <a:t>Why should we Use </a:t>
            </a:r>
            <a:r>
              <a:rPr lang="en-US" cap="all" dirty="0" err="1"/>
              <a:t>ms.Excell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D6C27E-903C-F9A1-0C55-D1D1036D6F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It is a very safe and easy tool to use</a:t>
            </a:r>
          </a:p>
          <a:p>
            <a:pPr marL="0" indent="0">
              <a:buNone/>
            </a:pPr>
            <a:r>
              <a:rPr lang="en-US" dirty="0"/>
              <a:t>It helps us to simplify many complex tasks</a:t>
            </a:r>
          </a:p>
          <a:p>
            <a:pPr marL="0" indent="0">
              <a:buNone/>
            </a:pPr>
            <a:r>
              <a:rPr lang="en-US" dirty="0"/>
              <a:t>It is particularly useful for maintaining staff </a:t>
            </a:r>
            <a:r>
              <a:rPr lang="en-US" dirty="0" err="1"/>
              <a:t>rotas</a:t>
            </a:r>
            <a:r>
              <a:rPr lang="en-US" dirty="0"/>
              <a:t> efficiently</a:t>
            </a:r>
          </a:p>
          <a:p>
            <a:pPr marL="0" indent="0">
              <a:buNone/>
            </a:pPr>
            <a:r>
              <a:rPr lang="en-US" dirty="0"/>
              <a:t>We can also calculate salary and other financial data.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01335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AB526-02EF-5528-4A49-ED7244510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cap="all" dirty="0"/>
              <a:t>Key Feature Useful for Staff Scheduling and Rostering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2C3C65-A097-C260-F862-636B8D6AA7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fontAlgn="base">
              <a:buNone/>
            </a:pPr>
            <a:r>
              <a:rPr lang="en-US" b="1" cap="small" dirty="0">
                <a:solidFill>
                  <a:srgbClr val="0070C0"/>
                </a:solidFill>
              </a:rPr>
              <a:t>1.Use formulas for validation </a:t>
            </a:r>
            <a:r>
              <a:rPr lang="en-US" dirty="0"/>
              <a:t>​</a:t>
            </a:r>
          </a:p>
          <a:p>
            <a:pPr fontAlgn="base"/>
            <a:r>
              <a:rPr lang="en-US" cap="small" dirty="0"/>
              <a:t>It is used to ensure that staff members are working in every shift and performing their duties correctly.</a:t>
            </a:r>
            <a:r>
              <a:rPr lang="en-US" dirty="0"/>
              <a:t>​</a:t>
            </a:r>
          </a:p>
          <a:p>
            <a:pPr marL="0" indent="0" fontAlgn="base">
              <a:buNone/>
            </a:pPr>
            <a:r>
              <a:rPr lang="en-US" b="1" cap="small" dirty="0">
                <a:solidFill>
                  <a:srgbClr val="0070C0"/>
                </a:solidFill>
              </a:rPr>
              <a:t>2.Conditional Formatting.</a:t>
            </a:r>
            <a:r>
              <a:rPr lang="en-US" dirty="0">
                <a:solidFill>
                  <a:srgbClr val="0070C0"/>
                </a:solidFill>
              </a:rPr>
              <a:t>​</a:t>
            </a:r>
          </a:p>
          <a:p>
            <a:pPr fontAlgn="base"/>
            <a:r>
              <a:rPr lang="en-US" cap="small" dirty="0"/>
              <a:t>Rules are applied to highlight cells if maximum working hours are exceeded or if any problems arise in scheduling .</a:t>
            </a:r>
            <a:r>
              <a:rPr lang="en-US" dirty="0"/>
              <a:t>​</a:t>
            </a:r>
          </a:p>
          <a:p>
            <a:pPr marL="0" indent="0" fontAlgn="base">
              <a:buNone/>
            </a:pPr>
            <a:r>
              <a:rPr lang="en-US" b="1" cap="small" dirty="0">
                <a:solidFill>
                  <a:srgbClr val="0070C0"/>
                </a:solidFill>
              </a:rPr>
              <a:t>3.Data protection </a:t>
            </a:r>
            <a:r>
              <a:rPr lang="en-US" dirty="0"/>
              <a:t>​</a:t>
            </a:r>
          </a:p>
          <a:p>
            <a:pPr fontAlgn="base"/>
            <a:r>
              <a:rPr lang="en-US" cap="small" dirty="0"/>
              <a:t>When sharing </a:t>
            </a:r>
            <a:r>
              <a:rPr lang="en-US" cap="small" dirty="0" err="1"/>
              <a:t>rosters,you</a:t>
            </a:r>
            <a:r>
              <a:rPr lang="en-US" cap="small" dirty="0"/>
              <a:t> can the formulas so that no unauthorized changes are made to the core </a:t>
            </a:r>
            <a:r>
              <a:rPr lang="en-US" cap="small" dirty="0" err="1"/>
              <a:t>sheduling</a:t>
            </a:r>
            <a:r>
              <a:rPr lang="en-US" cap="small" dirty="0"/>
              <a:t> structure.</a:t>
            </a:r>
            <a:r>
              <a:rPr lang="en-US" dirty="0"/>
              <a:t>​</a:t>
            </a:r>
          </a:p>
          <a:p>
            <a:pPr marL="0" indent="0" fontAlgn="base">
              <a:buNone/>
            </a:pPr>
            <a:r>
              <a:rPr lang="en-US" b="1" cap="small" dirty="0">
                <a:solidFill>
                  <a:srgbClr val="0070C0"/>
                </a:solidFill>
              </a:rPr>
              <a:t>4.Version Control </a:t>
            </a:r>
            <a:r>
              <a:rPr lang="en-US" dirty="0"/>
              <a:t>​</a:t>
            </a:r>
          </a:p>
          <a:p>
            <a:pPr fontAlgn="base"/>
            <a:r>
              <a:rPr lang="en-US" cap="small" dirty="0"/>
              <a:t>The master Excel roster can be stored on OneDrive so that it can be viewed later .</a:t>
            </a:r>
            <a:r>
              <a:rPr lang="en-US" dirty="0"/>
              <a:t>​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69319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E567B-2761-6043-D22D-B824F259E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7087FE-CDD7-49D7-11D1-BE9DE46C2C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US" cap="small" dirty="0" err="1"/>
              <a:t>Aitken,B</a:t>
            </a:r>
            <a:r>
              <a:rPr lang="en-US" cap="small" dirty="0"/>
              <a:t>.(2022).Excell for operation Management Scheduling and data Analysis .Academic Publishing .</a:t>
            </a:r>
            <a:r>
              <a:rPr lang="en-US" dirty="0"/>
              <a:t>​</a:t>
            </a:r>
          </a:p>
          <a:p>
            <a:pPr fontAlgn="base"/>
            <a:r>
              <a:rPr lang="en-US" cap="small" dirty="0"/>
              <a:t>Miller, S.(2023).Workforce Management: </a:t>
            </a:r>
            <a:r>
              <a:rPr lang="en-US" cap="small" dirty="0" err="1"/>
              <a:t>Mordern</a:t>
            </a:r>
            <a:r>
              <a:rPr lang="en-US" cap="small" dirty="0"/>
              <a:t> Approaches to staff Rostering Business Tech Journal.</a:t>
            </a:r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562712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1033</TotalTime>
  <Words>1557</Words>
  <Application>Microsoft Office PowerPoint</Application>
  <PresentationFormat>On-screen Show (4:3)</PresentationFormat>
  <Paragraphs>181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Facet</vt:lpstr>
      <vt:lpstr>Group1 CerHE Workplace Skills </vt:lpstr>
      <vt:lpstr>PowerPoint Presentation as a Microsoft tool for Staff Training at Riverdale Nursing Home</vt:lpstr>
      <vt:lpstr>Introduction</vt:lpstr>
      <vt:lpstr>What is Microsoft PowerPoint?</vt:lpstr>
      <vt:lpstr>Workplace Task – Staff Training</vt:lpstr>
      <vt:lpstr>Benefit 1 – Consistent Training</vt:lpstr>
      <vt:lpstr>Benefit 2 – Improves Learning by allowing trainers to</vt:lpstr>
      <vt:lpstr>Benefit 3 – Saves Time and Resources by:</vt:lpstr>
      <vt:lpstr>Benefit 4 – Supports Compliance by:</vt:lpstr>
      <vt:lpstr>Limitations of PowerPoint</vt:lpstr>
      <vt:lpstr>Conclusion</vt:lpstr>
      <vt:lpstr>References</vt:lpstr>
      <vt:lpstr>One Drive as a Microsoft tool for Securing and Filing Storage and Sharing</vt:lpstr>
      <vt:lpstr>Introduction</vt:lpstr>
      <vt:lpstr>Why use Microsoft OneDrive​</vt:lpstr>
      <vt:lpstr>Key Features Useful for Microsoft OneDrive </vt:lpstr>
      <vt:lpstr>References</vt:lpstr>
      <vt:lpstr>Writing Care –Related Document with MS Word ​ Name : Zaria Fatima ​ Student Id:2542352</vt:lpstr>
      <vt:lpstr>Why Use MS Word</vt:lpstr>
      <vt:lpstr>Key Feature Useful MS Word ​</vt:lpstr>
      <vt:lpstr>References</vt:lpstr>
      <vt:lpstr>PowerPoint Presentaion Microsoft Excel​</vt:lpstr>
      <vt:lpstr>INTRODUCTION</vt:lpstr>
      <vt:lpstr>Why should we Use ms.Excell</vt:lpstr>
      <vt:lpstr>Key Feature Useful for Staff Scheduling and Rostering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Shahabuddin Sabawoon</dc:creator>
  <cp:keywords/>
  <dc:description>generated using python-pptx</dc:description>
  <cp:lastModifiedBy>Shahabuddin Sabawoon</cp:lastModifiedBy>
  <cp:revision>5</cp:revision>
  <dcterms:created xsi:type="dcterms:W3CDTF">2013-01-27T09:14:16Z</dcterms:created>
  <dcterms:modified xsi:type="dcterms:W3CDTF">2026-06-19T14:19:51Z</dcterms:modified>
  <cp:category/>
</cp:coreProperties>
</file>