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744" r:id="rId2"/>
    <p:sldMasterId id="2147483757" r:id="rId3"/>
  </p:sldMasterIdLst>
  <p:notesMasterIdLst>
    <p:notesMasterId r:id="rId15"/>
  </p:notesMasterIdLst>
  <p:handoutMasterIdLst>
    <p:handoutMasterId r:id="rId16"/>
  </p:handoutMasterIdLst>
  <p:sldIdLst>
    <p:sldId id="256" r:id="rId4"/>
    <p:sldId id="261" r:id="rId5"/>
    <p:sldId id="369" r:id="rId6"/>
    <p:sldId id="257" r:id="rId7"/>
    <p:sldId id="260" r:id="rId8"/>
    <p:sldId id="276" r:id="rId9"/>
    <p:sldId id="366" r:id="rId10"/>
    <p:sldId id="263" r:id="rId11"/>
    <p:sldId id="277" r:id="rId12"/>
    <p:sldId id="363" r:id="rId13"/>
    <p:sldId id="3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BFBE"/>
    <a:srgbClr val="CCEBE6"/>
    <a:srgbClr val="BD9D81"/>
    <a:srgbClr val="87A4B2"/>
    <a:srgbClr val="F09B49"/>
    <a:srgbClr val="C0C2C3"/>
    <a:srgbClr val="E4DCDB"/>
    <a:srgbClr val="0708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44" autoAdjust="0"/>
    <p:restoredTop sz="94660"/>
  </p:normalViewPr>
  <p:slideViewPr>
    <p:cSldViewPr snapToGrid="0">
      <p:cViewPr varScale="1">
        <p:scale>
          <a:sx n="62" d="100"/>
          <a:sy n="62" d="100"/>
        </p:scale>
        <p:origin x="768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-4980"/>
    </p:cViewPr>
  </p:sorterViewPr>
  <p:notesViewPr>
    <p:cSldViewPr snapToGrid="0">
      <p:cViewPr varScale="1">
        <p:scale>
          <a:sx n="55" d="100"/>
          <a:sy n="55" d="100"/>
        </p:scale>
        <p:origin x="2772" y="4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66FA87-70CD-4B97-8B37-5C32C51DAB7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BMMB7012D- Yulianna Daykin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150E70-DF79-4FD2-9D4E-637450927C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885463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DDBC51-FE71-4CA4-A38E-D02745B3730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BMMB7012D- 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57BD11-2250-490E-BD58-98B041AFB0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64060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57BD11-2250-490E-BD58-98B041AFB00B}" type="slidenum">
              <a:rPr lang="en-US" smtClean="0"/>
              <a:t>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8CAB26-0464-4402-9B36-668E7836861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2102165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57BD11-2250-490E-BD58-98B041AFB00B}" type="slidenum">
              <a:rPr lang="en-US" smtClean="0"/>
              <a:t>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41A68-41D1-4DFC-A250-A238284529C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34912183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8506E8-278C-4849-B3C0-27A1051376A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15623739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173E1A-550F-429C-94B2-EBA45292F82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15623739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9684E2-25DF-418E-9F89-ADF637D96CD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33254482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Facebook is the most important social media platform. With 800 million users, if it were a country it would be the third largest country in the world. </a:t>
            </a:r>
            <a:r>
              <a:rPr lang="en-GB" sz="1800" dirty="0">
                <a:solidFill>
                  <a:srgbClr val="53565A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SARAVANAKUMAR and SUGANTHALAKSHMI, 2012, p.4449)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57BD11-2250-490E-BD58-98B041AFB00B}" type="slidenum">
              <a:rPr lang="en-US" smtClean="0"/>
              <a:t>7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76B65-A8F6-4229-A130-98480B4AF21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40356680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57BD11-2250-490E-BD58-98B041AFB00B}" type="slidenum">
              <a:rPr lang="en-US" smtClean="0"/>
              <a:t>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BA1D72-CE2F-43DE-AC7C-89FB1007D11A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10298842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57BD11-2250-490E-BD58-98B041AFB00B}" type="slidenum">
              <a:rPr lang="en-US" smtClean="0"/>
              <a:t>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54CD0-10DF-465F-8D94-6699203D6DEF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BMMB7012D- 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3156081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911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466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841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60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590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679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343650" y="1771650"/>
            <a:ext cx="5276850" cy="379095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121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2828925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3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004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99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5780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413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318427" y="1541417"/>
            <a:ext cx="5287093" cy="301942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56924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7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3411764" cy="427543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Picture Placeholder 7"/>
          <p:cNvSpPr>
            <a:spLocks noGrp="1"/>
          </p:cNvSpPr>
          <p:nvPr>
            <p:ph type="pic" sz="quarter" idx="12"/>
          </p:nvPr>
        </p:nvSpPr>
        <p:spPr>
          <a:xfrm>
            <a:off x="3411764" y="4275438"/>
            <a:ext cx="5073209" cy="2582562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2567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4905829" y="3460437"/>
            <a:ext cx="2075542" cy="267017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7170057" y="899886"/>
            <a:ext cx="2496457" cy="5230726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5425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7"/>
          <p:cNvSpPr>
            <a:spLocks noGrp="1"/>
          </p:cNvSpPr>
          <p:nvPr>
            <p:ph type="pic" sz="quarter" idx="11"/>
          </p:nvPr>
        </p:nvSpPr>
        <p:spPr>
          <a:xfrm>
            <a:off x="6487298" y="3150973"/>
            <a:ext cx="5485617" cy="292895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2505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/>
          <p:cNvSpPr>
            <a:spLocks noGrp="1"/>
          </p:cNvSpPr>
          <p:nvPr>
            <p:ph type="pic" sz="quarter" idx="13"/>
          </p:nvPr>
        </p:nvSpPr>
        <p:spPr>
          <a:xfrm>
            <a:off x="7372350" y="188913"/>
            <a:ext cx="4692650" cy="6415087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8181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D3D70656-C88E-47A8-AF4E-6796ABD03767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2886303" y="2510388"/>
            <a:ext cx="1956363" cy="1653758"/>
          </a:xfrm>
          <a:custGeom>
            <a:avLst/>
            <a:gdLst>
              <a:gd name="connsiteX0" fmla="*/ 0 w 4449620"/>
              <a:gd name="connsiteY0" fmla="*/ 0 h 3760873"/>
              <a:gd name="connsiteX1" fmla="*/ 4449620 w 4449620"/>
              <a:gd name="connsiteY1" fmla="*/ 0 h 3760873"/>
              <a:gd name="connsiteX2" fmla="*/ 4449620 w 4449620"/>
              <a:gd name="connsiteY2" fmla="*/ 3760873 h 3760873"/>
              <a:gd name="connsiteX3" fmla="*/ 0 w 4449620"/>
              <a:gd name="connsiteY3" fmla="*/ 3760873 h 3760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49620" h="3760873">
                <a:moveTo>
                  <a:pt x="0" y="0"/>
                </a:moveTo>
                <a:lnTo>
                  <a:pt x="4449620" y="0"/>
                </a:lnTo>
                <a:lnTo>
                  <a:pt x="4449620" y="3760873"/>
                </a:lnTo>
                <a:lnTo>
                  <a:pt x="0" y="3760873"/>
                </a:lnTo>
                <a:close/>
              </a:path>
            </a:pathLst>
          </a:custGeom>
          <a:noFill/>
        </p:spPr>
        <p:txBody>
          <a:bodyPr anchor="ctr"/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2C696FB3-7798-452D-A70D-9F9025FD10F5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5210101" y="2510388"/>
            <a:ext cx="1956363" cy="1653758"/>
          </a:xfrm>
          <a:custGeom>
            <a:avLst/>
            <a:gdLst>
              <a:gd name="connsiteX0" fmla="*/ 0 w 4449620"/>
              <a:gd name="connsiteY0" fmla="*/ 0 h 3760873"/>
              <a:gd name="connsiteX1" fmla="*/ 4449620 w 4449620"/>
              <a:gd name="connsiteY1" fmla="*/ 0 h 3760873"/>
              <a:gd name="connsiteX2" fmla="*/ 4449620 w 4449620"/>
              <a:gd name="connsiteY2" fmla="*/ 3760873 h 3760873"/>
              <a:gd name="connsiteX3" fmla="*/ 0 w 4449620"/>
              <a:gd name="connsiteY3" fmla="*/ 3760873 h 3760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49620" h="3760873">
                <a:moveTo>
                  <a:pt x="0" y="0"/>
                </a:moveTo>
                <a:lnTo>
                  <a:pt x="4449620" y="0"/>
                </a:lnTo>
                <a:lnTo>
                  <a:pt x="4449620" y="3760873"/>
                </a:lnTo>
                <a:lnTo>
                  <a:pt x="0" y="3760873"/>
                </a:lnTo>
                <a:close/>
              </a:path>
            </a:pathLst>
          </a:custGeom>
          <a:noFill/>
        </p:spPr>
        <p:txBody>
          <a:bodyPr anchor="ctr"/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20011766-26D5-4106-9378-06DEFFB04B69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533898" y="2510388"/>
            <a:ext cx="1956363" cy="1653758"/>
          </a:xfrm>
          <a:custGeom>
            <a:avLst/>
            <a:gdLst>
              <a:gd name="connsiteX0" fmla="*/ 0 w 4449620"/>
              <a:gd name="connsiteY0" fmla="*/ 0 h 3760873"/>
              <a:gd name="connsiteX1" fmla="*/ 4449620 w 4449620"/>
              <a:gd name="connsiteY1" fmla="*/ 0 h 3760873"/>
              <a:gd name="connsiteX2" fmla="*/ 4449620 w 4449620"/>
              <a:gd name="connsiteY2" fmla="*/ 3760873 h 3760873"/>
              <a:gd name="connsiteX3" fmla="*/ 0 w 4449620"/>
              <a:gd name="connsiteY3" fmla="*/ 3760873 h 3760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49620" h="3760873">
                <a:moveTo>
                  <a:pt x="0" y="0"/>
                </a:moveTo>
                <a:lnTo>
                  <a:pt x="4449620" y="0"/>
                </a:lnTo>
                <a:lnTo>
                  <a:pt x="4449620" y="3760873"/>
                </a:lnTo>
                <a:lnTo>
                  <a:pt x="0" y="3760873"/>
                </a:lnTo>
                <a:close/>
              </a:path>
            </a:pathLst>
          </a:custGeom>
          <a:noFill/>
        </p:spPr>
        <p:txBody>
          <a:bodyPr anchor="ctr"/>
          <a:lstStyle>
            <a:lvl1pPr>
              <a:defRPr lang="en-US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941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288" fill="hold" grpId="0" nodeType="withEffect" nodePh="1">
                                  <p:stCondLst>
                                    <p:cond delay="10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288" fill="hold" grpId="0" nodeType="withEffect" nodePh="1">
                                  <p:stCondLst>
                                    <p:cond delay="20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2"/>
          <p:cNvSpPr>
            <a:spLocks noGrp="1"/>
          </p:cNvSpPr>
          <p:nvPr>
            <p:ph type="pic" sz="quarter" idx="44"/>
          </p:nvPr>
        </p:nvSpPr>
        <p:spPr>
          <a:xfrm>
            <a:off x="612547" y="636139"/>
            <a:ext cx="5526995" cy="5526995"/>
          </a:xfrm>
        </p:spPr>
        <p:txBody>
          <a:bodyPr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43"/>
          </p:nvPr>
        </p:nvSpPr>
        <p:spPr>
          <a:xfrm>
            <a:off x="5111976" y="2447819"/>
            <a:ext cx="2922467" cy="2922467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5835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ster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5458437" y="762410"/>
            <a:ext cx="5522054" cy="5414504"/>
          </a:xfrm>
          <a:custGeom>
            <a:avLst/>
            <a:gdLst>
              <a:gd name="connsiteX0" fmla="*/ 0 w 7023364"/>
              <a:gd name="connsiteY0" fmla="*/ 0 h 6886575"/>
              <a:gd name="connsiteX1" fmla="*/ 7023364 w 7023364"/>
              <a:gd name="connsiteY1" fmla="*/ 0 h 6886575"/>
              <a:gd name="connsiteX2" fmla="*/ 7023364 w 7023364"/>
              <a:gd name="connsiteY2" fmla="*/ 6886575 h 6886575"/>
              <a:gd name="connsiteX3" fmla="*/ 3049446 w 7023364"/>
              <a:gd name="connsiteY3" fmla="*/ 6886575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23364" h="6886575">
                <a:moveTo>
                  <a:pt x="0" y="0"/>
                </a:moveTo>
                <a:lnTo>
                  <a:pt x="7023364" y="0"/>
                </a:lnTo>
                <a:lnTo>
                  <a:pt x="7023364" y="6886575"/>
                </a:lnTo>
                <a:lnTo>
                  <a:pt x="3049446" y="688657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97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3000"/>
    </mc:Choice>
    <mc:Fallback xmlns="">
      <p:transition advClick="0" advTm="3000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0"/>
          <p:cNvSpPr>
            <a:spLocks noGrp="1"/>
          </p:cNvSpPr>
          <p:nvPr>
            <p:ph type="pic" sz="quarter" idx="14"/>
          </p:nvPr>
        </p:nvSpPr>
        <p:spPr>
          <a:xfrm>
            <a:off x="1771652" y="584199"/>
            <a:ext cx="2724148" cy="3568701"/>
          </a:xfrm>
        </p:spPr>
        <p:txBody>
          <a:bodyPr/>
          <a:lstStyle/>
          <a:p>
            <a:endParaRPr lang="en-US"/>
          </a:p>
        </p:txBody>
      </p:sp>
      <p:sp>
        <p:nvSpPr>
          <p:cNvPr id="3" name="Picture Placeholder 20"/>
          <p:cNvSpPr>
            <a:spLocks noGrp="1"/>
          </p:cNvSpPr>
          <p:nvPr>
            <p:ph type="pic" sz="quarter" idx="15"/>
          </p:nvPr>
        </p:nvSpPr>
        <p:spPr>
          <a:xfrm>
            <a:off x="6083301" y="3416300"/>
            <a:ext cx="5829299" cy="3149601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807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7875660" cy="6858000"/>
          </a:xfrm>
          <a:custGeom>
            <a:avLst/>
            <a:gdLst>
              <a:gd name="connsiteX0" fmla="*/ 0 w 7875660"/>
              <a:gd name="connsiteY0" fmla="*/ 0 h 6858000"/>
              <a:gd name="connsiteX1" fmla="*/ 3556315 w 7875660"/>
              <a:gd name="connsiteY1" fmla="*/ 0 h 6858000"/>
              <a:gd name="connsiteX2" fmla="*/ 7875660 w 7875660"/>
              <a:gd name="connsiteY2" fmla="*/ 6858000 h 6858000"/>
              <a:gd name="connsiteX3" fmla="*/ 0 w 787566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5660" h="6858000">
                <a:moveTo>
                  <a:pt x="0" y="0"/>
                </a:moveTo>
                <a:lnTo>
                  <a:pt x="3556315" y="0"/>
                </a:lnTo>
                <a:lnTo>
                  <a:pt x="787566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08375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4316339" y="0"/>
            <a:ext cx="7875660" cy="6858000"/>
          </a:xfrm>
          <a:custGeom>
            <a:avLst/>
            <a:gdLst>
              <a:gd name="connsiteX0" fmla="*/ 4319345 w 7875660"/>
              <a:gd name="connsiteY0" fmla="*/ 0 h 6858000"/>
              <a:gd name="connsiteX1" fmla="*/ 7875660 w 7875660"/>
              <a:gd name="connsiteY1" fmla="*/ 0 h 6858000"/>
              <a:gd name="connsiteX2" fmla="*/ 7875660 w 7875660"/>
              <a:gd name="connsiteY2" fmla="*/ 6858000 h 6858000"/>
              <a:gd name="connsiteX3" fmla="*/ 0 w 787566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75660" h="6858000">
                <a:moveTo>
                  <a:pt x="4319345" y="0"/>
                </a:moveTo>
                <a:lnTo>
                  <a:pt x="7875660" y="0"/>
                </a:lnTo>
                <a:lnTo>
                  <a:pt x="787566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5735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4905829" y="3460437"/>
            <a:ext cx="2075542" cy="267017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7170057" y="899886"/>
            <a:ext cx="2496457" cy="5230726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7624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318427" y="1541417"/>
            <a:ext cx="5287093" cy="301942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452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69384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9149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173600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06946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2283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29147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5683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3835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310483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01732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391919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318427" y="1541417"/>
            <a:ext cx="5287093" cy="301942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14617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2398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30473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963347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07884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41904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5648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5883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2248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49071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49079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385683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7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3411764" cy="427543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Picture Placeholder 7"/>
          <p:cNvSpPr>
            <a:spLocks noGrp="1"/>
          </p:cNvSpPr>
          <p:nvPr>
            <p:ph type="pic" sz="quarter" idx="12"/>
          </p:nvPr>
        </p:nvSpPr>
        <p:spPr>
          <a:xfrm>
            <a:off x="3411764" y="4275438"/>
            <a:ext cx="5073209" cy="2582562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462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278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4" r:id="rId14"/>
    <p:sldLayoutId id="2147483665" r:id="rId15"/>
    <p:sldLayoutId id="2147483667" r:id="rId16"/>
    <p:sldLayoutId id="2147483715" r:id="rId17"/>
    <p:sldLayoutId id="2147483679" r:id="rId18"/>
    <p:sldLayoutId id="2147483680" r:id="rId19"/>
    <p:sldLayoutId id="2147483714" r:id="rId20"/>
    <p:sldLayoutId id="2147483720" r:id="rId21"/>
    <p:sldLayoutId id="2147483723" r:id="rId22"/>
    <p:sldLayoutId id="2147483724" r:id="rId23"/>
    <p:sldLayoutId id="2147483743" r:id="rId24"/>
    <p:sldLayoutId id="2147483770" r:id="rId2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9947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sldNum="0" hd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BMMB7012D-Yulianna Daykin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D675530A-825D-482F-91B4-0C312E4E765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5821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hf sldNum="0" hdr="0" dt="0"/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5.m4a"/><Relationship Id="rId7" Type="http://schemas.openxmlformats.org/officeDocument/2006/relationships/image" Target="../media/image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37.xml"/><Relationship Id="rId4" Type="http://schemas.openxmlformats.org/officeDocument/2006/relationships/audio" Target="../media/media5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media" Target="../media/media10.m4a"/><Relationship Id="rId7" Type="http://schemas.openxmlformats.org/officeDocument/2006/relationships/image" Target="../media/image11.jpe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16.xml"/><Relationship Id="rId4" Type="http://schemas.openxmlformats.org/officeDocument/2006/relationships/audio" Target="../media/media10.m4a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13.m4a"/><Relationship Id="rId7" Type="http://schemas.microsoft.com/office/2007/relationships/hdphoto" Target="../media/hdphoto1.wdp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4.png"/><Relationship Id="rId5" Type="http://schemas.openxmlformats.org/officeDocument/2006/relationships/slideLayout" Target="../slideLayouts/slideLayout21.xml"/><Relationship Id="rId4" Type="http://schemas.openxmlformats.org/officeDocument/2006/relationships/audio" Target="../media/media13.m4a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E0BB0F6-0283-4E63-A725-19C26494DE4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</p:sp>
      <p:pic>
        <p:nvPicPr>
          <p:cNvPr id="1026" name="Picture 2" descr="Three Things That All Social Networks Have In Common - Business 2 ...">
            <a:extLst>
              <a:ext uri="{FF2B5EF4-FFF2-40B4-BE49-F238E27FC236}">
                <a16:creationId xmlns:a16="http://schemas.microsoft.com/office/drawing/2014/main" id="{D03084C2-D714-4897-B849-6F2E34E16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09" y="0"/>
            <a:ext cx="1199679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052826" y="1733639"/>
            <a:ext cx="6294922" cy="3480390"/>
          </a:xfrm>
          <a:prstGeom prst="rect">
            <a:avLst/>
          </a:prstGeom>
          <a:solidFill>
            <a:srgbClr val="FBBFBE"/>
          </a:solidFill>
          <a:ln>
            <a:noFill/>
          </a:ln>
          <a:effectLst>
            <a:outerShdw blurRad="431800" dir="1200000" sx="108000" sy="108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73312" y="1733639"/>
            <a:ext cx="585395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6600" b="1" dirty="0">
                <a:solidFill>
                  <a:schemeClr val="bg1"/>
                </a:solidFill>
                <a:latin typeface="Kelson Sans" panose="02000500000000000000" pitchFamily="50" charset="0"/>
                <a:ea typeface="Montserrat" charset="0"/>
                <a:cs typeface="Montserrat" charset="0"/>
              </a:rPr>
              <a:t>Social media</a:t>
            </a:r>
          </a:p>
          <a:p>
            <a:pPr algn="ctr">
              <a:lnSpc>
                <a:spcPct val="100000"/>
              </a:lnSpc>
            </a:pPr>
            <a:r>
              <a:rPr lang="en-US" sz="6600" dirty="0">
                <a:solidFill>
                  <a:schemeClr val="bg1"/>
                </a:solidFill>
                <a:latin typeface="Kelson Sans" panose="02000500000000000000" pitchFamily="50" charset="0"/>
                <a:ea typeface="Montserrat" charset="0"/>
                <a:cs typeface="Montserrat" charset="0"/>
              </a:rPr>
              <a:t>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773136" y="2694772"/>
            <a:ext cx="485430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2400" spc="300" dirty="0">
                <a:latin typeface="Lato" panose="020F0502020204030203" pitchFamily="34" charset="0"/>
                <a:ea typeface="Montserrat" charset="0"/>
                <a:cs typeface="Montserrat" charset="0"/>
              </a:rPr>
              <a:t>Marketing Management</a:t>
            </a:r>
          </a:p>
          <a:p>
            <a:pPr algn="ctr">
              <a:lnSpc>
                <a:spcPct val="100000"/>
              </a:lnSpc>
            </a:pPr>
            <a:r>
              <a:rPr lang="en-GB" dirty="0"/>
              <a:t>BMMB7012D</a:t>
            </a:r>
            <a:r>
              <a:rPr lang="en-US" sz="2400" spc="300" dirty="0">
                <a:solidFill>
                  <a:schemeClr val="bg1"/>
                </a:solidFill>
                <a:latin typeface="Lato" panose="020F0502020204030203" pitchFamily="34" charset="0"/>
                <a:ea typeface="Montserrat" charset="0"/>
                <a:cs typeface="Montserrat" charset="0"/>
              </a:rPr>
              <a:t> </a:t>
            </a:r>
          </a:p>
          <a:p>
            <a:pPr algn="ctr">
              <a:lnSpc>
                <a:spcPct val="100000"/>
              </a:lnSpc>
            </a:pPr>
            <a:r>
              <a:rPr lang="en-US" sz="2400" spc="300" dirty="0">
                <a:solidFill>
                  <a:schemeClr val="bg1"/>
                </a:solidFill>
                <a:latin typeface="Lato" panose="020F0502020204030203" pitchFamily="34" charset="0"/>
                <a:ea typeface="Montserrat" charset="0"/>
                <a:cs typeface="Montserrat" charset="0"/>
              </a:rPr>
              <a:t>Student Number: </a:t>
            </a:r>
          </a:p>
          <a:p>
            <a:pPr algn="ctr">
              <a:lnSpc>
                <a:spcPct val="100000"/>
              </a:lnSpc>
            </a:pPr>
            <a:r>
              <a:rPr lang="en-GB" dirty="0"/>
              <a:t>1912407</a:t>
            </a:r>
          </a:p>
          <a:p>
            <a:pPr algn="ctr">
              <a:lnSpc>
                <a:spcPct val="100000"/>
              </a:lnSpc>
            </a:pPr>
            <a:r>
              <a:rPr lang="en-GB" sz="2400" spc="300" dirty="0">
                <a:solidFill>
                  <a:schemeClr val="bg1"/>
                </a:solidFill>
                <a:latin typeface="Lato" panose="020F0502020204030203" pitchFamily="34" charset="0"/>
                <a:ea typeface="Montserrat" charset="0"/>
                <a:cs typeface="Montserrat" charset="0"/>
              </a:rPr>
              <a:t>Date of submission: </a:t>
            </a:r>
            <a:r>
              <a:rPr lang="en-GB" spc="300" dirty="0">
                <a:latin typeface="Calibri" panose="020F0502020204030204" pitchFamily="34" charset="0"/>
                <a:ea typeface="Montserrat" charset="0"/>
                <a:cs typeface="Calibri" panose="020F0502020204030204" pitchFamily="34" charset="0"/>
              </a:rPr>
              <a:t>21/06/2020</a:t>
            </a:r>
            <a:endParaRPr lang="en-US" spc="300" dirty="0">
              <a:latin typeface="Calibri" panose="020F0502020204030204" pitchFamily="34" charset="0"/>
              <a:ea typeface="Montserrat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4396E6-421B-49E9-981A-B76863D22E39}"/>
              </a:ext>
            </a:extLst>
          </p:cNvPr>
          <p:cNvSpPr txBox="1"/>
          <p:nvPr/>
        </p:nvSpPr>
        <p:spPr>
          <a:xfrm>
            <a:off x="3773136" y="4651927"/>
            <a:ext cx="48543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2400" spc="300" dirty="0">
                <a:solidFill>
                  <a:schemeClr val="bg1"/>
                </a:solidFill>
                <a:latin typeface="Lato" panose="020F0502020204030203" pitchFamily="34" charset="0"/>
                <a:ea typeface="Montserrat" charset="0"/>
                <a:cs typeface="Montserrat" charset="0"/>
              </a:rPr>
              <a:t>Yulianna Daykin</a:t>
            </a:r>
          </a:p>
          <a:p>
            <a:pPr algn="ctr">
              <a:lnSpc>
                <a:spcPct val="100000"/>
              </a:lnSpc>
            </a:pPr>
            <a:endParaRPr lang="en-US" sz="2400" spc="300" dirty="0">
              <a:solidFill>
                <a:schemeClr val="bg1"/>
              </a:solidFill>
              <a:latin typeface="Lato" panose="020F0502020204030203" pitchFamily="34" charset="0"/>
              <a:ea typeface="Montserrat" charset="0"/>
              <a:cs typeface="Montserrat" charset="0"/>
            </a:endParaRPr>
          </a:p>
        </p:txBody>
      </p:sp>
      <p:pic>
        <p:nvPicPr>
          <p:cNvPr id="2" name="Recorded Sound 1">
            <a:hlinkClick r:id="" action="ppaction://media"/>
            <a:extLst>
              <a:ext uri="{FF2B5EF4-FFF2-40B4-BE49-F238E27FC236}">
                <a16:creationId xmlns:a16="http://schemas.microsoft.com/office/drawing/2014/main" id="{C569917A-BE63-41B7-9E25-6FFDF09D8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448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306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6" grpId="0"/>
      <p:bldP spid="8" grpId="0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Five Ways Social Media Can Help Your Start-Up | Features | Social ...">
            <a:extLst>
              <a:ext uri="{FF2B5EF4-FFF2-40B4-BE49-F238E27FC236}">
                <a16:creationId xmlns:a16="http://schemas.microsoft.com/office/drawing/2014/main" id="{5B7CDB63-DCDA-4D87-BD82-F64A4125B4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9554" y="2059282"/>
            <a:ext cx="5484578" cy="415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ight Triangle 13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ight Triangle 14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87A4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4085556" y="483965"/>
            <a:ext cx="45310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4800" dirty="0">
                <a:latin typeface="Kelson Sans" panose="02000500000000000000" pitchFamily="50" charset="0"/>
                <a:ea typeface="Montserrat" charset="0"/>
                <a:cs typeface="Montserrat" charset="0"/>
              </a:rPr>
              <a:t>Contents</a:t>
            </a:r>
          </a:p>
        </p:txBody>
      </p:sp>
      <p:sp>
        <p:nvSpPr>
          <p:cNvPr id="8" name="Rectangle 7"/>
          <p:cNvSpPr/>
          <p:nvPr/>
        </p:nvSpPr>
        <p:spPr>
          <a:xfrm>
            <a:off x="1335231" y="1917047"/>
            <a:ext cx="3803141" cy="36394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Social Media and Marketing Management: Why?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Social media in Marketing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Engagement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sz="2000" dirty="0"/>
              <a:t>Innovation and co-creation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GB" sz="2000" dirty="0"/>
              <a:t>Authenticity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Benefits of social media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How organisations need to react to meet the challenges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Conclusion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Bibliography</a:t>
            </a:r>
          </a:p>
          <a:p>
            <a:endParaRPr lang="en-GB" sz="1050" dirty="0"/>
          </a:p>
        </p:txBody>
      </p:sp>
      <p:pic>
        <p:nvPicPr>
          <p:cNvPr id="3" name="Recorded Sound 2">
            <a:hlinkClick r:id="" action="ppaction://media"/>
            <a:extLst>
              <a:ext uri="{FF2B5EF4-FFF2-40B4-BE49-F238E27FC236}">
                <a16:creationId xmlns:a16="http://schemas.microsoft.com/office/drawing/2014/main" id="{CF274E3A-37E1-477D-A12A-ADC973A66D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041C1D-5090-4711-8095-5501A98B1B68}"/>
              </a:ext>
            </a:extLst>
          </p:cNvPr>
          <p:cNvSpPr txBox="1"/>
          <p:nvPr/>
        </p:nvSpPr>
        <p:spPr>
          <a:xfrm>
            <a:off x="4398206" y="6374035"/>
            <a:ext cx="6107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BMMB7012D-Yulianna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1851276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16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7D582EF-86C9-4687-B44C-A13A2EAC9C51}"/>
              </a:ext>
            </a:extLst>
          </p:cNvPr>
          <p:cNvSpPr/>
          <p:nvPr/>
        </p:nvSpPr>
        <p:spPr>
          <a:xfrm>
            <a:off x="4939276" y="4633200"/>
            <a:ext cx="2748731" cy="1470754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CEBE6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39B4A1F-85F8-47DB-9937-81743DFD4FB6}"/>
              </a:ext>
            </a:extLst>
          </p:cNvPr>
          <p:cNvSpPr/>
          <p:nvPr/>
        </p:nvSpPr>
        <p:spPr>
          <a:xfrm>
            <a:off x="8692770" y="3424323"/>
            <a:ext cx="2748731" cy="1470754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CEBE6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7A7494B-D80F-4D43-BFF1-59767DAFB0C6}"/>
              </a:ext>
            </a:extLst>
          </p:cNvPr>
          <p:cNvSpPr/>
          <p:nvPr/>
        </p:nvSpPr>
        <p:spPr>
          <a:xfrm>
            <a:off x="8692770" y="1427353"/>
            <a:ext cx="2571219" cy="1470754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CEBE6"/>
              </a:solidFill>
            </a:endParaRPr>
          </a:p>
        </p:txBody>
      </p:sp>
      <p:sp>
        <p:nvSpPr>
          <p:cNvPr id="22" name="Right Triangle 21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2144558" y="-12402"/>
            <a:ext cx="350405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 </a:t>
            </a:r>
          </a:p>
          <a:p>
            <a:pPr algn="ctr"/>
            <a:r>
              <a:rPr lang="en-GB" sz="3200" b="1" dirty="0"/>
              <a:t>Marketing Management and Social Media: Why?</a:t>
            </a:r>
            <a:endParaRPr lang="en-GB" sz="3200" dirty="0"/>
          </a:p>
        </p:txBody>
      </p:sp>
      <p:sp>
        <p:nvSpPr>
          <p:cNvPr id="3" name="Rectangle 2"/>
          <p:cNvSpPr/>
          <p:nvPr/>
        </p:nvSpPr>
        <p:spPr>
          <a:xfrm>
            <a:off x="4970533" y="2688945"/>
            <a:ext cx="2748731" cy="1470754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CEBE6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194985" y="3190203"/>
            <a:ext cx="229982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dirty="0"/>
              <a:t>Staple in the 21</a:t>
            </a:r>
            <a:r>
              <a:rPr lang="en-GB" baseline="30000" dirty="0"/>
              <a:t>st</a:t>
            </a:r>
            <a:r>
              <a:rPr lang="en-GB" dirty="0"/>
              <a:t> century </a:t>
            </a:r>
          </a:p>
          <a:p>
            <a:pPr algn="ctr"/>
            <a:r>
              <a:rPr lang="en-GB" sz="1100" dirty="0"/>
              <a:t>(SARAVANAKUMAR and SUGANTHALAKSHMI, 2012, p.4445)</a:t>
            </a:r>
          </a:p>
          <a:p>
            <a:pPr lvl="0" algn="ctr"/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8828969" y="1897272"/>
            <a:ext cx="2298819" cy="746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Critical for survival</a:t>
            </a:r>
          </a:p>
          <a:p>
            <a:pPr algn="ctr"/>
            <a:r>
              <a:rPr lang="en-GB" sz="1400" dirty="0"/>
              <a:t>(</a:t>
            </a:r>
            <a:r>
              <a:rPr lang="en-GB" sz="1400" dirty="0" err="1"/>
              <a:t>Constantinides</a:t>
            </a:r>
            <a:r>
              <a:rPr lang="en-GB" sz="1400" dirty="0"/>
              <a:t>, 2014, p. 41)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  <a:latin typeface="Lato" panose="020F0502020204030203" pitchFamily="34" charset="0"/>
              </a:rPr>
              <a:t>. </a:t>
            </a:r>
          </a:p>
        </p:txBody>
      </p:sp>
      <p:sp>
        <p:nvSpPr>
          <p:cNvPr id="21" name="Right Triangle 20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7CE65C-AF9E-4EC4-9B6D-371962C931DA}"/>
              </a:ext>
            </a:extLst>
          </p:cNvPr>
          <p:cNvSpPr txBox="1"/>
          <p:nvPr/>
        </p:nvSpPr>
        <p:spPr>
          <a:xfrm>
            <a:off x="8964164" y="3836534"/>
            <a:ext cx="229982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dirty="0"/>
              <a:t>market has shifted to Social Media</a:t>
            </a:r>
          </a:p>
          <a:p>
            <a:pPr lvl="0" algn="ctr"/>
            <a:r>
              <a:rPr lang="en-GB" sz="1400" dirty="0"/>
              <a:t> (</a:t>
            </a:r>
            <a:r>
              <a:rPr lang="en-GB" sz="1400" dirty="0" err="1"/>
              <a:t>Constantinides</a:t>
            </a:r>
            <a:r>
              <a:rPr lang="en-GB" sz="1400" dirty="0"/>
              <a:t>, 2014, p. 42)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954954" y="4895077"/>
            <a:ext cx="2675822" cy="12130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dirty="0"/>
              <a:t>Aids to increase exposure and awareness</a:t>
            </a:r>
          </a:p>
          <a:p>
            <a:pPr algn="ctr">
              <a:lnSpc>
                <a:spcPct val="150000"/>
              </a:lnSpc>
            </a:pPr>
            <a:r>
              <a:rPr lang="en-GB" sz="1400" dirty="0"/>
              <a:t>(</a:t>
            </a:r>
            <a:r>
              <a:rPr lang="en-GB" sz="1400" dirty="0" err="1"/>
              <a:t>Neti</a:t>
            </a:r>
            <a:r>
              <a:rPr lang="en-GB" sz="1400" dirty="0"/>
              <a:t>, 2011, p.6)</a:t>
            </a:r>
          </a:p>
        </p:txBody>
      </p:sp>
      <p:pic>
        <p:nvPicPr>
          <p:cNvPr id="1026" name="Picture 2" descr="The hidden costs of social media in African elections – the case ...">
            <a:extLst>
              <a:ext uri="{FF2B5EF4-FFF2-40B4-BE49-F238E27FC236}">
                <a16:creationId xmlns:a16="http://schemas.microsoft.com/office/drawing/2014/main" id="{6CFCFFA4-7C9C-4E53-B674-B232BD33FC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5" y="2259578"/>
            <a:ext cx="4876800" cy="354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 3">
            <a:hlinkClick r:id="" action="ppaction://media"/>
            <a:extLst>
              <a:ext uri="{FF2B5EF4-FFF2-40B4-BE49-F238E27FC236}">
                <a16:creationId xmlns:a16="http://schemas.microsoft.com/office/drawing/2014/main" id="{D7AE5556-2BD9-4569-BF74-626B459895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396F4D-EC04-4BDF-B70E-6CA95A209039}"/>
              </a:ext>
            </a:extLst>
          </p:cNvPr>
          <p:cNvSpPr txBox="1"/>
          <p:nvPr/>
        </p:nvSpPr>
        <p:spPr>
          <a:xfrm>
            <a:off x="4361341" y="6373866"/>
            <a:ext cx="4602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BMMB7012D-Yulianna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81007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855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2" grpId="0"/>
      <p:bldP spid="17" grpId="0"/>
      <p:bldP spid="9" grpId="0"/>
      <p:bldP spid="19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7A7494B-D80F-4D43-BFF1-59767DAFB0C6}"/>
              </a:ext>
            </a:extLst>
          </p:cNvPr>
          <p:cNvSpPr/>
          <p:nvPr/>
        </p:nvSpPr>
        <p:spPr>
          <a:xfrm>
            <a:off x="8718082" y="2908741"/>
            <a:ext cx="2571219" cy="1470754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CEBE6"/>
              </a:solidFill>
            </a:endParaRPr>
          </a:p>
        </p:txBody>
      </p:sp>
      <p:sp>
        <p:nvSpPr>
          <p:cNvPr id="22" name="Right Triangle 21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2377487" y="681264"/>
            <a:ext cx="350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Social media in Marketing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202219" y="4524940"/>
            <a:ext cx="2906829" cy="1399486"/>
          </a:xfrm>
          <a:prstGeom prst="roundRect">
            <a:avLst/>
          </a:prstGeom>
          <a:solidFill>
            <a:srgbClr val="87A4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4402839" y="2908741"/>
            <a:ext cx="2748731" cy="1470754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CCEBE6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627291" y="3182452"/>
            <a:ext cx="22998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dirty="0"/>
              <a:t>Most companies use social media without a strategic plan. </a:t>
            </a:r>
          </a:p>
        </p:txBody>
      </p:sp>
      <p:sp>
        <p:nvSpPr>
          <p:cNvPr id="10" name="Rectangle 9"/>
          <p:cNvSpPr/>
          <p:nvPr/>
        </p:nvSpPr>
        <p:spPr>
          <a:xfrm>
            <a:off x="693020" y="4429577"/>
            <a:ext cx="2658193" cy="2286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853003" y="3067666"/>
            <a:ext cx="2298819" cy="13619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Only 1 in 10 companies think they use social media effectively. 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  <a:latin typeface="Lato" panose="020F0502020204030203" pitchFamily="34" charset="0"/>
              </a:rPr>
              <a:t>. </a:t>
            </a:r>
          </a:p>
        </p:txBody>
      </p:sp>
      <p:sp>
        <p:nvSpPr>
          <p:cNvPr id="21" name="Right Triangle 20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20 Social Media Ideas to Keep Your Brand's Feed Fresh">
            <a:extLst>
              <a:ext uri="{FF2B5EF4-FFF2-40B4-BE49-F238E27FC236}">
                <a16:creationId xmlns:a16="http://schemas.microsoft.com/office/drawing/2014/main" id="{B67FD04F-C0E9-41C5-91D7-4962DBE99DE9}"/>
              </a:ext>
            </a:extLst>
          </p:cNvPr>
          <p:cNvPicPr>
            <a:picLocks noGrp="1" noChangeAspect="1" noChangeArrowheads="1"/>
          </p:cNvPicPr>
          <p:nvPr>
            <p:ph type="pic" sz="quarter" idx="10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4" r="604"/>
          <a:stretch>
            <a:fillRect/>
          </a:stretch>
        </p:blipFill>
        <p:spPr bwMode="auto">
          <a:xfrm>
            <a:off x="5858343" y="99035"/>
            <a:ext cx="5518718" cy="260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67CE65C-AF9E-4EC4-9B6D-371962C931DA}"/>
              </a:ext>
            </a:extLst>
          </p:cNvPr>
          <p:cNvSpPr txBox="1"/>
          <p:nvPr/>
        </p:nvSpPr>
        <p:spPr>
          <a:xfrm>
            <a:off x="8505720" y="4636068"/>
            <a:ext cx="22998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dirty="0"/>
              <a:t>Only 20% of businesses have a budget for social media activities.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0101968-FA26-4EFC-B825-D620764F797A}"/>
              </a:ext>
            </a:extLst>
          </p:cNvPr>
          <p:cNvSpPr txBox="1"/>
          <p:nvPr/>
        </p:nvSpPr>
        <p:spPr>
          <a:xfrm>
            <a:off x="133049" y="3191041"/>
            <a:ext cx="24739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Harvard Business School (2010)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1D8D0EA0-459D-48E8-A84A-6457793836F2}"/>
              </a:ext>
            </a:extLst>
          </p:cNvPr>
          <p:cNvSpPr/>
          <p:nvPr/>
        </p:nvSpPr>
        <p:spPr>
          <a:xfrm>
            <a:off x="2507618" y="3256808"/>
            <a:ext cx="1765427" cy="51479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295617E6-D8D0-41D4-A5B9-C5B48546A9AB}"/>
              </a:ext>
            </a:extLst>
          </p:cNvPr>
          <p:cNvSpPr/>
          <p:nvPr/>
        </p:nvSpPr>
        <p:spPr>
          <a:xfrm>
            <a:off x="7336248" y="3319980"/>
            <a:ext cx="1333184" cy="51479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Curved Left 6">
            <a:extLst>
              <a:ext uri="{FF2B5EF4-FFF2-40B4-BE49-F238E27FC236}">
                <a16:creationId xmlns:a16="http://schemas.microsoft.com/office/drawing/2014/main" id="{88E34723-1747-4C0A-A52A-267C1230D452}"/>
              </a:ext>
            </a:extLst>
          </p:cNvPr>
          <p:cNvSpPr/>
          <p:nvPr/>
        </p:nvSpPr>
        <p:spPr>
          <a:xfrm>
            <a:off x="11166799" y="3485011"/>
            <a:ext cx="1020278" cy="1447407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" name="Recorded Sound 3">
            <a:hlinkClick r:id="" action="ppaction://media"/>
            <a:extLst>
              <a:ext uri="{FF2B5EF4-FFF2-40B4-BE49-F238E27FC236}">
                <a16:creationId xmlns:a16="http://schemas.microsoft.com/office/drawing/2014/main" id="{87E25558-D50E-414F-BEC1-AD67CE8087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096000" y="4581116"/>
            <a:ext cx="406400" cy="4064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DACCABF-9B8A-4D9B-A350-302C60E699B7}"/>
              </a:ext>
            </a:extLst>
          </p:cNvPr>
          <p:cNvSpPr/>
          <p:nvPr/>
        </p:nvSpPr>
        <p:spPr>
          <a:xfrm>
            <a:off x="4985914" y="4402603"/>
            <a:ext cx="2427729" cy="200808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46F7946-8A40-4542-B77E-605B5B7889E9}"/>
              </a:ext>
            </a:extLst>
          </p:cNvPr>
          <p:cNvSpPr/>
          <p:nvPr/>
        </p:nvSpPr>
        <p:spPr>
          <a:xfrm>
            <a:off x="758174" y="4406212"/>
            <a:ext cx="258357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Definition: </a:t>
            </a:r>
            <a:r>
              <a:rPr lang="en-GB" dirty="0" err="1"/>
              <a:t>Constantinides</a:t>
            </a:r>
            <a:r>
              <a:rPr lang="en-GB" dirty="0"/>
              <a:t> (2014, p. 42) defines social media as applications on the web that are used as platforms to create, edit and disseminate content created by consumers.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040538" y="4758709"/>
            <a:ext cx="2675822" cy="12958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-Shifted power to customers (</a:t>
            </a:r>
            <a:r>
              <a:rPr lang="en-GB" dirty="0" err="1"/>
              <a:t>Constantinides</a:t>
            </a:r>
            <a:r>
              <a:rPr lang="en-GB" dirty="0"/>
              <a:t>, 2013).</a:t>
            </a:r>
          </a:p>
        </p:txBody>
      </p:sp>
      <p:pic>
        <p:nvPicPr>
          <p:cNvPr id="11" name="Recorded Sound 4">
            <a:hlinkClick r:id="" action="ppaction://media"/>
            <a:extLst>
              <a:ext uri="{FF2B5EF4-FFF2-40B4-BE49-F238E27FC236}">
                <a16:creationId xmlns:a16="http://schemas.microsoft.com/office/drawing/2014/main" id="{EEF74588-DE48-4A17-B3C0-9C5766478DE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F12C92B6-10D8-497E-AF8A-BC318F122DD8}"/>
              </a:ext>
            </a:extLst>
          </p:cNvPr>
          <p:cNvSpPr txBox="1"/>
          <p:nvPr/>
        </p:nvSpPr>
        <p:spPr>
          <a:xfrm>
            <a:off x="4273045" y="6452326"/>
            <a:ext cx="6107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BMMB7012D-Yulianna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149815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293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936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3" dur="7317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12" grpId="0"/>
      <p:bldP spid="14" grpId="0" animBg="1"/>
      <p:bldP spid="17" grpId="0"/>
      <p:bldP spid="9" grpId="0"/>
      <p:bldP spid="19" grpId="0"/>
      <p:bldP spid="23" grpId="0"/>
      <p:bldP spid="24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39530" y="216096"/>
            <a:ext cx="45310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elson Sans" panose="02000500000000000000" pitchFamily="50" charset="0"/>
                <a:ea typeface="Montserrat" charset="0"/>
                <a:cs typeface="Montserrat" charset="0"/>
              </a:rPr>
              <a:t>Engagement</a:t>
            </a:r>
          </a:p>
        </p:txBody>
      </p:sp>
      <p:sp>
        <p:nvSpPr>
          <p:cNvPr id="9" name="Rectangle 8"/>
          <p:cNvSpPr/>
          <p:nvPr/>
        </p:nvSpPr>
        <p:spPr>
          <a:xfrm>
            <a:off x="173171" y="933704"/>
            <a:ext cx="5238903" cy="11406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Customers must be included in the innovation process through 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co-creation</a:t>
            </a:r>
            <a:endParaRPr lang="en-US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ato" panose="020F0502020204030203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956390" y="2183740"/>
            <a:ext cx="2135822" cy="1574199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870115" y="2170317"/>
            <a:ext cx="2002122" cy="1574198"/>
          </a:xfrm>
          <a:prstGeom prst="rect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764017" y="2594945"/>
            <a:ext cx="2328195" cy="977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Threadless</a:t>
            </a:r>
            <a:endParaRPr lang="en-GB" dirty="0"/>
          </a:p>
          <a:p>
            <a:pPr algn="ctr"/>
            <a:r>
              <a:rPr lang="en-GB" sz="1100" dirty="0"/>
              <a:t>(</a:t>
            </a:r>
            <a:r>
              <a:rPr lang="en-GB" sz="1100" dirty="0" err="1"/>
              <a:t>Constantinides</a:t>
            </a:r>
            <a:r>
              <a:rPr lang="en-GB" sz="1100" dirty="0"/>
              <a:t>, 2014, p. 48-49) </a:t>
            </a:r>
            <a:endParaRPr lang="en-US" sz="1100" dirty="0">
              <a:solidFill>
                <a:schemeClr val="bg1"/>
              </a:solidFill>
              <a:latin typeface="Lato" panose="020F0502020204030203" pitchFamily="34" charset="0"/>
            </a:endParaRPr>
          </a:p>
          <a:p>
            <a:pPr algn="ctr"/>
            <a:endParaRPr lang="en-GB" dirty="0"/>
          </a:p>
          <a:p>
            <a:pPr algn="ctr"/>
            <a:endParaRPr lang="en-US" sz="1050" dirty="0">
              <a:solidFill>
                <a:schemeClr val="bg1"/>
              </a:solidFill>
              <a:latin typeface="Lato" panose="020F0502020204030203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21263" y="2594945"/>
            <a:ext cx="2299825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SAP, Lego, HP, NOKIA and AMD </a:t>
            </a:r>
          </a:p>
          <a:p>
            <a:pPr algn="ctr"/>
            <a:r>
              <a:rPr lang="en-GB" sz="1100" dirty="0"/>
              <a:t>(</a:t>
            </a:r>
            <a:r>
              <a:rPr lang="en-GB" sz="1100" dirty="0" err="1"/>
              <a:t>Constantinides</a:t>
            </a:r>
            <a:r>
              <a:rPr lang="en-GB" sz="1100" dirty="0"/>
              <a:t>, 2014, p. 48-49) </a:t>
            </a:r>
            <a:endParaRPr lang="en-US" sz="1100" dirty="0">
              <a:solidFill>
                <a:schemeClr val="bg1"/>
              </a:solidFill>
              <a:latin typeface="Lato" panose="020F0502020204030203" pitchFamily="34" charset="0"/>
            </a:endParaRPr>
          </a:p>
        </p:txBody>
      </p:sp>
      <p:sp>
        <p:nvSpPr>
          <p:cNvPr id="16" name="Right Triangle 15"/>
          <p:cNvSpPr/>
          <p:nvPr/>
        </p:nvSpPr>
        <p:spPr>
          <a:xfrm rot="10800000">
            <a:off x="8777192" y="0"/>
            <a:ext cx="3414808" cy="3000631"/>
          </a:xfrm>
          <a:prstGeom prst="rtTriangle">
            <a:avLst/>
          </a:prstGeom>
          <a:solidFill>
            <a:srgbClr val="C0C2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2F512A6-5F81-4A25-9864-5B96A6C89E3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3761884"/>
            <a:ext cx="3253896" cy="3096116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/>
          </p:cNvSpPr>
          <p:nvPr>
            <p:ph type="pic" sz="quarter" idx="12"/>
          </p:nvPr>
        </p:nvSpPr>
        <p:spPr/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F9B42DC3-D5F1-4C03-8EE0-B3009F8DB833}"/>
              </a:ext>
            </a:extLst>
          </p:cNvPr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Drooping Customer Engagement? Social Media To The Rescue - Curatti">
            <a:extLst>
              <a:ext uri="{FF2B5EF4-FFF2-40B4-BE49-F238E27FC236}">
                <a16:creationId xmlns:a16="http://schemas.microsoft.com/office/drawing/2014/main" id="{6F3343DC-159B-4DE3-A960-141A74F29E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9254" y="3850881"/>
            <a:ext cx="5405718" cy="270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8C4200C-BD5F-41C4-9A9A-5007EB7CC20C}"/>
              </a:ext>
            </a:extLst>
          </p:cNvPr>
          <p:cNvSpPr/>
          <p:nvPr/>
        </p:nvSpPr>
        <p:spPr>
          <a:xfrm>
            <a:off x="5284585" y="2174313"/>
            <a:ext cx="2127152" cy="1570202"/>
          </a:xfrm>
          <a:prstGeom prst="rect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AE466-88A8-44D9-8561-9E618C39129A}"/>
              </a:ext>
            </a:extLst>
          </p:cNvPr>
          <p:cNvSpPr/>
          <p:nvPr/>
        </p:nvSpPr>
        <p:spPr>
          <a:xfrm>
            <a:off x="7605252" y="2186111"/>
            <a:ext cx="2127152" cy="1570203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003CDBF-837A-46D6-9976-5B8E848623F0}"/>
              </a:ext>
            </a:extLst>
          </p:cNvPr>
          <p:cNvSpPr txBox="1"/>
          <p:nvPr/>
        </p:nvSpPr>
        <p:spPr>
          <a:xfrm>
            <a:off x="5050123" y="2684079"/>
            <a:ext cx="2325607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Gucci</a:t>
            </a:r>
          </a:p>
          <a:p>
            <a:pPr algn="ctr"/>
            <a:r>
              <a:rPr lang="en-GB" sz="1050" dirty="0" err="1">
                <a:latin typeface="Lato" panose="020F0502020204030203" pitchFamily="34" charset="0"/>
              </a:rPr>
              <a:t>Mba</a:t>
            </a:r>
            <a:r>
              <a:rPr lang="en-GB" sz="1050" dirty="0">
                <a:latin typeface="Lato" panose="020F0502020204030203" pitchFamily="34" charset="0"/>
              </a:rPr>
              <a:t> (2020</a:t>
            </a:r>
            <a:r>
              <a:rPr lang="en-GB" sz="1050" dirty="0">
                <a:solidFill>
                  <a:schemeClr val="bg1"/>
                </a:solidFill>
                <a:latin typeface="Lato" panose="020F0502020204030203" pitchFamily="34" charset="0"/>
              </a:rPr>
              <a:t>)</a:t>
            </a:r>
          </a:p>
          <a:p>
            <a:pPr algn="ctr"/>
            <a:endParaRPr lang="en-US" sz="1050" dirty="0">
              <a:solidFill>
                <a:schemeClr val="bg1"/>
              </a:solidFill>
              <a:latin typeface="Lato" panose="020F0502020204030203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8524A42-B30A-4A20-A0B4-874974E74152}"/>
              </a:ext>
            </a:extLst>
          </p:cNvPr>
          <p:cNvSpPr txBox="1"/>
          <p:nvPr/>
        </p:nvSpPr>
        <p:spPr>
          <a:xfrm>
            <a:off x="7420873" y="2684079"/>
            <a:ext cx="2325607" cy="746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Fiskars</a:t>
            </a:r>
          </a:p>
          <a:p>
            <a:pPr algn="ctr"/>
            <a:r>
              <a:rPr lang="en-GB" sz="1400" dirty="0"/>
              <a:t>(</a:t>
            </a:r>
            <a:r>
              <a:rPr lang="en-GB" sz="1400" dirty="0" err="1"/>
              <a:t>Gillin</a:t>
            </a:r>
            <a:r>
              <a:rPr lang="en-GB" sz="1400" dirty="0"/>
              <a:t>, 2008)</a:t>
            </a:r>
          </a:p>
          <a:p>
            <a:pPr algn="ctr"/>
            <a:endParaRPr lang="en-US" sz="1050" dirty="0">
              <a:solidFill>
                <a:schemeClr val="bg1"/>
              </a:solidFill>
              <a:latin typeface="Lato" panose="020F0502020204030203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E50132F-EE93-4C1E-8919-C96B5D79AF18}"/>
              </a:ext>
            </a:extLst>
          </p:cNvPr>
          <p:cNvSpPr/>
          <p:nvPr/>
        </p:nvSpPr>
        <p:spPr>
          <a:xfrm>
            <a:off x="9806036" y="2174313"/>
            <a:ext cx="2127152" cy="1582001"/>
          </a:xfrm>
          <a:prstGeom prst="rect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63934EE-F8D1-448E-B600-F7E3DCE95CD3}"/>
              </a:ext>
            </a:extLst>
          </p:cNvPr>
          <p:cNvSpPr txBox="1"/>
          <p:nvPr/>
        </p:nvSpPr>
        <p:spPr>
          <a:xfrm>
            <a:off x="9633554" y="2684079"/>
            <a:ext cx="232560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Lato" panose="020F0502020204030203" pitchFamily="34" charset="0"/>
              </a:rPr>
              <a:t>Burger King</a:t>
            </a:r>
          </a:p>
          <a:p>
            <a:pPr algn="ctr"/>
            <a:r>
              <a:rPr lang="en-GB" sz="1200" dirty="0"/>
              <a:t>(SARAVANAKUMAR and SUGANTHALAKSHMI, 2012, p.4445).</a:t>
            </a:r>
          </a:p>
          <a:p>
            <a:pPr algn="ctr"/>
            <a:endParaRPr lang="en-US" sz="1600" dirty="0">
              <a:latin typeface="Lato" panose="020F0502020204030203" pitchFamily="34" charset="0"/>
            </a:endParaRPr>
          </a:p>
        </p:txBody>
      </p:sp>
      <p:pic>
        <p:nvPicPr>
          <p:cNvPr id="17" name="Recorded Sound 5">
            <a:hlinkClick r:id="" action="ppaction://media"/>
            <a:extLst>
              <a:ext uri="{FF2B5EF4-FFF2-40B4-BE49-F238E27FC236}">
                <a16:creationId xmlns:a16="http://schemas.microsoft.com/office/drawing/2014/main" id="{8D7CB68D-7B34-4748-8F5F-1CF593D2F6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F6CD654D-5340-434F-B229-402555AAE352}"/>
              </a:ext>
            </a:extLst>
          </p:cNvPr>
          <p:cNvSpPr txBox="1"/>
          <p:nvPr/>
        </p:nvSpPr>
        <p:spPr>
          <a:xfrm>
            <a:off x="4324306" y="6510942"/>
            <a:ext cx="6102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BMMB7012D-Yulianna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2876498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18639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8" grpId="0"/>
      <p:bldP spid="9" grpId="0"/>
      <p:bldP spid="14" grpId="0"/>
      <p:bldP spid="15" grpId="0"/>
      <p:bldP spid="23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Box 43"/>
          <p:cNvSpPr txBox="1"/>
          <p:nvPr/>
        </p:nvSpPr>
        <p:spPr>
          <a:xfrm>
            <a:off x="2385253" y="332542"/>
            <a:ext cx="57355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Kelson Sans" panose="02000500000000000000" pitchFamily="50" charset="0"/>
                <a:ea typeface="Montserrat" charset="0"/>
                <a:cs typeface="Montserrat" charset="0"/>
              </a:rPr>
              <a:t>Engagement</a:t>
            </a:r>
          </a:p>
        </p:txBody>
      </p:sp>
      <p:sp>
        <p:nvSpPr>
          <p:cNvPr id="28" name="Rectangle 27"/>
          <p:cNvSpPr/>
          <p:nvPr/>
        </p:nvSpPr>
        <p:spPr>
          <a:xfrm>
            <a:off x="1687691" y="1354119"/>
            <a:ext cx="6226515" cy="7540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3200" dirty="0"/>
              <a:t>Contributions need 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authenticity </a:t>
            </a:r>
            <a:r>
              <a:rPr lang="en-GB" sz="1100" dirty="0"/>
              <a:t>(</a:t>
            </a:r>
            <a:r>
              <a:rPr lang="en-GB" sz="1100" dirty="0" err="1"/>
              <a:t>Constantinides</a:t>
            </a:r>
            <a:r>
              <a:rPr lang="en-GB" sz="1100" dirty="0"/>
              <a:t>, 2014, p. 48-49)</a:t>
            </a:r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97658E5F-5043-4256-9C75-DC05D8EF6297}"/>
              </a:ext>
            </a:extLst>
          </p:cNvPr>
          <p:cNvSpPr/>
          <p:nvPr/>
        </p:nvSpPr>
        <p:spPr>
          <a:xfrm>
            <a:off x="5517516" y="2355066"/>
            <a:ext cx="2224520" cy="679728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Amazon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(</a:t>
            </a:r>
            <a:r>
              <a:rPr lang="en-GB" sz="1200" dirty="0" err="1">
                <a:solidFill>
                  <a:schemeClr val="tx1"/>
                </a:solidFill>
              </a:rPr>
              <a:t>Constantinides</a:t>
            </a:r>
            <a:r>
              <a:rPr lang="en-GB" sz="1200" dirty="0">
                <a:solidFill>
                  <a:schemeClr val="tx1"/>
                </a:solidFill>
              </a:rPr>
              <a:t>, 2014, p. 48-49)</a:t>
            </a:r>
            <a:endParaRPr lang="en-US" sz="1200" dirty="0">
              <a:solidFill>
                <a:schemeClr val="tx1"/>
              </a:solidFill>
              <a:latin typeface="Lato" panose="020F0502020204030203" pitchFamily="34" charset="0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BC026540-D1A7-4739-97D1-55B42CF7C84D}"/>
              </a:ext>
            </a:extLst>
          </p:cNvPr>
          <p:cNvSpPr/>
          <p:nvPr/>
        </p:nvSpPr>
        <p:spPr>
          <a:xfrm>
            <a:off x="5517516" y="4025329"/>
            <a:ext cx="2224520" cy="679728"/>
          </a:xfrm>
          <a:prstGeom prst="rect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Ford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</a:rPr>
              <a:t>(</a:t>
            </a:r>
            <a:r>
              <a:rPr lang="en-GB" sz="1100" dirty="0">
                <a:solidFill>
                  <a:schemeClr val="tx1"/>
                </a:solidFill>
              </a:rPr>
              <a:t>Social Media Breakfast, 2012)</a:t>
            </a:r>
          </a:p>
          <a:p>
            <a:pPr algn="ctr"/>
            <a:endParaRPr lang="en-US" sz="1600" dirty="0">
              <a:solidFill>
                <a:schemeClr val="tx1"/>
              </a:solidFill>
              <a:latin typeface="Lato" panose="020F0502020204030203" pitchFamily="34" charset="0"/>
            </a:endParaRPr>
          </a:p>
        </p:txBody>
      </p:sp>
      <p:sp>
        <p:nvSpPr>
          <p:cNvPr id="17" name="Right Triangle 16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Tips to boost social media engagement for your business">
            <a:extLst>
              <a:ext uri="{FF2B5EF4-FFF2-40B4-BE49-F238E27FC236}">
                <a16:creationId xmlns:a16="http://schemas.microsoft.com/office/drawing/2014/main" id="{4018D91A-122E-406F-B28C-8F0D09DBEB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209" y="0"/>
            <a:ext cx="4165791" cy="333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rrow: Curved Right 4">
            <a:extLst>
              <a:ext uri="{FF2B5EF4-FFF2-40B4-BE49-F238E27FC236}">
                <a16:creationId xmlns:a16="http://schemas.microsoft.com/office/drawing/2014/main" id="{1C692FBB-DA5F-4F88-BD9B-3A0C962732D7}"/>
              </a:ext>
            </a:extLst>
          </p:cNvPr>
          <p:cNvSpPr/>
          <p:nvPr/>
        </p:nvSpPr>
        <p:spPr>
          <a:xfrm>
            <a:off x="3674505" y="2689385"/>
            <a:ext cx="1578543" cy="1678870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5124" name="Picture 4" descr="Be Authentic on Social Media">
            <a:extLst>
              <a:ext uri="{FF2B5EF4-FFF2-40B4-BE49-F238E27FC236}">
                <a16:creationId xmlns:a16="http://schemas.microsoft.com/office/drawing/2014/main" id="{78E45D87-557B-4D9E-B51A-9C33114BE1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39" y="4067254"/>
            <a:ext cx="3565042" cy="2600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 6">
            <a:hlinkClick r:id="" action="ppaction://media"/>
            <a:extLst>
              <a:ext uri="{FF2B5EF4-FFF2-40B4-BE49-F238E27FC236}">
                <a16:creationId xmlns:a16="http://schemas.microsoft.com/office/drawing/2014/main" id="{10E65420-7016-4B91-BC83-9A3E3AB1A4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169407F-2DEB-44D2-A713-B9E55936FBDA}"/>
              </a:ext>
            </a:extLst>
          </p:cNvPr>
          <p:cNvSpPr txBox="1"/>
          <p:nvPr/>
        </p:nvSpPr>
        <p:spPr>
          <a:xfrm>
            <a:off x="4163602" y="6467834"/>
            <a:ext cx="6107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BMMB7012D-Yulianna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3251782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3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433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4" grpId="0"/>
      <p:bldP spid="28" grpId="0"/>
      <p:bldP spid="53" grpId="0" animBg="1"/>
      <p:bldP spid="5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291488" y="2490631"/>
            <a:ext cx="5589237" cy="1166360"/>
          </a:xfrm>
          <a:prstGeom prst="rect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ight Triangle 15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6096000" y="3902303"/>
            <a:ext cx="5589237" cy="117929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6465555" y="2897589"/>
            <a:ext cx="3941582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Facebook* likes increase sales </a:t>
            </a:r>
            <a:r>
              <a:rPr lang="en-GB" sz="1100" dirty="0"/>
              <a:t>(Lee, Lee and Oh, 2015).</a:t>
            </a:r>
          </a:p>
          <a:p>
            <a:r>
              <a:rPr lang="en-GB" dirty="0"/>
              <a:t> </a:t>
            </a:r>
            <a:endParaRPr lang="en-US" sz="1050" dirty="0">
              <a:solidFill>
                <a:schemeClr val="bg1"/>
              </a:solidFill>
              <a:latin typeface="Lato" panose="020F0502020204030203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175176" y="4313196"/>
            <a:ext cx="4007517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Can increase financial performance </a:t>
            </a:r>
            <a:r>
              <a:rPr lang="en-GB" sz="1100" dirty="0"/>
              <a:t>(Wang &amp; Kim, 2017, p. 24). </a:t>
            </a:r>
            <a:endParaRPr lang="en-US" sz="1100" dirty="0">
              <a:latin typeface="Lato" panose="020F0502020204030203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595101" y="5292863"/>
            <a:ext cx="5596899" cy="1187532"/>
          </a:xfrm>
          <a:prstGeom prst="rect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534076" y="5720493"/>
            <a:ext cx="2997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Branding </a:t>
            </a:r>
            <a:r>
              <a:rPr lang="en-GB" sz="1200" dirty="0"/>
              <a:t>(Godey et al., 2016, p. 5833)</a:t>
            </a:r>
            <a:endParaRPr lang="en-US" sz="1200" dirty="0">
              <a:latin typeface="Lato" panose="020F0502020204030203" pitchFamily="34" charset="0"/>
            </a:endParaRPr>
          </a:p>
        </p:txBody>
      </p:sp>
      <p:sp>
        <p:nvSpPr>
          <p:cNvPr id="13" name="Shape 2587">
            <a:extLst>
              <a:ext uri="{FF2B5EF4-FFF2-40B4-BE49-F238E27FC236}">
                <a16:creationId xmlns:a16="http://schemas.microsoft.com/office/drawing/2014/main" id="{EE5DF779-213D-488E-B197-C562A0A4041D}"/>
              </a:ext>
            </a:extLst>
          </p:cNvPr>
          <p:cNvSpPr/>
          <p:nvPr/>
        </p:nvSpPr>
        <p:spPr>
          <a:xfrm>
            <a:off x="6443090" y="5250406"/>
            <a:ext cx="434988" cy="4349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281" y="19846"/>
                </a:moveTo>
                <a:lnTo>
                  <a:pt x="9413" y="12882"/>
                </a:lnTo>
                <a:lnTo>
                  <a:pt x="19655" y="2640"/>
                </a:lnTo>
                <a:cubicBezTo>
                  <a:pt x="19655" y="2640"/>
                  <a:pt x="12281" y="19846"/>
                  <a:pt x="12281" y="19846"/>
                </a:cubicBezTo>
                <a:close/>
                <a:moveTo>
                  <a:pt x="1755" y="9320"/>
                </a:moveTo>
                <a:lnTo>
                  <a:pt x="18960" y="1945"/>
                </a:lnTo>
                <a:lnTo>
                  <a:pt x="8719" y="12187"/>
                </a:lnTo>
                <a:cubicBezTo>
                  <a:pt x="8719" y="12187"/>
                  <a:pt x="1755" y="9320"/>
                  <a:pt x="1755" y="9320"/>
                </a:cubicBezTo>
                <a:close/>
                <a:moveTo>
                  <a:pt x="21600" y="491"/>
                </a:moveTo>
                <a:cubicBezTo>
                  <a:pt x="21600" y="220"/>
                  <a:pt x="21380" y="0"/>
                  <a:pt x="21109" y="0"/>
                </a:cubicBezTo>
                <a:cubicBezTo>
                  <a:pt x="21034" y="0"/>
                  <a:pt x="20964" y="20"/>
                  <a:pt x="20900" y="52"/>
                </a:cubicBezTo>
                <a:lnTo>
                  <a:pt x="20898" y="48"/>
                </a:lnTo>
                <a:lnTo>
                  <a:pt x="302" y="8875"/>
                </a:lnTo>
                <a:cubicBezTo>
                  <a:pt x="301" y="8875"/>
                  <a:pt x="299" y="8876"/>
                  <a:pt x="297" y="8877"/>
                </a:cubicBezTo>
                <a:lnTo>
                  <a:pt x="280" y="8885"/>
                </a:lnTo>
                <a:lnTo>
                  <a:pt x="281" y="8887"/>
                </a:lnTo>
                <a:cubicBezTo>
                  <a:pt x="116" y="8967"/>
                  <a:pt x="0" y="9132"/>
                  <a:pt x="0" y="9327"/>
                </a:cubicBezTo>
                <a:cubicBezTo>
                  <a:pt x="0" y="9550"/>
                  <a:pt x="151" y="9731"/>
                  <a:pt x="355" y="9791"/>
                </a:cubicBezTo>
                <a:lnTo>
                  <a:pt x="353" y="9799"/>
                </a:lnTo>
                <a:lnTo>
                  <a:pt x="8462" y="13138"/>
                </a:lnTo>
                <a:lnTo>
                  <a:pt x="11801" y="21248"/>
                </a:lnTo>
                <a:lnTo>
                  <a:pt x="11809" y="21245"/>
                </a:lnTo>
                <a:cubicBezTo>
                  <a:pt x="11869" y="21449"/>
                  <a:pt x="12050" y="21600"/>
                  <a:pt x="12273" y="21600"/>
                </a:cubicBezTo>
                <a:cubicBezTo>
                  <a:pt x="12468" y="21600"/>
                  <a:pt x="12634" y="21484"/>
                  <a:pt x="12713" y="21319"/>
                </a:cubicBezTo>
                <a:lnTo>
                  <a:pt x="12716" y="21320"/>
                </a:lnTo>
                <a:lnTo>
                  <a:pt x="12723" y="21303"/>
                </a:lnTo>
                <a:cubicBezTo>
                  <a:pt x="12724" y="21301"/>
                  <a:pt x="12725" y="21300"/>
                  <a:pt x="12725" y="21298"/>
                </a:cubicBezTo>
                <a:lnTo>
                  <a:pt x="21553" y="702"/>
                </a:lnTo>
                <a:lnTo>
                  <a:pt x="21547" y="699"/>
                </a:lnTo>
                <a:cubicBezTo>
                  <a:pt x="21578" y="636"/>
                  <a:pt x="21600" y="567"/>
                  <a:pt x="21600" y="491"/>
                </a:cubicBezTo>
                <a:moveTo>
                  <a:pt x="7855" y="16200"/>
                </a:moveTo>
                <a:cubicBezTo>
                  <a:pt x="7719" y="16200"/>
                  <a:pt x="7596" y="16255"/>
                  <a:pt x="7507" y="16344"/>
                </a:cubicBezTo>
                <a:lnTo>
                  <a:pt x="6035" y="17817"/>
                </a:lnTo>
                <a:cubicBezTo>
                  <a:pt x="5946" y="17905"/>
                  <a:pt x="5891" y="18029"/>
                  <a:pt x="5891" y="18164"/>
                </a:cubicBezTo>
                <a:cubicBezTo>
                  <a:pt x="5891" y="18435"/>
                  <a:pt x="6111" y="18655"/>
                  <a:pt x="6382" y="18655"/>
                </a:cubicBezTo>
                <a:cubicBezTo>
                  <a:pt x="6517" y="18655"/>
                  <a:pt x="6640" y="18600"/>
                  <a:pt x="6729" y="18511"/>
                </a:cubicBezTo>
                <a:lnTo>
                  <a:pt x="8202" y="17038"/>
                </a:lnTo>
                <a:cubicBezTo>
                  <a:pt x="8291" y="16950"/>
                  <a:pt x="8345" y="16827"/>
                  <a:pt x="8345" y="16691"/>
                </a:cubicBezTo>
                <a:cubicBezTo>
                  <a:pt x="8345" y="16420"/>
                  <a:pt x="8126" y="16200"/>
                  <a:pt x="7855" y="16200"/>
                </a:cubicBezTo>
                <a:moveTo>
                  <a:pt x="7855" y="14237"/>
                </a:moveTo>
                <a:cubicBezTo>
                  <a:pt x="7855" y="13966"/>
                  <a:pt x="7635" y="13745"/>
                  <a:pt x="7364" y="13745"/>
                </a:cubicBezTo>
                <a:cubicBezTo>
                  <a:pt x="7228" y="13745"/>
                  <a:pt x="7105" y="13801"/>
                  <a:pt x="7017" y="13889"/>
                </a:cubicBezTo>
                <a:lnTo>
                  <a:pt x="2107" y="18798"/>
                </a:lnTo>
                <a:cubicBezTo>
                  <a:pt x="2019" y="18888"/>
                  <a:pt x="1964" y="19011"/>
                  <a:pt x="1964" y="19145"/>
                </a:cubicBezTo>
                <a:cubicBezTo>
                  <a:pt x="1964" y="19417"/>
                  <a:pt x="2184" y="19636"/>
                  <a:pt x="2455" y="19636"/>
                </a:cubicBezTo>
                <a:cubicBezTo>
                  <a:pt x="2590" y="19636"/>
                  <a:pt x="2713" y="19582"/>
                  <a:pt x="2802" y="19493"/>
                </a:cubicBezTo>
                <a:lnTo>
                  <a:pt x="7711" y="14583"/>
                </a:lnTo>
                <a:cubicBezTo>
                  <a:pt x="7800" y="14495"/>
                  <a:pt x="7855" y="14372"/>
                  <a:pt x="7855" y="14237"/>
                </a:cubicBezTo>
                <a:moveTo>
                  <a:pt x="4765" y="14583"/>
                </a:moveTo>
                <a:lnTo>
                  <a:pt x="5256" y="14093"/>
                </a:lnTo>
                <a:cubicBezTo>
                  <a:pt x="5345" y="14004"/>
                  <a:pt x="5400" y="13881"/>
                  <a:pt x="5400" y="13745"/>
                </a:cubicBezTo>
                <a:cubicBezTo>
                  <a:pt x="5400" y="13475"/>
                  <a:pt x="5180" y="13255"/>
                  <a:pt x="4909" y="13255"/>
                </a:cubicBezTo>
                <a:cubicBezTo>
                  <a:pt x="4774" y="13255"/>
                  <a:pt x="4651" y="13310"/>
                  <a:pt x="4562" y="13398"/>
                </a:cubicBezTo>
                <a:lnTo>
                  <a:pt x="4071" y="13889"/>
                </a:lnTo>
                <a:cubicBezTo>
                  <a:pt x="3982" y="13979"/>
                  <a:pt x="3927" y="14101"/>
                  <a:pt x="3927" y="14237"/>
                </a:cubicBezTo>
                <a:cubicBezTo>
                  <a:pt x="3927" y="14507"/>
                  <a:pt x="4147" y="14727"/>
                  <a:pt x="4418" y="14727"/>
                </a:cubicBezTo>
                <a:cubicBezTo>
                  <a:pt x="4554" y="14727"/>
                  <a:pt x="4676" y="14673"/>
                  <a:pt x="4765" y="14583"/>
                </a:cubicBezTo>
              </a:path>
            </a:pathLst>
          </a:custGeom>
          <a:solidFill>
            <a:schemeClr val="tx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5" name="Shape 2590">
            <a:extLst>
              <a:ext uri="{FF2B5EF4-FFF2-40B4-BE49-F238E27FC236}">
                <a16:creationId xmlns:a16="http://schemas.microsoft.com/office/drawing/2014/main" id="{6F3283C8-7DBF-41F9-9997-9D60C5D39622}"/>
              </a:ext>
            </a:extLst>
          </p:cNvPr>
          <p:cNvSpPr/>
          <p:nvPr/>
        </p:nvSpPr>
        <p:spPr>
          <a:xfrm>
            <a:off x="4785740" y="1245198"/>
            <a:ext cx="434988" cy="43498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9636"/>
                </a:moveTo>
                <a:cubicBezTo>
                  <a:pt x="20618" y="20178"/>
                  <a:pt x="20178" y="20619"/>
                  <a:pt x="19636" y="20619"/>
                </a:cubicBezTo>
                <a:lnTo>
                  <a:pt x="1964" y="20619"/>
                </a:lnTo>
                <a:cubicBezTo>
                  <a:pt x="1422" y="20619"/>
                  <a:pt x="982" y="20178"/>
                  <a:pt x="982" y="19636"/>
                </a:cubicBezTo>
                <a:lnTo>
                  <a:pt x="982" y="1964"/>
                </a:lnTo>
                <a:cubicBezTo>
                  <a:pt x="982" y="1422"/>
                  <a:pt x="1422" y="982"/>
                  <a:pt x="1964" y="982"/>
                </a:cubicBezTo>
                <a:lnTo>
                  <a:pt x="19636" y="982"/>
                </a:lnTo>
                <a:cubicBezTo>
                  <a:pt x="20178" y="982"/>
                  <a:pt x="20618" y="1422"/>
                  <a:pt x="20618" y="1964"/>
                </a:cubicBezTo>
                <a:cubicBezTo>
                  <a:pt x="20618" y="1964"/>
                  <a:pt x="20618" y="19636"/>
                  <a:pt x="20618" y="19636"/>
                </a:cubicBezTo>
                <a:close/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20721" y="0"/>
                  <a:pt x="19636" y="0"/>
                </a:cubicBezTo>
                <a:moveTo>
                  <a:pt x="7855" y="6382"/>
                </a:moveTo>
                <a:cubicBezTo>
                  <a:pt x="7313" y="6382"/>
                  <a:pt x="6873" y="5943"/>
                  <a:pt x="6873" y="5400"/>
                </a:cubicBezTo>
                <a:cubicBezTo>
                  <a:pt x="6873" y="4858"/>
                  <a:pt x="7313" y="4418"/>
                  <a:pt x="7855" y="4418"/>
                </a:cubicBezTo>
                <a:cubicBezTo>
                  <a:pt x="8396" y="4418"/>
                  <a:pt x="8836" y="4858"/>
                  <a:pt x="8836" y="5400"/>
                </a:cubicBezTo>
                <a:cubicBezTo>
                  <a:pt x="8836" y="5943"/>
                  <a:pt x="8396" y="6382"/>
                  <a:pt x="7855" y="6382"/>
                </a:cubicBezTo>
                <a:moveTo>
                  <a:pt x="18164" y="4909"/>
                </a:moveTo>
                <a:lnTo>
                  <a:pt x="9749" y="4909"/>
                </a:lnTo>
                <a:cubicBezTo>
                  <a:pt x="9530" y="4064"/>
                  <a:pt x="8768" y="3436"/>
                  <a:pt x="7855" y="3436"/>
                </a:cubicBezTo>
                <a:cubicBezTo>
                  <a:pt x="6941" y="3436"/>
                  <a:pt x="6180" y="4064"/>
                  <a:pt x="5960" y="4909"/>
                </a:cubicBezTo>
                <a:lnTo>
                  <a:pt x="3436" y="4909"/>
                </a:lnTo>
                <a:cubicBezTo>
                  <a:pt x="3165" y="4909"/>
                  <a:pt x="2945" y="5129"/>
                  <a:pt x="2945" y="5400"/>
                </a:cubicBezTo>
                <a:cubicBezTo>
                  <a:pt x="2945" y="5672"/>
                  <a:pt x="3165" y="5891"/>
                  <a:pt x="3436" y="5891"/>
                </a:cubicBezTo>
                <a:lnTo>
                  <a:pt x="5960" y="5891"/>
                </a:lnTo>
                <a:cubicBezTo>
                  <a:pt x="6180" y="6737"/>
                  <a:pt x="6941" y="7364"/>
                  <a:pt x="7855" y="7364"/>
                </a:cubicBezTo>
                <a:cubicBezTo>
                  <a:pt x="8768" y="7364"/>
                  <a:pt x="9530" y="6737"/>
                  <a:pt x="9749" y="5891"/>
                </a:cubicBezTo>
                <a:lnTo>
                  <a:pt x="18164" y="5891"/>
                </a:lnTo>
                <a:cubicBezTo>
                  <a:pt x="18435" y="5891"/>
                  <a:pt x="18655" y="5672"/>
                  <a:pt x="18655" y="5400"/>
                </a:cubicBezTo>
                <a:cubicBezTo>
                  <a:pt x="18655" y="5129"/>
                  <a:pt x="18435" y="4909"/>
                  <a:pt x="18164" y="4909"/>
                </a:cubicBezTo>
                <a:moveTo>
                  <a:pt x="14727" y="11782"/>
                </a:moveTo>
                <a:cubicBezTo>
                  <a:pt x="14186" y="11782"/>
                  <a:pt x="13745" y="11342"/>
                  <a:pt x="13745" y="10800"/>
                </a:cubicBezTo>
                <a:cubicBezTo>
                  <a:pt x="13745" y="10258"/>
                  <a:pt x="14186" y="9818"/>
                  <a:pt x="14727" y="9818"/>
                </a:cubicBezTo>
                <a:cubicBezTo>
                  <a:pt x="15269" y="9818"/>
                  <a:pt x="15709" y="10258"/>
                  <a:pt x="15709" y="10800"/>
                </a:cubicBezTo>
                <a:cubicBezTo>
                  <a:pt x="15709" y="11342"/>
                  <a:pt x="15269" y="11782"/>
                  <a:pt x="14727" y="11782"/>
                </a:cubicBezTo>
                <a:moveTo>
                  <a:pt x="18164" y="10310"/>
                </a:moveTo>
                <a:lnTo>
                  <a:pt x="16621" y="10310"/>
                </a:lnTo>
                <a:cubicBezTo>
                  <a:pt x="16402" y="9464"/>
                  <a:pt x="15641" y="8836"/>
                  <a:pt x="14727" y="8836"/>
                </a:cubicBezTo>
                <a:cubicBezTo>
                  <a:pt x="13814" y="8836"/>
                  <a:pt x="13052" y="9464"/>
                  <a:pt x="12833" y="10310"/>
                </a:cubicBezTo>
                <a:lnTo>
                  <a:pt x="3436" y="10310"/>
                </a:lnTo>
                <a:cubicBezTo>
                  <a:pt x="3165" y="10310"/>
                  <a:pt x="2945" y="10529"/>
                  <a:pt x="2945" y="10800"/>
                </a:cubicBezTo>
                <a:cubicBezTo>
                  <a:pt x="2945" y="11072"/>
                  <a:pt x="3165" y="11291"/>
                  <a:pt x="3436" y="11291"/>
                </a:cubicBezTo>
                <a:lnTo>
                  <a:pt x="12833" y="11291"/>
                </a:lnTo>
                <a:cubicBezTo>
                  <a:pt x="13052" y="12137"/>
                  <a:pt x="13814" y="12764"/>
                  <a:pt x="14727" y="12764"/>
                </a:cubicBezTo>
                <a:cubicBezTo>
                  <a:pt x="15641" y="12764"/>
                  <a:pt x="16402" y="12137"/>
                  <a:pt x="16621" y="11291"/>
                </a:cubicBezTo>
                <a:lnTo>
                  <a:pt x="18164" y="11291"/>
                </a:lnTo>
                <a:cubicBezTo>
                  <a:pt x="18435" y="11291"/>
                  <a:pt x="18655" y="11072"/>
                  <a:pt x="18655" y="10800"/>
                </a:cubicBezTo>
                <a:cubicBezTo>
                  <a:pt x="18655" y="10529"/>
                  <a:pt x="18435" y="10310"/>
                  <a:pt x="18164" y="10310"/>
                </a:cubicBezTo>
                <a:moveTo>
                  <a:pt x="9818" y="17182"/>
                </a:moveTo>
                <a:cubicBezTo>
                  <a:pt x="9276" y="17182"/>
                  <a:pt x="8836" y="16743"/>
                  <a:pt x="8836" y="16200"/>
                </a:cubicBezTo>
                <a:cubicBezTo>
                  <a:pt x="8836" y="15658"/>
                  <a:pt x="9276" y="15218"/>
                  <a:pt x="9818" y="15218"/>
                </a:cubicBezTo>
                <a:cubicBezTo>
                  <a:pt x="10360" y="15218"/>
                  <a:pt x="10800" y="15658"/>
                  <a:pt x="10800" y="16200"/>
                </a:cubicBezTo>
                <a:cubicBezTo>
                  <a:pt x="10800" y="16743"/>
                  <a:pt x="10360" y="17182"/>
                  <a:pt x="9818" y="17182"/>
                </a:cubicBezTo>
                <a:moveTo>
                  <a:pt x="18164" y="15709"/>
                </a:moveTo>
                <a:lnTo>
                  <a:pt x="11712" y="15709"/>
                </a:lnTo>
                <a:cubicBezTo>
                  <a:pt x="11493" y="14863"/>
                  <a:pt x="10732" y="14237"/>
                  <a:pt x="9818" y="14237"/>
                </a:cubicBezTo>
                <a:cubicBezTo>
                  <a:pt x="8904" y="14237"/>
                  <a:pt x="8143" y="14863"/>
                  <a:pt x="7924" y="15709"/>
                </a:cubicBezTo>
                <a:lnTo>
                  <a:pt x="3436" y="15709"/>
                </a:lnTo>
                <a:cubicBezTo>
                  <a:pt x="3165" y="15709"/>
                  <a:pt x="2945" y="15929"/>
                  <a:pt x="2945" y="16200"/>
                </a:cubicBezTo>
                <a:cubicBezTo>
                  <a:pt x="2945" y="16472"/>
                  <a:pt x="3165" y="16691"/>
                  <a:pt x="3436" y="16691"/>
                </a:cubicBezTo>
                <a:lnTo>
                  <a:pt x="7924" y="16691"/>
                </a:lnTo>
                <a:cubicBezTo>
                  <a:pt x="8143" y="17537"/>
                  <a:pt x="8904" y="18164"/>
                  <a:pt x="9818" y="18164"/>
                </a:cubicBezTo>
                <a:cubicBezTo>
                  <a:pt x="10732" y="18164"/>
                  <a:pt x="11493" y="17537"/>
                  <a:pt x="11712" y="16691"/>
                </a:cubicBezTo>
                <a:lnTo>
                  <a:pt x="18164" y="16691"/>
                </a:lnTo>
                <a:cubicBezTo>
                  <a:pt x="18435" y="16691"/>
                  <a:pt x="18655" y="16472"/>
                  <a:pt x="18655" y="16200"/>
                </a:cubicBezTo>
                <a:cubicBezTo>
                  <a:pt x="18655" y="15929"/>
                  <a:pt x="18435" y="15709"/>
                  <a:pt x="18164" y="15709"/>
                </a:cubicBezTo>
              </a:path>
            </a:pathLst>
          </a:custGeom>
          <a:solidFill>
            <a:schemeClr val="bg1"/>
          </a:solidFill>
          <a:ln w="12700">
            <a:miter lim="400000"/>
          </a:ln>
        </p:spPr>
        <p:txBody>
          <a:bodyPr lIns="19045" tIns="19045" rIns="19045" bIns="19045" anchor="ctr"/>
          <a:lstStyle/>
          <a:p>
            <a:pPr defTabSz="228532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15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8378318-1B52-43A8-A8E3-2B7441FA4ED6}"/>
              </a:ext>
            </a:extLst>
          </p:cNvPr>
          <p:cNvSpPr txBox="1"/>
          <p:nvPr/>
        </p:nvSpPr>
        <p:spPr>
          <a:xfrm>
            <a:off x="2510320" y="395760"/>
            <a:ext cx="64893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 of social media</a:t>
            </a:r>
          </a:p>
        </p:txBody>
      </p:sp>
      <p:pic>
        <p:nvPicPr>
          <p:cNvPr id="6146" name="Picture 2" descr="Top 9 Benefits of Social Media for Your Business">
            <a:extLst>
              <a:ext uri="{FF2B5EF4-FFF2-40B4-BE49-F238E27FC236}">
                <a16:creationId xmlns:a16="http://schemas.microsoft.com/office/drawing/2014/main" id="{2E22369E-E4F7-41DA-809F-7166648D69C6}"/>
              </a:ext>
            </a:extLst>
          </p:cNvPr>
          <p:cNvPicPr>
            <a:picLocks noGrp="1" noChangeAspect="1" noChangeArrowheads="1"/>
          </p:cNvPicPr>
          <p:nvPr>
            <p:ph type="pic"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79" r="19779"/>
          <a:stretch>
            <a:fillRect/>
          </a:stretch>
        </p:blipFill>
        <p:spPr bwMode="auto">
          <a:xfrm>
            <a:off x="635960" y="1930469"/>
            <a:ext cx="4352426" cy="3790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ight Triangle 2">
            <a:extLst>
              <a:ext uri="{FF2B5EF4-FFF2-40B4-BE49-F238E27FC236}">
                <a16:creationId xmlns:a16="http://schemas.microsoft.com/office/drawing/2014/main" id="{02D9BED2-E0CA-4E48-BAC5-83258880EF21}"/>
              </a:ext>
            </a:extLst>
          </p:cNvPr>
          <p:cNvSpPr/>
          <p:nvPr/>
        </p:nvSpPr>
        <p:spPr>
          <a:xfrm rot="10800000">
            <a:off x="8777192" y="0"/>
            <a:ext cx="3414808" cy="3000631"/>
          </a:xfrm>
          <a:prstGeom prst="rtTriangle">
            <a:avLst/>
          </a:prstGeom>
          <a:solidFill>
            <a:srgbClr val="C0C2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Recorded Sound 7">
            <a:hlinkClick r:id="" action="ppaction://media"/>
            <a:extLst>
              <a:ext uri="{FF2B5EF4-FFF2-40B4-BE49-F238E27FC236}">
                <a16:creationId xmlns:a16="http://schemas.microsoft.com/office/drawing/2014/main" id="{739752AC-9082-46D8-90C9-1741FFD2BA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CC1DEDD-653E-4488-B1F8-ECDA81D81278}"/>
              </a:ext>
            </a:extLst>
          </p:cNvPr>
          <p:cNvSpPr txBox="1"/>
          <p:nvPr/>
        </p:nvSpPr>
        <p:spPr>
          <a:xfrm>
            <a:off x="3847934" y="6480134"/>
            <a:ext cx="61028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BMMB7012D-Yulianna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1463873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2931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5" grpId="0"/>
      <p:bldP spid="9" grpId="0"/>
      <p:bldP spid="12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3 Effective Social Media Marketing Strategies and Benefits">
            <a:extLst>
              <a:ext uri="{FF2B5EF4-FFF2-40B4-BE49-F238E27FC236}">
                <a16:creationId xmlns:a16="http://schemas.microsoft.com/office/drawing/2014/main" id="{C9505DBC-041E-4B10-AE02-3119ABA4A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248" y="2935351"/>
            <a:ext cx="6810066" cy="3940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ight Triangle 22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284972" y="33219"/>
            <a:ext cx="10469614" cy="3048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200" dirty="0"/>
              <a:t>However,</a:t>
            </a:r>
          </a:p>
          <a:p>
            <a:pPr algn="ctr">
              <a:lnSpc>
                <a:spcPct val="150000"/>
              </a:lnSpc>
            </a:pPr>
            <a:r>
              <a:rPr lang="en-GB" sz="3200" dirty="0"/>
              <a:t>-Studies confirm that social media was created for people and not branding </a:t>
            </a:r>
            <a:r>
              <a:rPr lang="en-GB" sz="1100" dirty="0"/>
              <a:t>(Fournier and Avery, 2011, p.193). </a:t>
            </a:r>
          </a:p>
          <a:p>
            <a:pPr algn="ctr">
              <a:lnSpc>
                <a:spcPct val="150000"/>
              </a:lnSpc>
            </a:pPr>
            <a:r>
              <a:rPr lang="en-GB" sz="3200" dirty="0"/>
              <a:t>-Its use is neutral in relations to financial outcome </a:t>
            </a:r>
            <a:r>
              <a:rPr lang="en-GB" sz="1100" dirty="0"/>
              <a:t>(Floris and </a:t>
            </a:r>
            <a:r>
              <a:rPr lang="en-GB" sz="1100" dirty="0" err="1"/>
              <a:t>Dettori</a:t>
            </a:r>
            <a:r>
              <a:rPr lang="en-GB" sz="1100" dirty="0"/>
              <a:t>, 2020, p.57) </a:t>
            </a:r>
            <a:endParaRPr lang="en-US" sz="1100" dirty="0">
              <a:solidFill>
                <a:schemeClr val="tx2">
                  <a:lumMod val="10000"/>
                </a:schemeClr>
              </a:solidFill>
              <a:latin typeface="Lato" panose="020F0502020204030203" pitchFamily="34" charset="0"/>
            </a:endParaRPr>
          </a:p>
        </p:txBody>
      </p:sp>
      <p:pic>
        <p:nvPicPr>
          <p:cNvPr id="7170" name="Picture 2" descr="Social Media Marketing Guide [Definition, Pros &amp; Cons, and Resources]">
            <a:extLst>
              <a:ext uri="{FF2B5EF4-FFF2-40B4-BE49-F238E27FC236}">
                <a16:creationId xmlns:a16="http://schemas.microsoft.com/office/drawing/2014/main" id="{23962C7A-38AA-4011-B13E-935AA87D6E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52308"/>
            <a:ext cx="4514248" cy="272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 7">
            <a:hlinkClick r:id="" action="ppaction://media"/>
            <a:extLst>
              <a:ext uri="{FF2B5EF4-FFF2-40B4-BE49-F238E27FC236}">
                <a16:creationId xmlns:a16="http://schemas.microsoft.com/office/drawing/2014/main" id="{912793F6-CB4F-4F5E-89AB-70281878BB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3" name="Recorded Sound 8">
            <a:hlinkClick r:id="" action="ppaction://media"/>
            <a:extLst>
              <a:ext uri="{FF2B5EF4-FFF2-40B4-BE49-F238E27FC236}">
                <a16:creationId xmlns:a16="http://schemas.microsoft.com/office/drawing/2014/main" id="{A2000D48-ADDF-480C-A2D8-3B93273847A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4EC0C07-6439-4ACE-9F51-7C56E347AA31}"/>
              </a:ext>
            </a:extLst>
          </p:cNvPr>
          <p:cNvSpPr txBox="1"/>
          <p:nvPr/>
        </p:nvSpPr>
        <p:spPr>
          <a:xfrm>
            <a:off x="4623761" y="6640116"/>
            <a:ext cx="6107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BMMB7012D-Yulianna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856217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528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787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952394" y="1479356"/>
            <a:ext cx="4705695" cy="7169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dirty="0" err="1"/>
              <a:t>Hofacker</a:t>
            </a:r>
            <a:r>
              <a:rPr lang="en-GB" sz="1100" dirty="0"/>
              <a:t> and </a:t>
            </a:r>
            <a:r>
              <a:rPr lang="en-GB" sz="1100" dirty="0" err="1"/>
              <a:t>Belanche</a:t>
            </a:r>
            <a:r>
              <a:rPr lang="en-GB" sz="1100" dirty="0"/>
              <a:t> (2016): </a:t>
            </a:r>
          </a:p>
          <a:p>
            <a:pPr>
              <a:lnSpc>
                <a:spcPct val="150000"/>
              </a:lnSpc>
            </a:pPr>
            <a:r>
              <a:rPr lang="en-GB" dirty="0"/>
              <a:t>Adjusting to reactive marketing</a:t>
            </a:r>
            <a:endParaRPr lang="en-US" sz="1050" dirty="0">
              <a:solidFill>
                <a:schemeClr val="tx2">
                  <a:lumMod val="10000"/>
                </a:schemeClr>
              </a:solidFill>
              <a:latin typeface="Lato" panose="020F0502020204030203" pitchFamily="34" charset="0"/>
            </a:endParaRPr>
          </a:p>
        </p:txBody>
      </p:sp>
      <p:sp>
        <p:nvSpPr>
          <p:cNvPr id="12" name="Right Triangle 11"/>
          <p:cNvSpPr/>
          <p:nvPr/>
        </p:nvSpPr>
        <p:spPr>
          <a:xfrm rot="10800000">
            <a:off x="8777192" y="0"/>
            <a:ext cx="3414808" cy="3000631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/>
          <p:cNvSpPr/>
          <p:nvPr/>
        </p:nvSpPr>
        <p:spPr>
          <a:xfrm>
            <a:off x="0" y="3877822"/>
            <a:ext cx="3414808" cy="3000631"/>
          </a:xfrm>
          <a:prstGeom prst="rtTriangle">
            <a:avLst/>
          </a:prstGeom>
          <a:solidFill>
            <a:srgbClr val="87A4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6472150"/>
            <a:ext cx="4157557" cy="0"/>
          </a:xfrm>
          <a:prstGeom prst="line">
            <a:avLst/>
          </a:prstGeom>
          <a:ln w="57150">
            <a:solidFill>
              <a:srgbClr val="FBBFBE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D2FA6BBB-555A-449D-A31A-153A168CB6D1}"/>
              </a:ext>
            </a:extLst>
          </p:cNvPr>
          <p:cNvSpPr txBox="1"/>
          <p:nvPr/>
        </p:nvSpPr>
        <p:spPr>
          <a:xfrm>
            <a:off x="2746291" y="368112"/>
            <a:ext cx="8784773" cy="706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Challenges and how to react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A6A4D87-BE75-40CD-8B6E-01DC48621760}"/>
              </a:ext>
            </a:extLst>
          </p:cNvPr>
          <p:cNvSpPr txBox="1"/>
          <p:nvPr/>
        </p:nvSpPr>
        <p:spPr>
          <a:xfrm>
            <a:off x="959373" y="2263153"/>
            <a:ext cx="65163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ea typeface="Calibri" panose="020F0502020204030204" pitchFamily="34" charset="0"/>
              </a:rPr>
              <a:t>Managing customer creation and engagement: 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D267F99-E489-4D0B-B33F-0B7496057BB8}"/>
              </a:ext>
            </a:extLst>
          </p:cNvPr>
          <p:cNvSpPr txBox="1"/>
          <p:nvPr/>
        </p:nvSpPr>
        <p:spPr>
          <a:xfrm>
            <a:off x="951047" y="2813534"/>
            <a:ext cx="65163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ea typeface="Calibri" panose="020F0502020204030204" pitchFamily="34" charset="0"/>
              </a:rPr>
              <a:t>Adjusting to a new skill set: 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E68E6AB-3CD6-4488-9B12-05CDE4B38E12}"/>
              </a:ext>
            </a:extLst>
          </p:cNvPr>
          <p:cNvSpPr txBox="1"/>
          <p:nvPr/>
        </p:nvSpPr>
        <p:spPr>
          <a:xfrm>
            <a:off x="951047" y="3345628"/>
            <a:ext cx="6516302" cy="5386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Schultz and Peltier (2013):</a:t>
            </a:r>
            <a:endParaRPr lang="en-GB" sz="11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Determine how engagement works and how to use it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D527188-B4A1-4CC7-819D-413BDF86C444}"/>
              </a:ext>
            </a:extLst>
          </p:cNvPr>
          <p:cNvSpPr txBox="1"/>
          <p:nvPr/>
        </p:nvSpPr>
        <p:spPr>
          <a:xfrm>
            <a:off x="951047" y="4051464"/>
            <a:ext cx="6516302" cy="5386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Melancon and </a:t>
            </a:r>
            <a:r>
              <a:rPr lang="en-GB" sz="1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Dalakas</a:t>
            </a:r>
            <a:r>
              <a:rPr lang="en-GB" sz="1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(2018):</a:t>
            </a:r>
            <a:endParaRPr lang="en-GB" sz="1100" dirty="0">
              <a:solidFill>
                <a:srgbClr val="000000"/>
              </a:solidFill>
              <a:effectLst/>
              <a:ea typeface="Calibri" panose="020F0502020204030204" pitchFamily="34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Appropriate handling of customers complaints</a:t>
            </a:r>
            <a:endParaRPr lang="en-GB" dirty="0"/>
          </a:p>
        </p:txBody>
      </p:sp>
      <p:pic>
        <p:nvPicPr>
          <p:cNvPr id="8194" name="Picture 2" descr="Influence of Social Media Challenges – SSML">
            <a:extLst>
              <a:ext uri="{FF2B5EF4-FFF2-40B4-BE49-F238E27FC236}">
                <a16:creationId xmlns:a16="http://schemas.microsoft.com/office/drawing/2014/main" id="{D992C8EB-F884-4FA7-8465-6DEE0D4D66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259" y="1696394"/>
            <a:ext cx="5114635" cy="4037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 9">
            <a:hlinkClick r:id="" action="ppaction://media"/>
            <a:extLst>
              <a:ext uri="{FF2B5EF4-FFF2-40B4-BE49-F238E27FC236}">
                <a16:creationId xmlns:a16="http://schemas.microsoft.com/office/drawing/2014/main" id="{E50AFF6C-C405-4632-8E27-1577051798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996EB11-2074-46B4-800F-920209AA36FA}"/>
              </a:ext>
            </a:extLst>
          </p:cNvPr>
          <p:cNvSpPr txBox="1"/>
          <p:nvPr/>
        </p:nvSpPr>
        <p:spPr>
          <a:xfrm>
            <a:off x="4209198" y="6355268"/>
            <a:ext cx="6097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BMMB7012D-Yulianna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3014870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743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How Does Social Media Marketing Increase Sales? - Papdan.Com">
            <a:extLst>
              <a:ext uri="{FF2B5EF4-FFF2-40B4-BE49-F238E27FC236}">
                <a16:creationId xmlns:a16="http://schemas.microsoft.com/office/drawing/2014/main" id="{979DA26D-3A81-4B77-B1B0-28FDFC42A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ffectLst>
            <a:reflection stA="5000" endPos="65000" dist="635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829707" y="2181004"/>
            <a:ext cx="4938986" cy="2310480"/>
          </a:xfrm>
          <a:prstGeom prst="rect">
            <a:avLst/>
          </a:prstGeom>
          <a:solidFill>
            <a:srgbClr val="CCEBE6"/>
          </a:solidFill>
          <a:ln>
            <a:noFill/>
          </a:ln>
          <a:effectLst>
            <a:outerShdw blurRad="279400" dir="12180000" sx="103000" sy="103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896FBE-53F2-44C0-B003-46F42F6F6D6E}"/>
              </a:ext>
            </a:extLst>
          </p:cNvPr>
          <p:cNvSpPr txBox="1"/>
          <p:nvPr/>
        </p:nvSpPr>
        <p:spPr>
          <a:xfrm>
            <a:off x="4297037" y="2459081"/>
            <a:ext cx="38318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Co-creation and engagement management, adaptation of skillset, innovation, reactive marketing and handling of complaints are the main challenges in social media Marketing.</a:t>
            </a:r>
          </a:p>
          <a:p>
            <a:r>
              <a:rPr lang="en-GB" dirty="0"/>
              <a:t> 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388596" y="454334"/>
            <a:ext cx="34148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Conclusion</a:t>
            </a:r>
            <a:r>
              <a:rPr lang="en-GB" dirty="0"/>
              <a:t>:</a:t>
            </a:r>
          </a:p>
        </p:txBody>
      </p:sp>
      <p:sp>
        <p:nvSpPr>
          <p:cNvPr id="17" name="Right Triangle 16"/>
          <p:cNvSpPr/>
          <p:nvPr/>
        </p:nvSpPr>
        <p:spPr>
          <a:xfrm>
            <a:off x="0" y="3877822"/>
            <a:ext cx="3414808" cy="3000631"/>
          </a:xfrm>
          <a:prstGeom prst="rtTriangle">
            <a:avLst/>
          </a:prstGeom>
          <a:solidFill>
            <a:srgbClr val="C0C2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10800000">
            <a:off x="8777192" y="0"/>
            <a:ext cx="3414808" cy="3000631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Recorded Sound 9">
            <a:hlinkClick r:id="" action="ppaction://media"/>
            <a:extLst>
              <a:ext uri="{FF2B5EF4-FFF2-40B4-BE49-F238E27FC236}">
                <a16:creationId xmlns:a16="http://schemas.microsoft.com/office/drawing/2014/main" id="{570084D8-5555-47AF-BF55-415EADDD8E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4" name="Recorded Sound 10">
            <a:hlinkClick r:id="" action="ppaction://media"/>
            <a:extLst>
              <a:ext uri="{FF2B5EF4-FFF2-40B4-BE49-F238E27FC236}">
                <a16:creationId xmlns:a16="http://schemas.microsoft.com/office/drawing/2014/main" id="{E5942885-2EDC-4B71-8A1E-1E9097B9B2C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AD93F1E-C564-412A-8430-78341F65F7A0}"/>
              </a:ext>
            </a:extLst>
          </p:cNvPr>
          <p:cNvSpPr txBox="1"/>
          <p:nvPr/>
        </p:nvSpPr>
        <p:spPr>
          <a:xfrm>
            <a:off x="4386884" y="6403666"/>
            <a:ext cx="6097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BMMB7012D-Yulianna Daykin</a:t>
            </a:r>
          </a:p>
        </p:txBody>
      </p:sp>
    </p:spTree>
    <p:extLst>
      <p:ext uri="{BB962C8B-B14F-4D97-AF65-F5344CB8AC3E}">
        <p14:creationId xmlns:p14="http://schemas.microsoft.com/office/powerpoint/2010/main" val="2007173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87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377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8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ight Triangle 22"/>
          <p:cNvSpPr/>
          <p:nvPr/>
        </p:nvSpPr>
        <p:spPr>
          <a:xfrm rot="16200000">
            <a:off x="9005876" y="3672715"/>
            <a:ext cx="3000632" cy="3391724"/>
          </a:xfrm>
          <a:prstGeom prst="rtTriangle">
            <a:avLst/>
          </a:prstGeom>
          <a:solidFill>
            <a:srgbClr val="CCEB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/>
          <p:cNvSpPr/>
          <p:nvPr/>
        </p:nvSpPr>
        <p:spPr>
          <a:xfrm rot="5400000">
            <a:off x="187375" y="-202324"/>
            <a:ext cx="3000632" cy="3405282"/>
          </a:xfrm>
          <a:prstGeom prst="rtTriangle">
            <a:avLst/>
          </a:prstGeom>
          <a:solidFill>
            <a:srgbClr val="FBBF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327259" y="33218"/>
            <a:ext cx="11675443" cy="7571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Bibliography</a:t>
            </a:r>
          </a:p>
          <a:p>
            <a:pPr algn="ctr">
              <a:lnSpc>
                <a:spcPct val="150000"/>
              </a:lnSpc>
            </a:pPr>
            <a:endParaRPr lang="en-GB" sz="3200" dirty="0">
              <a:solidFill>
                <a:schemeClr val="tx2">
                  <a:lumMod val="10000"/>
                </a:schemeClr>
              </a:solidFill>
              <a:latin typeface="Lato" panose="020F0502020204030203" pitchFamily="34" charset="0"/>
            </a:endParaRPr>
          </a:p>
          <a:p>
            <a:r>
              <a:rPr lang="en-GB" dirty="0"/>
              <a:t>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CONSTANTINIDES, E., 2013. Social media marketing: Challenges and opportunities in the web 2.0 marketplace. </a:t>
            </a:r>
            <a:r>
              <a:rPr lang="en-GB" sz="1300" i="1" dirty="0"/>
              <a:t>Consumer information systems and relationship management: Design, implementation, and use. </a:t>
            </a:r>
            <a:r>
              <a:rPr lang="en-GB" sz="1300" dirty="0"/>
              <a:t>IGI Global, pp. 51-73.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CONSTANTINIDES, E., 2014. Foundations of social media marketing. </a:t>
            </a:r>
            <a:r>
              <a:rPr lang="en-GB" sz="1300" i="1" dirty="0"/>
              <a:t>Procedia-Social and </a:t>
            </a:r>
            <a:r>
              <a:rPr lang="en-GB" sz="1300" i="1" dirty="0" err="1"/>
              <a:t>behavioral</a:t>
            </a:r>
            <a:r>
              <a:rPr lang="en-GB" sz="1300" i="1" dirty="0"/>
              <a:t> sciences, </a:t>
            </a:r>
            <a:r>
              <a:rPr lang="en-GB" sz="1300" b="1" dirty="0"/>
              <a:t>148</a:t>
            </a:r>
            <a:r>
              <a:rPr lang="en-GB" sz="1300" dirty="0"/>
              <a:t>, pp. 40-57.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DETTORI, A. and FLORIS, M., 2020. Is Social Media Adoption a Powerful Means to Reach High Performance in Small-and Medium-Sized Firms? An Empirical Investigation.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FOURNIER, S. and AVERY, J., 2011. The uninvited brand. </a:t>
            </a:r>
            <a:r>
              <a:rPr lang="en-GB" sz="1300" i="1" dirty="0"/>
              <a:t>Business horizons, </a:t>
            </a:r>
            <a:r>
              <a:rPr lang="en-GB" sz="1300" b="1" dirty="0"/>
              <a:t>54</a:t>
            </a:r>
            <a:r>
              <a:rPr lang="en-GB" sz="1300" dirty="0"/>
              <a:t>(3), pp. 193-207.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GILLIN, P., 2008. </a:t>
            </a:r>
            <a:r>
              <a:rPr lang="en-GB" sz="1300" i="1" dirty="0"/>
              <a:t>Secrets of Social Media Marketing: How to Use Online Conversations and Customer Communities to Turbo-charge Your Business! </a:t>
            </a:r>
            <a:r>
              <a:rPr lang="en-GB" sz="1300" dirty="0"/>
              <a:t>Linden Publishing.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GODEY, B., MANTHIOU, A., PEDERZOLI, D., ROKKA, J., AIELLO, G., DONVITO, R. and SINGH, R., 2016. Social media marketing efforts of luxury brands: Influence on brand equity and consumer </a:t>
            </a:r>
            <a:r>
              <a:rPr lang="en-GB" sz="1300" dirty="0" err="1"/>
              <a:t>behavior</a:t>
            </a:r>
            <a:r>
              <a:rPr lang="en-GB" sz="1300" dirty="0"/>
              <a:t>. </a:t>
            </a:r>
            <a:r>
              <a:rPr lang="en-GB" sz="1300" i="1" dirty="0"/>
              <a:t>Journal of business research, </a:t>
            </a:r>
            <a:r>
              <a:rPr lang="en-GB" sz="1300" b="1" dirty="0"/>
              <a:t>69</a:t>
            </a:r>
            <a:r>
              <a:rPr lang="en-GB" sz="1300" dirty="0"/>
              <a:t>(12), pp. 5833-5841.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Harvard Busines Review (2010). </a:t>
            </a:r>
            <a:r>
              <a:rPr lang="en-GB" sz="1300" i="1" dirty="0"/>
              <a:t>The New Conversation: Taking Social Media from Talk to Action,</a:t>
            </a:r>
            <a:r>
              <a:rPr lang="en-GB" sz="1300" dirty="0"/>
              <a:t> [Online] Available from: http://gillin.com/wp-content/uploads/2013/04/Taking-Social-Media-from-Talk-to-Action.pdf [Accessed June 17, 2020].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HOFACKER, C.F. and BELANCHE, D., 2016. Eight social media challenges for marketing managers. </a:t>
            </a:r>
            <a:r>
              <a:rPr lang="en-GB" sz="1300" i="1" dirty="0"/>
              <a:t>Spanish Journal of Marketing-ESIC, </a:t>
            </a:r>
            <a:r>
              <a:rPr lang="en-GB" sz="1300" b="1" dirty="0"/>
              <a:t>20</a:t>
            </a:r>
            <a:r>
              <a:rPr lang="en-GB" sz="1300" dirty="0"/>
              <a:t>(2), pp. 73-80.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LEE, K., LEE, B. and OH, W., 2015. Thumbs up, sales up? The contingent effect of Facebook likes on sales performance in social commerce. </a:t>
            </a:r>
            <a:r>
              <a:rPr lang="en-GB" sz="1300" i="1" dirty="0"/>
              <a:t>Journal of Management Information Systems, </a:t>
            </a:r>
            <a:r>
              <a:rPr lang="en-GB" sz="1300" b="1" dirty="0"/>
              <a:t>32</a:t>
            </a:r>
            <a:r>
              <a:rPr lang="en-GB" sz="1300" dirty="0"/>
              <a:t>(4), pp. 109-143.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MBA, 2020. </a:t>
            </a:r>
            <a:r>
              <a:rPr lang="en-GB" sz="1300" i="1" dirty="0"/>
              <a:t>Repositioning of a brand: Gucci.</a:t>
            </a:r>
            <a:r>
              <a:rPr lang="en-GB" sz="1300" dirty="0"/>
              <a:t> [Online] Available from https://uniwales.curatr3.com/courses/BMMB7012-PT-Marketing_Management_May_2020_RTD/home#object/545112 [Accessed June 18, 2020].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MELANCON, J.P. and DALAKAS, V., 2018. Consumer social voice in the age of social media: Segmentation profiles and relationship marketing strategies. </a:t>
            </a:r>
            <a:r>
              <a:rPr lang="en-GB" sz="1300" i="1" dirty="0"/>
              <a:t>Business horizons, </a:t>
            </a:r>
            <a:r>
              <a:rPr lang="en-GB" sz="1300" b="1" dirty="0"/>
              <a:t>61</a:t>
            </a:r>
            <a:r>
              <a:rPr lang="en-GB" sz="1300" dirty="0"/>
              <a:t>(1), pp. 157-167.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 err="1"/>
              <a:t>Neti</a:t>
            </a:r>
            <a:r>
              <a:rPr lang="en-GB" sz="1300" dirty="0"/>
              <a:t>, S., 2011. Social media and its role in marketing. </a:t>
            </a:r>
            <a:r>
              <a:rPr lang="en-GB" sz="1300" i="1" dirty="0"/>
              <a:t>International journal of enterprise computing and business systems</a:t>
            </a:r>
            <a:r>
              <a:rPr lang="en-GB" sz="1300" dirty="0"/>
              <a:t>, </a:t>
            </a:r>
            <a:r>
              <a:rPr lang="en-GB" sz="1300" i="1" dirty="0"/>
              <a:t>1</a:t>
            </a:r>
            <a:r>
              <a:rPr lang="en-GB" sz="1300" dirty="0"/>
              <a:t>(2), pp.1-15.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SARAVANAKUMAR, M. and SUGANTHALAKSHMI, T., 2012. Social media marketing. </a:t>
            </a:r>
            <a:r>
              <a:rPr lang="en-GB" sz="1300" i="1" dirty="0"/>
              <a:t>Life Science Journal, </a:t>
            </a:r>
            <a:r>
              <a:rPr lang="en-GB" sz="1300" b="1" dirty="0"/>
              <a:t>9</a:t>
            </a:r>
            <a:r>
              <a:rPr lang="en-GB" sz="1300" dirty="0"/>
              <a:t>(4), pp. 4444-4451.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Social Media Breakfast (2012). </a:t>
            </a:r>
            <a:r>
              <a:rPr lang="en-GB" sz="1300" i="1" dirty="0"/>
              <a:t>Ford's Scott Monty sees social media as opportunity to humanize the company</a:t>
            </a:r>
            <a:r>
              <a:rPr lang="en-GB" sz="1300" dirty="0"/>
              <a:t>, [Online] Available from: http://socialmediabreakfastmadison.com/fords-scott-monty-sees-social-media-as-opportunity-to-humanize-the-company/ [Accessed June 18, 2020].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WANG, Z. and KIM, H.G., 2017. Can social media marketing improve customer relationship capabilities and firm performance? Dynamic capability perspective. </a:t>
            </a:r>
            <a:r>
              <a:rPr lang="en-GB" sz="1300" i="1" dirty="0"/>
              <a:t>Journal of Interactive Marketing, </a:t>
            </a:r>
            <a:r>
              <a:rPr lang="en-GB" sz="1300" b="1" dirty="0"/>
              <a:t>39</a:t>
            </a:r>
            <a:r>
              <a:rPr lang="en-GB" sz="1300" dirty="0"/>
              <a:t>, pp. 15-26.</a:t>
            </a:r>
          </a:p>
          <a:p>
            <a:r>
              <a:rPr lang="en-GB" dirty="0"/>
              <a:t> </a:t>
            </a:r>
          </a:p>
          <a:p>
            <a:pPr algn="ctr">
              <a:lnSpc>
                <a:spcPct val="150000"/>
              </a:lnSpc>
            </a:pPr>
            <a:endParaRPr lang="en-US" sz="3200" dirty="0">
              <a:solidFill>
                <a:schemeClr val="tx2">
                  <a:lumMod val="10000"/>
                </a:schemeClr>
              </a:solidFill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5448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3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2953</TotalTime>
  <Words>1119</Words>
  <Application>Microsoft Office PowerPoint</Application>
  <PresentationFormat>Widescreen</PresentationFormat>
  <Paragraphs>118</Paragraphs>
  <Slides>11</Slides>
  <Notes>8</Notes>
  <HiddenSlides>0</HiddenSlides>
  <MMClips>13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28" baseType="lpstr">
      <vt:lpstr>Arial</vt:lpstr>
      <vt:lpstr>Calibri</vt:lpstr>
      <vt:lpstr>Calibri Light</vt:lpstr>
      <vt:lpstr>Century Schoolbook</vt:lpstr>
      <vt:lpstr>Corbel</vt:lpstr>
      <vt:lpstr>Courier New</vt:lpstr>
      <vt:lpstr>Gill Sans</vt:lpstr>
      <vt:lpstr>Helvetica</vt:lpstr>
      <vt:lpstr>Kelson Sans</vt:lpstr>
      <vt:lpstr>Lato</vt:lpstr>
      <vt:lpstr>Times New Roman</vt:lpstr>
      <vt:lpstr>Tw Cen MT</vt:lpstr>
      <vt:lpstr>Tw Cen MT Condensed</vt:lpstr>
      <vt:lpstr>Wingdings 3</vt:lpstr>
      <vt:lpstr>Office Theme</vt:lpstr>
      <vt:lpstr>Integral</vt:lpstr>
      <vt:lpstr>Feathered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Yulianna De Leon</cp:lastModifiedBy>
  <cp:revision>219</cp:revision>
  <dcterms:created xsi:type="dcterms:W3CDTF">2018-04-24T04:53:07Z</dcterms:created>
  <dcterms:modified xsi:type="dcterms:W3CDTF">2020-06-21T09:47:31Z</dcterms:modified>
</cp:coreProperties>
</file>