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media/media1.m4a" ContentType="audio/unknown"/>
  <Override PartName="/ppt/media/media2.m4a" ContentType="audio/unknown"/>
  <Override PartName="/ppt/media/media3.m4a" ContentType="audio/unknown"/>
  <Override PartName="/ppt/media/media4.m4a" ContentType="audio/unknown"/>
  <Override PartName="/ppt/media/media5.m4a" ContentType="audio/unknown"/>
  <Override PartName="/ppt/media/media6.m4a" ContentType="audio/unknown"/>
  <Override PartName="/ppt/media/media7.m4a" ContentType="audio/unknown"/>
  <Override PartName="/ppt/media/media8.m4a" ContentType="audio/unknown"/>
  <Override PartName="/ppt/media/media9.m4a" ContentType="audio/unknown"/>
  <Override PartName="/ppt/media/media10.m4a" ContentType="audio/unknown"/>
  <Override PartName="/ppt/media/media11.m4a" ContentType="audio/unknown"/>
  <Override PartName="/ppt/media/media12.m4a" ContentType="audio/unknown"/>
  <Override PartName="/ppt/media/media13.m4a" ContentType="audio/unknown"/>
  <Override PartName="/ppt/media/media14.m4a" ContentType="audio/unknown"/>
  <Override PartName="/ppt/media/media15.m4a" ContentType="audio/unknown"/>
  <Override PartName="/ppt/media/media16.m4a" ContentType="audio/unknown"/>
  <Override PartName="/ppt/media/media17.m4a" ContentType="audio/unknown"/>
  <Override PartName="/ppt/media/media18.m4a" ContentType="audio/unknown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1pPr>
    <a:lvl2pPr marL="0" marR="0" indent="457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2pPr>
    <a:lvl3pPr marL="0" marR="0" indent="914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3pPr>
    <a:lvl4pPr marL="0" marR="0" indent="1371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4pPr>
    <a:lvl5pPr marL="0" marR="0" indent="18288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5pPr>
    <a:lvl6pPr marL="0" marR="0" indent="22860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6pPr>
    <a:lvl7pPr marL="0" marR="0" indent="2743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7pPr>
    <a:lvl8pPr marL="0" marR="0" indent="3200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8pPr>
    <a:lvl9pPr marL="0" marR="0" indent="3657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entury Gothic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ED6"/>
          </a:solidFill>
        </a:fill>
      </a:tcStyle>
    </a:wholeTbl>
    <a:band2H>
      <a:tcTxStyle b="def" i="def"/>
      <a:tcStyle>
        <a:tcBdr/>
        <a:fill>
          <a:solidFill>
            <a:srgbClr val="E6F7EC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4EECB"/>
          </a:solidFill>
        </a:fill>
      </a:tcStyle>
    </a:wholeTbl>
    <a:band2H>
      <a:tcTxStyle b="def" i="def"/>
      <a:tcStyle>
        <a:tcBdr/>
        <a:fill>
          <a:solidFill>
            <a:srgbClr val="F9F7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0CCCC"/>
          </a:solidFill>
        </a:fill>
      </a:tcStyle>
    </a:wholeTbl>
    <a:band2H>
      <a:tcTxStyle b="def" i="def"/>
      <a:tcStyle>
        <a:tcBdr/>
        <a:fill>
          <a:solidFill>
            <a:srgbClr val="F7E7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71" name="Shape 171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>
    <a:lvl1pPr defTabSz="457200" latinLnBrk="0">
      <a:defRPr sz="1200">
        <a:solidFill>
          <a:srgbClr val="FFFFFF"/>
        </a:solidFill>
        <a:latin typeface="+mj-lt"/>
        <a:ea typeface="+mj-ea"/>
        <a:cs typeface="+mj-cs"/>
        <a:sym typeface="Century Gothic"/>
      </a:defRPr>
    </a:lvl1pPr>
    <a:lvl2pPr indent="228600" defTabSz="457200" latinLnBrk="0">
      <a:defRPr sz="1200">
        <a:solidFill>
          <a:srgbClr val="FFFFFF"/>
        </a:solidFill>
        <a:latin typeface="+mj-lt"/>
        <a:ea typeface="+mj-ea"/>
        <a:cs typeface="+mj-cs"/>
        <a:sym typeface="Century Gothic"/>
      </a:defRPr>
    </a:lvl2pPr>
    <a:lvl3pPr indent="457200" defTabSz="457200" latinLnBrk="0">
      <a:defRPr sz="1200">
        <a:solidFill>
          <a:srgbClr val="FFFFFF"/>
        </a:solidFill>
        <a:latin typeface="+mj-lt"/>
        <a:ea typeface="+mj-ea"/>
        <a:cs typeface="+mj-cs"/>
        <a:sym typeface="Century Gothic"/>
      </a:defRPr>
    </a:lvl3pPr>
    <a:lvl4pPr indent="685800" defTabSz="457200" latinLnBrk="0">
      <a:defRPr sz="1200">
        <a:solidFill>
          <a:srgbClr val="FFFFFF"/>
        </a:solidFill>
        <a:latin typeface="+mj-lt"/>
        <a:ea typeface="+mj-ea"/>
        <a:cs typeface="+mj-cs"/>
        <a:sym typeface="Century Gothic"/>
      </a:defRPr>
    </a:lvl4pPr>
    <a:lvl5pPr indent="914400" defTabSz="457200" latinLnBrk="0">
      <a:defRPr sz="1200">
        <a:solidFill>
          <a:srgbClr val="FFFFFF"/>
        </a:solidFill>
        <a:latin typeface="+mj-lt"/>
        <a:ea typeface="+mj-ea"/>
        <a:cs typeface="+mj-cs"/>
        <a:sym typeface="Century Gothic"/>
      </a:defRPr>
    </a:lvl5pPr>
    <a:lvl6pPr indent="1143000" defTabSz="457200" latinLnBrk="0">
      <a:defRPr sz="1200">
        <a:solidFill>
          <a:srgbClr val="FFFFFF"/>
        </a:solidFill>
        <a:latin typeface="+mj-lt"/>
        <a:ea typeface="+mj-ea"/>
        <a:cs typeface="+mj-cs"/>
        <a:sym typeface="Century Gothic"/>
      </a:defRPr>
    </a:lvl6pPr>
    <a:lvl7pPr indent="1371600" defTabSz="457200" latinLnBrk="0">
      <a:defRPr sz="1200">
        <a:solidFill>
          <a:srgbClr val="FFFFFF"/>
        </a:solidFill>
        <a:latin typeface="+mj-lt"/>
        <a:ea typeface="+mj-ea"/>
        <a:cs typeface="+mj-cs"/>
        <a:sym typeface="Century Gothic"/>
      </a:defRPr>
    </a:lvl7pPr>
    <a:lvl8pPr indent="1600200" defTabSz="457200" latinLnBrk="0">
      <a:defRPr sz="1200">
        <a:solidFill>
          <a:srgbClr val="FFFFFF"/>
        </a:solidFill>
        <a:latin typeface="+mj-lt"/>
        <a:ea typeface="+mj-ea"/>
        <a:cs typeface="+mj-cs"/>
        <a:sym typeface="Century Gothic"/>
      </a:defRPr>
    </a:lvl8pPr>
    <a:lvl9pPr indent="1828800" defTabSz="457200" latinLnBrk="0">
      <a:defRPr sz="1200">
        <a:solidFill>
          <a:srgbClr val="FFFFFF"/>
        </a:solidFill>
        <a:latin typeface="+mj-lt"/>
        <a:ea typeface="+mj-ea"/>
        <a:cs typeface="+mj-cs"/>
        <a:sym typeface="Century Gothic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0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Picture 7" descr="Picture 7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  <a:ln w="12700">
            <a:miter lim="400000"/>
          </a:ln>
        </p:spPr>
      </p:pic>
      <p:sp>
        <p:nvSpPr>
          <p:cNvPr id="14" name="Title Text"/>
          <p:cNvSpPr txBox="1"/>
          <p:nvPr>
            <p:ph type="title"/>
          </p:nvPr>
        </p:nvSpPr>
        <p:spPr>
          <a:xfrm>
            <a:off x="1371600" y="1803405"/>
            <a:ext cx="9448800" cy="1825097"/>
          </a:xfrm>
          <a:prstGeom prst="rect">
            <a:avLst/>
          </a:prstGeom>
        </p:spPr>
        <p:txBody>
          <a:bodyPr anchor="b"/>
          <a:lstStyle>
            <a:lvl1pPr algn="l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5" name="Body Level One…"/>
          <p:cNvSpPr txBox="1"/>
          <p:nvPr>
            <p:ph type="body" sz="quarter" idx="1"/>
          </p:nvPr>
        </p:nvSpPr>
        <p:spPr>
          <a:xfrm>
            <a:off x="1371600" y="3632201"/>
            <a:ext cx="9448800" cy="685801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000"/>
            </a:lvl1pPr>
            <a:lvl2pPr marL="0" indent="457200">
              <a:buSzTx/>
              <a:buFontTx/>
              <a:buNone/>
              <a:defRPr sz="2000"/>
            </a:lvl2pPr>
            <a:lvl3pPr marL="0" indent="914400">
              <a:buSzTx/>
              <a:buFontTx/>
              <a:buNone/>
              <a:defRPr sz="2000"/>
            </a:lvl3pPr>
            <a:lvl4pPr marL="0" indent="1371600">
              <a:buSzTx/>
              <a:buFontTx/>
              <a:buNone/>
              <a:defRPr sz="2000"/>
            </a:lvl4pPr>
            <a:lvl5pPr marL="0" indent="1828800">
              <a:buSzTx/>
              <a:buFontTx/>
              <a:buNone/>
              <a:defRPr sz="2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" name="Slide Number"/>
          <p:cNvSpPr txBox="1"/>
          <p:nvPr>
            <p:ph type="sldNum" sz="quarter" idx="2"/>
          </p:nvPr>
        </p:nvSpPr>
        <p:spPr>
          <a:xfrm>
            <a:off x="10575493" y="1491508"/>
            <a:ext cx="244907" cy="243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  <a:ln w="12700">
            <a:miter lim="400000"/>
          </a:ln>
        </p:spPr>
      </p:pic>
      <p:sp>
        <p:nvSpPr>
          <p:cNvPr id="24" name="Title Text"/>
          <p:cNvSpPr txBox="1"/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5" name="Body Level One…"/>
          <p:cNvSpPr txBox="1"/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  <a:ln w="12700">
            <a:miter lim="400000"/>
          </a:ln>
        </p:spPr>
      </p:pic>
      <p:sp>
        <p:nvSpPr>
          <p:cNvPr id="34" name="Title Text"/>
          <p:cNvSpPr txBox="1"/>
          <p:nvPr>
            <p:ph type="title"/>
          </p:nvPr>
        </p:nvSpPr>
        <p:spPr>
          <a:xfrm>
            <a:off x="685800" y="753532"/>
            <a:ext cx="10820400" cy="2801936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35" name="Body Level One…"/>
          <p:cNvSpPr txBox="1"/>
          <p:nvPr>
            <p:ph type="body" sz="quarter" idx="1"/>
          </p:nvPr>
        </p:nvSpPr>
        <p:spPr>
          <a:xfrm>
            <a:off x="1024467" y="3641725"/>
            <a:ext cx="10490201" cy="955675"/>
          </a:xfrm>
          <a:prstGeom prst="rect">
            <a:avLst/>
          </a:prstGeom>
        </p:spPr>
        <p:txBody>
          <a:bodyPr/>
          <a:lstStyle>
            <a:lvl1pPr marL="0" indent="0" algn="r">
              <a:buSzTx/>
              <a:buFontTx/>
              <a:buNone/>
            </a:lvl1pPr>
            <a:lvl2pPr marL="0" indent="457200" algn="r">
              <a:buSzTx/>
              <a:buFontTx/>
              <a:buNone/>
            </a:lvl2pPr>
            <a:lvl3pPr marL="0" indent="914400" algn="r">
              <a:buSzTx/>
              <a:buFontTx/>
              <a:buNone/>
            </a:lvl3pPr>
            <a:lvl4pPr marL="0" indent="1371600" algn="r">
              <a:buSzTx/>
              <a:buFontTx/>
              <a:buNone/>
            </a:lvl4pPr>
            <a:lvl5pPr marL="0" indent="1828800" algn="r">
              <a:buSzTx/>
              <a:buFontTx/>
              <a:buNone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6" name="Slide Number"/>
          <p:cNvSpPr txBox="1"/>
          <p:nvPr>
            <p:ph type="sldNum" sz="quarter" idx="2"/>
          </p:nvPr>
        </p:nvSpPr>
        <p:spPr>
          <a:xfrm>
            <a:off x="11261293" y="441642"/>
            <a:ext cx="244907" cy="243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Text"/>
          <p:cNvSpPr txBox="1"/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4" name="Body Level One…"/>
          <p:cNvSpPr txBox="1"/>
          <p:nvPr>
            <p:ph type="body" sz="half" idx="1"/>
          </p:nvPr>
        </p:nvSpPr>
        <p:spPr>
          <a:xfrm>
            <a:off x="685800" y="2194559"/>
            <a:ext cx="5334000" cy="4024125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itle Text"/>
          <p:cNvSpPr txBox="1"/>
          <p:nvPr>
            <p:ph type="title"/>
          </p:nvPr>
        </p:nvSpPr>
        <p:spPr>
          <a:xfrm>
            <a:off x="2895600" y="762000"/>
            <a:ext cx="8610600" cy="12954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3" name="Body Level One…"/>
          <p:cNvSpPr txBox="1"/>
          <p:nvPr>
            <p:ph type="body" sz="quarter" idx="1"/>
          </p:nvPr>
        </p:nvSpPr>
        <p:spPr>
          <a:xfrm>
            <a:off x="914409" y="2183801"/>
            <a:ext cx="5079992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800"/>
            </a:lvl1pPr>
            <a:lvl2pPr marL="0" indent="457200">
              <a:buSzTx/>
              <a:buFontTx/>
              <a:buNone/>
              <a:defRPr sz="2800"/>
            </a:lvl2pPr>
            <a:lvl3pPr marL="0" indent="914400">
              <a:buSzTx/>
              <a:buFontTx/>
              <a:buNone/>
              <a:defRPr sz="2800"/>
            </a:lvl3pPr>
            <a:lvl4pPr marL="0" indent="1371600">
              <a:buSzTx/>
              <a:buFontTx/>
              <a:buNone/>
              <a:defRPr sz="2800"/>
            </a:lvl4pPr>
            <a:lvl5pPr marL="0" indent="1828800">
              <a:buSzTx/>
              <a:buFontTx/>
              <a:buNone/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4" name="Text Placeholder 4"/>
          <p:cNvSpPr/>
          <p:nvPr>
            <p:ph type="body" sz="quarter" idx="13"/>
          </p:nvPr>
        </p:nvSpPr>
        <p:spPr>
          <a:xfrm>
            <a:off x="6400800" y="2183801"/>
            <a:ext cx="5105400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800"/>
            </a:pP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/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Text"/>
          <p:cNvSpPr txBox="1"/>
          <p:nvPr>
            <p:ph type="title"/>
          </p:nvPr>
        </p:nvSpPr>
        <p:spPr>
          <a:xfrm>
            <a:off x="685800" y="1524000"/>
            <a:ext cx="4114800" cy="16002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8" name="Body Level One…"/>
          <p:cNvSpPr txBox="1"/>
          <p:nvPr>
            <p:ph type="body" idx="1"/>
          </p:nvPr>
        </p:nvSpPr>
        <p:spPr>
          <a:xfrm>
            <a:off x="4995581" y="746759"/>
            <a:ext cx="6510619" cy="5471925"/>
          </a:xfrm>
          <a:prstGeom prst="rect">
            <a:avLst/>
          </a:prstGeom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9" name="Text Placeholder 3"/>
          <p:cNvSpPr/>
          <p:nvPr>
            <p:ph type="body" sz="quarter" idx="13"/>
          </p:nvPr>
        </p:nvSpPr>
        <p:spPr>
          <a:xfrm>
            <a:off x="685800" y="3124199"/>
            <a:ext cx="4114800" cy="3094486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8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itle Text"/>
          <p:cNvSpPr txBox="1"/>
          <p:nvPr>
            <p:ph type="title"/>
          </p:nvPr>
        </p:nvSpPr>
        <p:spPr>
          <a:xfrm>
            <a:off x="685800" y="1524000"/>
            <a:ext cx="6873241" cy="16002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8" name="Picture Placeholder 2"/>
          <p:cNvSpPr/>
          <p:nvPr>
            <p:ph type="pic" sz="half" idx="13"/>
          </p:nvPr>
        </p:nvSpPr>
        <p:spPr>
          <a:xfrm>
            <a:off x="7861237" y="751241"/>
            <a:ext cx="3644963" cy="5467444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89" name="Body Level One…"/>
          <p:cNvSpPr txBox="1"/>
          <p:nvPr>
            <p:ph type="body" sz="half" idx="1"/>
          </p:nvPr>
        </p:nvSpPr>
        <p:spPr>
          <a:xfrm>
            <a:off x="685800" y="3124199"/>
            <a:ext cx="6873241" cy="3094485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itle Text"/>
          <p:cNvSpPr txBox="1"/>
          <p:nvPr>
            <p:ph type="title"/>
          </p:nvPr>
        </p:nvSpPr>
        <p:spPr>
          <a:xfrm>
            <a:off x="685776" y="4697360"/>
            <a:ext cx="10822035" cy="819356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98" name="Picture Placeholder 2"/>
          <p:cNvSpPr/>
          <p:nvPr>
            <p:ph type="pic" idx="13"/>
          </p:nvPr>
        </p:nvSpPr>
        <p:spPr>
          <a:xfrm>
            <a:off x="681726" y="941439"/>
            <a:ext cx="10821842" cy="3478161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99" name="Body Level One…"/>
          <p:cNvSpPr txBox="1"/>
          <p:nvPr>
            <p:ph type="body" sz="quarter" idx="1"/>
          </p:nvPr>
        </p:nvSpPr>
        <p:spPr>
          <a:xfrm>
            <a:off x="685800" y="5516714"/>
            <a:ext cx="10820400" cy="701970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Picture 8" descr="Picture 8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  <a:ln w="12700">
            <a:miter lim="400000"/>
          </a:ln>
        </p:spPr>
      </p:pic>
      <p:sp>
        <p:nvSpPr>
          <p:cNvPr id="108" name="Title Text"/>
          <p:cNvSpPr txBox="1"/>
          <p:nvPr>
            <p:ph type="title"/>
          </p:nvPr>
        </p:nvSpPr>
        <p:spPr>
          <a:xfrm>
            <a:off x="685800" y="753532"/>
            <a:ext cx="10820400" cy="2802467"/>
          </a:xfrm>
          <a:prstGeom prst="rect">
            <a:avLst/>
          </a:prstGeom>
        </p:spPr>
        <p:txBody>
          <a:bodyPr/>
          <a:lstStyle>
            <a:lvl1pPr algn="l"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09" name="Body Level One…"/>
          <p:cNvSpPr txBox="1"/>
          <p:nvPr>
            <p:ph type="body" sz="quarter" idx="1"/>
          </p:nvPr>
        </p:nvSpPr>
        <p:spPr>
          <a:xfrm>
            <a:off x="1024467" y="3649133"/>
            <a:ext cx="10130516" cy="999068"/>
          </a:xfrm>
          <a:prstGeom prst="rect">
            <a:avLst/>
          </a:prstGeom>
        </p:spPr>
        <p:txBody>
          <a:bodyPr anchor="ctr"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0" name="Slide Number"/>
          <p:cNvSpPr txBox="1"/>
          <p:nvPr>
            <p:ph type="sldNum" sz="quarter" idx="2"/>
          </p:nvPr>
        </p:nvSpPr>
        <p:spPr>
          <a:xfrm>
            <a:off x="11261293" y="441642"/>
            <a:ext cx="244907" cy="243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Picture 10" descr="Picture 1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  <a:ln w="12700">
            <a:miter lim="400000"/>
          </a:ln>
        </p:spPr>
      </p:pic>
      <p:sp>
        <p:nvSpPr>
          <p:cNvPr id="118" name="Title Text"/>
          <p:cNvSpPr txBox="1"/>
          <p:nvPr>
            <p:ph type="title"/>
          </p:nvPr>
        </p:nvSpPr>
        <p:spPr>
          <a:xfrm>
            <a:off x="1024467" y="753532"/>
            <a:ext cx="10151534" cy="2604497"/>
          </a:xfrm>
          <a:prstGeom prst="rect">
            <a:avLst/>
          </a:prstGeom>
        </p:spPr>
        <p:txBody>
          <a:bodyPr/>
          <a:lstStyle>
            <a:lvl1pPr algn="l"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19" name="Body Level One…"/>
          <p:cNvSpPr txBox="1"/>
          <p:nvPr>
            <p:ph type="body" sz="quarter" idx="1"/>
          </p:nvPr>
        </p:nvSpPr>
        <p:spPr>
          <a:xfrm>
            <a:off x="1303864" y="3365555"/>
            <a:ext cx="9592738" cy="444444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400"/>
            </a:lvl1pPr>
            <a:lvl2pPr marL="0" indent="457200">
              <a:buSzTx/>
              <a:buFontTx/>
              <a:buNone/>
              <a:defRPr sz="1400"/>
            </a:lvl2pPr>
            <a:lvl3pPr marL="0" indent="914400">
              <a:buSzTx/>
              <a:buFontTx/>
              <a:buNone/>
              <a:defRPr sz="1400"/>
            </a:lvl3pPr>
            <a:lvl4pPr marL="0" indent="1371600">
              <a:buSzTx/>
              <a:buFontTx/>
              <a:buNone/>
              <a:defRPr sz="1400"/>
            </a:lvl4pPr>
            <a:lvl5pPr marL="0" indent="1828800">
              <a:buSzTx/>
              <a:buFontTx/>
              <a:buNone/>
              <a:defRPr sz="1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0" name="Text Placeholder 3"/>
          <p:cNvSpPr/>
          <p:nvPr>
            <p:ph type="body" sz="quarter" idx="13"/>
          </p:nvPr>
        </p:nvSpPr>
        <p:spPr>
          <a:xfrm>
            <a:off x="1024466" y="3959862"/>
            <a:ext cx="10151535" cy="679872"/>
          </a:xfrm>
          <a:prstGeom prst="rect">
            <a:avLst/>
          </a:prstGeom>
        </p:spPr>
        <p:txBody>
          <a:bodyPr anchor="ctr"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121" name="TextBox 8"/>
          <p:cNvSpPr txBox="1"/>
          <p:nvPr/>
        </p:nvSpPr>
        <p:spPr>
          <a:xfrm>
            <a:off x="521969" y="557818"/>
            <a:ext cx="518162" cy="1336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cap="all" sz="8000">
                <a:solidFill>
                  <a:srgbClr val="FFFFFF"/>
                </a:solidFill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122" name="TextBox 9"/>
          <p:cNvSpPr txBox="1"/>
          <p:nvPr/>
        </p:nvSpPr>
        <p:spPr>
          <a:xfrm>
            <a:off x="11029950" y="2325657"/>
            <a:ext cx="518161" cy="1336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cap="all" sz="8000">
                <a:solidFill>
                  <a:srgbClr val="FFFFFF"/>
                </a:solidFill>
              </a:defRPr>
            </a:lvl1pPr>
          </a:lstStyle>
          <a:p>
            <a:pPr/>
            <a:r>
              <a:t>”</a:t>
            </a:r>
          </a:p>
        </p:txBody>
      </p:sp>
      <p:sp>
        <p:nvSpPr>
          <p:cNvPr id="123" name="Slide Number"/>
          <p:cNvSpPr txBox="1"/>
          <p:nvPr>
            <p:ph type="sldNum" sz="quarter" idx="2"/>
          </p:nvPr>
        </p:nvSpPr>
        <p:spPr>
          <a:xfrm>
            <a:off x="11261293" y="441642"/>
            <a:ext cx="244907" cy="243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  <a:ln w="12700">
            <a:miter lim="400000"/>
          </a:ln>
        </p:spPr>
      </p:pic>
      <p:sp>
        <p:nvSpPr>
          <p:cNvPr id="131" name="Title Text"/>
          <p:cNvSpPr txBox="1"/>
          <p:nvPr>
            <p:ph type="title"/>
          </p:nvPr>
        </p:nvSpPr>
        <p:spPr>
          <a:xfrm>
            <a:off x="1024495" y="1124701"/>
            <a:ext cx="10146187" cy="2511836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32" name="Body Level One…"/>
          <p:cNvSpPr txBox="1"/>
          <p:nvPr>
            <p:ph type="body" sz="quarter" idx="1"/>
          </p:nvPr>
        </p:nvSpPr>
        <p:spPr>
          <a:xfrm>
            <a:off x="1024467" y="3648314"/>
            <a:ext cx="10144654" cy="999886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3" name="Slide Number"/>
          <p:cNvSpPr txBox="1"/>
          <p:nvPr>
            <p:ph type="sldNum" sz="quarter" idx="2"/>
          </p:nvPr>
        </p:nvSpPr>
        <p:spPr>
          <a:xfrm>
            <a:off x="11261293" y="441642"/>
            <a:ext cx="244907" cy="243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Title Text"/>
          <p:cNvSpPr txBox="1"/>
          <p:nvPr>
            <p:ph type="title"/>
          </p:nvPr>
        </p:nvSpPr>
        <p:spPr>
          <a:xfrm>
            <a:off x="2895600" y="761998"/>
            <a:ext cx="8610600" cy="1303869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41" name="Body Level One…"/>
          <p:cNvSpPr txBox="1"/>
          <p:nvPr>
            <p:ph type="body" sz="quarter" idx="1"/>
          </p:nvPr>
        </p:nvSpPr>
        <p:spPr>
          <a:xfrm>
            <a:off x="685800" y="2202079"/>
            <a:ext cx="3456433" cy="617321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/>
            </a:lvl1pPr>
            <a:lvl2pPr marL="0" indent="457200">
              <a:buSzTx/>
              <a:buFontTx/>
              <a:buNone/>
              <a:defRPr sz="2400"/>
            </a:lvl2pPr>
            <a:lvl3pPr marL="0" indent="914400">
              <a:buSzTx/>
              <a:buFontTx/>
              <a:buNone/>
              <a:defRPr sz="2400"/>
            </a:lvl3pPr>
            <a:lvl4pPr marL="0" indent="1371600">
              <a:buSzTx/>
              <a:buFontTx/>
              <a:buNone/>
              <a:defRPr sz="2400"/>
            </a:lvl4pPr>
            <a:lvl5pPr marL="0" indent="1828800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2" name="Text Placeholder 3"/>
          <p:cNvSpPr/>
          <p:nvPr>
            <p:ph type="body" sz="quarter" idx="13"/>
          </p:nvPr>
        </p:nvSpPr>
        <p:spPr>
          <a:xfrm>
            <a:off x="685798" y="2904564"/>
            <a:ext cx="3456434" cy="3314132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143" name="Text Placeholder 4"/>
          <p:cNvSpPr/>
          <p:nvPr>
            <p:ph type="body" sz="quarter" idx="14"/>
          </p:nvPr>
        </p:nvSpPr>
        <p:spPr>
          <a:xfrm>
            <a:off x="4368799" y="2201333"/>
            <a:ext cx="3456434" cy="626535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/>
            </a:pPr>
          </a:p>
        </p:txBody>
      </p:sp>
      <p:sp>
        <p:nvSpPr>
          <p:cNvPr id="144" name="Text Placeholder 3"/>
          <p:cNvSpPr/>
          <p:nvPr>
            <p:ph type="body" sz="quarter" idx="15"/>
          </p:nvPr>
        </p:nvSpPr>
        <p:spPr>
          <a:xfrm>
            <a:off x="4366857" y="2904066"/>
            <a:ext cx="3456433" cy="331461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145" name="Text Placeholder 4"/>
          <p:cNvSpPr/>
          <p:nvPr>
            <p:ph type="body" sz="quarter" idx="16"/>
          </p:nvPr>
        </p:nvSpPr>
        <p:spPr>
          <a:xfrm>
            <a:off x="8051799" y="2192865"/>
            <a:ext cx="3456434" cy="626535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/>
            </a:pPr>
          </a:p>
        </p:txBody>
      </p:sp>
      <p:sp>
        <p:nvSpPr>
          <p:cNvPr id="146" name="Text Placeholder 3"/>
          <p:cNvSpPr/>
          <p:nvPr>
            <p:ph type="body" sz="quarter" idx="17"/>
          </p:nvPr>
        </p:nvSpPr>
        <p:spPr>
          <a:xfrm>
            <a:off x="8051800" y="2904564"/>
            <a:ext cx="3456433" cy="3314132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14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Title Text"/>
          <p:cNvSpPr txBox="1"/>
          <p:nvPr>
            <p:ph type="title"/>
          </p:nvPr>
        </p:nvSpPr>
        <p:spPr>
          <a:xfrm>
            <a:off x="2895600" y="762000"/>
            <a:ext cx="8610600" cy="12954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55" name="Body Level One…"/>
          <p:cNvSpPr txBox="1"/>
          <p:nvPr>
            <p:ph type="body" sz="quarter" idx="1"/>
          </p:nvPr>
        </p:nvSpPr>
        <p:spPr>
          <a:xfrm>
            <a:off x="688617" y="4191000"/>
            <a:ext cx="3451583" cy="682766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/>
            </a:lvl1pPr>
            <a:lvl2pPr marL="0" indent="457200">
              <a:buSzTx/>
              <a:buFontTx/>
              <a:buNone/>
              <a:defRPr sz="2400"/>
            </a:lvl2pPr>
            <a:lvl3pPr marL="0" indent="914400">
              <a:buSzTx/>
              <a:buFontTx/>
              <a:buNone/>
              <a:defRPr sz="2400"/>
            </a:lvl3pPr>
            <a:lvl4pPr marL="0" indent="1371600">
              <a:buSzTx/>
              <a:buFontTx/>
              <a:buNone/>
              <a:defRPr sz="2400"/>
            </a:lvl4pPr>
            <a:lvl5pPr marL="0" indent="1828800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6" name="Picture Placeholder 2"/>
          <p:cNvSpPr/>
          <p:nvPr>
            <p:ph type="pic" sz="quarter" idx="13"/>
          </p:nvPr>
        </p:nvSpPr>
        <p:spPr>
          <a:xfrm>
            <a:off x="688618" y="2362200"/>
            <a:ext cx="3451582" cy="1524000"/>
          </a:xfrm>
          <a:prstGeom prst="rect">
            <a:avLst/>
          </a:prstGeom>
          <a:effectLst>
            <a:outerShdw sx="100000" sy="100000" kx="0" ky="0" algn="b" rotWithShape="0" blurRad="50800" dist="50800" dir="540000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157" name="Text Placeholder 3"/>
          <p:cNvSpPr/>
          <p:nvPr>
            <p:ph type="body" sz="quarter" idx="14"/>
          </p:nvPr>
        </p:nvSpPr>
        <p:spPr>
          <a:xfrm>
            <a:off x="688618" y="4873764"/>
            <a:ext cx="3451582" cy="1344922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158" name="Text Placeholder 4"/>
          <p:cNvSpPr/>
          <p:nvPr>
            <p:ph type="body" sz="quarter" idx="15"/>
          </p:nvPr>
        </p:nvSpPr>
        <p:spPr>
          <a:xfrm>
            <a:off x="4374262" y="4190999"/>
            <a:ext cx="3448935" cy="682767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/>
            </a:pPr>
          </a:p>
        </p:txBody>
      </p:sp>
      <p:sp>
        <p:nvSpPr>
          <p:cNvPr id="159" name="Picture Placeholder 2"/>
          <p:cNvSpPr/>
          <p:nvPr>
            <p:ph type="pic" sz="quarter" idx="16"/>
          </p:nvPr>
        </p:nvSpPr>
        <p:spPr>
          <a:xfrm>
            <a:off x="4374262" y="2362200"/>
            <a:ext cx="3448937" cy="1524000"/>
          </a:xfrm>
          <a:prstGeom prst="rect">
            <a:avLst/>
          </a:prstGeom>
          <a:effectLst>
            <a:outerShdw sx="100000" sy="100000" kx="0" ky="0" algn="b" rotWithShape="0" blurRad="50800" dist="50800" dir="540000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160" name="Text Placeholder 3"/>
          <p:cNvSpPr/>
          <p:nvPr>
            <p:ph type="body" sz="quarter" idx="17"/>
          </p:nvPr>
        </p:nvSpPr>
        <p:spPr>
          <a:xfrm>
            <a:off x="4374263" y="4873762"/>
            <a:ext cx="3448936" cy="1344922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161" name="Text Placeholder 4"/>
          <p:cNvSpPr/>
          <p:nvPr>
            <p:ph type="body" sz="quarter" idx="18"/>
          </p:nvPr>
        </p:nvSpPr>
        <p:spPr>
          <a:xfrm>
            <a:off x="8049731" y="4190999"/>
            <a:ext cx="3456469" cy="682767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/>
            </a:pPr>
          </a:p>
        </p:txBody>
      </p:sp>
      <p:sp>
        <p:nvSpPr>
          <p:cNvPr id="162" name="Picture Placeholder 2"/>
          <p:cNvSpPr/>
          <p:nvPr>
            <p:ph type="pic" sz="quarter" idx="19"/>
          </p:nvPr>
        </p:nvSpPr>
        <p:spPr>
          <a:xfrm>
            <a:off x="8049855" y="2362200"/>
            <a:ext cx="3447879" cy="1524000"/>
          </a:xfrm>
          <a:prstGeom prst="rect">
            <a:avLst/>
          </a:prstGeom>
          <a:effectLst>
            <a:outerShdw sx="100000" sy="100000" kx="0" ky="0" algn="b" rotWithShape="0" blurRad="50800" dist="50800" dir="540000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163" name="Text Placeholder 3"/>
          <p:cNvSpPr/>
          <p:nvPr>
            <p:ph type="body" sz="quarter" idx="20"/>
          </p:nvPr>
        </p:nvSpPr>
        <p:spPr>
          <a:xfrm>
            <a:off x="8049731" y="4873761"/>
            <a:ext cx="3452446" cy="1344922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1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itle Text"/>
          <p:cNvSpPr txBox="1"/>
          <p:nvPr>
            <p:ph type="title"/>
          </p:nvPr>
        </p:nvSpPr>
        <p:spPr>
          <a:xfrm>
            <a:off x="609600" y="92074"/>
            <a:ext cx="10972800" cy="15081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4" name="Body Level One…"/>
          <p:cNvSpPr txBox="1"/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/>
          <p:nvPr>
            <p:ph type="sldNum" sz="quarter" idx="2"/>
          </p:nvPr>
        </p:nvSpPr>
        <p:spPr>
          <a:xfrm>
            <a:off x="11261293" y="441642"/>
            <a:ext cx="244907" cy="2438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000"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</p:sldLayoutIdLst>
  <p:transition xmlns:p14="http://schemas.microsoft.com/office/powerpoint/2010/main" spd="med" advClick="1"/>
  <p:txStyles>
    <p:titleStyle>
      <a:lvl1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40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1pPr>
      <a:lvl2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40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2pPr>
      <a:lvl3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40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3pPr>
      <a:lvl4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40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4pPr>
      <a:lvl5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40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5pPr>
      <a:lvl6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40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6pPr>
      <a:lvl7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40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7pPr>
      <a:lvl8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40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8pPr>
      <a:lvl9pPr marL="0" marR="0" indent="0" algn="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40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2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1pPr>
      <a:lvl2pPr marL="708659" marR="0" indent="-25145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2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2pPr>
      <a:lvl3pPr marL="1193800" marR="0" indent="-2794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2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3pPr>
      <a:lvl4pPr marL="1685925" marR="0" indent="-31432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2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4pPr>
      <a:lvl5pPr marL="2143125" marR="0" indent="-31432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2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5pPr>
      <a:lvl6pPr marL="2600325" marR="0" indent="-31432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2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6pPr>
      <a:lvl7pPr marL="3057525" marR="0" indent="-31432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2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7pPr>
      <a:lvl8pPr marL="3514725" marR="0" indent="-31432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2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8pPr>
      <a:lvl9pPr marL="3971925" marR="0" indent="-31432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200" u="none">
          <a:solidFill>
            <a:srgbClr val="FFFFFF"/>
          </a:solidFill>
          <a:uFillTx/>
          <a:latin typeface="+mj-lt"/>
          <a:ea typeface="+mj-ea"/>
          <a:cs typeface="+mj-cs"/>
          <a:sym typeface="Century Gothic"/>
        </a:defRPr>
      </a:lvl9pPr>
    </p:bodyStyle>
    <p:otherStyle>
      <a:lvl1pPr marL="0" marR="0" indent="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1pPr>
      <a:lvl2pPr marL="0" marR="0" indent="457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2pPr>
      <a:lvl3pPr marL="0" marR="0" indent="914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3pPr>
      <a:lvl4pPr marL="0" marR="0" indent="1371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4pPr>
      <a:lvl5pPr marL="0" marR="0" indent="18288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5pPr>
      <a:lvl6pPr marL="0" marR="0" indent="22860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6pPr>
      <a:lvl7pPr marL="0" marR="0" indent="2743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7pPr>
      <a:lvl8pPr marL="0" marR="0" indent="3200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8pPr>
      <a:lvl9pPr marL="0" marR="0" indent="3657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3" Type="http://schemas.microsoft.com/office/2007/relationships/media" Target="../media/media1.m4a"/><Relationship Id="rId4" Type="http://schemas.openxmlformats.org/officeDocument/2006/relationships/image" Target="../media/image3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audio" Target="../media/media2.m4a"/><Relationship Id="rId7" Type="http://schemas.microsoft.com/office/2007/relationships/media" Target="../media/media2.m4a"/><Relationship Id="rId8" Type="http://schemas.openxmlformats.org/officeDocument/2006/relationships/image" Target="../media/image3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3" Type="http://schemas.microsoft.com/office/2007/relationships/media" Target="../media/media3.m4a"/><Relationship Id="rId4" Type="http://schemas.openxmlformats.org/officeDocument/2006/relationships/image" Target="../media/image3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3" Type="http://schemas.openxmlformats.org/officeDocument/2006/relationships/audio" Target="../media/media4.m4a"/><Relationship Id="rId4" Type="http://schemas.microsoft.com/office/2007/relationships/media" Target="../media/media4.m4a"/><Relationship Id="rId5" Type="http://schemas.openxmlformats.org/officeDocument/2006/relationships/image" Target="../media/image3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audio" Target="../media/media5.m4a"/><Relationship Id="rId4" Type="http://schemas.microsoft.com/office/2007/relationships/media" Target="../media/media5.m4a"/><Relationship Id="rId5" Type="http://schemas.openxmlformats.org/officeDocument/2006/relationships/image" Target="../media/image3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3" Type="http://schemas.microsoft.com/office/2007/relationships/media" Target="../media/media6.m4a"/><Relationship Id="rId4" Type="http://schemas.openxmlformats.org/officeDocument/2006/relationships/image" Target="../media/image3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3" Type="http://schemas.openxmlformats.org/officeDocument/2006/relationships/audio" Target="../media/media7.m4a"/><Relationship Id="rId4" Type="http://schemas.microsoft.com/office/2007/relationships/media" Target="../media/media7.m4a"/><Relationship Id="rId5" Type="http://schemas.openxmlformats.org/officeDocument/2006/relationships/image" Target="../media/image3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3" Type="http://schemas.microsoft.com/office/2007/relationships/media" Target="../media/media8.m4a"/><Relationship Id="rId4" Type="http://schemas.openxmlformats.org/officeDocument/2006/relationships/image" Target="../media/image3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Relationship Id="rId3" Type="http://schemas.openxmlformats.org/officeDocument/2006/relationships/audio" Target="../media/media9.m4a"/><Relationship Id="rId4" Type="http://schemas.microsoft.com/office/2007/relationships/media" Target="../media/media9.m4a"/><Relationship Id="rId5" Type="http://schemas.openxmlformats.org/officeDocument/2006/relationships/image" Target="../media/image3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3" Type="http://schemas.microsoft.com/office/2007/relationships/media" Target="../media/media10.m4a"/><Relationship Id="rId4" Type="http://schemas.openxmlformats.org/officeDocument/2006/relationships/image" Target="../media/image3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3" Type="http://schemas.microsoft.com/office/2007/relationships/media" Target="../media/media11.m4a"/><Relationship Id="rId4" Type="http://schemas.openxmlformats.org/officeDocument/2006/relationships/image" Target="../media/image3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3" Type="http://schemas.microsoft.com/office/2007/relationships/media" Target="../media/media12.m4a"/><Relationship Id="rId4" Type="http://schemas.openxmlformats.org/officeDocument/2006/relationships/image" Target="../media/image3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5" Type="http://schemas.openxmlformats.org/officeDocument/2006/relationships/audio" Target="../media/media13.m4a"/><Relationship Id="rId6" Type="http://schemas.microsoft.com/office/2007/relationships/media" Target="../media/media13.m4a"/><Relationship Id="rId7" Type="http://schemas.openxmlformats.org/officeDocument/2006/relationships/image" Target="../media/image3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3" Type="http://schemas.openxmlformats.org/officeDocument/2006/relationships/audio" Target="../media/media14.m4a"/><Relationship Id="rId4" Type="http://schemas.microsoft.com/office/2007/relationships/media" Target="../media/media14.m4a"/><Relationship Id="rId5" Type="http://schemas.openxmlformats.org/officeDocument/2006/relationships/image" Target="../media/image3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3" Type="http://schemas.microsoft.com/office/2007/relationships/media" Target="../media/media15.m4a"/><Relationship Id="rId4" Type="http://schemas.openxmlformats.org/officeDocument/2006/relationships/image" Target="../media/image3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Relationship Id="rId3" Type="http://schemas.openxmlformats.org/officeDocument/2006/relationships/audio" Target="../media/media16.m4a"/><Relationship Id="rId4" Type="http://schemas.microsoft.com/office/2007/relationships/media" Target="../media/media16.m4a"/><Relationship Id="rId5" Type="http://schemas.openxmlformats.org/officeDocument/2006/relationships/image" Target="../media/image3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Relationship Id="rId4" Type="http://schemas.openxmlformats.org/officeDocument/2006/relationships/audio" Target="../media/media17.m4a"/><Relationship Id="rId5" Type="http://schemas.microsoft.com/office/2007/relationships/media" Target="../media/media17.m4a"/><Relationship Id="rId6" Type="http://schemas.openxmlformats.org/officeDocument/2006/relationships/image" Target="../media/image3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Relationship Id="rId4" Type="http://schemas.openxmlformats.org/officeDocument/2006/relationships/audio" Target="../media/media18.m4a"/><Relationship Id="rId5" Type="http://schemas.microsoft.com/office/2007/relationships/media" Target="../media/media18.m4a"/><Relationship Id="rId6" Type="http://schemas.openxmlformats.org/officeDocument/2006/relationships/image" Target="../media/image3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Title 1"/>
          <p:cNvSpPr txBox="1"/>
          <p:nvPr>
            <p:ph type="ctrTitle"/>
          </p:nvPr>
        </p:nvSpPr>
        <p:spPr>
          <a:xfrm>
            <a:off x="1371600" y="1803405"/>
            <a:ext cx="9448800" cy="1825097"/>
          </a:xfrm>
          <a:prstGeom prst="rect">
            <a:avLst/>
          </a:prstGeom>
        </p:spPr>
        <p:txBody>
          <a:bodyPr/>
          <a:lstStyle/>
          <a:p>
            <a:pPr/>
            <a:r>
              <a:t>Gender </a:t>
            </a:r>
          </a:p>
        </p:txBody>
      </p:sp>
      <p:sp>
        <p:nvSpPr>
          <p:cNvPr id="174" name="Subtitle 2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Dr Eloise Govier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177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178" name="Rectangle 7"/>
          <p:cNvSpPr txBox="1"/>
          <p:nvPr>
            <p:ph type="title"/>
          </p:nvPr>
        </p:nvSpPr>
        <p:spPr>
          <a:xfrm>
            <a:off x="1914525" y="725310"/>
            <a:ext cx="8610600" cy="1293028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BUTLER (2004) UNDOING GENDER</a:t>
            </a:r>
          </a:p>
        </p:txBody>
      </p:sp>
      <p:sp>
        <p:nvSpPr>
          <p:cNvPr id="179" name="Rectangle 8"/>
          <p:cNvSpPr txBox="1"/>
          <p:nvPr>
            <p:ph type="body" idx="1"/>
          </p:nvPr>
        </p:nvSpPr>
        <p:spPr>
          <a:xfrm>
            <a:off x="425302" y="1758032"/>
            <a:ext cx="9349732" cy="5189266"/>
          </a:xfrm>
          <a:prstGeom prst="rect">
            <a:avLst/>
          </a:prstGeom>
        </p:spPr>
        <p:txBody>
          <a:bodyPr/>
          <a:lstStyle/>
          <a:p>
            <a:pPr marL="670818">
              <a:defRPr sz="2400"/>
            </a:pPr>
            <a:r>
              <a:t>Undoing restrictive normative conceptions of sexual and gendered life</a:t>
            </a:r>
          </a:p>
          <a:p>
            <a:pPr marL="670818">
              <a:defRPr sz="2400"/>
            </a:pPr>
            <a:r>
              <a:t>Argues that normative conception of gender can undo our individual personhood</a:t>
            </a:r>
          </a:p>
          <a:p>
            <a:pPr marL="670818">
              <a:defRPr sz="2400"/>
            </a:pPr>
            <a:r>
              <a:t>Gender is about ‘doing’</a:t>
            </a:r>
          </a:p>
          <a:p>
            <a:pPr marL="670818">
              <a:defRPr sz="2400"/>
            </a:pPr>
            <a:r>
              <a:t>But One does not ‘do’ one’s gender alone</a:t>
            </a:r>
          </a:p>
          <a:p>
            <a:pPr marL="670818">
              <a:defRPr sz="2400"/>
            </a:pPr>
            <a:r>
              <a:t>Questions whether we ‘author’ our own gender</a:t>
            </a:r>
          </a:p>
          <a:p>
            <a:pPr marL="670818">
              <a:defRPr sz="2400"/>
            </a:pPr>
            <a:r>
              <a:t>Being a particular gender does not mean you will desire in a certain way</a:t>
            </a:r>
          </a:p>
        </p:txBody>
      </p:sp>
      <p:pic>
        <p:nvPicPr>
          <p:cNvPr id="180" name="Audio Recording.m4a" descr="Audio Recording.m4a"/>
          <p:cNvPicPr>
            <a:picLocks noChangeAspect="0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161655" fill="hold"/>
                                        <p:tgtEl>
                                          <p:spTgt spid="1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8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183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184" name="Rectangle 7"/>
          <p:cNvSpPr txBox="1"/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/>
          <a:lstStyle>
            <a:lvl1pPr marL="670818">
              <a:defRPr sz="5000"/>
            </a:lvl1pPr>
          </a:lstStyle>
          <a:p>
            <a:pPr/>
            <a:r>
              <a:t>What ‘tools’ do we use to construct gender?</a:t>
            </a:r>
          </a:p>
        </p:txBody>
      </p:sp>
      <p:pic>
        <p:nvPicPr>
          <p:cNvPr id="185" name="Picture 8" descr="Picture 8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020347" y="4239369"/>
            <a:ext cx="1333873" cy="146447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6" name="Picture 9" descr="Picture 9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879955" y="2567843"/>
            <a:ext cx="1905373" cy="2503662"/>
          </a:xfrm>
          <a:prstGeom prst="rect">
            <a:avLst/>
          </a:prstGeom>
          <a:ln w="12700">
            <a:miter lim="400000"/>
          </a:ln>
        </p:spPr>
      </p:pic>
      <p:pic>
        <p:nvPicPr>
          <p:cNvPr id="187" name="Picture 10" descr="Picture 10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297534" y="4713759"/>
            <a:ext cx="1925466" cy="1445494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Picture 11" descr="Picture 11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488780" y="3819673"/>
            <a:ext cx="2005832" cy="230386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Audio Recording.m4a" descr="Audio Recording.m4a"/>
          <p:cNvPicPr>
            <a:picLocks noChangeAspect="0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534988" fill="hold"/>
                                        <p:tgtEl>
                                          <p:spTgt spid="18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8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192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193" name="Rectangle 7"/>
          <p:cNvSpPr txBox="1"/>
          <p:nvPr>
            <p:ph type="title"/>
          </p:nvPr>
        </p:nvSpPr>
        <p:spPr>
          <a:xfrm>
            <a:off x="1749972" y="685912"/>
            <a:ext cx="8610601" cy="1293028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JUDITH BUTLER</a:t>
            </a:r>
          </a:p>
        </p:txBody>
      </p:sp>
      <p:sp>
        <p:nvSpPr>
          <p:cNvPr id="194" name="Rectangle 8"/>
          <p:cNvSpPr txBox="1"/>
          <p:nvPr>
            <p:ph type="body" idx="1"/>
          </p:nvPr>
        </p:nvSpPr>
        <p:spPr>
          <a:xfrm>
            <a:off x="1968330" y="1678865"/>
            <a:ext cx="7619257" cy="4593209"/>
          </a:xfrm>
          <a:prstGeom prst="rect">
            <a:avLst/>
          </a:prstGeom>
        </p:spPr>
        <p:txBody>
          <a:bodyPr/>
          <a:lstStyle/>
          <a:p>
            <a:pPr marL="670818">
              <a:defRPr sz="3600"/>
            </a:pPr>
            <a:r>
              <a:t>“I may feel that without some recognizability I cannot live. But I may also feel that the terms by which I am recognised make life unliveable” (2004: 4).</a:t>
            </a:r>
          </a:p>
          <a:p>
            <a:pPr marL="670818">
              <a:defRPr sz="3600"/>
            </a:pPr>
            <a:r>
              <a:t>If to be a human is to do: ‘performativity’</a:t>
            </a:r>
          </a:p>
        </p:txBody>
      </p:sp>
      <p:pic>
        <p:nvPicPr>
          <p:cNvPr id="195" name="Audio Recording.m4a" descr="Audio Recording.m4a"/>
          <p:cNvPicPr>
            <a:picLocks noChangeAspect="0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370000" fill="hold"/>
                                        <p:tgtEl>
                                          <p:spTgt spid="19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9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198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199" name="Rectangle 7"/>
          <p:cNvSpPr txBox="1"/>
          <p:nvPr>
            <p:ph type="title"/>
          </p:nvPr>
        </p:nvSpPr>
        <p:spPr>
          <a:xfrm>
            <a:off x="2416968" y="-142875"/>
            <a:ext cx="7358065" cy="1714500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PERFORMATIVITY</a:t>
            </a:r>
          </a:p>
        </p:txBody>
      </p:sp>
      <p:sp>
        <p:nvSpPr>
          <p:cNvPr id="200" name="Rectangle 8"/>
          <p:cNvSpPr txBox="1"/>
          <p:nvPr>
            <p:ph type="body" idx="1"/>
          </p:nvPr>
        </p:nvSpPr>
        <p:spPr>
          <a:xfrm>
            <a:off x="212651" y="2011411"/>
            <a:ext cx="6874544" cy="5159128"/>
          </a:xfrm>
          <a:prstGeom prst="rect">
            <a:avLst/>
          </a:prstGeom>
        </p:spPr>
        <p:txBody>
          <a:bodyPr/>
          <a:lstStyle/>
          <a:p>
            <a:pPr marL="670818">
              <a:defRPr sz="2400"/>
            </a:pPr>
            <a:r>
              <a:t>Butler argues against the notion that there is a stable core gender identity</a:t>
            </a:r>
          </a:p>
          <a:p>
            <a:pPr marL="670818">
              <a:defRPr sz="2400"/>
            </a:pPr>
            <a:r>
              <a:t>Instead, she argues that gender identity is maintained through socially ‘coerced’ performances of gender</a:t>
            </a:r>
          </a:p>
          <a:p>
            <a:pPr marL="670818">
              <a:defRPr sz="2400"/>
            </a:pPr>
            <a:r>
              <a:t>Which replicate a normative gender ideal</a:t>
            </a:r>
          </a:p>
          <a:p>
            <a:pPr marL="670818">
              <a:defRPr sz="2400"/>
            </a:pPr>
            <a:r>
              <a:t>Modes of patterned and performative doing bring forms of kinship into operation</a:t>
            </a:r>
          </a:p>
        </p:txBody>
      </p:sp>
      <p:pic>
        <p:nvPicPr>
          <p:cNvPr id="201" name="Picture 10" descr="Picture 1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301507" y="1803797"/>
            <a:ext cx="3090789" cy="3848695"/>
          </a:xfrm>
          <a:prstGeom prst="rect">
            <a:avLst/>
          </a:prstGeom>
          <a:ln w="12700">
            <a:miter lim="400000"/>
          </a:ln>
        </p:spPr>
      </p:pic>
      <p:pic>
        <p:nvPicPr>
          <p:cNvPr id="202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113333" fill="hold"/>
                                        <p:tgtEl>
                                          <p:spTgt spid="20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0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05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06" name="Rectangle 7"/>
          <p:cNvSpPr txBox="1"/>
          <p:nvPr>
            <p:ph type="title"/>
          </p:nvPr>
        </p:nvSpPr>
        <p:spPr>
          <a:xfrm>
            <a:off x="1665889" y="490164"/>
            <a:ext cx="8610601" cy="1293028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BUTLER</a:t>
            </a:r>
          </a:p>
        </p:txBody>
      </p:sp>
      <p:sp>
        <p:nvSpPr>
          <p:cNvPr id="207" name="Rectangle 8"/>
          <p:cNvSpPr txBox="1"/>
          <p:nvPr>
            <p:ph type="body" idx="1"/>
          </p:nvPr>
        </p:nvSpPr>
        <p:spPr>
          <a:xfrm>
            <a:off x="685799" y="2194560"/>
            <a:ext cx="9299030" cy="4024125"/>
          </a:xfrm>
          <a:prstGeom prst="rect">
            <a:avLst/>
          </a:prstGeom>
        </p:spPr>
        <p:txBody>
          <a:bodyPr/>
          <a:lstStyle/>
          <a:p>
            <a:pPr marL="670818">
              <a:defRPr sz="2000"/>
            </a:pPr>
            <a:r>
              <a:t>Questions the agency of humans</a:t>
            </a:r>
          </a:p>
          <a:p>
            <a:pPr marL="670818">
              <a:defRPr sz="2000"/>
            </a:pPr>
            <a:r>
              <a:t>“If I have any agency, it is opened up by the fact that I am constituted by a social world I never chose” (2004: 3).</a:t>
            </a:r>
          </a:p>
          <a:p>
            <a:pPr marL="670818">
              <a:defRPr sz="2000"/>
            </a:pPr>
            <a:r>
              <a:t>Likes Schneider notion of kinship being an enacted practice and links it to her notion of ‘performativity’</a:t>
            </a:r>
          </a:p>
        </p:txBody>
      </p:sp>
      <p:pic>
        <p:nvPicPr>
          <p:cNvPr id="208" name="Picture 9" descr="Picture 9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24000" y="4593208"/>
            <a:ext cx="4697017" cy="2433341"/>
          </a:xfrm>
          <a:prstGeom prst="rect">
            <a:avLst/>
          </a:prstGeom>
          <a:ln w="12700">
            <a:miter lim="400000"/>
          </a:ln>
        </p:spPr>
      </p:pic>
      <p:pic>
        <p:nvPicPr>
          <p:cNvPr id="209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06666" fill="hold"/>
                                        <p:tgtEl>
                                          <p:spTgt spid="20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0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12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13" name="Rectangle 7"/>
          <p:cNvSpPr txBox="1"/>
          <p:nvPr>
            <p:ph type="title"/>
          </p:nvPr>
        </p:nvSpPr>
        <p:spPr>
          <a:xfrm>
            <a:off x="2300882" y="0"/>
            <a:ext cx="7358065" cy="1893094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DESIRE</a:t>
            </a:r>
          </a:p>
        </p:txBody>
      </p:sp>
      <p:sp>
        <p:nvSpPr>
          <p:cNvPr id="214" name="Rectangle 8"/>
          <p:cNvSpPr txBox="1"/>
          <p:nvPr>
            <p:ph type="body" sz="half" idx="1"/>
          </p:nvPr>
        </p:nvSpPr>
        <p:spPr>
          <a:xfrm>
            <a:off x="1470422" y="3125391"/>
            <a:ext cx="4643438" cy="3732610"/>
          </a:xfrm>
          <a:prstGeom prst="rect">
            <a:avLst/>
          </a:prstGeom>
        </p:spPr>
        <p:txBody>
          <a:bodyPr/>
          <a:lstStyle>
            <a:lvl1pPr marL="670818">
              <a:defRPr sz="4000"/>
            </a:lvl1pPr>
          </a:lstStyle>
          <a:p>
            <a:pPr/>
            <a:r>
              <a:t>“Gender is animated by desire” (Butler 2004)</a:t>
            </a:r>
          </a:p>
        </p:txBody>
      </p:sp>
      <p:pic>
        <p:nvPicPr>
          <p:cNvPr id="215" name="Picture 9" descr="Picture 9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33492" y="1634133"/>
            <a:ext cx="4464845" cy="446484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18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19" name="Rectangle 7"/>
          <p:cNvSpPr txBox="1"/>
          <p:nvPr>
            <p:ph type="title"/>
          </p:nvPr>
        </p:nvSpPr>
        <p:spPr>
          <a:xfrm>
            <a:off x="1670652" y="725310"/>
            <a:ext cx="8610601" cy="1293028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BUTLER (2004: 10)</a:t>
            </a:r>
          </a:p>
        </p:txBody>
      </p:sp>
      <p:sp>
        <p:nvSpPr>
          <p:cNvPr id="220" name="Rectangle 8"/>
          <p:cNvSpPr txBox="1"/>
          <p:nvPr>
            <p:ph type="body" idx="1"/>
          </p:nvPr>
        </p:nvSpPr>
        <p:spPr>
          <a:xfrm>
            <a:off x="2497335" y="1758033"/>
            <a:ext cx="7358065" cy="5099968"/>
          </a:xfrm>
          <a:prstGeom prst="rect">
            <a:avLst/>
          </a:prstGeom>
        </p:spPr>
        <p:txBody>
          <a:bodyPr/>
          <a:lstStyle/>
          <a:p>
            <a:pPr marL="670818">
              <a:defRPr sz="2000"/>
            </a:pPr>
            <a:r>
              <a:t>Terms “masculine” “feminine” are changeable</a:t>
            </a:r>
          </a:p>
          <a:p>
            <a:pPr marL="670818">
              <a:defRPr sz="2000"/>
            </a:pPr>
            <a:r>
              <a:t>Have social histories </a:t>
            </a:r>
          </a:p>
          <a:p>
            <a:pPr marL="670818">
              <a:defRPr sz="2000"/>
            </a:pPr>
            <a:r>
              <a:t>Meanings change radically </a:t>
            </a:r>
          </a:p>
          <a:p>
            <a:pPr lvl="1" marL="983346" indent="-228600">
              <a:spcBef>
                <a:spcPts val="500"/>
              </a:spcBef>
              <a:defRPr sz="2000"/>
            </a:pPr>
            <a:r>
              <a:t>geopolitical boundaries </a:t>
            </a:r>
          </a:p>
          <a:p>
            <a:pPr lvl="1" marL="983346" indent="-228600">
              <a:spcBef>
                <a:spcPts val="500"/>
              </a:spcBef>
              <a:defRPr sz="2000"/>
            </a:pPr>
            <a:r>
              <a:t>cultural constraints </a:t>
            </a:r>
          </a:p>
          <a:p>
            <a:pPr marL="670818">
              <a:defRPr sz="2000"/>
            </a:pPr>
            <a:r>
              <a:t>These terms re-emerge but this does not mean they are stable</a:t>
            </a:r>
          </a:p>
          <a:p>
            <a:pPr marL="670818">
              <a:defRPr sz="2000"/>
            </a:pPr>
            <a:r>
              <a:t>The social articulation of the term depends upon its repetition</a:t>
            </a:r>
          </a:p>
          <a:p>
            <a:pPr marL="670818">
              <a:defRPr sz="2000"/>
            </a:pPr>
            <a:r>
              <a:t>This accounts for the performative structure of gender. </a:t>
            </a:r>
          </a:p>
          <a:p>
            <a:pPr marL="670818">
              <a:defRPr sz="2000"/>
            </a:pPr>
            <a:r>
              <a:t>Terms of gender are constantly in the process of being remade.</a:t>
            </a:r>
          </a:p>
        </p:txBody>
      </p:sp>
      <p:pic>
        <p:nvPicPr>
          <p:cNvPr id="221" name="Audio Recording.m4a" descr="Audio Recording.m4a"/>
          <p:cNvPicPr>
            <a:picLocks noChangeAspect="0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683333" fill="hold"/>
                                        <p:tgtEl>
                                          <p:spTgt spid="2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2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24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25" name="Rectangle 7"/>
          <p:cNvSpPr txBox="1"/>
          <p:nvPr>
            <p:ph type="body" sz="half" idx="1"/>
          </p:nvPr>
        </p:nvSpPr>
        <p:spPr>
          <a:xfrm>
            <a:off x="1675805" y="1160859"/>
            <a:ext cx="4036220" cy="4525121"/>
          </a:xfrm>
          <a:prstGeom prst="rect">
            <a:avLst/>
          </a:prstGeom>
        </p:spPr>
        <p:txBody>
          <a:bodyPr lIns="0" tIns="0" rIns="0" bIns="0"/>
          <a:lstStyle/>
          <a:p>
            <a:pPr marL="254487" indent="-225467">
              <a:buClr>
                <a:srgbClr val="F0AD00"/>
              </a:buClr>
              <a:buSzPct val="80000"/>
              <a:buFontTx/>
              <a:buChar char="◼"/>
              <a:defRPr b="1" sz="2600">
                <a:latin typeface="Lucida Grande"/>
                <a:ea typeface="Lucida Grande"/>
                <a:cs typeface="Lucida Grande"/>
                <a:sym typeface="Lucida Grande"/>
              </a:defRPr>
            </a:pPr>
            <a:r>
              <a:t>Social expectations of society</a:t>
            </a:r>
          </a:p>
          <a:p>
            <a:pPr marL="254487" indent="-225467">
              <a:buClr>
                <a:srgbClr val="F0AD00"/>
              </a:buClr>
              <a:buSzPct val="80000"/>
              <a:buFontTx/>
              <a:buChar char="◼"/>
              <a:defRPr b="1" sz="2600">
                <a:latin typeface="Lucida Grande"/>
                <a:ea typeface="Lucida Grande"/>
                <a:cs typeface="Lucida Grande"/>
                <a:sym typeface="Lucida Grande"/>
              </a:defRPr>
            </a:pPr>
            <a:r>
              <a:t>Consequences 	</a:t>
            </a:r>
          </a:p>
          <a:p>
            <a:pPr marL="254487" indent="-225467">
              <a:buClr>
                <a:srgbClr val="F0AD00"/>
              </a:buClr>
              <a:buSzPct val="80000"/>
              <a:buFontTx/>
              <a:buChar char="◼"/>
              <a:defRPr b="1" sz="2600">
                <a:latin typeface="Lucida Grande"/>
                <a:ea typeface="Lucida Grande"/>
                <a:cs typeface="Lucida Grande"/>
                <a:sym typeface="Lucida Grande"/>
              </a:defRPr>
            </a:pPr>
            <a:r>
              <a:t> disillusionment </a:t>
            </a:r>
          </a:p>
          <a:p>
            <a:pPr marL="254487" indent="-225467">
              <a:buClr>
                <a:srgbClr val="F0AD00"/>
              </a:buClr>
              <a:buSzPct val="80000"/>
              <a:buFontTx/>
              <a:buChar char="◼"/>
              <a:defRPr b="1" sz="2600">
                <a:latin typeface="Lucida Grande"/>
                <a:ea typeface="Lucida Grande"/>
                <a:cs typeface="Lucida Grande"/>
                <a:sym typeface="Lucida Grande"/>
              </a:defRPr>
            </a:pPr>
            <a:r>
              <a:t> dissatisfaction </a:t>
            </a:r>
          </a:p>
        </p:txBody>
      </p:sp>
      <p:pic>
        <p:nvPicPr>
          <p:cNvPr id="226" name="Picture 8" descr="Picture 8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953990" y="1042267"/>
            <a:ext cx="5313172" cy="3020580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20000" fill="hold"/>
                                        <p:tgtEl>
                                          <p:spTgt spid="2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2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30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31" name="Rectangle 7"/>
          <p:cNvSpPr txBox="1"/>
          <p:nvPr>
            <p:ph type="title"/>
          </p:nvPr>
        </p:nvSpPr>
        <p:spPr>
          <a:xfrm>
            <a:off x="2895600" y="764373"/>
            <a:ext cx="7629525" cy="1293028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BUTLER 2004: 8</a:t>
            </a:r>
          </a:p>
        </p:txBody>
      </p:sp>
      <p:sp>
        <p:nvSpPr>
          <p:cNvPr id="232" name="Rectangle 8"/>
          <p:cNvSpPr txBox="1"/>
          <p:nvPr>
            <p:ph type="body" sz="half" idx="1"/>
          </p:nvPr>
        </p:nvSpPr>
        <p:spPr>
          <a:xfrm>
            <a:off x="2416968" y="2568402"/>
            <a:ext cx="7358065" cy="4289598"/>
          </a:xfrm>
          <a:prstGeom prst="rect">
            <a:avLst/>
          </a:prstGeom>
        </p:spPr>
        <p:txBody>
          <a:bodyPr/>
          <a:lstStyle/>
          <a:p>
            <a:pPr marL="670818"/>
            <a:r>
              <a:t>One only determines “one’s own” sense of gender to the extent that social norms exist that support and enable that act of claiming gender for oneself. </a:t>
            </a:r>
          </a:p>
          <a:p>
            <a:pPr marL="670818"/>
            <a:r>
              <a:t>One is dependent on this “outside” to lay claim to what is one’s own. </a:t>
            </a:r>
          </a:p>
          <a:p>
            <a:pPr marL="670818"/>
            <a:r>
              <a:t>How do we take possession of The Self? Butler suggests that it must be ‘dispossessed’ by sociality.</a:t>
            </a:r>
          </a:p>
        </p:txBody>
      </p:sp>
      <p:pic>
        <p:nvPicPr>
          <p:cNvPr id="233" name="Audio Recording.m4a" descr="Audio Recording.m4a"/>
          <p:cNvPicPr>
            <a:picLocks noChangeAspect="0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984988" fill="hold"/>
                                        <p:tgtEl>
                                          <p:spTgt spid="2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3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36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37" name="Rectangle 7"/>
          <p:cNvSpPr txBox="1"/>
          <p:nvPr>
            <p:ph type="title"/>
          </p:nvPr>
        </p:nvSpPr>
        <p:spPr>
          <a:xfrm>
            <a:off x="1981647" y="152921"/>
            <a:ext cx="8543478" cy="1371825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ANTHROPOLOGY: THIRD SEX</a:t>
            </a:r>
          </a:p>
        </p:txBody>
      </p:sp>
      <p:sp>
        <p:nvSpPr>
          <p:cNvPr id="238" name="Rectangle 8"/>
          <p:cNvSpPr txBox="1"/>
          <p:nvPr>
            <p:ph type="body" sz="half" idx="1"/>
          </p:nvPr>
        </p:nvSpPr>
        <p:spPr>
          <a:xfrm>
            <a:off x="5140523" y="1610589"/>
            <a:ext cx="5652493" cy="4515177"/>
          </a:xfrm>
          <a:prstGeom prst="rect">
            <a:avLst/>
          </a:prstGeom>
        </p:spPr>
        <p:txBody>
          <a:bodyPr/>
          <a:lstStyle/>
          <a:p>
            <a:pPr marL="670818">
              <a:defRPr sz="2000"/>
            </a:pPr>
            <a:r>
              <a:t>Anthropological example: Contemporary Oaxaca, Mexico</a:t>
            </a:r>
          </a:p>
          <a:p>
            <a:pPr marL="670818">
              <a:defRPr sz="2000"/>
            </a:pPr>
            <a:r>
              <a:t>Third Gender role </a:t>
            </a:r>
          </a:p>
          <a:p>
            <a:pPr lvl="1" marL="983346" indent="-228600">
              <a:spcBef>
                <a:spcPts val="500"/>
              </a:spcBef>
              <a:defRPr sz="2000"/>
            </a:pPr>
            <a:r>
              <a:t>Biologically sexed men in Zapotec</a:t>
            </a:r>
          </a:p>
          <a:p>
            <a:pPr lvl="1" marL="983346" indent="-228600">
              <a:spcBef>
                <a:spcPts val="500"/>
              </a:spcBef>
              <a:defRPr sz="2000"/>
            </a:pPr>
            <a:r>
              <a:t>Different gender attributes</a:t>
            </a:r>
          </a:p>
          <a:p>
            <a:pPr lvl="1" marL="983346" indent="-228600">
              <a:spcBef>
                <a:spcPts val="500"/>
              </a:spcBef>
              <a:defRPr sz="2000"/>
            </a:pPr>
            <a:r>
              <a:t>Source: Lynn Stephen, </a:t>
            </a:r>
            <a:r>
              <a:rPr i="1">
                <a:latin typeface="Arial"/>
                <a:ea typeface="Arial"/>
                <a:cs typeface="Arial"/>
                <a:sym typeface="Arial"/>
              </a:rPr>
              <a:t>Sexualities and Genders in Zapotec Oaxaca,  </a:t>
            </a:r>
            <a:r>
              <a:t>Latin American Perspectives Vol. 29, No. 2, Gender, Sexuality, and Same-Sex Desire in Latin America (Mar., 2002), pp. 41-59</a:t>
            </a:r>
          </a:p>
        </p:txBody>
      </p:sp>
      <p:pic>
        <p:nvPicPr>
          <p:cNvPr id="239" name="Picture 9" descr="Picture 9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2118" y="2203400"/>
            <a:ext cx="4854124" cy="3241436"/>
          </a:xfrm>
          <a:prstGeom prst="rect">
            <a:avLst/>
          </a:prstGeom>
          <a:ln w="12700">
            <a:miter lim="400000"/>
          </a:ln>
        </p:spPr>
      </p:pic>
      <p:pic>
        <p:nvPicPr>
          <p:cNvPr id="240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  <p:sp>
        <p:nvSpPr>
          <p:cNvPr id="241" name="Photo credit: Nicola “Ókin” Frioli"/>
          <p:cNvSpPr txBox="1"/>
          <p:nvPr/>
        </p:nvSpPr>
        <p:spPr>
          <a:xfrm>
            <a:off x="1458987" y="5754234"/>
            <a:ext cx="3621210" cy="370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pPr/>
            <a:r>
              <a:t>Photo credit: Nicola “Ókin” Frioli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13333" fill="hold"/>
                                        <p:tgtEl>
                                          <p:spTgt spid="2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4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44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45" name="Rectangle 7"/>
          <p:cNvSpPr txBox="1"/>
          <p:nvPr>
            <p:ph type="title"/>
          </p:nvPr>
        </p:nvSpPr>
        <p:spPr>
          <a:xfrm>
            <a:off x="2416968" y="-26789"/>
            <a:ext cx="7358065" cy="1714501"/>
          </a:xfrm>
          <a:prstGeom prst="rect">
            <a:avLst/>
          </a:prstGeom>
        </p:spPr>
        <p:txBody>
          <a:bodyPr/>
          <a:lstStyle/>
          <a:p>
            <a:pPr indent="45763"/>
            <a:r>
              <a:t>CASE STUDY: THE MUXE </a:t>
            </a:r>
            <a:r>
              <a:rPr sz="1600"/>
              <a:t>(PRONOUNCED MOO-SHAY)</a:t>
            </a:r>
          </a:p>
        </p:txBody>
      </p:sp>
      <p:sp>
        <p:nvSpPr>
          <p:cNvPr id="246" name="Rectangle 8"/>
          <p:cNvSpPr txBox="1"/>
          <p:nvPr>
            <p:ph type="body" idx="1"/>
          </p:nvPr>
        </p:nvSpPr>
        <p:spPr>
          <a:xfrm>
            <a:off x="1765101" y="2213447"/>
            <a:ext cx="8652869" cy="5037461"/>
          </a:xfrm>
          <a:prstGeom prst="rect">
            <a:avLst/>
          </a:prstGeom>
        </p:spPr>
        <p:txBody>
          <a:bodyPr/>
          <a:lstStyle/>
          <a:p>
            <a:pPr marL="670818"/>
            <a:r>
              <a:t>An indigenous system of Gender</a:t>
            </a:r>
          </a:p>
          <a:p>
            <a:pPr marL="670818"/>
            <a:r>
              <a:t>Chinias (1995: 294) defines 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 </a:t>
            </a:r>
            <a:r>
              <a:t>as persons who ‘appear’ male but also display female characteristics</a:t>
            </a:r>
          </a:p>
          <a:p>
            <a:pPr marL="670818"/>
            <a:r>
              <a:t>Separate category of gender attributes</a:t>
            </a:r>
          </a:p>
          <a:p>
            <a:pPr marL="670818"/>
            <a:r>
              <a:t>“mothers and sisters speak fondly of sons and brothers who are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</a:t>
            </a:r>
            <a:r>
              <a:t>” (Stephens 2002: 44)</a:t>
            </a:r>
          </a:p>
          <a:p>
            <a:pPr marL="670818"/>
            <a:r>
              <a:t>“The loyalty and helpfulness of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</a:t>
            </a:r>
            <a:r>
              <a:t> for female relatives is often contrasted with the laziness and irresponsibility of husbands (both imaginary and real)”. (2002: 45)</a:t>
            </a:r>
          </a:p>
        </p:txBody>
      </p:sp>
      <p:pic>
        <p:nvPicPr>
          <p:cNvPr id="247" name="Audio Recording.m4a" descr="Audio Recording.m4a"/>
          <p:cNvPicPr>
            <a:picLocks noChangeAspect="0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744988" fill="hold"/>
                                        <p:tgtEl>
                                          <p:spTgt spid="2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4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50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51" name="Rectangle 7"/>
          <p:cNvSpPr txBox="1"/>
          <p:nvPr>
            <p:ph type="title"/>
          </p:nvPr>
        </p:nvSpPr>
        <p:spPr>
          <a:xfrm>
            <a:off x="1790700" y="414775"/>
            <a:ext cx="8610600" cy="1293028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THE MUXE GENDER ROLE</a:t>
            </a:r>
          </a:p>
        </p:txBody>
      </p:sp>
      <p:sp>
        <p:nvSpPr>
          <p:cNvPr id="252" name="Rectangle 8"/>
          <p:cNvSpPr txBox="1"/>
          <p:nvPr>
            <p:ph type="body" idx="1"/>
          </p:nvPr>
        </p:nvSpPr>
        <p:spPr>
          <a:xfrm>
            <a:off x="633844" y="1707802"/>
            <a:ext cx="9141188" cy="5150199"/>
          </a:xfrm>
          <a:prstGeom prst="rect">
            <a:avLst/>
          </a:prstGeom>
        </p:spPr>
        <p:txBody>
          <a:bodyPr/>
          <a:lstStyle/>
          <a:p>
            <a:pPr marL="670818"/>
            <a:r>
              <a:t>Rubin 1997: 233 observed that men who were homosexual but did not adopt 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 </a:t>
            </a:r>
            <a:r>
              <a:t>identity were discussed in a pejorative manner</a:t>
            </a:r>
          </a:p>
          <a:p>
            <a:pPr marL="670818"/>
            <a:r>
              <a:t>Stephen’s argues that it is because 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 </a:t>
            </a:r>
            <a:r>
              <a:t>role is institutionalised that it is socially tolerated</a:t>
            </a:r>
          </a:p>
          <a:p>
            <a:pPr marL="670818"/>
            <a:r>
              <a:t>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 </a:t>
            </a:r>
            <a:r>
              <a:t>do not exhibit the characteristics normally associated with masculinity but nor do they reject them</a:t>
            </a:r>
          </a:p>
          <a:p>
            <a:pPr marL="670818"/>
            <a:r>
              <a:t>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 </a:t>
            </a:r>
            <a:r>
              <a:t>are not referred to as homosexual but constitute a category based on gender attributes (Stephen 2002: 43)</a:t>
            </a:r>
          </a:p>
          <a:p>
            <a:pPr marL="670818"/>
            <a:r>
              <a:t>“People perceive them as having the physical bodies of men but different aesthetic, work, and social skills from most men” (2002: 43)</a:t>
            </a:r>
          </a:p>
        </p:txBody>
      </p:sp>
      <p:pic>
        <p:nvPicPr>
          <p:cNvPr id="253" name="Audio Recording.m4a" descr="Audio Recording.m4a"/>
          <p:cNvPicPr>
            <a:picLocks noChangeAspect="0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403333" fill="hold"/>
                                        <p:tgtEl>
                                          <p:spTgt spid="2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5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56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57" name="Rectangle 7"/>
          <p:cNvSpPr txBox="1"/>
          <p:nvPr>
            <p:ph type="title"/>
          </p:nvPr>
        </p:nvSpPr>
        <p:spPr>
          <a:xfrm>
            <a:off x="1981647" y="152921"/>
            <a:ext cx="8543478" cy="1371825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WE EVALUATE GENDER?</a:t>
            </a:r>
          </a:p>
        </p:txBody>
      </p:sp>
      <p:sp>
        <p:nvSpPr>
          <p:cNvPr id="258" name="Rectangle 8"/>
          <p:cNvSpPr txBox="1"/>
          <p:nvPr>
            <p:ph type="body" idx="1"/>
          </p:nvPr>
        </p:nvSpPr>
        <p:spPr>
          <a:xfrm>
            <a:off x="1007917" y="1473398"/>
            <a:ext cx="8767117" cy="4964908"/>
          </a:xfrm>
          <a:prstGeom prst="rect">
            <a:avLst/>
          </a:prstGeom>
        </p:spPr>
        <p:txBody>
          <a:bodyPr/>
          <a:lstStyle/>
          <a:p>
            <a:pPr marL="670818">
              <a:defRPr sz="2000"/>
            </a:pPr>
            <a:r>
              <a:t>Stephen’s notes that 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</a:t>
            </a:r>
            <a:r>
              <a:t> are evaluated differently by men &amp; women (2002: 44).</a:t>
            </a:r>
          </a:p>
          <a:p>
            <a:pPr marL="670818">
              <a:defRPr sz="2000"/>
            </a:pPr>
            <a:r>
              <a:t>She argues that the ‘norms’ of Zapotec masculinity are the physical demonstration of strength in rural labour, being the ‘public face’ of family authority, socialising with other men </a:t>
            </a:r>
          </a:p>
          <a:p>
            <a:pPr marL="670818">
              <a:defRPr sz="2000"/>
            </a:pPr>
            <a:r>
              <a:t>In response to Campbell (1990) who encountered disparaging remarks about 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Muxe, </a:t>
            </a:r>
            <a:r>
              <a:t>she notes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 </a:t>
            </a:r>
            <a:r>
              <a:t>that it is the fact that 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 </a:t>
            </a:r>
            <a:r>
              <a:t>are a constant reminder that masculinity is constructed that is the root of any tension between 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</a:t>
            </a:r>
            <a:r>
              <a:t> and men (2002: 44).</a:t>
            </a:r>
          </a:p>
          <a:p>
            <a:pPr marL="670818">
              <a:defRPr sz="2000"/>
            </a:pPr>
            <a:r>
              <a:t>Stephen’s argues that it is gender and not sex that is “the major axis of social and cultural identity” (2002: 44)</a:t>
            </a:r>
          </a:p>
          <a:p>
            <a:pPr marL="670818">
              <a:defRPr sz="2000"/>
            </a:pPr>
            <a:r>
              <a:t>The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muxe’s </a:t>
            </a:r>
            <a:r>
              <a:t>gender is delineated by their preferences for dress, aesthetics, work skills, and social skills and these preferences personify their gender.</a:t>
            </a:r>
          </a:p>
        </p:txBody>
      </p:sp>
      <p:pic>
        <p:nvPicPr>
          <p:cNvPr id="259" name="Audio Recording.m4a" descr="Audio Recording.m4a"/>
          <p:cNvPicPr>
            <a:picLocks noChangeAspect="0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904988" fill="hold"/>
                                        <p:tgtEl>
                                          <p:spTgt spid="2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5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62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63" name="Rectangle 7"/>
          <p:cNvSpPr txBox="1"/>
          <p:nvPr>
            <p:ph type="title"/>
          </p:nvPr>
        </p:nvSpPr>
        <p:spPr>
          <a:xfrm>
            <a:off x="1914525" y="414775"/>
            <a:ext cx="8610600" cy="1293028"/>
          </a:xfrm>
          <a:prstGeom prst="rect">
            <a:avLst/>
          </a:prstGeom>
        </p:spPr>
        <p:txBody>
          <a:bodyPr/>
          <a:lstStyle>
            <a:lvl1pPr indent="45763">
              <a:defRPr sz="3600"/>
            </a:lvl1pPr>
          </a:lstStyle>
          <a:p>
            <a:pPr/>
            <a:r>
              <a:t>GENDER PROBLEMS ARCHAEOLOGY/Cultural Anthropology</a:t>
            </a:r>
          </a:p>
        </p:txBody>
      </p:sp>
      <p:sp>
        <p:nvSpPr>
          <p:cNvPr id="264" name="Rectangle 8"/>
          <p:cNvSpPr txBox="1"/>
          <p:nvPr>
            <p:ph type="body" idx="1"/>
          </p:nvPr>
        </p:nvSpPr>
        <p:spPr>
          <a:xfrm>
            <a:off x="2410270" y="1646969"/>
            <a:ext cx="8114856" cy="4837658"/>
          </a:xfrm>
          <a:prstGeom prst="rect">
            <a:avLst/>
          </a:prstGeom>
        </p:spPr>
        <p:txBody>
          <a:bodyPr/>
          <a:lstStyle/>
          <a:p>
            <a:pPr marL="670818" algn="r"/>
            <a:r>
              <a:t>The Figurine Discourse</a:t>
            </a:r>
          </a:p>
          <a:p>
            <a:pPr marL="670818" algn="r"/>
            <a:r>
              <a:t>Mother Goddesses </a:t>
            </a:r>
          </a:p>
        </p:txBody>
      </p:sp>
      <p:pic>
        <p:nvPicPr>
          <p:cNvPr id="265" name="Picture 9" descr="Picture 9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938115" y="2636490"/>
            <a:ext cx="2073920" cy="2858618"/>
          </a:xfrm>
          <a:prstGeom prst="rect">
            <a:avLst/>
          </a:prstGeom>
          <a:ln w="12700">
            <a:miter lim="400000"/>
          </a:ln>
        </p:spPr>
      </p:pic>
      <p:pic>
        <p:nvPicPr>
          <p:cNvPr id="266" name="Picture 10" descr="Picture 10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728641" y="2698998"/>
            <a:ext cx="2169916" cy="2938985"/>
          </a:xfrm>
          <a:prstGeom prst="rect">
            <a:avLst/>
          </a:prstGeom>
          <a:ln w="12700">
            <a:miter lim="400000"/>
          </a:ln>
        </p:spPr>
      </p:pic>
      <p:pic>
        <p:nvPicPr>
          <p:cNvPr id="267" name="Picture 11" descr="Picture 11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615163" y="2636490"/>
            <a:ext cx="2411017" cy="30986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68" name="Audio Recording.m4a" descr="Audio Recording.m4a"/>
          <p:cNvPicPr>
            <a:picLocks noChangeAspect="0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766666" fill="hold"/>
                                        <p:tgtEl>
                                          <p:spTgt spid="2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6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71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72" name="Rectangle 7"/>
          <p:cNvSpPr txBox="1"/>
          <p:nvPr>
            <p:ph type="title"/>
          </p:nvPr>
        </p:nvSpPr>
        <p:spPr>
          <a:xfrm>
            <a:off x="1914525" y="413498"/>
            <a:ext cx="8610600" cy="1293028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PEOPLE NOT PARTS?</a:t>
            </a:r>
          </a:p>
        </p:txBody>
      </p:sp>
      <p:sp>
        <p:nvSpPr>
          <p:cNvPr id="273" name="Rectangle 8"/>
          <p:cNvSpPr txBox="1"/>
          <p:nvPr>
            <p:ph type="body" idx="1"/>
          </p:nvPr>
        </p:nvSpPr>
        <p:spPr>
          <a:xfrm>
            <a:off x="2416968" y="1946672"/>
            <a:ext cx="7358065" cy="5027415"/>
          </a:xfrm>
          <a:prstGeom prst="rect">
            <a:avLst/>
          </a:prstGeom>
        </p:spPr>
        <p:txBody>
          <a:bodyPr/>
          <a:lstStyle/>
          <a:p>
            <a:pPr marL="670818">
              <a:defRPr sz="2800"/>
            </a:pPr>
            <a:r>
              <a:t>“Images of large, mature women do not </a:t>
            </a:r>
            <a:r>
              <a:rPr b="1" i="1">
                <a:latin typeface="Arial"/>
                <a:ea typeface="Arial"/>
                <a:cs typeface="Arial"/>
                <a:sym typeface="Arial"/>
              </a:rPr>
              <a:t>a priori</a:t>
            </a:r>
            <a:r>
              <a:t> equate to fertility” Meskell 1998</a:t>
            </a:r>
          </a:p>
          <a:p>
            <a:pPr marL="670818">
              <a:defRPr sz="2800"/>
            </a:pPr>
            <a:r>
              <a:t>“Figurines with swollen bellies and large hips, sometimes seated on stools, were assumed to be pregnant, although there was no real proof of this.” Bolger 1996</a:t>
            </a:r>
          </a:p>
        </p:txBody>
      </p:sp>
      <p:pic>
        <p:nvPicPr>
          <p:cNvPr id="274" name="Picture 9" descr="Picture 9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86868" y="1999691"/>
            <a:ext cx="2073921" cy="2858618"/>
          </a:xfrm>
          <a:prstGeom prst="rect">
            <a:avLst/>
          </a:prstGeom>
          <a:ln w="12700">
            <a:miter lim="400000"/>
          </a:ln>
        </p:spPr>
      </p:pic>
      <p:pic>
        <p:nvPicPr>
          <p:cNvPr id="275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196666" fill="hold"/>
                                        <p:tgtEl>
                                          <p:spTgt spid="2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7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Title 1"/>
          <p:cNvSpPr txBox="1"/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/>
          <a:lstStyle/>
          <a:p>
            <a:pPr/>
            <a:r>
              <a:t>Body PARTS</a:t>
            </a:r>
          </a:p>
        </p:txBody>
      </p:sp>
      <p:sp>
        <p:nvSpPr>
          <p:cNvPr id="278" name="Content Placeholder 2"/>
          <p:cNvSpPr txBox="1"/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/>
          <a:lstStyle/>
          <a:p>
            <a:pPr marL="670818">
              <a:defRPr sz="2400"/>
            </a:pPr>
            <a:r>
              <a:t>Using ‘sex indicators’: “the body is characterized by primary and secondary sexual features: where clear primary ones are absent, none of the other features, including prominent bellies, and of course breasts, can be considered definite indicators of sex.”  (Lesure 2002)</a:t>
            </a:r>
          </a:p>
          <a:p>
            <a:pPr marL="670818">
              <a:defRPr sz="2400"/>
            </a:pPr>
            <a:r>
              <a:t>“While it could be argued that the lack of femaleness is indicative of maleness, such a line of reasoning not only works from negative evidence, but suggests that maleness would have been regarded as a negative characteristic, that males are non females.” (Hamilton 2005: 212)</a:t>
            </a:r>
          </a:p>
        </p:txBody>
      </p:sp>
      <p:pic>
        <p:nvPicPr>
          <p:cNvPr id="279" name="Audio Recording.m4a" descr="Audio Recording.m4a"/>
          <p:cNvPicPr>
            <a:picLocks noChangeAspect="0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258321" fill="hold"/>
                                        <p:tgtEl>
                                          <p:spTgt spid="2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7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82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83" name="Rectangle 7"/>
          <p:cNvSpPr txBox="1"/>
          <p:nvPr>
            <p:ph type="title"/>
          </p:nvPr>
        </p:nvSpPr>
        <p:spPr>
          <a:xfrm>
            <a:off x="1914525" y="628757"/>
            <a:ext cx="8610600" cy="1293028"/>
          </a:xfrm>
          <a:prstGeom prst="rect">
            <a:avLst/>
          </a:prstGeom>
        </p:spPr>
        <p:txBody>
          <a:bodyPr/>
          <a:lstStyle>
            <a:lvl1pPr indent="45763"/>
          </a:lstStyle>
          <a:p>
            <a:pPr/>
            <a:r>
              <a:t>GENETRIX OR MATER?</a:t>
            </a:r>
          </a:p>
        </p:txBody>
      </p:sp>
      <p:sp>
        <p:nvSpPr>
          <p:cNvPr id="284" name="Rectangle 8"/>
          <p:cNvSpPr txBox="1"/>
          <p:nvPr>
            <p:ph type="body" sz="half" idx="1"/>
          </p:nvPr>
        </p:nvSpPr>
        <p:spPr>
          <a:xfrm>
            <a:off x="4438425" y="1961182"/>
            <a:ext cx="6229575" cy="4923608"/>
          </a:xfrm>
          <a:prstGeom prst="rect">
            <a:avLst/>
          </a:prstGeom>
        </p:spPr>
        <p:txBody>
          <a:bodyPr/>
          <a:lstStyle/>
          <a:p>
            <a:pPr marL="670818">
              <a:defRPr sz="2000"/>
            </a:pPr>
            <a:r>
              <a:t>Meskell refers to this as an ‘archaeology of desire’ (1998: 60).</a:t>
            </a:r>
          </a:p>
          <a:p>
            <a:pPr marL="670818">
              <a:defRPr sz="2000"/>
            </a:pPr>
            <a:r>
              <a:t>Ucko warned that our Western dyadic approach to sex might not be applicable to Prehistory and a simple ‘sexual dualism’ (1996: 281-307).</a:t>
            </a:r>
          </a:p>
          <a:p>
            <a:pPr marL="670818">
              <a:defRPr sz="2000"/>
            </a:pPr>
            <a:r>
              <a:t>Hamilton concedes that: “gender was more fluid and/or less developed than currently, or took a different form from one we can recognize easily” (2000: 95-100) .</a:t>
            </a:r>
          </a:p>
          <a:p>
            <a:pPr marL="670818">
              <a:defRPr sz="2000"/>
            </a:pPr>
            <a:r>
              <a:t>Diane Bolger (1996) used a similar route to analyze the change in gender ideology from Chalcolithic to Bronze Age Cyprus on the basis of the shift of the female representation from ‘genetrix’ to ‘mater’.</a:t>
            </a:r>
          </a:p>
        </p:txBody>
      </p:sp>
      <p:pic>
        <p:nvPicPr>
          <p:cNvPr id="285" name="Picture 9" descr="Picture 9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41660" y="2872010"/>
            <a:ext cx="2696767" cy="24489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86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530000" fill="hold"/>
                                        <p:tgtEl>
                                          <p:spTgt spid="28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8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89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pic>
        <p:nvPicPr>
          <p:cNvPr id="290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30499" y="2112988"/>
            <a:ext cx="4073054" cy="228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91" name="Picture 8" descr="Picture 8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803553" y="2112988"/>
            <a:ext cx="4210349" cy="2169915"/>
          </a:xfrm>
          <a:prstGeom prst="rect">
            <a:avLst/>
          </a:prstGeom>
          <a:ln w="12700">
            <a:miter lim="400000"/>
          </a:ln>
        </p:spPr>
      </p:pic>
      <p:pic>
        <p:nvPicPr>
          <p:cNvPr id="292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854965" fill="hold"/>
                                        <p:tgtEl>
                                          <p:spTgt spid="29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9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95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296" name="Rectangle 7"/>
          <p:cNvSpPr txBox="1"/>
          <p:nvPr>
            <p:ph type="body" sz="half" idx="1"/>
          </p:nvPr>
        </p:nvSpPr>
        <p:spPr>
          <a:xfrm>
            <a:off x="4104679" y="1049237"/>
            <a:ext cx="5281912" cy="3576341"/>
          </a:xfrm>
          <a:prstGeom prst="rect">
            <a:avLst/>
          </a:prstGeom>
        </p:spPr>
        <p:txBody>
          <a:bodyPr/>
          <a:lstStyle/>
          <a:p>
            <a:pPr marL="670818">
              <a:defRPr sz="3300"/>
            </a:pPr>
            <a:r>
              <a:t>Do we ‘do’ our Gender alone?</a:t>
            </a:r>
          </a:p>
          <a:p>
            <a:pPr marL="670818">
              <a:defRPr sz="3300"/>
            </a:pPr>
            <a:r>
              <a:t>Do we author our own Gender?</a:t>
            </a:r>
          </a:p>
        </p:txBody>
      </p:sp>
      <p:pic>
        <p:nvPicPr>
          <p:cNvPr id="297" name="Picture 8" descr="Picture 8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93664" y="1375171"/>
            <a:ext cx="2214564" cy="3053954"/>
          </a:xfrm>
          <a:prstGeom prst="rect">
            <a:avLst/>
          </a:prstGeom>
          <a:ln w="12700">
            <a:miter lim="400000"/>
          </a:ln>
        </p:spPr>
      </p:pic>
      <p:pic>
        <p:nvPicPr>
          <p:cNvPr id="298" name="Picture 9" descr="Picture 9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471046" y="3667869"/>
            <a:ext cx="3866556" cy="2573983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6096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673333" fill="hold"/>
                                        <p:tgtEl>
                                          <p:spTgt spid="29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99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Rectangle 2"/>
          <p:cNvSpPr/>
          <p:nvPr/>
        </p:nvSpPr>
        <p:spPr>
          <a:xfrm>
            <a:off x="10525125" y="-1"/>
            <a:ext cx="142875" cy="1371826"/>
          </a:xfrm>
          <a:prstGeom prst="rect">
            <a:avLst/>
          </a:prstGeom>
          <a:solidFill>
            <a:srgbClr val="D1282E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302" name="Rectangle 5"/>
          <p:cNvSpPr/>
          <p:nvPr/>
        </p:nvSpPr>
        <p:spPr>
          <a:xfrm>
            <a:off x="10525125" y="1371824"/>
            <a:ext cx="142875" cy="5486177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200">
                <a:solidFill>
                  <a:srgbClr val="FFFFFF"/>
                </a:solidFill>
              </a:defRPr>
            </a:pPr>
          </a:p>
        </p:txBody>
      </p:sp>
      <p:sp>
        <p:nvSpPr>
          <p:cNvPr id="303" name="Rectangle 7"/>
          <p:cNvSpPr txBox="1"/>
          <p:nvPr>
            <p:ph type="title"/>
          </p:nvPr>
        </p:nvSpPr>
        <p:spPr>
          <a:xfrm>
            <a:off x="2412503" y="1809377"/>
            <a:ext cx="7358065" cy="1714501"/>
          </a:xfrm>
          <a:prstGeom prst="rect">
            <a:avLst/>
          </a:prstGeom>
        </p:spPr>
        <p:txBody>
          <a:bodyPr/>
          <a:lstStyle>
            <a:lvl1pPr indent="45763">
              <a:defRPr sz="5000"/>
            </a:lvl1pPr>
          </a:lstStyle>
          <a:p>
            <a:pPr/>
            <a:r>
              <a:t>EGALITARIANISM</a:t>
            </a:r>
          </a:p>
        </p:txBody>
      </p:sp>
      <p:sp>
        <p:nvSpPr>
          <p:cNvPr id="304" name="Rectangle 8"/>
          <p:cNvSpPr txBox="1"/>
          <p:nvPr/>
        </p:nvSpPr>
        <p:spPr>
          <a:xfrm>
            <a:off x="4777689" y="3080767"/>
            <a:ext cx="4517723" cy="431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>
              <a:defRPr sz="2900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</a:lstStyle>
          <a:p>
            <a:pPr/>
            <a:r>
              <a:t>EQUALITY FOR ALL PEOPLE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Vapor Trail">
  <a:themeElements>
    <a:clrScheme name="Vapor Trail">
      <a:dk1>
        <a:srgbClr val="000000"/>
      </a:dk1>
      <a:lt1>
        <a:srgbClr val="000000"/>
      </a:lt1>
      <a:dk2>
        <a:srgbClr val="A7A7A7"/>
      </a:dk2>
      <a:lt2>
        <a:srgbClr val="535353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0000FF"/>
      </a:hlink>
      <a:folHlink>
        <a:srgbClr val="FF00FF"/>
      </a:folHlink>
    </a:clrScheme>
    <a:fontScheme name="Vapor Trail">
      <a:majorFont>
        <a:latin typeface="Century Gothic"/>
        <a:ea typeface="Century Gothic"/>
        <a:cs typeface="Century Gothic"/>
      </a:majorFont>
      <a:minorFont>
        <a:latin typeface="Helvetica"/>
        <a:ea typeface="Helvetica"/>
        <a:cs typeface="Helvetica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Vapor Trail">
  <a:themeElements>
    <a:clrScheme name="Vapor Trail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0000FF"/>
      </a:hlink>
      <a:folHlink>
        <a:srgbClr val="FF00FF"/>
      </a:folHlink>
    </a:clrScheme>
    <a:fontScheme name="Vapor Trail">
      <a:majorFont>
        <a:latin typeface="Century Gothic"/>
        <a:ea typeface="Century Gothic"/>
        <a:cs typeface="Century Gothic"/>
      </a:majorFont>
      <a:minorFont>
        <a:latin typeface="Helvetica"/>
        <a:ea typeface="Helvetica"/>
        <a:cs typeface="Helvetica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