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43891200" cy="32918400"/>
  <p:notesSz cx="6858000" cy="9144000"/>
  <p:embeddedFontLst>
    <p:embeddedFont>
      <p:font typeface="Oswald" pitchFamily="2" charset="77"/>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DC26F9-257C-4B80-9AA4-3458110CA6AB}">
  <a:tblStyle styleId="{5CDC26F9-257C-4B80-9AA4-3458110CA6A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46"/>
    <p:restoredTop sz="94699"/>
  </p:normalViewPr>
  <p:slideViewPr>
    <p:cSldViewPr snapToGrid="0">
      <p:cViewPr>
        <p:scale>
          <a:sx n="71" d="100"/>
          <a:sy n="71" d="100"/>
        </p:scale>
        <p:origin x="144"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0" y="4765280"/>
            <a:ext cx="40899001" cy="131367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0" y="18138400"/>
            <a:ext cx="40899001" cy="5072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0" y="13765441"/>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0" y="7375840"/>
            <a:ext cx="40899001" cy="21864900"/>
          </a:xfrm>
          <a:prstGeom prst="rect">
            <a:avLst/>
          </a:prstGeom>
        </p:spPr>
        <p:txBody>
          <a:bodyPr spcFirstLastPara="1" wrap="square" lIns="487600" tIns="487600" rIns="487600" bIns="487600" anchor="t"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0" y="3555840"/>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0" y="8893440"/>
            <a:ext cx="13478401" cy="203481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0"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800"/>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274400" y="7892320"/>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274400" y="17939680"/>
            <a:ext cx="19416900" cy="7904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0" y="4634080"/>
            <a:ext cx="18417601" cy="23648701"/>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0" y="27075681"/>
            <a:ext cx="28794299" cy="38727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0"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496160" y="20174241"/>
            <a:ext cx="40899001" cy="83250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2347999" y="1143000"/>
            <a:ext cx="7177000" cy="23334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0" y="2848160"/>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0" y="7375840"/>
            <a:ext cx="40899001" cy="218649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cid:image001.png@01D0EA4A.2BD679A0" TargetMode="Externa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54"/>
        <p:cNvGrpSpPr/>
        <p:nvPr/>
      </p:nvGrpSpPr>
      <p:grpSpPr>
        <a:xfrm>
          <a:off x="0" y="0"/>
          <a:ext cx="0" cy="0"/>
          <a:chOff x="0" y="0"/>
          <a:chExt cx="0" cy="0"/>
        </a:xfrm>
      </p:grpSpPr>
      <p:sp>
        <p:nvSpPr>
          <p:cNvPr id="55" name="Google Shape;55;p13"/>
          <p:cNvSpPr/>
          <p:nvPr/>
        </p:nvSpPr>
        <p:spPr>
          <a:xfrm>
            <a:off x="7083700" y="912100"/>
            <a:ext cx="359157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13"/>
          <p:cNvSpPr/>
          <p:nvPr/>
        </p:nvSpPr>
        <p:spPr>
          <a:xfrm>
            <a:off x="1791425" y="911950"/>
            <a:ext cx="5025600" cy="41832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3"/>
          <p:cNvSpPr/>
          <p:nvPr/>
        </p:nvSpPr>
        <p:spPr>
          <a:xfrm>
            <a:off x="15104631" y="5360161"/>
            <a:ext cx="13806994" cy="2621363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a:buNone/>
            </a:pPr>
            <a:endParaRPr/>
          </a:p>
        </p:txBody>
      </p:sp>
      <p:sp>
        <p:nvSpPr>
          <p:cNvPr id="58" name="Google Shape;58;p13"/>
          <p:cNvSpPr/>
          <p:nvPr/>
        </p:nvSpPr>
        <p:spPr>
          <a:xfrm>
            <a:off x="1156671" y="5360160"/>
            <a:ext cx="14581464"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3"/>
          <p:cNvSpPr/>
          <p:nvPr/>
        </p:nvSpPr>
        <p:spPr>
          <a:xfrm>
            <a:off x="28220275" y="5360160"/>
            <a:ext cx="14717676"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p:cNvSpPr txBox="1"/>
          <p:nvPr/>
        </p:nvSpPr>
        <p:spPr>
          <a:xfrm>
            <a:off x="7738500" y="1882800"/>
            <a:ext cx="29208301" cy="2034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7500" dirty="0">
                <a:solidFill>
                  <a:srgbClr val="FFFFFF"/>
                </a:solidFill>
                <a:latin typeface="+mj-lt"/>
                <a:ea typeface="Oswald"/>
                <a:cs typeface="Oswald"/>
                <a:sym typeface="Oswald"/>
              </a:rPr>
              <a:t>PGCE(PCET) – Action Research Report </a:t>
            </a:r>
            <a:endParaRPr sz="7500" dirty="0">
              <a:solidFill>
                <a:srgbClr val="FFFFFF"/>
              </a:solidFill>
              <a:latin typeface="+mj-lt"/>
              <a:ea typeface="Oswald"/>
              <a:cs typeface="Oswald"/>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1" name="Google Shape;61;p13"/>
          <p:cNvSpPr txBox="1"/>
          <p:nvPr/>
        </p:nvSpPr>
        <p:spPr>
          <a:xfrm>
            <a:off x="7738500" y="3597385"/>
            <a:ext cx="34077599" cy="1231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4000" dirty="0">
                <a:solidFill>
                  <a:srgbClr val="FFFFFF"/>
                </a:solidFill>
                <a:latin typeface="+mn-lt"/>
                <a:ea typeface="Oswald"/>
                <a:cs typeface="Oswald"/>
                <a:sym typeface="Droid Serif"/>
              </a:rPr>
              <a:t>Title : An investigation of</a:t>
            </a:r>
            <a:r>
              <a:rPr lang="en" sz="4000" dirty="0">
                <a:solidFill>
                  <a:schemeClr val="bg1"/>
                </a:solidFill>
                <a:latin typeface="+mn-lt"/>
                <a:ea typeface="Oswald"/>
                <a:cs typeface="Oswald"/>
                <a:sym typeface="Droid Serif"/>
              </a:rPr>
              <a:t> </a:t>
            </a:r>
            <a:r>
              <a:rPr lang="en-GB" sz="4000" dirty="0">
                <a:solidFill>
                  <a:schemeClr val="bg1"/>
                </a:solidFill>
                <a:effectLst/>
                <a:latin typeface="+mn-lt"/>
                <a:ea typeface="Times New Roman" panose="02020603050405020304" pitchFamily="18" charset="0"/>
                <a:cs typeface="Times New Roman" panose="02020603050405020304" pitchFamily="18" charset="0"/>
              </a:rPr>
              <a:t>How digital tools can support active engagement and feedback in creative education, specifically within illustration</a:t>
            </a:r>
            <a:r>
              <a:rPr lang="en-GB" sz="4000" dirty="0">
                <a:effectLst/>
              </a:rPr>
              <a:t> </a:t>
            </a:r>
            <a:endParaRPr sz="4000" dirty="0">
              <a:solidFill>
                <a:srgbClr val="FFFFFF"/>
              </a:solidFill>
              <a:latin typeface="+mn-lt"/>
              <a:ea typeface="Oswald"/>
              <a:cs typeface="Oswald"/>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3" name="Google Shape;63;p13"/>
          <p:cNvSpPr txBox="1"/>
          <p:nvPr/>
        </p:nvSpPr>
        <p:spPr>
          <a:xfrm>
            <a:off x="4988905" y="6439452"/>
            <a:ext cx="11623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5400" b="1" dirty="0">
                <a:solidFill>
                  <a:srgbClr val="666666"/>
                </a:solidFill>
                <a:latin typeface="+mj-lt"/>
                <a:ea typeface="Oswald"/>
                <a:cs typeface="Oswald"/>
                <a:sym typeface="Oswald"/>
              </a:rPr>
              <a:t>Introduction</a:t>
            </a:r>
            <a:r>
              <a:rPr lang="en-GB"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4" name="Google Shape;64;p13"/>
          <p:cNvSpPr/>
          <p:nvPr/>
        </p:nvSpPr>
        <p:spPr>
          <a:xfrm>
            <a:off x="1156671" y="31581134"/>
            <a:ext cx="15084573" cy="425166"/>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3"/>
          <p:cNvSpPr/>
          <p:nvPr/>
        </p:nvSpPr>
        <p:spPr>
          <a:xfrm>
            <a:off x="15030283" y="31573800"/>
            <a:ext cx="14585109" cy="454488"/>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66" name="Google Shape;66;p13"/>
          <p:cNvSpPr/>
          <p:nvPr/>
        </p:nvSpPr>
        <p:spPr>
          <a:xfrm>
            <a:off x="29120053" y="31573800"/>
            <a:ext cx="13879500" cy="432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13"/>
          <p:cNvSpPr txBox="1"/>
          <p:nvPr/>
        </p:nvSpPr>
        <p:spPr>
          <a:xfrm>
            <a:off x="1644352" y="21217386"/>
            <a:ext cx="9974413" cy="1307673"/>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mj-lt"/>
                <a:ea typeface="Oswald"/>
                <a:cs typeface="Oswald"/>
                <a:sym typeface="Oswald"/>
              </a:rPr>
              <a:t>Methodology – key points </a:t>
            </a:r>
            <a:endParaRPr sz="5400" b="1" dirty="0">
              <a:solidFill>
                <a:srgbClr val="666666"/>
              </a:solidFill>
              <a:latin typeface="+mj-lt"/>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8" name="Google Shape;68;p13"/>
          <p:cNvSpPr txBox="1"/>
          <p:nvPr/>
        </p:nvSpPr>
        <p:spPr>
          <a:xfrm>
            <a:off x="2039478" y="7718599"/>
            <a:ext cx="10285800" cy="5065072"/>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latin typeface="Oswald"/>
                <a:ea typeface="Oswald"/>
                <a:cs typeface="Oswald"/>
                <a:sym typeface="Oswald"/>
              </a:rPr>
              <a:t>This action research project explores the role of digital tools in enhancing engagement and feedback within education, with focus on illustration. Despite the rise of digital innovation in education, creative disciplines often rely on traditional assessment methods, which may not fully capture student engagement or the iterative nature of the creative process. The investigation aims to evaluate how platforms such as </a:t>
            </a:r>
            <a:r>
              <a:rPr lang="en-GB" sz="2400" dirty="0" err="1">
                <a:latin typeface="Oswald"/>
                <a:ea typeface="Oswald"/>
                <a:cs typeface="Oswald"/>
                <a:sym typeface="Oswald"/>
              </a:rPr>
              <a:t>Kahoot</a:t>
            </a:r>
            <a:r>
              <a:rPr lang="en-GB" sz="2400" dirty="0">
                <a:latin typeface="Oswald"/>
                <a:ea typeface="Oswald"/>
                <a:cs typeface="Oswald"/>
                <a:sym typeface="Oswald"/>
              </a:rPr>
              <a:t> can be integrated into illustration lessons to support active learning and dynamic assessment. Key research questions include: How do educators face in adopting these tools? How can digital quizzes support assessment in illustration? The mythology includes classroom observations, educator reflections, student surveys, and literature review. The report outlines the benefits, challenges, and practical strategies for implementing digital tools in creative education, with insights drawn from both research and real-world practice.</a:t>
            </a:r>
            <a:endParaRPr sz="2400" dirty="0">
              <a:latin typeface="Oswald"/>
              <a:ea typeface="Oswald"/>
              <a:cs typeface="Oswald"/>
              <a:sym typeface="Oswald"/>
            </a:endParaRPr>
          </a:p>
        </p:txBody>
      </p:sp>
      <p:sp>
        <p:nvSpPr>
          <p:cNvPr id="69" name="Google Shape;69;p13"/>
          <p:cNvSpPr txBox="1"/>
          <p:nvPr/>
        </p:nvSpPr>
        <p:spPr>
          <a:xfrm>
            <a:off x="1501928" y="22149969"/>
            <a:ext cx="10285800" cy="9915787"/>
          </a:xfrm>
          <a:prstGeom prst="rect">
            <a:avLst/>
          </a:prstGeom>
          <a:noFill/>
          <a:ln>
            <a:noFill/>
          </a:ln>
        </p:spPr>
        <p:txBody>
          <a:bodyPr spcFirstLastPara="1" wrap="square" lIns="91425" tIns="91425" rIns="91425" bIns="91425" anchor="t" anchorCtr="0">
            <a:noAutofit/>
          </a:bodyPr>
          <a:lstStyle/>
          <a:p>
            <a:pPr marL="342900" lvl="0" indent="-342900" algn="l" rtl="0">
              <a:spcBef>
                <a:spcPts val="0"/>
              </a:spcBef>
              <a:spcAft>
                <a:spcPts val="0"/>
              </a:spcAft>
              <a:buClr>
                <a:schemeClr val="dk1"/>
              </a:buClr>
              <a:buSzPts val="1100"/>
              <a:buFont typeface="Arial" panose="020B0604020202020204" pitchFamily="34" charset="0"/>
              <a:buChar char="•"/>
            </a:pPr>
            <a:endParaRPr lang="en-GB" sz="2800" b="1"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Research Approach: </a:t>
            </a:r>
            <a:r>
              <a:rPr lang="en-GB" sz="2800" dirty="0">
                <a:solidFill>
                  <a:srgbClr val="434343"/>
                </a:solidFill>
                <a:latin typeface="+mn-lt"/>
                <a:ea typeface="Droid Serif"/>
                <a:cs typeface="Droid Serif"/>
                <a:sym typeface="Droid Serif"/>
              </a:rPr>
              <a:t>Action research within creative education, focusing on illustration.</a:t>
            </a:r>
          </a:p>
          <a:p>
            <a:pPr marL="342900" lvl="0" indent="-342900" algn="l" rtl="0">
              <a:spcBef>
                <a:spcPts val="0"/>
              </a:spcBef>
              <a:spcAft>
                <a:spcPts val="0"/>
              </a:spcAft>
              <a:buClr>
                <a:schemeClr val="dk1"/>
              </a:buClr>
              <a:buSzPts val="1100"/>
              <a:buFont typeface="Arial" panose="020B0604020202020204" pitchFamily="34" charset="0"/>
              <a:buChar char="•"/>
            </a:pPr>
            <a:endParaRPr lang="en-GB" sz="2800" b="1"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Data Collection methods: </a:t>
            </a:r>
          </a:p>
          <a:p>
            <a:pPr marL="342900" lvl="0" indent="-342900" algn="l" rtl="0">
              <a:spcBef>
                <a:spcPts val="0"/>
              </a:spcBef>
              <a:spcAft>
                <a:spcPts val="0"/>
              </a:spcAft>
              <a:buClr>
                <a:schemeClr val="dk1"/>
              </a:buClr>
              <a:buSzPts val="1100"/>
              <a:buFont typeface="Arial" panose="020B0604020202020204" pitchFamily="34" charset="0"/>
              <a:buChar char="•"/>
            </a:pPr>
            <a:endParaRPr lang="en-GB" sz="2800" b="1"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Classroom Observations - </a:t>
            </a:r>
            <a:r>
              <a:rPr lang="en-GB" sz="2800" dirty="0">
                <a:solidFill>
                  <a:srgbClr val="434343"/>
                </a:solidFill>
                <a:latin typeface="+mn-lt"/>
                <a:ea typeface="Droid Serif"/>
                <a:cs typeface="Droid Serif"/>
                <a:sym typeface="Droid Serif"/>
              </a:rPr>
              <a:t>Tracked student engagement before and after using digital tools.</a:t>
            </a: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Educator Reflection's – </a:t>
            </a:r>
            <a:r>
              <a:rPr lang="en-GB" sz="2800" dirty="0">
                <a:solidFill>
                  <a:srgbClr val="434343"/>
                </a:solidFill>
                <a:latin typeface="+mn-lt"/>
                <a:ea typeface="Droid Serif"/>
                <a:cs typeface="Droid Serif"/>
                <a:sym typeface="Droid Serif"/>
              </a:rPr>
              <a:t>Personal reflections on the effectiveness and challenges of using platforms like </a:t>
            </a:r>
            <a:r>
              <a:rPr lang="en-GB" sz="2800" dirty="0" err="1">
                <a:solidFill>
                  <a:srgbClr val="434343"/>
                </a:solidFill>
                <a:latin typeface="+mn-lt"/>
                <a:ea typeface="Droid Serif"/>
                <a:cs typeface="Droid Serif"/>
                <a:sym typeface="Droid Serif"/>
              </a:rPr>
              <a:t>Kahoot</a:t>
            </a:r>
            <a:r>
              <a:rPr lang="en-GB" sz="2800" dirty="0">
                <a:solidFill>
                  <a:srgbClr val="434343"/>
                </a:solidFill>
                <a:latin typeface="+mn-lt"/>
                <a:ea typeface="Droid Serif"/>
                <a:cs typeface="Droid Serif"/>
                <a:sym typeface="Droid Serif"/>
              </a:rPr>
              <a:t>.</a:t>
            </a: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Student surveys – </a:t>
            </a:r>
            <a:r>
              <a:rPr lang="en-GB" sz="2800" dirty="0">
                <a:solidFill>
                  <a:srgbClr val="434343"/>
                </a:solidFill>
                <a:latin typeface="+mn-lt"/>
                <a:ea typeface="Droid Serif"/>
                <a:cs typeface="Droid Serif"/>
                <a:sym typeface="Droid Serif"/>
              </a:rPr>
              <a:t>Gathered online feedback on engagement, preferences, and digital learning experience. </a:t>
            </a: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Educators feedback – </a:t>
            </a:r>
            <a:r>
              <a:rPr lang="en-GB" sz="2800" dirty="0">
                <a:solidFill>
                  <a:srgbClr val="434343"/>
                </a:solidFill>
                <a:latin typeface="+mn-lt"/>
                <a:ea typeface="Droid Serif"/>
                <a:cs typeface="Droid Serif"/>
                <a:sym typeface="Droid Serif"/>
              </a:rPr>
              <a:t>Collected insights from online surveys on the use and common barriers of digital tools.</a:t>
            </a: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Literature Review – </a:t>
            </a:r>
            <a:r>
              <a:rPr lang="en-GB" sz="2800" dirty="0">
                <a:solidFill>
                  <a:srgbClr val="434343"/>
                </a:solidFill>
                <a:latin typeface="+mn-lt"/>
                <a:ea typeface="Droid Serif"/>
                <a:cs typeface="Droid Serif"/>
                <a:sym typeface="Droid Serif"/>
              </a:rPr>
              <a:t>Examined current research on digital engagement and assessment.</a:t>
            </a:r>
          </a:p>
          <a:p>
            <a:pPr marL="342900" lvl="0" indent="-342900" algn="l" rtl="0">
              <a:spcBef>
                <a:spcPts val="0"/>
              </a:spcBef>
              <a:spcAft>
                <a:spcPts val="0"/>
              </a:spcAft>
              <a:buClr>
                <a:schemeClr val="dk1"/>
              </a:buClr>
              <a:buSzPts val="1100"/>
              <a:buFont typeface="Arial" panose="020B0604020202020204" pitchFamily="34" charset="0"/>
              <a:buChar char="•"/>
            </a:pPr>
            <a:endParaRPr lang="en-GB" sz="2800" b="1"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Digital Tools Investigated: </a:t>
            </a:r>
            <a:r>
              <a:rPr lang="en-GB" sz="2800" dirty="0" err="1">
                <a:solidFill>
                  <a:srgbClr val="434343"/>
                </a:solidFill>
                <a:latin typeface="+mn-lt"/>
                <a:ea typeface="Droid Serif"/>
                <a:cs typeface="Droid Serif"/>
                <a:sym typeface="Droid Serif"/>
              </a:rPr>
              <a:t>Kahoot</a:t>
            </a:r>
            <a:endParaRPr lang="en-GB" sz="28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endParaRPr lang="en-GB" sz="28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800" b="1" dirty="0">
                <a:solidFill>
                  <a:srgbClr val="434343"/>
                </a:solidFill>
                <a:latin typeface="+mn-lt"/>
                <a:ea typeface="Droid Serif"/>
                <a:cs typeface="Droid Serif"/>
                <a:sym typeface="Droid Serif"/>
              </a:rPr>
              <a:t>Focus Areas: </a:t>
            </a:r>
            <a:r>
              <a:rPr lang="en-GB" sz="2800" dirty="0">
                <a:solidFill>
                  <a:srgbClr val="434343"/>
                </a:solidFill>
                <a:latin typeface="+mn-lt"/>
                <a:ea typeface="Droid Serif"/>
                <a:cs typeface="Droid Serif"/>
                <a:sym typeface="Droid Serif"/>
              </a:rPr>
              <a:t>Engagement, Assessment, feedback practices, and barriers to digital integration.</a:t>
            </a:r>
            <a:endParaRPr lang="en-GB" sz="2800" b="1"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endParaRPr lang="en-GB" sz="2800" b="1"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endParaRPr lang="en-GB" sz="2800" b="1"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endParaRPr lang="en-GB" sz="28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endParaRPr lang="en-GB" sz="28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endParaRPr lang="en-GB" sz="2800" b="1" dirty="0">
              <a:solidFill>
                <a:srgbClr val="434343"/>
              </a:solidFill>
              <a:latin typeface="+mn-lt"/>
              <a:ea typeface="Droid Serif"/>
              <a:cs typeface="Droid Serif"/>
              <a:sym typeface="Droid Serif"/>
            </a:endParaRPr>
          </a:p>
        </p:txBody>
      </p:sp>
      <p:sp>
        <p:nvSpPr>
          <p:cNvPr id="71" name="Google Shape;71;p13"/>
          <p:cNvSpPr txBox="1"/>
          <p:nvPr/>
        </p:nvSpPr>
        <p:spPr>
          <a:xfrm>
            <a:off x="18517488" y="5983119"/>
            <a:ext cx="7627926" cy="1443003"/>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666666"/>
                </a:solidFill>
                <a:latin typeface="+mj-lt"/>
                <a:ea typeface="Oswald"/>
                <a:cs typeface="Oswald"/>
                <a:sym typeface="Oswald"/>
              </a:rPr>
              <a:t>Literature Review  </a:t>
            </a:r>
            <a:endParaRPr sz="5400" b="1" dirty="0">
              <a:solidFill>
                <a:srgbClr val="666666"/>
              </a:solidFill>
              <a:latin typeface="+mj-lt"/>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2" name="Google Shape;72;p13"/>
          <p:cNvSpPr txBox="1"/>
          <p:nvPr/>
        </p:nvSpPr>
        <p:spPr>
          <a:xfrm>
            <a:off x="16726193" y="7696824"/>
            <a:ext cx="10285800" cy="6646214"/>
          </a:xfrm>
          <a:prstGeom prst="rect">
            <a:avLst/>
          </a:prstGeom>
          <a:noFill/>
          <a:ln>
            <a:noFill/>
          </a:ln>
        </p:spPr>
        <p:txBody>
          <a:bodyPr spcFirstLastPara="1" wrap="square" lIns="91425" tIns="91425" rIns="91425" bIns="91425" anchor="t" anchorCtr="0">
            <a:noAutofit/>
          </a:bodyPr>
          <a:lstStyle/>
          <a:p>
            <a:pPr marL="342900" indent="-342900">
              <a:buFont typeface="Arial" panose="020B0604020202020204" pitchFamily="34" charset="0"/>
              <a:buChar char="•"/>
            </a:pPr>
            <a:r>
              <a:rPr lang="en-GB" altLang="en-US" sz="2400" dirty="0"/>
              <a:t>A  literature review explores existing research to identify key ideas and debates relevant to a specific topic. For this study, the review focused on how digital tools affect student engagement, assessment, and teaching in creative education. Three main themes emerged:</a:t>
            </a:r>
          </a:p>
          <a:p>
            <a:pPr marL="342900" indent="-342900">
              <a:buFont typeface="Arial" panose="020B0604020202020204" pitchFamily="34" charset="0"/>
              <a:buChar char="•"/>
            </a:pPr>
            <a:r>
              <a:rPr lang="en-GB" altLang="en-US" sz="2400" dirty="0"/>
              <a:t>(1) </a:t>
            </a:r>
            <a:r>
              <a:rPr lang="en-GB" altLang="en-US" sz="2400" b="1" dirty="0"/>
              <a:t>Digital Tools and Student Engagement - </a:t>
            </a:r>
            <a:r>
              <a:rPr lang="en-GB" altLang="en-US" sz="2400" dirty="0"/>
              <a:t>gamified platforms like </a:t>
            </a:r>
            <a:r>
              <a:rPr lang="en-GB" altLang="en-US" sz="2400" dirty="0" err="1"/>
              <a:t>Kahoot</a:t>
            </a:r>
            <a:r>
              <a:rPr lang="en-GB" altLang="en-US" sz="2400" dirty="0"/>
              <a:t> can boost motivation and interaction (</a:t>
            </a:r>
            <a:r>
              <a:rPr lang="en-GB" altLang="en-US" sz="2400" dirty="0" err="1"/>
              <a:t>Rafiq</a:t>
            </a:r>
            <a:r>
              <a:rPr lang="en-GB" altLang="en-US" sz="2400" dirty="0"/>
              <a:t> et al., 2024; King, 2023).</a:t>
            </a:r>
          </a:p>
          <a:p>
            <a:pPr marL="342900" indent="-342900">
              <a:buFont typeface="Arial" panose="020B0604020202020204" pitchFamily="34" charset="0"/>
              <a:buChar char="•"/>
            </a:pPr>
            <a:r>
              <a:rPr lang="en-GB" altLang="en-US" sz="2400" dirty="0"/>
              <a:t>(2) </a:t>
            </a:r>
            <a:r>
              <a:rPr lang="en-GB" altLang="en-US" sz="2400" b="1" dirty="0"/>
              <a:t>Feedback and Assessment – </a:t>
            </a:r>
            <a:r>
              <a:rPr lang="en-GB" altLang="en-US" sz="2400" dirty="0"/>
              <a:t>tools offer real-time responses that support learning and adjustment (</a:t>
            </a:r>
            <a:r>
              <a:rPr lang="en-GB" altLang="en-US" sz="2400" dirty="0" err="1"/>
              <a:t>Onasanya</a:t>
            </a:r>
            <a:r>
              <a:rPr lang="en-GB" altLang="en-US" sz="2400" dirty="0"/>
              <a:t> &amp; </a:t>
            </a:r>
            <a:r>
              <a:rPr lang="en-GB" altLang="en-US" sz="2400" dirty="0" err="1"/>
              <a:t>Ajamu</a:t>
            </a:r>
            <a:r>
              <a:rPr lang="en-GB" altLang="en-US" sz="2400" dirty="0"/>
              <a:t>, 2024; Lim et al., 2024)</a:t>
            </a:r>
          </a:p>
          <a:p>
            <a:pPr marL="342900" indent="-342900">
              <a:buFont typeface="Arial" panose="020B0604020202020204" pitchFamily="34" charset="0"/>
              <a:buChar char="•"/>
            </a:pPr>
            <a:r>
              <a:rPr lang="en-GB" altLang="en-US" sz="2400" dirty="0"/>
              <a:t>(3) </a:t>
            </a:r>
            <a:r>
              <a:rPr lang="en-GB" altLang="en-US" sz="2400" b="1" dirty="0"/>
              <a:t>Barriers to Adoption – </a:t>
            </a:r>
            <a:r>
              <a:rPr lang="en-GB" altLang="en-US" sz="2400" dirty="0"/>
              <a:t>educators face challenges such as limited training and confidence (Reid, 2012; </a:t>
            </a:r>
            <a:r>
              <a:rPr lang="en-GB" altLang="en-US" sz="2400" dirty="0" err="1"/>
              <a:t>Mercader</a:t>
            </a:r>
            <a:r>
              <a:rPr lang="en-GB" altLang="en-US" sz="2400" dirty="0"/>
              <a:t> &amp; </a:t>
            </a:r>
            <a:r>
              <a:rPr lang="en-GB" altLang="en-US" sz="2400" dirty="0" err="1"/>
              <a:t>Gairin</a:t>
            </a:r>
            <a:r>
              <a:rPr lang="en-GB" altLang="en-US" sz="2400" dirty="0"/>
              <a:t>, 2020).</a:t>
            </a:r>
          </a:p>
          <a:p>
            <a:pPr marL="342900" indent="-342900">
              <a:buFont typeface="Arial" panose="020B0604020202020204" pitchFamily="34" charset="0"/>
              <a:buChar char="•"/>
            </a:pPr>
            <a:endParaRPr lang="en-GB" altLang="en-US" sz="2400" dirty="0"/>
          </a:p>
          <a:p>
            <a:pPr marL="342900" indent="-342900">
              <a:buFont typeface="Arial" panose="020B0604020202020204" pitchFamily="34" charset="0"/>
              <a:buChar char="•"/>
            </a:pPr>
            <a:r>
              <a:rPr lang="en-GB" altLang="en-US" sz="2400" dirty="0"/>
              <a:t>These themes guide the analysis of how digital innovation can support student engagement and reframe assessment in education, linking directly to my research question.</a:t>
            </a:r>
          </a:p>
          <a:p>
            <a:pPr marL="342900" indent="-342900">
              <a:buFont typeface="Arial" panose="020B0604020202020204" pitchFamily="34" charset="0"/>
              <a:buChar char="•"/>
            </a:pPr>
            <a:endParaRPr lang="en-GB" altLang="en-US" sz="2400" dirty="0"/>
          </a:p>
        </p:txBody>
      </p:sp>
      <p:sp>
        <p:nvSpPr>
          <p:cNvPr id="75" name="Google Shape;75;p13"/>
          <p:cNvSpPr txBox="1"/>
          <p:nvPr/>
        </p:nvSpPr>
        <p:spPr>
          <a:xfrm>
            <a:off x="19023930" y="14639797"/>
            <a:ext cx="5616964" cy="1698582"/>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Oswald"/>
                <a:ea typeface="Oswald"/>
                <a:cs typeface="Oswald"/>
                <a:sym typeface="Oswald"/>
              </a:rPr>
              <a:t>Evidence/data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6" name="Google Shape;76;p13"/>
          <p:cNvSpPr txBox="1"/>
          <p:nvPr/>
        </p:nvSpPr>
        <p:spPr>
          <a:xfrm>
            <a:off x="14359345" y="14015357"/>
            <a:ext cx="13860929" cy="17558442"/>
          </a:xfrm>
          <a:prstGeom prst="rect">
            <a:avLst/>
          </a:prstGeom>
          <a:noFill/>
          <a:ln>
            <a:noFill/>
          </a:ln>
        </p:spPr>
        <p:txBody>
          <a:bodyPr spcFirstLastPara="1" wrap="square" lIns="91425" tIns="91425" rIns="91425" bIns="91425" anchor="t" anchorCtr="0">
            <a:noAutofit/>
          </a:bodyPr>
          <a:lstStyle/>
          <a:p>
            <a:pPr marL="342900" lvl="0" indent="-342900" algn="l" rtl="0">
              <a:lnSpc>
                <a:spcPct val="115000"/>
              </a:lnSpc>
              <a:spcBef>
                <a:spcPts val="0"/>
              </a:spcBef>
              <a:spcAft>
                <a:spcPts val="0"/>
              </a:spcAft>
              <a:buFont typeface="Arial" panose="020B0604020202020204" pitchFamily="34" charset="0"/>
              <a:buChar char="•"/>
            </a:pPr>
            <a:endParaRPr sz="24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7" name="Google Shape;77;p13"/>
          <p:cNvSpPr txBox="1"/>
          <p:nvPr/>
        </p:nvSpPr>
        <p:spPr>
          <a:xfrm>
            <a:off x="33549167" y="5983119"/>
            <a:ext cx="4815670" cy="201807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5400" b="1" dirty="0">
                <a:solidFill>
                  <a:srgbClr val="666666"/>
                </a:solidFill>
                <a:latin typeface="+mj-lt"/>
                <a:ea typeface="Oswald"/>
                <a:cs typeface="Oswald"/>
                <a:sym typeface="Oswald"/>
              </a:rPr>
              <a:t>Conclusions</a:t>
            </a:r>
            <a:r>
              <a:rPr lang="en-GB"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8" name="Google Shape;78;p13"/>
          <p:cNvSpPr txBox="1"/>
          <p:nvPr/>
        </p:nvSpPr>
        <p:spPr>
          <a:xfrm>
            <a:off x="30200178" y="7189243"/>
            <a:ext cx="10285800" cy="7918869"/>
          </a:xfrm>
          <a:prstGeom prst="rect">
            <a:avLst/>
          </a:prstGeom>
          <a:noFill/>
          <a:ln>
            <a:noFill/>
          </a:ln>
        </p:spPr>
        <p:txBody>
          <a:bodyPr spcFirstLastPara="1" wrap="square" lIns="91425" tIns="91425" rIns="91425" bIns="91425" anchor="t" anchorCtr="0">
            <a:noAutofit/>
          </a:bodyPr>
          <a:lstStyle/>
          <a:p>
            <a:pPr marL="342900" lvl="0" indent="-342900" algn="l" rtl="0">
              <a:lnSpc>
                <a:spcPct val="115000"/>
              </a:lnSpc>
              <a:spcBef>
                <a:spcPts val="0"/>
              </a:spcBef>
              <a:spcAft>
                <a:spcPts val="0"/>
              </a:spcAft>
              <a:buFontTx/>
              <a:buChar char="-"/>
            </a:pPr>
            <a:r>
              <a:rPr lang="en-GB" sz="2400" dirty="0">
                <a:solidFill>
                  <a:srgbClr val="434343"/>
                </a:solidFill>
                <a:latin typeface="+mn-lt"/>
                <a:ea typeface="Droid Serif"/>
                <a:cs typeface="Droid Serif"/>
                <a:sym typeface="Droid Serif"/>
              </a:rPr>
              <a:t>This study set out to explore how digital tools can enhance engagement and assessments in creative education, focusing on illustration. However, due to limited research examining how these technologies support collaborative and creative process, this study draws on educational approaches that combines teaching strategies with digital innovation to develop collaborative creativity competencies in creative education. Findings revealed that while platforms like </a:t>
            </a:r>
            <a:r>
              <a:rPr lang="en-GB" sz="2400" dirty="0" err="1">
                <a:solidFill>
                  <a:srgbClr val="434343"/>
                </a:solidFill>
                <a:latin typeface="+mn-lt"/>
                <a:ea typeface="Droid Serif"/>
                <a:cs typeface="Droid Serif"/>
                <a:sym typeface="Droid Serif"/>
              </a:rPr>
              <a:t>Kahoot</a:t>
            </a:r>
            <a:r>
              <a:rPr lang="en-GB" sz="2400" dirty="0">
                <a:solidFill>
                  <a:srgbClr val="434343"/>
                </a:solidFill>
                <a:latin typeface="+mn-lt"/>
                <a:ea typeface="Droid Serif"/>
                <a:cs typeface="Droid Serif"/>
                <a:sym typeface="Droid Serif"/>
              </a:rPr>
              <a:t> can increase engagement and make lessons more interactive, their long-term impact depends on thoughtful integration and consistent use. The research also highlighted clear barriers, such as digital confidence, time constraints, and inconsistent infrastructure that continue to affect how effectively these tools are adopted in creative disciplines. Reflecting on these insights, the research suggests that the integration of digital tools must be guided by clear pedagogical goals, supported by training, and tailored to the creative process. Future practice should focus on creating balanced approach where digital tools enrich, not replace creativity, while institutions must invest in both infrastructure and ongoing professional development to close the gap between innovation and implementation.</a:t>
            </a:r>
            <a:endParaRPr sz="24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9" name="Google Shape;79;p13"/>
          <p:cNvSpPr txBox="1"/>
          <p:nvPr/>
        </p:nvSpPr>
        <p:spPr>
          <a:xfrm>
            <a:off x="32340857" y="15736415"/>
            <a:ext cx="8353406" cy="1253431"/>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666666"/>
                </a:solidFill>
                <a:latin typeface="+mj-lt"/>
                <a:ea typeface="Oswald"/>
                <a:cs typeface="Oswald"/>
                <a:sym typeface="Oswald"/>
              </a:rPr>
              <a:t>Recommendations  </a:t>
            </a:r>
            <a:endParaRPr dirty="0">
              <a:latin typeface="+mj-lt"/>
              <a:ea typeface="Oswald"/>
              <a:cs typeface="Oswald"/>
              <a:sym typeface="Oswald"/>
            </a:endParaRPr>
          </a:p>
        </p:txBody>
      </p:sp>
      <p:sp>
        <p:nvSpPr>
          <p:cNvPr id="80" name="Google Shape;80;p13"/>
          <p:cNvSpPr txBox="1"/>
          <p:nvPr/>
        </p:nvSpPr>
        <p:spPr>
          <a:xfrm>
            <a:off x="29808923" y="16474122"/>
            <a:ext cx="10285800" cy="11084118"/>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2400" b="1"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2400" b="1" dirty="0">
                <a:solidFill>
                  <a:srgbClr val="434343"/>
                </a:solidFill>
                <a:latin typeface="+mn-lt"/>
                <a:ea typeface="Droid Serif"/>
                <a:cs typeface="Droid Serif"/>
                <a:sym typeface="Droid Serif"/>
              </a:rPr>
              <a:t>Key Recommendations</a:t>
            </a:r>
          </a:p>
          <a:p>
            <a:pPr marL="514350" lvl="0" indent="-514350" algn="l" rtl="0">
              <a:lnSpc>
                <a:spcPct val="115000"/>
              </a:lnSpc>
              <a:spcBef>
                <a:spcPts val="0"/>
              </a:spcBef>
              <a:spcAft>
                <a:spcPts val="0"/>
              </a:spcAft>
              <a:buAutoNum type="arabicPeriod"/>
            </a:pPr>
            <a:r>
              <a:rPr lang="en-GB" sz="2400" b="1" dirty="0">
                <a:solidFill>
                  <a:srgbClr val="434343"/>
                </a:solidFill>
                <a:latin typeface="+mn-lt"/>
                <a:ea typeface="Droid Serif"/>
                <a:cs typeface="Droid Serif"/>
                <a:sym typeface="Droid Serif"/>
              </a:rPr>
              <a:t>Provide subject-specific digital training </a:t>
            </a:r>
            <a:r>
              <a:rPr lang="en-GB" sz="2400" dirty="0">
                <a:solidFill>
                  <a:srgbClr val="434343"/>
                </a:solidFill>
                <a:latin typeface="+mn-lt"/>
                <a:ea typeface="Droid Serif"/>
                <a:cs typeface="Droid Serif"/>
                <a:sym typeface="Droid Serif"/>
              </a:rPr>
              <a:t>for creative educators to build confidence and practical skills</a:t>
            </a:r>
          </a:p>
          <a:p>
            <a:pPr marL="514350" lvl="0" indent="-514350" algn="l" rtl="0">
              <a:lnSpc>
                <a:spcPct val="115000"/>
              </a:lnSpc>
              <a:spcBef>
                <a:spcPts val="0"/>
              </a:spcBef>
              <a:spcAft>
                <a:spcPts val="0"/>
              </a:spcAft>
              <a:buAutoNum type="arabicPeriod"/>
            </a:pPr>
            <a:r>
              <a:rPr lang="en-GB" sz="2400" b="1" dirty="0">
                <a:solidFill>
                  <a:srgbClr val="434343"/>
                </a:solidFill>
                <a:latin typeface="+mn-lt"/>
                <a:ea typeface="Droid Serif"/>
                <a:cs typeface="Droid Serif"/>
                <a:sym typeface="Droid Serif"/>
              </a:rPr>
              <a:t>Embed digital tools into lesson planning </a:t>
            </a:r>
            <a:r>
              <a:rPr lang="en-GB" sz="2400" dirty="0">
                <a:solidFill>
                  <a:srgbClr val="434343"/>
                </a:solidFill>
                <a:latin typeface="+mn-lt"/>
                <a:ea typeface="Droid Serif"/>
                <a:cs typeface="Droid Serif"/>
                <a:sym typeface="Droid Serif"/>
              </a:rPr>
              <a:t>intentionally, aligning them with creative and pedagogical goals.</a:t>
            </a:r>
          </a:p>
          <a:p>
            <a:pPr marL="514350" lvl="0" indent="-514350" algn="l" rtl="0">
              <a:lnSpc>
                <a:spcPct val="115000"/>
              </a:lnSpc>
              <a:spcBef>
                <a:spcPts val="0"/>
              </a:spcBef>
              <a:spcAft>
                <a:spcPts val="0"/>
              </a:spcAft>
              <a:buAutoNum type="arabicPeriod"/>
            </a:pPr>
            <a:r>
              <a:rPr lang="en-GB" sz="2400" b="1" dirty="0">
                <a:solidFill>
                  <a:srgbClr val="434343"/>
                </a:solidFill>
                <a:latin typeface="+mn-lt"/>
                <a:ea typeface="Droid Serif"/>
                <a:cs typeface="Droid Serif"/>
                <a:sym typeface="Droid Serif"/>
              </a:rPr>
              <a:t>Encouraging collaborative use of digital platform </a:t>
            </a:r>
            <a:r>
              <a:rPr lang="en-GB" sz="2400" dirty="0">
                <a:solidFill>
                  <a:srgbClr val="434343"/>
                </a:solidFill>
                <a:latin typeface="+mn-lt"/>
                <a:ea typeface="Droid Serif"/>
                <a:cs typeface="Droid Serif"/>
                <a:sym typeface="Droid Serif"/>
              </a:rPr>
              <a:t>to promote peer learning and reflective dialogue illustration classes.</a:t>
            </a:r>
          </a:p>
          <a:p>
            <a:pPr marL="514350" lvl="0" indent="-514350" algn="l" rtl="0">
              <a:lnSpc>
                <a:spcPct val="115000"/>
              </a:lnSpc>
              <a:spcBef>
                <a:spcPts val="0"/>
              </a:spcBef>
              <a:spcAft>
                <a:spcPts val="0"/>
              </a:spcAft>
              <a:buAutoNum type="arabicPeriod"/>
            </a:pPr>
            <a:r>
              <a:rPr lang="en-GB" sz="2400" b="1" dirty="0">
                <a:solidFill>
                  <a:srgbClr val="434343"/>
                </a:solidFill>
                <a:latin typeface="+mn-lt"/>
                <a:ea typeface="Droid Serif"/>
                <a:cs typeface="Droid Serif"/>
                <a:sym typeface="Droid Serif"/>
              </a:rPr>
              <a:t>Improve access to infrastructure and IT support </a:t>
            </a:r>
            <a:r>
              <a:rPr lang="en-GB" sz="2400" dirty="0">
                <a:solidFill>
                  <a:srgbClr val="434343"/>
                </a:solidFill>
                <a:latin typeface="+mn-lt"/>
                <a:ea typeface="Droid Serif"/>
                <a:cs typeface="Droid Serif"/>
                <a:sym typeface="Droid Serif"/>
              </a:rPr>
              <a:t>to reduce practical barriers to digital integration.</a:t>
            </a:r>
            <a:endParaRPr sz="2400" b="1"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endParaRPr lang="en-GB" sz="2400" b="1"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r>
              <a:rPr lang="en-GB" sz="2400" b="1" dirty="0">
                <a:solidFill>
                  <a:srgbClr val="434343"/>
                </a:solidFill>
                <a:latin typeface="+mn-lt"/>
                <a:ea typeface="Droid Serif"/>
                <a:cs typeface="Droid Serif"/>
                <a:sym typeface="Droid Serif"/>
              </a:rPr>
              <a:t>Research Gaps Identified</a:t>
            </a:r>
          </a:p>
          <a:p>
            <a:pPr marL="0" lvl="0" indent="0" algn="l" rtl="0">
              <a:lnSpc>
                <a:spcPct val="115000"/>
              </a:lnSpc>
              <a:spcBef>
                <a:spcPts val="0"/>
              </a:spcBef>
              <a:spcAft>
                <a:spcPts val="0"/>
              </a:spcAft>
              <a:buNone/>
            </a:pPr>
            <a:endParaRPr lang="en-GB" sz="24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2400" dirty="0">
                <a:solidFill>
                  <a:srgbClr val="434343"/>
                </a:solidFill>
                <a:latin typeface="+mn-lt"/>
                <a:ea typeface="Droid Serif"/>
                <a:cs typeface="Droid Serif"/>
                <a:sym typeface="Droid Serif"/>
              </a:rPr>
              <a:t>Limited research exists on how digital tools support creative disciplines. </a:t>
            </a:r>
          </a:p>
          <a:p>
            <a:pPr marL="0" lvl="0" indent="0" algn="l" rtl="0">
              <a:lnSpc>
                <a:spcPct val="115000"/>
              </a:lnSpc>
              <a:spcBef>
                <a:spcPts val="0"/>
              </a:spcBef>
              <a:spcAft>
                <a:spcPts val="0"/>
              </a:spcAft>
              <a:buNone/>
            </a:pPr>
            <a:endParaRPr lang="en-GB" sz="24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2400" dirty="0">
                <a:solidFill>
                  <a:srgbClr val="434343"/>
                </a:solidFill>
                <a:latin typeface="+mn-lt"/>
                <a:ea typeface="Droid Serif"/>
                <a:cs typeface="Droid Serif"/>
                <a:sym typeface="Droid Serif"/>
              </a:rPr>
              <a:t>A lack of studies focused specifically on illustration and the long-term impact of digital tools on creative learning.</a:t>
            </a:r>
          </a:p>
          <a:p>
            <a:pPr marL="0" lvl="0" indent="0" algn="l" rtl="0">
              <a:lnSpc>
                <a:spcPct val="115000"/>
              </a:lnSpc>
              <a:spcBef>
                <a:spcPts val="0"/>
              </a:spcBef>
              <a:spcAft>
                <a:spcPts val="0"/>
              </a:spcAft>
              <a:buNone/>
            </a:pPr>
            <a:endParaRPr lang="en-GB" sz="2400" b="1"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2400" b="1" dirty="0">
                <a:solidFill>
                  <a:srgbClr val="434343"/>
                </a:solidFill>
                <a:latin typeface="+mn-lt"/>
                <a:ea typeface="Droid Serif"/>
                <a:cs typeface="Droid Serif"/>
                <a:sym typeface="Droid Serif"/>
              </a:rPr>
              <a:t>Suggestions for Future Research</a:t>
            </a:r>
          </a:p>
          <a:p>
            <a:pPr marL="0" lvl="0" indent="0" algn="l" rtl="0">
              <a:lnSpc>
                <a:spcPct val="115000"/>
              </a:lnSpc>
              <a:spcBef>
                <a:spcPts val="0"/>
              </a:spcBef>
              <a:spcAft>
                <a:spcPts val="0"/>
              </a:spcAft>
              <a:buNone/>
            </a:pPr>
            <a:r>
              <a:rPr lang="en-GB" sz="2400" dirty="0">
                <a:solidFill>
                  <a:srgbClr val="434343"/>
                </a:solidFill>
                <a:latin typeface="+mn-lt"/>
                <a:ea typeface="Droid Serif"/>
                <a:cs typeface="Droid Serif"/>
                <a:sym typeface="Droid Serif"/>
              </a:rPr>
              <a:t>Explore how digital platforms impact creative thinking and group collaboration in studio- asked subjects.</a:t>
            </a:r>
          </a:p>
          <a:p>
            <a:pPr marL="0" lvl="0" indent="0" algn="l" rtl="0">
              <a:lnSpc>
                <a:spcPct val="115000"/>
              </a:lnSpc>
              <a:spcBef>
                <a:spcPts val="0"/>
              </a:spcBef>
              <a:spcAft>
                <a:spcPts val="0"/>
              </a:spcAft>
              <a:buNone/>
            </a:pPr>
            <a:r>
              <a:rPr lang="en-GB" sz="2400" dirty="0">
                <a:solidFill>
                  <a:srgbClr val="434343"/>
                </a:solidFill>
                <a:latin typeface="+mn-lt"/>
                <a:ea typeface="Droid Serif"/>
                <a:cs typeface="Droid Serif"/>
                <a:sym typeface="Droid Serif"/>
              </a:rPr>
              <a:t>Investigate the long-term effects of tools like </a:t>
            </a:r>
            <a:r>
              <a:rPr lang="en-GB" sz="2400" dirty="0" err="1">
                <a:solidFill>
                  <a:srgbClr val="434343"/>
                </a:solidFill>
                <a:latin typeface="+mn-lt"/>
                <a:ea typeface="Droid Serif"/>
                <a:cs typeface="Droid Serif"/>
                <a:sym typeface="Droid Serif"/>
              </a:rPr>
              <a:t>Kahoot</a:t>
            </a:r>
            <a:r>
              <a:rPr lang="en-GB" sz="2400" dirty="0">
                <a:solidFill>
                  <a:srgbClr val="434343"/>
                </a:solidFill>
                <a:latin typeface="+mn-lt"/>
                <a:ea typeface="Droid Serif"/>
                <a:cs typeface="Droid Serif"/>
                <a:sym typeface="Droid Serif"/>
              </a:rPr>
              <a:t> on knowledge retention in creative disciplines.</a:t>
            </a:r>
          </a:p>
          <a:p>
            <a:pPr marL="0" lvl="0" indent="0" algn="l" rtl="0">
              <a:lnSpc>
                <a:spcPct val="115000"/>
              </a:lnSpc>
              <a:spcBef>
                <a:spcPts val="0"/>
              </a:spcBef>
              <a:spcAft>
                <a:spcPts val="0"/>
              </a:spcAft>
              <a:buNone/>
            </a:pPr>
            <a:r>
              <a:rPr lang="en-GB" sz="2400" dirty="0">
                <a:solidFill>
                  <a:srgbClr val="434343"/>
                </a:solidFill>
                <a:latin typeface="+mn-lt"/>
                <a:ea typeface="Droid Serif"/>
                <a:cs typeface="Droid Serif"/>
                <a:sym typeface="Droid Serif"/>
              </a:rPr>
              <a:t>Conduct primary research across a larger sample of creative institutions to generalise findings and identity broader trends.</a:t>
            </a:r>
          </a:p>
          <a:p>
            <a:pPr marL="0" lvl="0" indent="0" algn="l" rtl="0">
              <a:lnSpc>
                <a:spcPct val="115000"/>
              </a:lnSpc>
              <a:spcBef>
                <a:spcPts val="0"/>
              </a:spcBef>
              <a:spcAft>
                <a:spcPts val="0"/>
              </a:spcAft>
              <a:buNone/>
            </a:pPr>
            <a:endParaRPr sz="2400" dirty="0">
              <a:solidFill>
                <a:srgbClr val="434343"/>
              </a:solidFill>
              <a:latin typeface="+mn-lt"/>
              <a:ea typeface="Droid Serif"/>
              <a:cs typeface="Droid Serif"/>
              <a:sym typeface="Droid Serif"/>
            </a:endParaRPr>
          </a:p>
        </p:txBody>
      </p:sp>
      <p:sp>
        <p:nvSpPr>
          <p:cNvPr id="81" name="Google Shape;81;p13"/>
          <p:cNvSpPr txBox="1"/>
          <p:nvPr/>
        </p:nvSpPr>
        <p:spPr>
          <a:xfrm>
            <a:off x="32955966" y="27328337"/>
            <a:ext cx="7169558" cy="453757"/>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5400" b="1" dirty="0">
                <a:solidFill>
                  <a:srgbClr val="666666"/>
                </a:solidFill>
                <a:latin typeface="+mj-lt"/>
                <a:ea typeface="Oswald"/>
                <a:cs typeface="Oswald"/>
                <a:sym typeface="Oswald"/>
              </a:rPr>
              <a:t>References</a:t>
            </a:r>
            <a:r>
              <a:rPr lang="en"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p:txBody>
      </p:sp>
      <p:sp>
        <p:nvSpPr>
          <p:cNvPr id="82" name="Google Shape;82;p13"/>
          <p:cNvSpPr txBox="1"/>
          <p:nvPr/>
        </p:nvSpPr>
        <p:spPr>
          <a:xfrm>
            <a:off x="29676995" y="27504141"/>
            <a:ext cx="16495412" cy="9361139"/>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a:lnSpc>
                <a:spcPct val="115000"/>
              </a:lnSpc>
            </a:pPr>
            <a:r>
              <a:rPr lang="en-GB" sz="24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(Figure 1, </a:t>
            </a:r>
            <a:r>
              <a:rPr lang="en-GB" sz="24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Jisc</a:t>
            </a:r>
            <a:r>
              <a:rPr lang="en-GB" sz="24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Wales Digital 2030 Framework, 2023)</a:t>
            </a: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lvl="0" indent="0" algn="ctr" rtl="0">
              <a:lnSpc>
                <a:spcPct val="115000"/>
              </a:lnSpc>
              <a:spcBef>
                <a:spcPts val="0"/>
              </a:spcBef>
              <a:spcAft>
                <a:spcPts val="0"/>
              </a:spcAft>
              <a:buNone/>
            </a:pPr>
            <a:endParaRPr lang="en-GB" sz="2400" dirty="0">
              <a:solidFill>
                <a:srgbClr val="434343"/>
              </a:solidFill>
              <a:latin typeface="Droid Serif"/>
              <a:ea typeface="Droid Serif"/>
              <a:cs typeface="Droid Serif"/>
              <a:sym typeface="Droid Serif"/>
            </a:endParaRPr>
          </a:p>
          <a:p>
            <a:pPr>
              <a:lnSpc>
                <a:spcPct val="115000"/>
              </a:lnSpc>
            </a:pPr>
            <a:r>
              <a:rPr lang="en-GB" sz="24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(Figure 2, </a:t>
            </a:r>
            <a:r>
              <a:rPr lang="en-GB" sz="2400" kern="1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Rafiq</a:t>
            </a:r>
            <a:r>
              <a:rPr lang="en-GB" sz="24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et al. 2024)</a:t>
            </a:r>
          </a:p>
          <a:p>
            <a:pPr>
              <a:lnSpc>
                <a:spcPct val="115000"/>
              </a:lnSpc>
            </a:pP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pPr>
            <a:r>
              <a:rPr lang="en-GB" sz="24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(Figure 3, 4 &amp; 5, </a:t>
            </a:r>
            <a:r>
              <a:rPr lang="en-GB" sz="24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The Teacher Digital Perspectives Survey, 2019</a:t>
            </a:r>
            <a:r>
              <a:rPr lang="en-GB" sz="2400" i="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24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t>
            </a: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pP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pPr>
            <a:r>
              <a:rPr lang="en-GB" sz="24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(Figure 6, The Learner Digital Perspectives Survey, 2019)</a:t>
            </a: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pP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lvl="0" indent="0" algn="l" rtl="0">
              <a:lnSpc>
                <a:spcPct val="115000"/>
              </a:lnSpc>
              <a:spcBef>
                <a:spcPts val="0"/>
              </a:spcBef>
              <a:spcAft>
                <a:spcPts val="0"/>
              </a:spcAft>
              <a:buNone/>
            </a:pPr>
            <a:endParaRPr sz="2400" dirty="0">
              <a:solidFill>
                <a:srgbClr val="434343"/>
              </a:solidFill>
              <a:latin typeface="+mn-lt"/>
              <a:ea typeface="Droid Serif"/>
              <a:cs typeface="Droid Serif"/>
              <a:sym typeface="Droid Serif"/>
            </a:endParaRPr>
          </a:p>
        </p:txBody>
      </p:sp>
      <p:sp>
        <p:nvSpPr>
          <p:cNvPr id="83" name="Google Shape;83;p13"/>
          <p:cNvSpPr/>
          <p:nvPr/>
        </p:nvSpPr>
        <p:spPr>
          <a:xfrm>
            <a:off x="896475" y="912100"/>
            <a:ext cx="6594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3"/>
          <p:cNvSpPr txBox="1"/>
          <p:nvPr/>
        </p:nvSpPr>
        <p:spPr>
          <a:xfrm>
            <a:off x="2500125" y="1438150"/>
            <a:ext cx="3635100" cy="3288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7200" dirty="0"/>
          </a:p>
        </p:txBody>
      </p:sp>
      <p:pic>
        <p:nvPicPr>
          <p:cNvPr id="2" name="Picture 1" descr="Discover University of Wales Trinity Saint David">
            <a:extLst>
              <a:ext uri="{FF2B5EF4-FFF2-40B4-BE49-F238E27FC236}">
                <a16:creationId xmlns:a16="http://schemas.microsoft.com/office/drawing/2014/main" id="{67C76358-058A-905A-DB3F-2D870E87A563}"/>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252187" y="1668387"/>
            <a:ext cx="4058965" cy="2365938"/>
          </a:xfrm>
          <a:prstGeom prst="rect">
            <a:avLst/>
          </a:prstGeom>
          <a:noFill/>
          <a:ln>
            <a:noFill/>
          </a:ln>
        </p:spPr>
      </p:pic>
      <p:pic>
        <p:nvPicPr>
          <p:cNvPr id="4" name="Picture 3" descr="A diagram of a plan&#10;&#10;AI-generated content may be incorrect.">
            <a:extLst>
              <a:ext uri="{FF2B5EF4-FFF2-40B4-BE49-F238E27FC236}">
                <a16:creationId xmlns:a16="http://schemas.microsoft.com/office/drawing/2014/main" id="{8F463908-6B5E-0F91-F99C-1786BD808E22}"/>
              </a:ext>
            </a:extLst>
          </p:cNvPr>
          <p:cNvPicPr>
            <a:picLocks noChangeAspect="1"/>
          </p:cNvPicPr>
          <p:nvPr/>
        </p:nvPicPr>
        <p:blipFill>
          <a:blip r:embed="rId5"/>
          <a:stretch>
            <a:fillRect/>
          </a:stretch>
        </p:blipFill>
        <p:spPr>
          <a:xfrm>
            <a:off x="3074222" y="12921331"/>
            <a:ext cx="6763949" cy="6106219"/>
          </a:xfrm>
          <a:prstGeom prst="rect">
            <a:avLst/>
          </a:prstGeom>
        </p:spPr>
      </p:pic>
      <p:pic>
        <p:nvPicPr>
          <p:cNvPr id="3" name="Picture 2">
            <a:extLst>
              <a:ext uri="{FF2B5EF4-FFF2-40B4-BE49-F238E27FC236}">
                <a16:creationId xmlns:a16="http://schemas.microsoft.com/office/drawing/2014/main" id="{0D498F5F-C120-ECAE-8E73-D02F9EB8671A}"/>
              </a:ext>
            </a:extLst>
          </p:cNvPr>
          <p:cNvPicPr>
            <a:picLocks noChangeAspect="1"/>
          </p:cNvPicPr>
          <p:nvPr/>
        </p:nvPicPr>
        <p:blipFill>
          <a:blip r:embed="rId6"/>
          <a:stretch>
            <a:fillRect/>
          </a:stretch>
        </p:blipFill>
        <p:spPr>
          <a:xfrm>
            <a:off x="16765453" y="19464219"/>
            <a:ext cx="8649297" cy="3666138"/>
          </a:xfrm>
          <a:prstGeom prst="rect">
            <a:avLst/>
          </a:prstGeom>
        </p:spPr>
      </p:pic>
      <p:pic>
        <p:nvPicPr>
          <p:cNvPr id="7" name="Picture 6">
            <a:extLst>
              <a:ext uri="{FF2B5EF4-FFF2-40B4-BE49-F238E27FC236}">
                <a16:creationId xmlns:a16="http://schemas.microsoft.com/office/drawing/2014/main" id="{8832A7BF-ECA5-9600-1323-05C927157A9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167367" y="16085741"/>
            <a:ext cx="4081145" cy="2882265"/>
          </a:xfrm>
          <a:prstGeom prst="rect">
            <a:avLst/>
          </a:prstGeom>
        </p:spPr>
      </p:pic>
      <p:pic>
        <p:nvPicPr>
          <p:cNvPr id="10" name="Picture 9">
            <a:extLst>
              <a:ext uri="{FF2B5EF4-FFF2-40B4-BE49-F238E27FC236}">
                <a16:creationId xmlns:a16="http://schemas.microsoft.com/office/drawing/2014/main" id="{927ED805-F411-2A26-B820-8E3B51EEA54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5136625" y="23356707"/>
            <a:ext cx="4491355" cy="3030855"/>
          </a:xfrm>
          <a:prstGeom prst="rect">
            <a:avLst/>
          </a:prstGeom>
        </p:spPr>
      </p:pic>
      <p:pic>
        <p:nvPicPr>
          <p:cNvPr id="13" name="Picture 12">
            <a:extLst>
              <a:ext uri="{FF2B5EF4-FFF2-40B4-BE49-F238E27FC236}">
                <a16:creationId xmlns:a16="http://schemas.microsoft.com/office/drawing/2014/main" id="{6C293395-60F1-C729-2773-2BC4310F78A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9627980" y="23377528"/>
            <a:ext cx="3913894" cy="3357729"/>
          </a:xfrm>
          <a:prstGeom prst="rect">
            <a:avLst/>
          </a:prstGeom>
        </p:spPr>
      </p:pic>
      <p:pic>
        <p:nvPicPr>
          <p:cNvPr id="16" name="Picture 15">
            <a:extLst>
              <a:ext uri="{FF2B5EF4-FFF2-40B4-BE49-F238E27FC236}">
                <a16:creationId xmlns:a16="http://schemas.microsoft.com/office/drawing/2014/main" id="{CDC51667-F684-52CF-D852-2ABA8DE788A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3196" b="2683"/>
          <a:stretch/>
        </p:blipFill>
        <p:spPr bwMode="auto">
          <a:xfrm>
            <a:off x="24232465" y="23377528"/>
            <a:ext cx="3364357" cy="2927399"/>
          </a:xfrm>
          <a:prstGeom prst="rect">
            <a:avLst/>
          </a:prstGeom>
          <a:ln>
            <a:noFill/>
          </a:ln>
          <a:extLst>
            <a:ext uri="{53640926-AAD7-44D8-BBD7-CCE9431645EC}">
              <a14:shadowObscured xmlns:a14="http://schemas.microsoft.com/office/drawing/2010/main"/>
            </a:ext>
          </a:extLst>
        </p:spPr>
      </p:pic>
      <p:pic>
        <p:nvPicPr>
          <p:cNvPr id="22" name="Picture 21">
            <a:extLst>
              <a:ext uri="{FF2B5EF4-FFF2-40B4-BE49-F238E27FC236}">
                <a16:creationId xmlns:a16="http://schemas.microsoft.com/office/drawing/2014/main" id="{95BB13FF-F9E7-7DC6-CAC7-CB9DEF6FD97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8878575" y="27405346"/>
            <a:ext cx="4754072" cy="3313538"/>
          </a:xfrm>
          <a:prstGeom prst="rect">
            <a:avLst/>
          </a:prstGeom>
        </p:spPr>
      </p:pic>
      <p:sp>
        <p:nvSpPr>
          <p:cNvPr id="5" name="TextBox 4">
            <a:extLst>
              <a:ext uri="{FF2B5EF4-FFF2-40B4-BE49-F238E27FC236}">
                <a16:creationId xmlns:a16="http://schemas.microsoft.com/office/drawing/2014/main" id="{48D5F6AB-2DCF-7F25-C6C6-B30CE108C4D2}"/>
              </a:ext>
            </a:extLst>
          </p:cNvPr>
          <p:cNvSpPr txBox="1"/>
          <p:nvPr/>
        </p:nvSpPr>
        <p:spPr>
          <a:xfrm>
            <a:off x="22177458" y="17519399"/>
            <a:ext cx="1828800" cy="1828800"/>
          </a:xfrm>
          <a:prstGeom prst="rect">
            <a:avLst/>
          </a:prstGeom>
          <a:noFill/>
        </p:spPr>
        <p:txBody>
          <a:bodyPr wrap="square" rtlCol="0">
            <a:spAutoFit/>
          </a:bodyPr>
          <a:lstStyle/>
          <a:p>
            <a:pPr algn="l"/>
            <a:endParaRPr lang="en-US" dirty="0"/>
          </a:p>
        </p:txBody>
      </p:sp>
      <p:sp>
        <p:nvSpPr>
          <p:cNvPr id="9" name="Google Shape;69;p13">
            <a:extLst>
              <a:ext uri="{FF2B5EF4-FFF2-40B4-BE49-F238E27FC236}">
                <a16:creationId xmlns:a16="http://schemas.microsoft.com/office/drawing/2014/main" id="{ABB5A1C6-FEB2-C8B1-DDDC-981A33EAC592}"/>
              </a:ext>
            </a:extLst>
          </p:cNvPr>
          <p:cNvSpPr txBox="1"/>
          <p:nvPr/>
        </p:nvSpPr>
        <p:spPr>
          <a:xfrm>
            <a:off x="1403213" y="19918978"/>
            <a:ext cx="10285800" cy="4066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Action Research key process/ principle from sources such as Mc Ateer (2018)</a:t>
            </a: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See diagram above  </a:t>
            </a:r>
            <a:endParaRPr sz="2400" dirty="0">
              <a:solidFill>
                <a:srgbClr val="434343"/>
              </a:solidFill>
              <a:latin typeface="+mn-lt"/>
              <a:ea typeface="Droid Serif"/>
              <a:cs typeface="Droid Serif"/>
              <a:sym typeface="Droid Serif"/>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251</Words>
  <Application>Microsoft Office PowerPoint</Application>
  <PresentationFormat>Custom</PresentationFormat>
  <Paragraphs>52</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Louise Ridley (1908502)</cp:lastModifiedBy>
  <cp:revision>5</cp:revision>
  <dcterms:modified xsi:type="dcterms:W3CDTF">2025-03-31T19:20:13Z</dcterms:modified>
</cp:coreProperties>
</file>