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5"/>
  </p:notesMasterIdLst>
  <p:sldIdLst>
    <p:sldId id="258" r:id="rId2"/>
    <p:sldId id="545" r:id="rId3"/>
    <p:sldId id="259" r:id="rId4"/>
    <p:sldId id="267" r:id="rId5"/>
    <p:sldId id="268" r:id="rId6"/>
    <p:sldId id="435" r:id="rId7"/>
    <p:sldId id="269" r:id="rId8"/>
    <p:sldId id="330" r:id="rId9"/>
    <p:sldId id="270" r:id="rId10"/>
    <p:sldId id="272" r:id="rId11"/>
    <p:sldId id="329" r:id="rId12"/>
    <p:sldId id="482" r:id="rId13"/>
    <p:sldId id="416" r:id="rId14"/>
    <p:sldId id="351" r:id="rId15"/>
    <p:sldId id="271" r:id="rId16"/>
    <p:sldId id="386" r:id="rId17"/>
    <p:sldId id="484" r:id="rId18"/>
    <p:sldId id="273" r:id="rId19"/>
    <p:sldId id="487" r:id="rId20"/>
    <p:sldId id="486" r:id="rId21"/>
    <p:sldId id="485" r:id="rId22"/>
    <p:sldId id="299" r:id="rId23"/>
    <p:sldId id="488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B9FF"/>
    <a:srgbClr val="FF4887"/>
    <a:srgbClr val="FF3C61"/>
    <a:srgbClr val="FBFF88"/>
    <a:srgbClr val="FFFFBC"/>
    <a:srgbClr val="CCF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5840"/>
  </p:normalViewPr>
  <p:slideViewPr>
    <p:cSldViewPr snapToGrid="0" snapToObjects="1">
      <p:cViewPr varScale="1">
        <p:scale>
          <a:sx n="112" d="100"/>
          <a:sy n="112" d="100"/>
        </p:scale>
        <p:origin x="57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290851-B96F-424E-A64E-7F5A567B2A04}" type="datetimeFigureOut">
              <a:rPr lang="en-US" smtClean="0"/>
              <a:t>11/4/21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3A1D23-297B-4A4A-8D6C-5C4300E9B0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2112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2D3D2A-5AB6-B146-ADD0-F24AA7B5D14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61465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Slide Image Placeholder 1">
            <a:extLst>
              <a:ext uri="{FF2B5EF4-FFF2-40B4-BE49-F238E27FC236}">
                <a16:creationId xmlns:a16="http://schemas.microsoft.com/office/drawing/2014/main" id="{D09CBDBA-5698-A345-AA3F-A2984215419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4" name="Notes Placeholder 2">
            <a:extLst>
              <a:ext uri="{FF2B5EF4-FFF2-40B4-BE49-F238E27FC236}">
                <a16:creationId xmlns:a16="http://schemas.microsoft.com/office/drawing/2014/main" id="{141C6D4D-6142-7040-AB41-C01D42EE86E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y-GB" altLang="cy-GB"/>
          </a:p>
        </p:txBody>
      </p:sp>
      <p:sp>
        <p:nvSpPr>
          <p:cNvPr id="33795" name="Slide Number Placeholder 3">
            <a:extLst>
              <a:ext uri="{FF2B5EF4-FFF2-40B4-BE49-F238E27FC236}">
                <a16:creationId xmlns:a16="http://schemas.microsoft.com/office/drawing/2014/main" id="{A89D0D61-A176-2E47-8254-99F633F464D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fld id="{49F7FB1F-CF4E-0640-8280-998A1CB44EDF}" type="slidenum">
              <a:rPr lang="cy-GB" altLang="cy-GB" smtClean="0"/>
              <a:pPr/>
              <a:t>16</a:t>
            </a:fld>
            <a:endParaRPr lang="cy-GB" altLang="cy-GB"/>
          </a:p>
        </p:txBody>
      </p:sp>
    </p:spTree>
    <p:extLst>
      <p:ext uri="{BB962C8B-B14F-4D97-AF65-F5344CB8AC3E}">
        <p14:creationId xmlns:p14="http://schemas.microsoft.com/office/powerpoint/2010/main" val="39326710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491C-A66E-F245-8BAA-7A49407C41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6AC6C8-A94D-4C44-B275-D030039D23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60B5A9-9638-4844-8AAF-41D2E74215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F23637-61C8-584F-B050-A25E34164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DB1B9-C477-204A-B528-442611B59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9390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9515E-5DFF-424D-94A4-D5190819F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18EBB-7AFC-7542-BA17-2EE162538E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EFD5E9-CC1E-7D43-B714-3B133C753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799D4A-D859-4E47-BCA9-290EDF527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600A40-904E-1B44-8D19-A978E4617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0345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D7F25-B61A-4D47-8515-E9C71A269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857AA7-9527-A742-B08E-175C34181D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9A7A8D-73E4-DD4C-BB51-73A21255B6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6D0409-B91F-EF4C-96D8-FF009129D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6988A-75FE-9D45-9AF2-965EC0C72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3263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28D8F-B697-FA42-AE47-A43FB3332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1BA54-2445-0641-B9AF-152AC803A4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57B0F6-FC65-3749-828D-C83A98175C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072FFF-1819-4C44-9F72-4A33FC88F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4A720F-8914-C546-BE4E-6E26996B1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D2EE4D-BBA7-404A-9CB5-83565C039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0236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3F58E-A11D-B741-B0E5-9B6B60235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77888B-865C-244E-B1C0-F18415E288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52040B-7E07-3749-B19C-5A5ABD7748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365093-1EDB-ED49-B060-845977DEBE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1DDE93-652E-7C45-B89D-941C4CC042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64B90D-7524-2042-BF47-0236FB47D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11/4/21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5BD4B2-051F-9D49-8F78-18EA36C19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B16DE5-9746-5E46-ACD6-8D5E5606B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2667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BD27D-1066-F449-AD86-B3AAF60C2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F95E49-5C74-BD44-BC37-F0D5894A3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11/4/21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514934-6888-7F49-9143-F1CE5EEC1F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717C9-11E5-B244-82A4-E9A86A371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7820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62D232-7050-614A-9D70-9DDF54C60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11/4/21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D571D6-1240-B144-9CBC-632E5A7DD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A92286-3F96-2245-817E-D74E8322B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8135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59F71-ED8C-6043-8E1C-A04C5207C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1F98B-F51B-B54D-AD29-87EA886C6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9CB15B-1787-1F42-BDE2-BA504A172D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FEE05-DA5E-8C4C-B0D2-C998DD7B53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86403E-4B92-A84F-AE1C-18ABE77BD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B74F24-4A19-C943-ABAD-A15CBA471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0259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0B640-BB55-B046-A837-D4053DE9B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447717-512A-B347-A492-E7C7BACF9F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D8AABB-86D9-2E4E-896F-104F5EEED4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22D019-4E94-4642-AEC0-241A737BF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39404C-BB7C-FA4A-81A2-DBF661D1D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B41BD9-3F34-A543-8E34-2D74148EF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0076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BA83B-D677-3D46-B647-D3559F52A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2142-7170-0044-9A9B-BA96C0326A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7AAE8-B484-BC4F-956A-E350959A5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466B26-F9BB-D442-870D-0C2838B97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E84345-948F-4045-8C5D-2D5D8035B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0418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634E23-2A2E-E842-97CB-8F7633A178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95A4E1-D8E9-3640-87C3-3118CA32F8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515005-7A3B-974F-8716-B2BD94064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746D69-5D24-634D-875D-4F76F2EFB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B1A992-E0EA-9B41-BF1F-A4F8D57A0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9495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 dirty="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45750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11/8/21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4146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78FBBC-A5C3-0643-83F1-4FF45A422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D138BD-40F1-FB43-85F0-793EDF1EC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883070-A2B3-F647-8A3B-611739201E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06347F-A5C9-7442-8238-E1D634B479D5}" type="datetimeFigureOut">
              <a:rPr lang="en-US" smtClean="0"/>
              <a:t>11/4/21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31D7C5-44CB-E145-B065-8C4BF53725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357E9B-4793-C74C-914C-51CDAD6519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097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J0f5wT9dCpY" TargetMode="External"/><Relationship Id="rId7" Type="http://schemas.openxmlformats.org/officeDocument/2006/relationships/image" Target="../media/image7.jpeg"/><Relationship Id="rId2" Type="http://schemas.openxmlformats.org/officeDocument/2006/relationships/hyperlink" Target="https://youtu.be/h-zu72YpXKY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hyperlink" Target="https://www.youtube.com/watch?v=EFSmzXCY1m4" TargetMode="External"/><Relationship Id="rId4" Type="http://schemas.openxmlformats.org/officeDocument/2006/relationships/hyperlink" Target="https://youtu.be/_xlgp8PfRqw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s://ieithgar.cymru/diphthong-mazes/?m=1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m4a"/><Relationship Id="rId13" Type="http://schemas.openxmlformats.org/officeDocument/2006/relationships/slideLayout" Target="../slideLayouts/slideLayout4.xml"/><Relationship Id="rId18" Type="http://schemas.openxmlformats.org/officeDocument/2006/relationships/image" Target="../media/image18.png"/><Relationship Id="rId3" Type="http://schemas.microsoft.com/office/2007/relationships/media" Target="../media/media2.m4a"/><Relationship Id="rId7" Type="http://schemas.microsoft.com/office/2007/relationships/media" Target="../media/media4.m4a"/><Relationship Id="rId12" Type="http://schemas.openxmlformats.org/officeDocument/2006/relationships/audio" Target="../media/media6.m4a"/><Relationship Id="rId17" Type="http://schemas.openxmlformats.org/officeDocument/2006/relationships/image" Target="../media/image17.png"/><Relationship Id="rId2" Type="http://schemas.openxmlformats.org/officeDocument/2006/relationships/audio" Target="../media/media1.m4a"/><Relationship Id="rId16" Type="http://schemas.openxmlformats.org/officeDocument/2006/relationships/image" Target="../media/image16.png"/><Relationship Id="rId1" Type="http://schemas.microsoft.com/office/2007/relationships/media" Target="../media/media1.m4a"/><Relationship Id="rId6" Type="http://schemas.openxmlformats.org/officeDocument/2006/relationships/audio" Target="../media/media3.m4a"/><Relationship Id="rId11" Type="http://schemas.microsoft.com/office/2007/relationships/media" Target="../media/media6.m4a"/><Relationship Id="rId5" Type="http://schemas.microsoft.com/office/2007/relationships/media" Target="../media/media3.m4a"/><Relationship Id="rId15" Type="http://schemas.openxmlformats.org/officeDocument/2006/relationships/image" Target="../media/image15.png"/><Relationship Id="rId10" Type="http://schemas.openxmlformats.org/officeDocument/2006/relationships/audio" Target="../media/media5.m4a"/><Relationship Id="rId19" Type="http://schemas.openxmlformats.org/officeDocument/2006/relationships/image" Target="../media/image19.png"/><Relationship Id="rId4" Type="http://schemas.openxmlformats.org/officeDocument/2006/relationships/audio" Target="../media/media2.m4a"/><Relationship Id="rId9" Type="http://schemas.microsoft.com/office/2007/relationships/media" Target="../media/media5.m4a"/><Relationship Id="rId1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4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Relationship Id="rId9" Type="http://schemas.openxmlformats.org/officeDocument/2006/relationships/image" Target="../media/image24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9.png"/><Relationship Id="rId5" Type="http://schemas.openxmlformats.org/officeDocument/2006/relationships/image" Target="../media/image28.svg"/><Relationship Id="rId4" Type="http://schemas.openxmlformats.org/officeDocument/2006/relationships/image" Target="../media/image2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100000">
              <a:srgbClr val="00B0F0">
                <a:alpha val="85206"/>
              </a:srgb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FC45D08-2EA8-BA46-B491-6AE548A488F0}"/>
              </a:ext>
            </a:extLst>
          </p:cNvPr>
          <p:cNvSpPr/>
          <p:nvPr/>
        </p:nvSpPr>
        <p:spPr>
          <a:xfrm>
            <a:off x="2097044" y="1277743"/>
            <a:ext cx="7894533" cy="141577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5400" dirty="0" err="1">
                <a:solidFill>
                  <a:srgbClr val="002060"/>
                </a:solidFill>
                <a:latin typeface="SASSOON PRIMARY" pitchFamily="2" charset="0"/>
                <a:ea typeface="Ayuthaya" pitchFamily="2" charset="-34"/>
                <a:cs typeface="Ayuthaya" pitchFamily="2" charset="-34"/>
              </a:rPr>
              <a:t>Llwybr</a:t>
            </a:r>
            <a:r>
              <a:rPr lang="en-US" sz="5400" dirty="0">
                <a:solidFill>
                  <a:srgbClr val="002060"/>
                </a:solidFill>
                <a:latin typeface="SASSOON PRIMARY" pitchFamily="2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5400" dirty="0" err="1">
                <a:solidFill>
                  <a:srgbClr val="002060"/>
                </a:solidFill>
                <a:latin typeface="SASSOON PRIMARY" pitchFamily="2" charset="0"/>
                <a:ea typeface="Ayuthaya" pitchFamily="2" charset="-34"/>
                <a:cs typeface="Ayuthaya" pitchFamily="2" charset="-34"/>
              </a:rPr>
              <a:t>Datblygu’r</a:t>
            </a:r>
            <a:r>
              <a:rPr lang="en-US" sz="5400" dirty="0">
                <a:solidFill>
                  <a:srgbClr val="002060"/>
                </a:solidFill>
                <a:latin typeface="SASSOON PRIMARY" pitchFamily="2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5400" dirty="0" err="1">
                <a:solidFill>
                  <a:srgbClr val="002060"/>
                </a:solidFill>
                <a:latin typeface="SASSOON PRIMARY" pitchFamily="2" charset="0"/>
                <a:ea typeface="Ayuthaya" pitchFamily="2" charset="-34"/>
                <a:cs typeface="Ayuthaya" pitchFamily="2" charset="-34"/>
              </a:rPr>
              <a:t>Gymraeg</a:t>
            </a:r>
            <a:endParaRPr lang="en-US" sz="5400" dirty="0">
              <a:solidFill>
                <a:srgbClr val="002060"/>
              </a:solidFill>
              <a:latin typeface="SASSOON PRIMARY" pitchFamily="2" charset="0"/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3200" dirty="0">
                <a:solidFill>
                  <a:srgbClr val="002060"/>
                </a:solidFill>
                <a:latin typeface="SASSOON PRIMARY" pitchFamily="2" charset="0"/>
                <a:ea typeface="Ayuthaya" pitchFamily="2" charset="-34"/>
                <a:cs typeface="Ayuthaya" pitchFamily="2" charset="-34"/>
              </a:rPr>
              <a:t>Welsh Language Development Pathway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F8274FD-B322-CC42-B45E-BB2D212C9444}"/>
              </a:ext>
            </a:extLst>
          </p:cNvPr>
          <p:cNvSpPr/>
          <p:nvPr/>
        </p:nvSpPr>
        <p:spPr>
          <a:xfrm>
            <a:off x="4030137" y="2722238"/>
            <a:ext cx="4028347" cy="292387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endParaRPr lang="en-US" sz="2800" b="1" dirty="0">
              <a:latin typeface="Courier" pitchFamily="2" charset="0"/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3600" dirty="0" err="1">
                <a:solidFill>
                  <a:srgbClr val="002060"/>
                </a:solidFill>
                <a:latin typeface="SASSOON PRIMARY" pitchFamily="2" charset="0"/>
                <a:ea typeface="Ayuthaya" pitchFamily="2" charset="-34"/>
                <a:cs typeface="Ayuthaya" pitchFamily="2" charset="-34"/>
              </a:rPr>
              <a:t>Tachwedd</a:t>
            </a:r>
            <a:r>
              <a:rPr lang="en-US" sz="3600" dirty="0">
                <a:solidFill>
                  <a:srgbClr val="002060"/>
                </a:solidFill>
                <a:latin typeface="SASSOON PRIMARY" pitchFamily="2" charset="0"/>
                <a:ea typeface="Ayuthaya" pitchFamily="2" charset="-34"/>
                <a:cs typeface="Ayuthaya" pitchFamily="2" charset="-34"/>
              </a:rPr>
              <a:t> 9fed 2021</a:t>
            </a:r>
          </a:p>
          <a:p>
            <a:pPr algn="ctr"/>
            <a:endParaRPr lang="en-US" sz="3600" dirty="0">
              <a:latin typeface="SASSOON PRIMARY" pitchFamily="2" charset="0"/>
              <a:ea typeface="Ayuthaya" pitchFamily="2" charset="-34"/>
              <a:cs typeface="Ayuthaya" pitchFamily="2" charset="-34"/>
            </a:endParaRPr>
          </a:p>
          <a:p>
            <a:pPr algn="ctr"/>
            <a:endParaRPr lang="en-US" sz="2800" dirty="0">
              <a:latin typeface="SASSOON PRIMARY" pitchFamily="2" charset="0"/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SASSOON PRIMARY" pitchFamily="2" charset="0"/>
                <a:ea typeface="Ayuthaya" pitchFamily="2" charset="-34"/>
                <a:cs typeface="Ayuthaya" pitchFamily="2" charset="-34"/>
              </a:rPr>
              <a:t>Gr</a:t>
            </a:r>
            <a:r>
              <a:rPr lang="en-GB" sz="2800" dirty="0" err="1">
                <a:solidFill>
                  <a:schemeClr val="bg1"/>
                </a:solidFill>
                <a:latin typeface="SASSOON PRIMARY" pitchFamily="2" charset="0"/>
              </a:rPr>
              <a:t>ŵp</a:t>
            </a:r>
            <a:r>
              <a:rPr lang="en-GB" sz="2800" dirty="0">
                <a:solidFill>
                  <a:schemeClr val="bg1"/>
                </a:solidFill>
                <a:latin typeface="SASSOON PRIMARY" pitchFamily="2" charset="0"/>
              </a:rPr>
              <a:t> Ch – Mari Powell</a:t>
            </a:r>
          </a:p>
          <a:p>
            <a:pPr algn="ctr"/>
            <a:r>
              <a:rPr lang="en-GB" sz="2800" dirty="0" err="1">
                <a:solidFill>
                  <a:schemeClr val="bg1"/>
                </a:solidFill>
                <a:latin typeface="SASSOON PRIMARY" pitchFamily="2" charset="0"/>
                <a:ea typeface="Ayuthaya" pitchFamily="2" charset="-34"/>
                <a:cs typeface="Ayuthaya" pitchFamily="2" charset="-34"/>
              </a:rPr>
              <a:t>Darlith</a:t>
            </a:r>
            <a:r>
              <a:rPr lang="en-GB" sz="2800" dirty="0">
                <a:solidFill>
                  <a:schemeClr val="bg1"/>
                </a:solidFill>
                <a:latin typeface="SASSOON PRIMARY" pitchFamily="2" charset="0"/>
                <a:ea typeface="Ayuthaya" pitchFamily="2" charset="-34"/>
                <a:cs typeface="Ayuthaya" pitchFamily="2" charset="-34"/>
              </a:rPr>
              <a:t> 2 (Lecture 2)</a:t>
            </a:r>
            <a:endParaRPr lang="en-US" sz="2800" dirty="0">
              <a:solidFill>
                <a:schemeClr val="bg1"/>
              </a:solidFill>
              <a:latin typeface="SASSOON PRIMARY" pitchFamily="2" charset="0"/>
              <a:ea typeface="Ayuthaya" pitchFamily="2" charset="-34"/>
              <a:cs typeface="Ayuthaya" pitchFamily="2" charset="-34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F82973F-60E2-974F-8F0E-1B3C14C44B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4177" y="182355"/>
            <a:ext cx="4114800" cy="927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8DC517D7-E714-8F4E-B67F-3E63D0633D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921060"/>
            <a:ext cx="12192000" cy="974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12917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00B9FF">
                <a:alpha val="49994"/>
              </a:srgbClr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6649A06-2CFC-3547-9C53-1636F8421D53}"/>
              </a:ext>
            </a:extLst>
          </p:cNvPr>
          <p:cNvSpPr txBox="1"/>
          <p:nvPr/>
        </p:nvSpPr>
        <p:spPr>
          <a:xfrm>
            <a:off x="929495" y="1781299"/>
            <a:ext cx="3986380" cy="3970318"/>
          </a:xfrm>
          <a:prstGeom prst="rect">
            <a:avLst/>
          </a:prstGeom>
          <a:solidFill>
            <a:schemeClr val="bg1"/>
          </a:solidFill>
          <a:ln w="127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</a:rPr>
              <a:t>Byddwch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</a:rPr>
              <a:t>chi’n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</a:rPr>
              <a:t>derbyn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 12 </a:t>
            </a: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</a:rPr>
              <a:t>sesiwn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 o </a:t>
            </a: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</a:rPr>
              <a:t>Gymraeg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.</a:t>
            </a:r>
          </a:p>
          <a:p>
            <a:endParaRPr lang="en-US" sz="2800" dirty="0">
              <a:solidFill>
                <a:srgbClr val="002060"/>
              </a:solidFill>
              <a:latin typeface="SASSOON PRIMARY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</a:rPr>
              <a:t>Bydd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</a:rPr>
              <a:t>pob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</a:rPr>
              <a:t>sesiwn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</a:rPr>
              <a:t>yn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 2 </a:t>
            </a: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</a:rPr>
              <a:t>awr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 o hyd.</a:t>
            </a:r>
          </a:p>
          <a:p>
            <a:endParaRPr lang="en-US" sz="2800" dirty="0">
              <a:solidFill>
                <a:srgbClr val="002060"/>
              </a:solidFill>
              <a:latin typeface="SASSOON PRIMARY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</a:rPr>
              <a:t>Bydd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 y </a:t>
            </a: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</a:rPr>
              <a:t>sesiynau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</a:rPr>
              <a:t>yn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</a:rPr>
              <a:t>cael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</a:rPr>
              <a:t>eu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</a:rPr>
              <a:t>haddysgu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</a:rPr>
              <a:t>ar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</a:rPr>
              <a:t>gampws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0D0440D-F922-1547-A9C1-59AC5397F8BD}"/>
              </a:ext>
            </a:extLst>
          </p:cNvPr>
          <p:cNvSpPr txBox="1"/>
          <p:nvPr/>
        </p:nvSpPr>
        <p:spPr>
          <a:xfrm>
            <a:off x="5431301" y="1781299"/>
            <a:ext cx="4015687" cy="3539430"/>
          </a:xfrm>
          <a:prstGeom prst="rect">
            <a:avLst/>
          </a:prstGeom>
          <a:solidFill>
            <a:schemeClr val="bg1"/>
          </a:solidFill>
          <a:ln w="127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i="1" dirty="0">
                <a:solidFill>
                  <a:srgbClr val="002060"/>
                </a:solidFill>
                <a:latin typeface="SASSOON PRIMARY" pitchFamily="2" charset="0"/>
              </a:rPr>
              <a:t>You will receive 12 Welsh sessions.</a:t>
            </a:r>
          </a:p>
          <a:p>
            <a:endParaRPr lang="en-US" sz="2800" i="1" dirty="0">
              <a:solidFill>
                <a:srgbClr val="002060"/>
              </a:solidFill>
              <a:latin typeface="SASSOON PRIMARY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i="1" dirty="0">
                <a:solidFill>
                  <a:srgbClr val="002060"/>
                </a:solidFill>
                <a:latin typeface="SASSOON PRIMARY" pitchFamily="2" charset="0"/>
              </a:rPr>
              <a:t>Every session will be 2 hours.</a:t>
            </a:r>
          </a:p>
          <a:p>
            <a:endParaRPr lang="en-US" sz="2800" i="1" dirty="0">
              <a:solidFill>
                <a:srgbClr val="002060"/>
              </a:solidFill>
              <a:latin typeface="SASSOON PRIMARY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i="1" dirty="0">
                <a:solidFill>
                  <a:srgbClr val="002060"/>
                </a:solidFill>
                <a:latin typeface="SASSOON PRIMARY" pitchFamily="2" charset="0"/>
              </a:rPr>
              <a:t>These sessions will be taught on campus.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0424A1B-23D3-E247-86E5-64BBB7936498}"/>
              </a:ext>
            </a:extLst>
          </p:cNvPr>
          <p:cNvSpPr txBox="1"/>
          <p:nvPr/>
        </p:nvSpPr>
        <p:spPr>
          <a:xfrm>
            <a:off x="9962414" y="122256"/>
            <a:ext cx="1860515" cy="5755422"/>
          </a:xfrm>
          <a:prstGeom prst="rect">
            <a:avLst/>
          </a:prstGeom>
          <a:solidFill>
            <a:schemeClr val="bg1"/>
          </a:solidFill>
          <a:ln w="127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solidFill>
                  <a:srgbClr val="FF0000"/>
                </a:solidFill>
                <a:latin typeface="SASSOON PRIMARY" pitchFamily="2" charset="0"/>
              </a:rPr>
              <a:t>2.11.2021</a:t>
            </a:r>
          </a:p>
          <a:p>
            <a:pPr algn="ctr"/>
            <a:endParaRPr lang="en-US" sz="1600" b="1" dirty="0">
              <a:solidFill>
                <a:srgbClr val="FF0000"/>
              </a:solidFill>
              <a:latin typeface="SASSOON PRIMARY" pitchFamily="2" charset="0"/>
            </a:endParaRPr>
          </a:p>
          <a:p>
            <a:pPr algn="ctr"/>
            <a:r>
              <a:rPr lang="en-US" sz="1600" b="1" dirty="0">
                <a:solidFill>
                  <a:srgbClr val="FF0000"/>
                </a:solidFill>
                <a:latin typeface="SASSOON PRIMARY" pitchFamily="2" charset="0"/>
              </a:rPr>
              <a:t>9.11.2021</a:t>
            </a:r>
          </a:p>
          <a:p>
            <a:pPr algn="ctr"/>
            <a:endParaRPr lang="en-US" sz="1600" b="1" dirty="0">
              <a:solidFill>
                <a:srgbClr val="FF0000"/>
              </a:solidFill>
              <a:latin typeface="SASSOON PRIMARY" pitchFamily="2" charset="0"/>
            </a:endParaRPr>
          </a:p>
          <a:p>
            <a:pPr algn="ctr"/>
            <a:r>
              <a:rPr lang="en-US" sz="1600" b="1" dirty="0">
                <a:solidFill>
                  <a:srgbClr val="FF0000"/>
                </a:solidFill>
                <a:latin typeface="SASSOON PRIMARY" pitchFamily="2" charset="0"/>
              </a:rPr>
              <a:t>16.11.2021</a:t>
            </a:r>
          </a:p>
          <a:p>
            <a:pPr algn="ctr"/>
            <a:endParaRPr lang="en-US" sz="1600" b="1" dirty="0">
              <a:solidFill>
                <a:srgbClr val="FF0000"/>
              </a:solidFill>
              <a:latin typeface="SASSOON PRIMARY" pitchFamily="2" charset="0"/>
            </a:endParaRPr>
          </a:p>
          <a:p>
            <a:pPr algn="ctr"/>
            <a:r>
              <a:rPr lang="en-US" sz="1600" b="1" dirty="0">
                <a:solidFill>
                  <a:srgbClr val="FF0000"/>
                </a:solidFill>
                <a:latin typeface="SASSOON PRIMARY" pitchFamily="2" charset="0"/>
              </a:rPr>
              <a:t>23.11.2021</a:t>
            </a:r>
          </a:p>
          <a:p>
            <a:pPr algn="ctr"/>
            <a:endParaRPr lang="en-US" sz="1600" b="1" dirty="0">
              <a:solidFill>
                <a:srgbClr val="FF0000"/>
              </a:solidFill>
              <a:latin typeface="SASSOON PRIMARY" pitchFamily="2" charset="0"/>
            </a:endParaRPr>
          </a:p>
          <a:p>
            <a:pPr algn="ctr"/>
            <a:r>
              <a:rPr lang="en-US" sz="1600" b="1" dirty="0">
                <a:solidFill>
                  <a:srgbClr val="FF0000"/>
                </a:solidFill>
                <a:latin typeface="SASSOON PRIMARY" pitchFamily="2" charset="0"/>
              </a:rPr>
              <a:t>30.11.2021</a:t>
            </a:r>
          </a:p>
          <a:p>
            <a:pPr algn="ctr"/>
            <a:endParaRPr lang="en-US" sz="1600" b="1" dirty="0">
              <a:solidFill>
                <a:srgbClr val="FF0000"/>
              </a:solidFill>
              <a:latin typeface="SASSOON PRIMARY" pitchFamily="2" charset="0"/>
            </a:endParaRPr>
          </a:p>
          <a:p>
            <a:pPr algn="ctr"/>
            <a:r>
              <a:rPr lang="en-US" sz="1600" b="1" dirty="0">
                <a:solidFill>
                  <a:srgbClr val="FF0000"/>
                </a:solidFill>
                <a:latin typeface="SASSOON PRIMARY" pitchFamily="2" charset="0"/>
              </a:rPr>
              <a:t>4.1.2022</a:t>
            </a:r>
          </a:p>
          <a:p>
            <a:pPr algn="ctr"/>
            <a:endParaRPr lang="en-US" sz="1600" b="1" dirty="0">
              <a:solidFill>
                <a:srgbClr val="FF0000"/>
              </a:solidFill>
              <a:latin typeface="SASSOON PRIMARY" pitchFamily="2" charset="0"/>
            </a:endParaRPr>
          </a:p>
          <a:p>
            <a:pPr algn="ctr"/>
            <a:r>
              <a:rPr lang="en-US" sz="1600" b="1" dirty="0">
                <a:solidFill>
                  <a:srgbClr val="FF0000"/>
                </a:solidFill>
                <a:latin typeface="SASSOON PRIMARY" pitchFamily="2" charset="0"/>
              </a:rPr>
              <a:t>11.1.2022</a:t>
            </a:r>
          </a:p>
          <a:p>
            <a:pPr algn="ctr"/>
            <a:endParaRPr lang="en-US" sz="1600" b="1" dirty="0">
              <a:solidFill>
                <a:srgbClr val="FF0000"/>
              </a:solidFill>
              <a:latin typeface="SASSOON PRIMARY" pitchFamily="2" charset="0"/>
            </a:endParaRPr>
          </a:p>
          <a:p>
            <a:pPr algn="ctr"/>
            <a:r>
              <a:rPr lang="en-US" sz="1600" b="1" dirty="0">
                <a:solidFill>
                  <a:srgbClr val="FF0000"/>
                </a:solidFill>
                <a:latin typeface="SASSOON PRIMARY" pitchFamily="2" charset="0"/>
              </a:rPr>
              <a:t>18.1.2022</a:t>
            </a:r>
          </a:p>
          <a:p>
            <a:pPr algn="ctr"/>
            <a:endParaRPr lang="en-US" sz="1600" b="1" dirty="0">
              <a:solidFill>
                <a:srgbClr val="FF0000"/>
              </a:solidFill>
              <a:latin typeface="SASSOON PRIMARY" pitchFamily="2" charset="0"/>
            </a:endParaRPr>
          </a:p>
          <a:p>
            <a:pPr algn="ctr"/>
            <a:r>
              <a:rPr lang="en-US" sz="1600" b="1" dirty="0">
                <a:solidFill>
                  <a:srgbClr val="FF0000"/>
                </a:solidFill>
                <a:latin typeface="SASSOON PRIMARY" pitchFamily="2" charset="0"/>
              </a:rPr>
              <a:t>25.1.2022</a:t>
            </a:r>
          </a:p>
          <a:p>
            <a:pPr algn="ctr"/>
            <a:endParaRPr lang="en-US" sz="1600" b="1" dirty="0">
              <a:solidFill>
                <a:srgbClr val="FF0000"/>
              </a:solidFill>
              <a:latin typeface="SASSOON PRIMARY" pitchFamily="2" charset="0"/>
            </a:endParaRPr>
          </a:p>
          <a:p>
            <a:pPr algn="ctr"/>
            <a:r>
              <a:rPr lang="en-US" sz="1600" b="1" dirty="0">
                <a:solidFill>
                  <a:srgbClr val="FF0000"/>
                </a:solidFill>
                <a:latin typeface="SASSOON PRIMARY" pitchFamily="2" charset="0"/>
              </a:rPr>
              <a:t>1.2.2022</a:t>
            </a:r>
          </a:p>
          <a:p>
            <a:pPr algn="ctr"/>
            <a:endParaRPr lang="en-US" sz="1600" b="1" dirty="0">
              <a:solidFill>
                <a:srgbClr val="FF0000"/>
              </a:solidFill>
              <a:latin typeface="SASSOON PRIMARY" pitchFamily="2" charset="0"/>
            </a:endParaRPr>
          </a:p>
          <a:p>
            <a:pPr algn="ctr"/>
            <a:r>
              <a:rPr lang="en-US" sz="1600" b="1" dirty="0">
                <a:solidFill>
                  <a:srgbClr val="FF0000"/>
                </a:solidFill>
                <a:latin typeface="SASSOON PRIMARY" pitchFamily="2" charset="0"/>
              </a:rPr>
              <a:t>8.2.2022</a:t>
            </a:r>
          </a:p>
          <a:p>
            <a:pPr algn="ctr"/>
            <a:endParaRPr lang="en-US" sz="1600" b="1" dirty="0">
              <a:solidFill>
                <a:srgbClr val="FF0000"/>
              </a:solidFill>
              <a:latin typeface="SASSOON PRIMARY" pitchFamily="2" charset="0"/>
            </a:endParaRPr>
          </a:p>
          <a:p>
            <a:pPr algn="ctr"/>
            <a:r>
              <a:rPr lang="en-US" sz="1600" b="1" dirty="0">
                <a:solidFill>
                  <a:srgbClr val="FF0000"/>
                </a:solidFill>
                <a:latin typeface="SASSOON PRIMARY" pitchFamily="2" charset="0"/>
              </a:rPr>
              <a:t>15.2.2022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D5DCD9D-8F8D-7F43-B000-D2A4CE28D1F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8DC6A4A-558C-7048-BA9F-A1EEFB82D567}"/>
              </a:ext>
            </a:extLst>
          </p:cNvPr>
          <p:cNvSpPr txBox="1"/>
          <p:nvPr/>
        </p:nvSpPr>
        <p:spPr>
          <a:xfrm>
            <a:off x="281939" y="205740"/>
            <a:ext cx="4261486" cy="1323439"/>
          </a:xfrm>
          <a:prstGeom prst="rect">
            <a:avLst/>
          </a:prstGeom>
          <a:gradFill>
            <a:gsLst>
              <a:gs pos="100000">
                <a:srgbClr val="00B9FF">
                  <a:alpha val="49667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SASSOON PRIMARY" pitchFamily="2" charset="0"/>
              </a:rPr>
              <a:t>Pryd</a:t>
            </a:r>
            <a:r>
              <a:rPr lang="en-US" sz="3600" b="1" dirty="0">
                <a:solidFill>
                  <a:srgbClr val="002060"/>
                </a:solidFill>
                <a:latin typeface="SASSOON PRIMARY" pitchFamily="2" charset="0"/>
              </a:rPr>
              <a:t>? Sut?</a:t>
            </a:r>
            <a:br>
              <a:rPr lang="en-US" sz="3600" b="1" dirty="0">
                <a:solidFill>
                  <a:srgbClr val="002060"/>
                </a:solidFill>
                <a:latin typeface="SASSOON PRIMARY" pitchFamily="2" charset="0"/>
              </a:rPr>
            </a:br>
            <a:r>
              <a:rPr lang="en-US" sz="36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2400" i="1" dirty="0">
                <a:solidFill>
                  <a:srgbClr val="002060"/>
                </a:solidFill>
                <a:latin typeface="SASSOON PRIMARY" pitchFamily="2" charset="0"/>
              </a:rPr>
              <a:t>When? How? </a:t>
            </a:r>
          </a:p>
        </p:txBody>
      </p:sp>
    </p:spTree>
    <p:extLst>
      <p:ext uri="{BB962C8B-B14F-4D97-AF65-F5344CB8AC3E}">
        <p14:creationId xmlns:p14="http://schemas.microsoft.com/office/powerpoint/2010/main" val="13685643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9000">
              <a:srgbClr val="00B9FF">
                <a:alpha val="49857"/>
              </a:srgbClr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FCC13D07-6E9C-D545-8DE2-79AACCBAE8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1142" y="0"/>
            <a:ext cx="7827065" cy="685800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A1E42D3-0192-7240-9DD2-F3A836726A30}"/>
              </a:ext>
            </a:extLst>
          </p:cNvPr>
          <p:cNvSpPr txBox="1"/>
          <p:nvPr/>
        </p:nvSpPr>
        <p:spPr>
          <a:xfrm>
            <a:off x="281939" y="205740"/>
            <a:ext cx="4261486" cy="1323439"/>
          </a:xfrm>
          <a:prstGeom prst="rect">
            <a:avLst/>
          </a:prstGeom>
          <a:gradFill>
            <a:gsLst>
              <a:gs pos="100000">
                <a:srgbClr val="00B9FF">
                  <a:alpha val="49667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>
                <a:solidFill>
                  <a:srgbClr val="002060"/>
                </a:solidFill>
                <a:latin typeface="SASSOON PRIMARY" pitchFamily="2" charset="0"/>
              </a:rPr>
              <a:t>Nod Ac </a:t>
            </a:r>
            <a:r>
              <a:rPr lang="en-US" sz="3600" b="1" dirty="0" err="1">
                <a:solidFill>
                  <a:srgbClr val="002060"/>
                </a:solidFill>
                <a:latin typeface="SASSOON PRIMARY" pitchFamily="2" charset="0"/>
              </a:rPr>
              <a:t>Amcanion</a:t>
            </a:r>
            <a:br>
              <a:rPr lang="en-US" sz="3600" b="1" dirty="0">
                <a:solidFill>
                  <a:srgbClr val="002060"/>
                </a:solidFill>
                <a:latin typeface="SASSOON PRIMARY" pitchFamily="2" charset="0"/>
              </a:rPr>
            </a:br>
            <a:r>
              <a:rPr lang="en-US" sz="36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2400" i="1" dirty="0">
                <a:solidFill>
                  <a:srgbClr val="002060"/>
                </a:solidFill>
                <a:latin typeface="SASSOON PRIMARY" pitchFamily="2" charset="0"/>
              </a:rPr>
              <a:t>Aims and Objectives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DFADEDA-18FE-9442-A9BC-FC8EB05AFE41}"/>
              </a:ext>
            </a:extLst>
          </p:cNvPr>
          <p:cNvSpPr txBox="1"/>
          <p:nvPr/>
        </p:nvSpPr>
        <p:spPr>
          <a:xfrm>
            <a:off x="8135075" y="2157829"/>
            <a:ext cx="3151565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 err="1">
                <a:solidFill>
                  <a:srgbClr val="002060"/>
                </a:solidFill>
                <a:latin typeface="SASSOON PRIMARY" pitchFamily="2" charset="0"/>
              </a:rPr>
              <a:t>Yr</a:t>
            </a:r>
            <a:r>
              <a:rPr lang="en-US" sz="3200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SASSOON PRIMARY" pitchFamily="2" charset="0"/>
              </a:rPr>
              <a:t>Wyddor</a:t>
            </a:r>
            <a:endParaRPr lang="en-US" sz="3200" dirty="0">
              <a:solidFill>
                <a:srgbClr val="002060"/>
              </a:solidFill>
              <a:latin typeface="SASSOON PRIMARY" pitchFamily="2" charset="0"/>
            </a:endParaRPr>
          </a:p>
          <a:p>
            <a:r>
              <a:rPr lang="en-US" sz="2000" dirty="0">
                <a:solidFill>
                  <a:srgbClr val="002060"/>
                </a:solidFill>
                <a:latin typeface="SASSOON PRIMARY" pitchFamily="2" charset="0"/>
              </a:rPr>
              <a:t>      The Alphabet</a:t>
            </a:r>
            <a:r>
              <a:rPr lang="en-US" sz="3200" dirty="0">
                <a:solidFill>
                  <a:srgbClr val="002060"/>
                </a:solidFill>
                <a:latin typeface="SASSOON PRIMARY" pitchFamily="2" charset="0"/>
              </a:rPr>
              <a:t>   </a:t>
            </a:r>
            <a:endParaRPr lang="en-US" sz="2400" dirty="0">
              <a:solidFill>
                <a:srgbClr val="002060"/>
              </a:solidFill>
              <a:latin typeface="SASSOON PRIMARY" pitchFamily="2" charset="0"/>
            </a:endParaRPr>
          </a:p>
          <a:p>
            <a:endParaRPr lang="en-US" sz="2000" dirty="0">
              <a:solidFill>
                <a:srgbClr val="002060"/>
              </a:solidFill>
              <a:latin typeface="SASSOON PRIMARY" pitchFamily="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 err="1">
                <a:solidFill>
                  <a:srgbClr val="002060"/>
                </a:solidFill>
                <a:latin typeface="SASSOON PRIMARY" pitchFamily="2" charset="0"/>
              </a:rPr>
              <a:t>Cyfarchion</a:t>
            </a:r>
            <a:endParaRPr lang="en-US" sz="3200" dirty="0">
              <a:solidFill>
                <a:srgbClr val="002060"/>
              </a:solidFill>
              <a:latin typeface="SASSOON PRIMARY" pitchFamily="2" charset="0"/>
            </a:endParaRPr>
          </a:p>
          <a:p>
            <a:r>
              <a:rPr lang="en-US" sz="2000" dirty="0">
                <a:solidFill>
                  <a:srgbClr val="002060"/>
                </a:solidFill>
                <a:latin typeface="SASSOON PRIMARY" pitchFamily="2" charset="0"/>
              </a:rPr>
              <a:t>      Greetings</a:t>
            </a:r>
            <a:r>
              <a:rPr lang="en-US" sz="3200" dirty="0">
                <a:solidFill>
                  <a:srgbClr val="002060"/>
                </a:solidFill>
                <a:latin typeface="SASSOON PRIMARY" pitchFamily="2" charset="0"/>
              </a:rPr>
              <a:t>  </a:t>
            </a:r>
          </a:p>
          <a:p>
            <a:endParaRPr lang="en-US" sz="2000" dirty="0">
              <a:solidFill>
                <a:srgbClr val="002060"/>
              </a:solidFill>
              <a:latin typeface="SASSOON PRIMARY" pitchFamily="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 err="1">
                <a:solidFill>
                  <a:srgbClr val="002060"/>
                </a:solidFill>
                <a:latin typeface="SASSOON PRIMARY" pitchFamily="2" charset="0"/>
              </a:rPr>
              <a:t>Treigladau</a:t>
            </a:r>
            <a:endParaRPr lang="en-US" sz="3200" dirty="0">
              <a:solidFill>
                <a:srgbClr val="002060"/>
              </a:solidFill>
              <a:latin typeface="SASSOON PRIMARY" pitchFamily="2" charset="0"/>
            </a:endParaRPr>
          </a:p>
          <a:p>
            <a:r>
              <a:rPr lang="en-US" sz="2000" dirty="0">
                <a:solidFill>
                  <a:srgbClr val="002060"/>
                </a:solidFill>
                <a:latin typeface="SASSOON PRIMARY" pitchFamily="2" charset="0"/>
              </a:rPr>
              <a:t>      Mutations</a:t>
            </a:r>
          </a:p>
        </p:txBody>
      </p:sp>
    </p:spTree>
    <p:extLst>
      <p:ext uri="{BB962C8B-B14F-4D97-AF65-F5344CB8AC3E}">
        <p14:creationId xmlns:p14="http://schemas.microsoft.com/office/powerpoint/2010/main" val="7502547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9000">
              <a:srgbClr val="00B9FF">
                <a:alpha val="49857"/>
              </a:srgbClr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4166FE-4081-A14B-BE54-F8043D284B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19347" y="2256759"/>
            <a:ext cx="7172653" cy="42126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err="1">
                <a:solidFill>
                  <a:srgbClr val="002060"/>
                </a:solidFill>
                <a:latin typeface="SASSOON PRIMARY" pitchFamily="2" charset="0"/>
              </a:rPr>
              <a:t>Yn</a:t>
            </a:r>
            <a:r>
              <a:rPr lang="en-GB" sz="2400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SASSOON PRIMARY" pitchFamily="2" charset="0"/>
              </a:rPr>
              <a:t>yr</a:t>
            </a:r>
            <a:r>
              <a:rPr lang="en-GB" sz="2400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SASSOON PRIMARY" pitchFamily="2" charset="0"/>
              </a:rPr>
              <a:t>Wyddor</a:t>
            </a:r>
            <a:r>
              <a:rPr lang="en-GB" sz="2400" dirty="0">
                <a:solidFill>
                  <a:srgbClr val="002060"/>
                </a:solidFill>
                <a:latin typeface="SASSOON PRIMARY" pitchFamily="2" charset="0"/>
              </a:rPr>
              <a:t>, </a:t>
            </a:r>
            <a:r>
              <a:rPr lang="en-GB" sz="2400" dirty="0" err="1">
                <a:solidFill>
                  <a:srgbClr val="002060"/>
                </a:solidFill>
                <a:latin typeface="SASSOON PRIMARY" pitchFamily="2" charset="0"/>
              </a:rPr>
              <a:t>mae</a:t>
            </a:r>
            <a:r>
              <a:rPr lang="en-GB" sz="2400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GB" sz="2400" b="1" dirty="0">
                <a:solidFill>
                  <a:srgbClr val="002060"/>
                </a:solidFill>
                <a:latin typeface="SASSOON PRIMARY" pitchFamily="2" charset="0"/>
              </a:rPr>
              <a:t>29</a:t>
            </a:r>
            <a:r>
              <a:rPr lang="en-GB" sz="2400" dirty="0">
                <a:solidFill>
                  <a:srgbClr val="FF0000"/>
                </a:solidFill>
                <a:latin typeface="SASSOON PRIMARY" pitchFamily="2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SASSOON PRIMARY" pitchFamily="2" charset="0"/>
              </a:rPr>
              <a:t>llythyren</a:t>
            </a:r>
            <a:r>
              <a:rPr lang="en-GB" sz="2400" dirty="0">
                <a:solidFill>
                  <a:srgbClr val="002060"/>
                </a:solidFill>
                <a:latin typeface="SASSOON PRIMARY" pitchFamily="2" charset="0"/>
              </a:rPr>
              <a:t>.</a:t>
            </a:r>
          </a:p>
          <a:p>
            <a:pPr marL="0" indent="0">
              <a:buNone/>
            </a:pPr>
            <a:r>
              <a:rPr lang="en-GB" sz="1800" i="1" dirty="0">
                <a:solidFill>
                  <a:srgbClr val="002060"/>
                </a:solidFill>
                <a:latin typeface="SASSOON PRIMARY" pitchFamily="2" charset="0"/>
              </a:rPr>
              <a:t>There are 29 letters in the Welsh alphabet.</a:t>
            </a:r>
          </a:p>
          <a:p>
            <a:pPr marL="0" indent="0">
              <a:buNone/>
            </a:pPr>
            <a:endParaRPr lang="en-GB" sz="2000" i="1" dirty="0">
              <a:solidFill>
                <a:srgbClr val="002060"/>
              </a:solidFill>
              <a:latin typeface="SASSOON PRIMARY" pitchFamily="2" charset="0"/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02060"/>
                </a:solidFill>
                <a:latin typeface="SASSOON PRIMARY" pitchFamily="2" charset="0"/>
              </a:rPr>
              <a:t>Mae </a:t>
            </a:r>
            <a:r>
              <a:rPr lang="en-GB" sz="2400" b="1" dirty="0">
                <a:solidFill>
                  <a:srgbClr val="002060"/>
                </a:solidFill>
                <a:latin typeface="SASSOON PRIMARY" pitchFamily="2" charset="0"/>
              </a:rPr>
              <a:t>7</a:t>
            </a:r>
            <a:r>
              <a:rPr lang="en-GB" sz="2400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SASSOON PRIMARY" pitchFamily="2" charset="0"/>
              </a:rPr>
              <a:t>llafariaid</a:t>
            </a:r>
            <a:r>
              <a:rPr lang="en-GB" sz="2400" dirty="0">
                <a:solidFill>
                  <a:srgbClr val="002060"/>
                </a:solidFill>
                <a:latin typeface="SASSOON PRIMARY" pitchFamily="2" charset="0"/>
              </a:rPr>
              <a:t>    -    </a:t>
            </a:r>
            <a:r>
              <a:rPr lang="en-GB" sz="3600" b="1" dirty="0">
                <a:solidFill>
                  <a:srgbClr val="FF3C61"/>
                </a:solidFill>
                <a:latin typeface="SASSOON PRIMARY" pitchFamily="2" charset="0"/>
              </a:rPr>
              <a:t>a  e  i  o  u  w  y</a:t>
            </a:r>
          </a:p>
          <a:p>
            <a:pPr marL="0" indent="0">
              <a:buNone/>
            </a:pPr>
            <a:r>
              <a:rPr lang="en-GB" sz="1800" i="1" dirty="0">
                <a:solidFill>
                  <a:srgbClr val="002060"/>
                </a:solidFill>
                <a:latin typeface="SASSOON PRIMARY" pitchFamily="2" charset="0"/>
              </a:rPr>
              <a:t>(vowels</a:t>
            </a:r>
            <a:r>
              <a:rPr lang="en-GB" sz="1800" dirty="0">
                <a:solidFill>
                  <a:srgbClr val="002060"/>
                </a:solidFill>
                <a:latin typeface="SASSOON PRIMARY" pitchFamily="2" charset="0"/>
              </a:rPr>
              <a:t>)</a:t>
            </a:r>
            <a:endParaRPr lang="en-GB" sz="1800" b="1" dirty="0">
              <a:solidFill>
                <a:srgbClr val="002060"/>
              </a:solidFill>
              <a:latin typeface="SASSOON PRIMARY" pitchFamily="2" charset="0"/>
            </a:endParaRPr>
          </a:p>
          <a:p>
            <a:pPr marL="0" indent="0">
              <a:buNone/>
            </a:pPr>
            <a:endParaRPr lang="en-GB" sz="2000" dirty="0">
              <a:solidFill>
                <a:srgbClr val="002060"/>
              </a:solidFill>
              <a:latin typeface="SASSOON PRIMARY" pitchFamily="2" charset="0"/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02060"/>
                </a:solidFill>
                <a:latin typeface="SASSOON PRIMARY" pitchFamily="2" charset="0"/>
              </a:rPr>
              <a:t>Mae </a:t>
            </a:r>
            <a:r>
              <a:rPr lang="en-GB" sz="2400" b="1" dirty="0">
                <a:solidFill>
                  <a:srgbClr val="002060"/>
                </a:solidFill>
                <a:latin typeface="SASSOON PRIMARY" pitchFamily="2" charset="0"/>
              </a:rPr>
              <a:t>8</a:t>
            </a:r>
            <a:r>
              <a:rPr lang="en-GB" sz="2400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SASSOON PRIMARY" pitchFamily="2" charset="0"/>
              </a:rPr>
              <a:t>llythrennau</a:t>
            </a:r>
            <a:r>
              <a:rPr lang="en-GB" sz="2400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SASSOON PRIMARY" pitchFamily="2" charset="0"/>
              </a:rPr>
              <a:t>dwbl</a:t>
            </a:r>
            <a:r>
              <a:rPr lang="en-GB" sz="2400" dirty="0">
                <a:solidFill>
                  <a:srgbClr val="002060"/>
                </a:solidFill>
                <a:latin typeface="SASSOON PRIMARY" pitchFamily="2" charset="0"/>
              </a:rPr>
              <a:t>   -   </a:t>
            </a:r>
            <a:r>
              <a:rPr lang="en-GB" sz="3600" b="1" dirty="0" err="1">
                <a:solidFill>
                  <a:srgbClr val="FF3C61"/>
                </a:solidFill>
                <a:latin typeface="SASSOON PRIMARY" pitchFamily="2" charset="0"/>
              </a:rPr>
              <a:t>ch</a:t>
            </a:r>
            <a:r>
              <a:rPr lang="en-GB" sz="3600" b="1" dirty="0">
                <a:solidFill>
                  <a:srgbClr val="FF3C61"/>
                </a:solidFill>
                <a:latin typeface="SASSOON PRIMARY" pitchFamily="2" charset="0"/>
              </a:rPr>
              <a:t>  dd  ff  ng  </a:t>
            </a:r>
            <a:r>
              <a:rPr lang="en-GB" sz="3600" b="1" dirty="0" err="1">
                <a:solidFill>
                  <a:srgbClr val="FF3C61"/>
                </a:solidFill>
                <a:latin typeface="SASSOON PRIMARY" pitchFamily="2" charset="0"/>
              </a:rPr>
              <a:t>ll</a:t>
            </a:r>
            <a:endParaRPr lang="en-GB" sz="3600" b="1" dirty="0">
              <a:solidFill>
                <a:srgbClr val="FF3C61"/>
              </a:solidFill>
              <a:latin typeface="SASSOON PRIMARY" pitchFamily="2" charset="0"/>
            </a:endParaRPr>
          </a:p>
          <a:p>
            <a:pPr marL="0" indent="0">
              <a:buNone/>
            </a:pPr>
            <a:r>
              <a:rPr lang="en-GB" sz="1800" i="1" dirty="0">
                <a:solidFill>
                  <a:srgbClr val="002060"/>
                </a:solidFill>
                <a:latin typeface="SASSOON PRIMARY" pitchFamily="2" charset="0"/>
              </a:rPr>
              <a:t>(double letters)                                        </a:t>
            </a:r>
            <a:r>
              <a:rPr lang="en-GB" sz="3600" b="1" dirty="0" err="1">
                <a:solidFill>
                  <a:srgbClr val="FF3C61"/>
                </a:solidFill>
                <a:latin typeface="SASSOON PRIMARY" pitchFamily="2" charset="0"/>
              </a:rPr>
              <a:t>ph</a:t>
            </a:r>
            <a:r>
              <a:rPr lang="en-GB" sz="3600" b="1" dirty="0">
                <a:solidFill>
                  <a:srgbClr val="FF3C61"/>
                </a:solidFill>
                <a:latin typeface="SASSOON PRIMARY" pitchFamily="2" charset="0"/>
              </a:rPr>
              <a:t>  rh  </a:t>
            </a:r>
            <a:r>
              <a:rPr lang="en-GB" sz="3600" b="1" dirty="0" err="1">
                <a:solidFill>
                  <a:srgbClr val="FF3C61"/>
                </a:solidFill>
                <a:latin typeface="SASSOON PRIMARY" pitchFamily="2" charset="0"/>
              </a:rPr>
              <a:t>th</a:t>
            </a:r>
            <a:endParaRPr lang="en-GB" sz="3600" b="1" dirty="0">
              <a:solidFill>
                <a:srgbClr val="FF3C61"/>
              </a:solidFill>
              <a:latin typeface="SASSOON PRIMARY" pitchFamily="2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527090E-0758-404A-81E6-C7A2683D78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265" y="299337"/>
            <a:ext cx="4436684" cy="6287571"/>
          </a:xfrm>
          <a:prstGeom prst="rect">
            <a:avLst/>
          </a:prstGeom>
          <a:ln w="12700">
            <a:solidFill>
              <a:srgbClr val="002060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41213EC-CB1F-8448-9F47-F7F186979A99}"/>
              </a:ext>
            </a:extLst>
          </p:cNvPr>
          <p:cNvSpPr txBox="1"/>
          <p:nvPr/>
        </p:nvSpPr>
        <p:spPr>
          <a:xfrm>
            <a:off x="7172325" y="299337"/>
            <a:ext cx="4742410" cy="1200329"/>
          </a:xfrm>
          <a:prstGeom prst="rect">
            <a:avLst/>
          </a:prstGeom>
          <a:gradFill>
            <a:gsLst>
              <a:gs pos="100000">
                <a:srgbClr val="00B9FF">
                  <a:alpha val="50001"/>
                </a:srgbClr>
              </a:gs>
              <a:gs pos="0">
                <a:schemeClr val="bg1"/>
              </a:gs>
            </a:gsLst>
            <a:lin ang="5400000" scaled="1"/>
          </a:gradFill>
          <a:ln w="127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r"/>
            <a:r>
              <a:rPr lang="en-US" sz="3600" b="1" dirty="0" err="1">
                <a:solidFill>
                  <a:srgbClr val="002060"/>
                </a:solidFill>
                <a:latin typeface="SASSOON PRIMARY" pitchFamily="2" charset="0"/>
              </a:rPr>
              <a:t>Yr</a:t>
            </a:r>
            <a:r>
              <a:rPr lang="en-US" sz="36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SASSOON PRIMARY" pitchFamily="2" charset="0"/>
              </a:rPr>
              <a:t>Wyddor</a:t>
            </a:r>
            <a:r>
              <a:rPr lang="en-US" sz="36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SASSOON PRIMARY" pitchFamily="2" charset="0"/>
              </a:rPr>
              <a:t>Gymraeg</a:t>
            </a:r>
            <a:r>
              <a:rPr lang="en-US" sz="3600" b="1" dirty="0">
                <a:solidFill>
                  <a:srgbClr val="002060"/>
                </a:solidFill>
                <a:latin typeface="SASSOON PRIMARY" pitchFamily="2" charset="0"/>
              </a:rPr>
              <a:t>    </a:t>
            </a:r>
            <a:br>
              <a:rPr lang="en-US" sz="3600" b="1" dirty="0">
                <a:solidFill>
                  <a:srgbClr val="002060"/>
                </a:solidFill>
                <a:latin typeface="SASSOON PRIMARY" pitchFamily="2" charset="0"/>
              </a:rPr>
            </a:br>
            <a:r>
              <a:rPr lang="en-US" sz="36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2400" i="1" dirty="0">
                <a:solidFill>
                  <a:srgbClr val="002060"/>
                </a:solidFill>
                <a:latin typeface="SASSOON PRIMARY" pitchFamily="2" charset="0"/>
              </a:rPr>
              <a:t>The Welsh Alphabet</a:t>
            </a:r>
            <a:r>
              <a:rPr lang="en-US" sz="2800" i="1" dirty="0">
                <a:solidFill>
                  <a:srgbClr val="002060"/>
                </a:solidFill>
                <a:latin typeface="SASSOON PRIMARY" pitchFamily="2" charset="0"/>
              </a:rPr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42405616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BDA53C7-5863-AF49-B083-130F202B732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5326259"/>
              </p:ext>
            </p:extLst>
          </p:nvPr>
        </p:nvGraphicFramePr>
        <p:xfrm>
          <a:off x="1524000" y="857250"/>
          <a:ext cx="9144000" cy="51435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3000" b="0" dirty="0" err="1">
                          <a:solidFill>
                            <a:schemeClr val="bg1"/>
                          </a:solidFill>
                          <a:latin typeface="SASSOON PRIMARY" pitchFamily="2" charset="0"/>
                        </a:rPr>
                        <a:t>Yr</a:t>
                      </a:r>
                      <a:r>
                        <a:rPr lang="en-US" sz="3000" b="0" dirty="0">
                          <a:solidFill>
                            <a:schemeClr val="bg1"/>
                          </a:solidFill>
                          <a:latin typeface="SASSOON PRIMARY" pitchFamily="2" charset="0"/>
                        </a:rPr>
                        <a:t> </a:t>
                      </a:r>
                      <a:r>
                        <a:rPr lang="en-US" sz="3000" b="0" dirty="0" err="1">
                          <a:solidFill>
                            <a:schemeClr val="bg1"/>
                          </a:solidFill>
                          <a:latin typeface="SASSOON PRIMARY" pitchFamily="2" charset="0"/>
                        </a:rPr>
                        <a:t>Wyddor</a:t>
                      </a:r>
                      <a:endParaRPr lang="en-US" sz="3000" b="0" dirty="0">
                        <a:solidFill>
                          <a:schemeClr val="bg1"/>
                        </a:solidFill>
                        <a:latin typeface="SASSOON PRIMARY" pitchFamily="2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F7CD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b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c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ch</a:t>
                      </a:r>
                      <a:endParaRPr lang="en-US" sz="4500" b="0" dirty="0">
                        <a:solidFill>
                          <a:srgbClr val="002060"/>
                        </a:solidFill>
                        <a:latin typeface="SASSOON PRIMARY" pitchFamily="2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d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dd</a:t>
                      </a:r>
                      <a:endParaRPr lang="en-US" sz="4500" b="0" dirty="0">
                        <a:solidFill>
                          <a:srgbClr val="002060"/>
                        </a:solidFill>
                        <a:latin typeface="SASSOON PRIMARY" pitchFamily="2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e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f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ff</a:t>
                      </a:r>
                      <a:endParaRPr lang="en-US" sz="4500" b="0" dirty="0">
                        <a:solidFill>
                          <a:srgbClr val="002060"/>
                        </a:solidFill>
                        <a:latin typeface="SASSOON PRIMARY" pitchFamily="2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g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ng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h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i</a:t>
                      </a:r>
                      <a:endParaRPr lang="en-US" sz="4500" b="0" dirty="0">
                        <a:solidFill>
                          <a:srgbClr val="002060"/>
                        </a:solidFill>
                        <a:latin typeface="SASSOON PRIMARY" pitchFamily="2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j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l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ll</a:t>
                      </a:r>
                      <a:endParaRPr lang="en-US" sz="4500" b="0" dirty="0">
                        <a:solidFill>
                          <a:srgbClr val="002060"/>
                        </a:solidFill>
                        <a:latin typeface="SASSOON PRIMARY" pitchFamily="2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m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n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p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ph</a:t>
                      </a:r>
                      <a:endParaRPr lang="en-US" sz="4500" b="0" dirty="0">
                        <a:solidFill>
                          <a:srgbClr val="002060"/>
                        </a:solidFill>
                        <a:latin typeface="SASSOON PRIMARY" pitchFamily="2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r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rh</a:t>
                      </a:r>
                      <a:endParaRPr lang="en-US" sz="4500" b="0" dirty="0">
                        <a:solidFill>
                          <a:srgbClr val="002060"/>
                        </a:solidFill>
                        <a:latin typeface="SASSOON PRIMARY" pitchFamily="2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s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t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th</a:t>
                      </a:r>
                      <a:endParaRPr lang="en-US" sz="4500" b="0" dirty="0">
                        <a:solidFill>
                          <a:srgbClr val="002060"/>
                        </a:solidFill>
                        <a:latin typeface="SASSOON PRIMARY" pitchFamily="2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u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w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y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334080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00B9FF">
                <a:alpha val="49994"/>
              </a:srgbClr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12997A-59C1-0A49-B5C4-F1016CC4A8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1904" y="2114808"/>
            <a:ext cx="4816043" cy="387148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US" sz="2400" b="1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SASSOON PRIMARY" pitchFamily="2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https://youtu.be/h-zu72YpXKY</a:t>
            </a:r>
            <a:endParaRPr lang="en-US" sz="2400" b="1" dirty="0">
              <a:solidFill>
                <a:srgbClr val="002060"/>
              </a:solidFill>
              <a:latin typeface="SASSOON PRIMARY" pitchFamily="2" charset="0"/>
            </a:endParaRPr>
          </a:p>
          <a:p>
            <a:endParaRPr lang="en-US" sz="2400" b="1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SASSOON PRIMARY" pitchFamily="2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https://youtu.be/J0f5wT9dCpY</a:t>
            </a:r>
            <a:endParaRPr lang="en-US" sz="2400" b="1" dirty="0">
              <a:solidFill>
                <a:srgbClr val="002060"/>
              </a:solidFill>
              <a:latin typeface="SASSOON PRIMARY" pitchFamily="2" charset="0"/>
            </a:endParaRPr>
          </a:p>
          <a:p>
            <a:endParaRPr lang="en-US" sz="2400" b="1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SASSOON PRIMARY" pitchFamily="2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https://youtu.be/_xlgp8PfRqw</a:t>
            </a:r>
            <a:endParaRPr lang="en-US" sz="2400" b="1" dirty="0">
              <a:solidFill>
                <a:srgbClr val="002060"/>
              </a:solidFill>
              <a:latin typeface="SASSOON PRIMARY" pitchFamily="2" charset="0"/>
            </a:endParaRPr>
          </a:p>
          <a:p>
            <a:endParaRPr lang="en-US" sz="2400" b="1" dirty="0">
              <a:solidFill>
                <a:srgbClr val="002060"/>
              </a:solidFill>
              <a:latin typeface="SASSOON PRIMARY" pitchFamily="2" charset="0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SASSOON PRIMARY" pitchFamily="2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https://www.youtube.com/watch?v=EFSmzXCY1m4</a:t>
            </a:r>
            <a:endParaRPr lang="en-US" sz="2400" b="1" dirty="0">
              <a:solidFill>
                <a:srgbClr val="002060"/>
              </a:solidFill>
              <a:latin typeface="SASSOON PRIMARY" pitchFamily="2" charset="0"/>
            </a:endParaRP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D39880A-A111-3B42-85C3-08679E0B6E23}"/>
              </a:ext>
            </a:extLst>
          </p:cNvPr>
          <p:cNvSpPr txBox="1"/>
          <p:nvPr/>
        </p:nvSpPr>
        <p:spPr>
          <a:xfrm>
            <a:off x="363855" y="305856"/>
            <a:ext cx="5732145" cy="1077218"/>
          </a:xfrm>
          <a:prstGeom prst="rect">
            <a:avLst/>
          </a:prstGeom>
          <a:gradFill>
            <a:gsLst>
              <a:gs pos="100000">
                <a:srgbClr val="00B9FF">
                  <a:alpha val="50001"/>
                </a:srgbClr>
              </a:gs>
              <a:gs pos="0">
                <a:schemeClr val="bg1"/>
              </a:gs>
            </a:gsLst>
            <a:lin ang="5400000" scaled="1"/>
          </a:gradFill>
          <a:ln w="127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  <a:latin typeface="SASSOON PRIMARY" pitchFamily="2" charset="0"/>
              </a:rPr>
              <a:t>Dysgu’r</a:t>
            </a:r>
            <a:r>
              <a:rPr lang="en-US" sz="36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SASSOON PRIMARY" pitchFamily="2" charset="0"/>
              </a:rPr>
              <a:t>Wyddor</a:t>
            </a:r>
            <a:r>
              <a:rPr lang="en-US" sz="36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SASSOON PRIMARY" pitchFamily="2" charset="0"/>
              </a:rPr>
              <a:t>Gymraeg</a:t>
            </a:r>
            <a:r>
              <a:rPr lang="en-US" sz="3600" b="1" dirty="0">
                <a:solidFill>
                  <a:srgbClr val="002060"/>
                </a:solidFill>
                <a:latin typeface="SASSOON PRIMARY" pitchFamily="2" charset="0"/>
              </a:rPr>
              <a:t>    </a:t>
            </a:r>
            <a:br>
              <a:rPr lang="en-US" sz="3600" b="1" dirty="0">
                <a:solidFill>
                  <a:srgbClr val="002060"/>
                </a:solidFill>
                <a:latin typeface="SASSOON PRIMARY" pitchFamily="2" charset="0"/>
              </a:rPr>
            </a:br>
            <a:r>
              <a:rPr lang="en-US" sz="2400" i="1" dirty="0">
                <a:solidFill>
                  <a:srgbClr val="002060"/>
                </a:solidFill>
                <a:latin typeface="SASSOON PRIMARY" pitchFamily="2" charset="0"/>
              </a:rPr>
              <a:t>Learning the Welsh Alphabet</a:t>
            </a:r>
            <a:r>
              <a:rPr lang="en-US" sz="2800" i="1" dirty="0">
                <a:solidFill>
                  <a:srgbClr val="002060"/>
                </a:solidFill>
                <a:latin typeface="SASSOON PRIMARY" pitchFamily="2" charset="0"/>
              </a:rPr>
              <a:t>   </a:t>
            </a:r>
          </a:p>
        </p:txBody>
      </p:sp>
      <p:pic>
        <p:nvPicPr>
          <p:cNvPr id="11" name="Picture 10" descr="Text&#10;&#10;Description automatically generated with low confidence">
            <a:extLst>
              <a:ext uri="{FF2B5EF4-FFF2-40B4-BE49-F238E27FC236}">
                <a16:creationId xmlns:a16="http://schemas.microsoft.com/office/drawing/2014/main" id="{404B649F-485E-0A40-8EFF-9C5FB9E5179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191352">
            <a:off x="6461196" y="3994367"/>
            <a:ext cx="4126705" cy="2321271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6" name="Picture 5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70B019B-3B11-C444-A23D-0455DB96820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673722">
            <a:off x="6912452" y="698138"/>
            <a:ext cx="4264890" cy="2399000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0958442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100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Ynganiad | Pronunciation and intonation">
            <a:extLst>
              <a:ext uri="{FF2B5EF4-FFF2-40B4-BE49-F238E27FC236}">
                <a16:creationId xmlns:a16="http://schemas.microsoft.com/office/drawing/2014/main" id="{E0B5580E-476E-A54D-813B-7F2074F407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8921" y="301545"/>
            <a:ext cx="8848090" cy="6254909"/>
          </a:xfrm>
          <a:prstGeom prst="rect">
            <a:avLst/>
          </a:prstGeom>
          <a:noFill/>
          <a:ln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57144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100000">
              <a:srgbClr val="00B9FF">
                <a:alpha val="50195"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E4A3EBA3-7A7A-8146-8F14-7807997B26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2266" y="230669"/>
            <a:ext cx="6407467" cy="662733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35809F0-225B-344D-8B38-FEC509426FF9}"/>
              </a:ext>
            </a:extLst>
          </p:cNvPr>
          <p:cNvSpPr txBox="1"/>
          <p:nvPr/>
        </p:nvSpPr>
        <p:spPr>
          <a:xfrm>
            <a:off x="440460" y="382630"/>
            <a:ext cx="2347825" cy="1077218"/>
          </a:xfrm>
          <a:prstGeom prst="rect">
            <a:avLst/>
          </a:prstGeom>
          <a:gradFill>
            <a:gsLst>
              <a:gs pos="100000">
                <a:srgbClr val="00B9FF">
                  <a:alpha val="49738"/>
                </a:srgbClr>
              </a:gs>
              <a:gs pos="0">
                <a:schemeClr val="bg1"/>
              </a:gs>
            </a:gsLst>
            <a:lin ang="5400000" scaled="1"/>
          </a:gradFill>
          <a:ln w="127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  <a:latin typeface="SASSOON PRIMARY" pitchFamily="2" charset="0"/>
              </a:rPr>
              <a:t>Ymarfer</a:t>
            </a:r>
            <a:r>
              <a:rPr lang="en-US" sz="3600" b="1" dirty="0">
                <a:solidFill>
                  <a:srgbClr val="002060"/>
                </a:solidFill>
                <a:latin typeface="SASSOON PRIMARY" pitchFamily="2" charset="0"/>
              </a:rPr>
              <a:t>    </a:t>
            </a:r>
            <a:r>
              <a:rPr lang="en-US" sz="2400" i="1" dirty="0" err="1">
                <a:solidFill>
                  <a:srgbClr val="002060"/>
                </a:solidFill>
                <a:latin typeface="SASSOON PRIMARY" pitchFamily="2" charset="0"/>
              </a:rPr>
              <a:t>Practise</a:t>
            </a:r>
            <a:r>
              <a:rPr lang="en-US" sz="2800" i="1" dirty="0">
                <a:solidFill>
                  <a:srgbClr val="002060"/>
                </a:solidFill>
                <a:latin typeface="SASSOON PRIMARY" pitchFamily="2" charset="0"/>
              </a:rPr>
              <a:t> 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A8B7221-B1C0-BD42-8B40-BD38166020C2}"/>
              </a:ext>
            </a:extLst>
          </p:cNvPr>
          <p:cNvSpPr txBox="1"/>
          <p:nvPr/>
        </p:nvSpPr>
        <p:spPr>
          <a:xfrm>
            <a:off x="7572690" y="1459848"/>
            <a:ext cx="4390497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3200" dirty="0" err="1">
                <a:solidFill>
                  <a:srgbClr val="002060"/>
                </a:solidFill>
                <a:latin typeface="SASSOON PRIMARY" pitchFamily="2" charset="0"/>
              </a:rPr>
              <a:t>Dwedwch</a:t>
            </a:r>
            <a:r>
              <a:rPr lang="en-US" sz="3200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SASSOON PRIMARY" pitchFamily="2" charset="0"/>
              </a:rPr>
              <a:t>yr</a:t>
            </a:r>
            <a:r>
              <a:rPr lang="en-US" sz="3200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SASSOON PRIMARY" pitchFamily="2" charset="0"/>
              </a:rPr>
              <a:t>enwau</a:t>
            </a:r>
            <a:r>
              <a:rPr lang="en-US" sz="3200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SASSOON PRIMARY" pitchFamily="2" charset="0"/>
              </a:rPr>
              <a:t>yma</a:t>
            </a:r>
            <a:r>
              <a:rPr lang="en-US" sz="3200" dirty="0">
                <a:solidFill>
                  <a:srgbClr val="002060"/>
                </a:solidFill>
                <a:latin typeface="SASSOON PRIMARY" pitchFamily="2" charset="0"/>
              </a:rPr>
              <a:t>.</a:t>
            </a:r>
          </a:p>
          <a:p>
            <a:pPr algn="r"/>
            <a:r>
              <a:rPr lang="en-US" sz="2000" i="1" dirty="0">
                <a:solidFill>
                  <a:srgbClr val="002060"/>
                </a:solidFill>
                <a:latin typeface="SASSOON PRIMARY" pitchFamily="2" charset="0"/>
              </a:rPr>
              <a:t>Say these Welsh names.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14356BF-CF88-BA4D-965B-4F8FE65BE59D}"/>
              </a:ext>
            </a:extLst>
          </p:cNvPr>
          <p:cNvSpPr txBox="1"/>
          <p:nvPr/>
        </p:nvSpPr>
        <p:spPr>
          <a:xfrm>
            <a:off x="6161633" y="4126230"/>
            <a:ext cx="1364226" cy="23571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 err="1">
                <a:solidFill>
                  <a:srgbClr val="002060"/>
                </a:solidFill>
                <a:latin typeface="SASSOON PRIMARY" pitchFamily="2" charset="0"/>
              </a:rPr>
              <a:t>Meilyr</a:t>
            </a:r>
            <a:endParaRPr lang="en-US" sz="2000" b="1" dirty="0">
              <a:solidFill>
                <a:srgbClr val="002060"/>
              </a:solidFill>
              <a:latin typeface="SASSOON PRIMARY" pitchFamily="2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</a:rPr>
              <a:t>Emyr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 err="1">
                <a:solidFill>
                  <a:srgbClr val="002060"/>
                </a:solidFill>
                <a:latin typeface="SASSOON PRIMARY" pitchFamily="2" charset="0"/>
              </a:rPr>
              <a:t>Dyfrig</a:t>
            </a:r>
            <a:endParaRPr lang="en-US" sz="2000" b="1" dirty="0">
              <a:solidFill>
                <a:srgbClr val="002060"/>
              </a:solidFill>
              <a:latin typeface="SASSOON PRIMARY" pitchFamily="2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 err="1">
                <a:solidFill>
                  <a:srgbClr val="002060"/>
                </a:solidFill>
                <a:latin typeface="SASSOON PRIMARY" pitchFamily="2" charset="0"/>
              </a:rPr>
              <a:t>Meurig</a:t>
            </a:r>
            <a:endParaRPr lang="en-US" sz="2000" b="1" dirty="0">
              <a:solidFill>
                <a:srgbClr val="002060"/>
              </a:solidFill>
              <a:latin typeface="SASSOON PRIMARY" pitchFamily="2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</a:rPr>
              <a:t>Euros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F9BBA4A-BC61-0148-8080-2F8193DC00B5}"/>
              </a:ext>
            </a:extLst>
          </p:cNvPr>
          <p:cNvSpPr txBox="1"/>
          <p:nvPr/>
        </p:nvSpPr>
        <p:spPr>
          <a:xfrm>
            <a:off x="7572690" y="4126230"/>
            <a:ext cx="1773874" cy="23571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</a:rPr>
              <a:t>Lowri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</a:rPr>
              <a:t>Gwenllian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 err="1">
                <a:solidFill>
                  <a:srgbClr val="002060"/>
                </a:solidFill>
                <a:latin typeface="SASSOON PRIMARY" pitchFamily="2" charset="0"/>
              </a:rPr>
              <a:t>Alaw</a:t>
            </a:r>
            <a:endParaRPr lang="en-US" sz="2000" b="1" dirty="0">
              <a:solidFill>
                <a:srgbClr val="002060"/>
              </a:solidFill>
              <a:latin typeface="SASSOON PRIMARY" pitchFamily="2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 err="1">
                <a:solidFill>
                  <a:srgbClr val="002060"/>
                </a:solidFill>
                <a:latin typeface="SASSOON PRIMARY" pitchFamily="2" charset="0"/>
              </a:rPr>
              <a:t>Gwawr</a:t>
            </a:r>
            <a:endParaRPr lang="en-US" sz="2000" b="1" dirty="0">
              <a:solidFill>
                <a:srgbClr val="002060"/>
              </a:solidFill>
              <a:latin typeface="SASSOON PRIMARY" pitchFamily="2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 err="1">
                <a:solidFill>
                  <a:srgbClr val="002060"/>
                </a:solidFill>
                <a:latin typeface="SASSOON PRIMARY" pitchFamily="2" charset="0"/>
              </a:rPr>
              <a:t>Enfys</a:t>
            </a:r>
            <a:endParaRPr lang="en-US" sz="2000" b="1" dirty="0">
              <a:solidFill>
                <a:srgbClr val="002060"/>
              </a:solidFill>
              <a:latin typeface="SASSOON PRIMARY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66048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9000">
              <a:srgbClr val="00B9FF">
                <a:alpha val="49857"/>
              </a:srgbClr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EC7D70B8-BDA9-DF4A-A83B-A457BF2390A8}"/>
              </a:ext>
            </a:extLst>
          </p:cNvPr>
          <p:cNvSpPr txBox="1"/>
          <p:nvPr/>
        </p:nvSpPr>
        <p:spPr>
          <a:xfrm>
            <a:off x="561335" y="476782"/>
            <a:ext cx="4295150" cy="66911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err="1">
                <a:solidFill>
                  <a:srgbClr val="002060"/>
                </a:solidFill>
                <a:latin typeface="SASSOON PRIMARY" pitchFamily="2" charset="0"/>
              </a:rPr>
              <a:t>Dwedwch</a:t>
            </a:r>
            <a:r>
              <a:rPr lang="en-US" sz="3200" dirty="0">
                <a:solidFill>
                  <a:srgbClr val="002060"/>
                </a:solidFill>
                <a:latin typeface="SASSOON PRIMARY" pitchFamily="2" charset="0"/>
              </a:rPr>
              <a:t> y </a:t>
            </a:r>
            <a:r>
              <a:rPr lang="en-US" sz="3200" dirty="0" err="1">
                <a:solidFill>
                  <a:srgbClr val="002060"/>
                </a:solidFill>
                <a:latin typeface="SASSOON PRIMARY" pitchFamily="2" charset="0"/>
              </a:rPr>
              <a:t>geiriau</a:t>
            </a:r>
            <a:r>
              <a:rPr lang="en-US" sz="3200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SASSOON PRIMARY" pitchFamily="2" charset="0"/>
              </a:rPr>
              <a:t>yma</a:t>
            </a:r>
            <a:r>
              <a:rPr lang="en-US" sz="3200" dirty="0">
                <a:solidFill>
                  <a:srgbClr val="002060"/>
                </a:solidFill>
                <a:latin typeface="SASSOON PRIMARY" pitchFamily="2" charset="0"/>
              </a:rPr>
              <a:t>.</a:t>
            </a:r>
          </a:p>
          <a:p>
            <a:r>
              <a:rPr lang="en-US" sz="2000" i="1" dirty="0">
                <a:solidFill>
                  <a:srgbClr val="002060"/>
                </a:solidFill>
                <a:latin typeface="SASSOON PRIMARY" pitchFamily="2" charset="0"/>
              </a:rPr>
              <a:t>Say these words.</a:t>
            </a:r>
          </a:p>
          <a:p>
            <a:endParaRPr lang="en-US" sz="2000" i="1" dirty="0">
              <a:solidFill>
                <a:srgbClr val="002060"/>
              </a:solidFill>
              <a:latin typeface="SASSOON PRIMARY" pitchFamily="2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 err="1">
                <a:solidFill>
                  <a:srgbClr val="002060"/>
                </a:solidFill>
                <a:latin typeface="SASSOON PRIMARY" pitchFamily="2" charset="0"/>
              </a:rPr>
              <a:t>ysgol</a:t>
            </a:r>
            <a:endParaRPr lang="en-US" sz="2000" b="1" dirty="0">
              <a:solidFill>
                <a:srgbClr val="002060"/>
              </a:solidFill>
              <a:latin typeface="SASSOON PRIMARY" pitchFamily="2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 err="1">
                <a:solidFill>
                  <a:srgbClr val="002060"/>
                </a:solidFill>
                <a:latin typeface="SASSOON PRIMARY" pitchFamily="2" charset="0"/>
              </a:rPr>
              <a:t>syniad</a:t>
            </a:r>
            <a:endParaRPr lang="en-US" sz="2000" b="1" dirty="0">
              <a:solidFill>
                <a:srgbClr val="002060"/>
              </a:solidFill>
              <a:latin typeface="SASSOON PRIMARY" pitchFamily="2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 err="1">
                <a:solidFill>
                  <a:srgbClr val="002060"/>
                </a:solidFill>
                <a:latin typeface="SASSOON PRIMARY" pitchFamily="2" charset="0"/>
              </a:rPr>
              <a:t>mynydd</a:t>
            </a:r>
            <a:endParaRPr lang="en-US" sz="2000" b="1" dirty="0">
              <a:solidFill>
                <a:srgbClr val="002060"/>
              </a:solidFill>
              <a:latin typeface="SASSOON PRIMARY" pitchFamily="2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 err="1">
                <a:solidFill>
                  <a:srgbClr val="002060"/>
                </a:solidFill>
                <a:latin typeface="SASSOON PRIMARY" pitchFamily="2" charset="0"/>
              </a:rPr>
              <a:t>diddordeb</a:t>
            </a:r>
            <a:endParaRPr lang="en-US" sz="2000" b="1" dirty="0">
              <a:solidFill>
                <a:srgbClr val="002060"/>
              </a:solidFill>
              <a:latin typeface="SASSOON PRIMARY" pitchFamily="2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 err="1">
                <a:solidFill>
                  <a:srgbClr val="002060"/>
                </a:solidFill>
                <a:latin typeface="SASSOON PRIMARY" pitchFamily="2" charset="0"/>
              </a:rPr>
              <a:t>anifail</a:t>
            </a:r>
            <a:endParaRPr lang="en-US" sz="2000" b="1" dirty="0">
              <a:solidFill>
                <a:srgbClr val="002060"/>
              </a:solidFill>
              <a:latin typeface="SASSOON PRIMARY" pitchFamily="2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 err="1">
                <a:solidFill>
                  <a:srgbClr val="002060"/>
                </a:solidFill>
                <a:latin typeface="SASSOON PRIMARY" pitchFamily="2" charset="0"/>
              </a:rPr>
              <a:t>llyfr</a:t>
            </a:r>
            <a:endParaRPr lang="en-US" sz="2000" b="1" dirty="0">
              <a:solidFill>
                <a:srgbClr val="002060"/>
              </a:solidFill>
              <a:latin typeface="SASSOON PRIMARY" pitchFamily="2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 err="1">
                <a:solidFill>
                  <a:srgbClr val="002060"/>
                </a:solidFill>
                <a:latin typeface="SASSOON PRIMARY" pitchFamily="2" charset="0"/>
              </a:rPr>
              <a:t>athro</a:t>
            </a:r>
            <a:endParaRPr lang="en-US" sz="2000" b="1" dirty="0">
              <a:solidFill>
                <a:srgbClr val="002060"/>
              </a:solidFill>
              <a:latin typeface="SASSOON PRIMARY" pitchFamily="2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 err="1">
                <a:solidFill>
                  <a:srgbClr val="002060"/>
                </a:solidFill>
                <a:latin typeface="SASSOON PRIMARY" pitchFamily="2" charset="0"/>
              </a:rPr>
              <a:t>cwestiwn</a:t>
            </a:r>
            <a:endParaRPr lang="en-US" sz="2000" b="1" dirty="0">
              <a:solidFill>
                <a:srgbClr val="002060"/>
              </a:solidFill>
              <a:latin typeface="SASSOON PRIMARY" pitchFamily="2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 err="1">
                <a:solidFill>
                  <a:srgbClr val="002060"/>
                </a:solidFill>
                <a:latin typeface="SASSOON PRIMARY" pitchFamily="2" charset="0"/>
              </a:rPr>
              <a:t>brechdan</a:t>
            </a:r>
            <a:endParaRPr lang="en-US" sz="2000" b="1" dirty="0">
              <a:solidFill>
                <a:srgbClr val="002060"/>
              </a:solidFill>
              <a:latin typeface="SASSOON PRIMARY" pitchFamily="2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 err="1">
                <a:solidFill>
                  <a:srgbClr val="002060"/>
                </a:solidFill>
                <a:latin typeface="SASSOON PRIMARY" pitchFamily="2" charset="0"/>
              </a:rPr>
              <a:t>targed</a:t>
            </a:r>
            <a:endParaRPr lang="en-US" sz="2000" b="1" dirty="0">
              <a:solidFill>
                <a:srgbClr val="002060"/>
              </a:solidFill>
              <a:latin typeface="SASSOON PRIMARY" pitchFamily="2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002060"/>
              </a:solidFill>
              <a:latin typeface="SASSOON PRIMARY" pitchFamily="2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002060"/>
              </a:solidFill>
              <a:latin typeface="SASSOON PRIMARY" pitchFamily="2" charset="0"/>
            </a:endParaRPr>
          </a:p>
        </p:txBody>
      </p:sp>
      <p:pic>
        <p:nvPicPr>
          <p:cNvPr id="14" name="Picture 13" descr="A person standing in front of a chart&#10;&#10;Description automatically generated with low confidence">
            <a:extLst>
              <a:ext uri="{FF2B5EF4-FFF2-40B4-BE49-F238E27FC236}">
                <a16:creationId xmlns:a16="http://schemas.microsoft.com/office/drawing/2014/main" id="{4B5B834E-8DDF-B348-B4F8-97799F95CC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1775" y="1357150"/>
            <a:ext cx="5899150" cy="55008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37197EC-0CB8-5B4F-B81C-655A969E31CF}"/>
              </a:ext>
            </a:extLst>
          </p:cNvPr>
          <p:cNvSpPr txBox="1"/>
          <p:nvPr/>
        </p:nvSpPr>
        <p:spPr>
          <a:xfrm>
            <a:off x="7164066" y="4050978"/>
            <a:ext cx="485648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Beth </a:t>
            </a: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</a:rPr>
              <a:t>ydy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</a:rPr>
              <a:t>lluosog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 y </a:t>
            </a: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</a:rPr>
              <a:t>geiriau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</a:rPr>
              <a:t>yma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? </a:t>
            </a:r>
          </a:p>
          <a:p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</a:rPr>
              <a:t>Edrychwch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</a:rPr>
              <a:t>yn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 y </a:t>
            </a: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</a:rPr>
              <a:t>geiriadur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 a </a:t>
            </a: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</a:rPr>
              <a:t>dwedwch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 y </a:t>
            </a: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</a:rPr>
              <a:t>geiriau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.</a:t>
            </a:r>
          </a:p>
          <a:p>
            <a:r>
              <a:rPr lang="en-US" sz="2000" i="1" dirty="0">
                <a:solidFill>
                  <a:srgbClr val="002060"/>
                </a:solidFill>
                <a:latin typeface="SASSOON PRIMARY" pitchFamily="2" charset="0"/>
              </a:rPr>
              <a:t>What is the plural of these words? </a:t>
            </a:r>
          </a:p>
          <a:p>
            <a:r>
              <a:rPr lang="en-US" sz="2000" i="1" dirty="0">
                <a:solidFill>
                  <a:srgbClr val="002060"/>
                </a:solidFill>
                <a:latin typeface="SASSOON PRIMARY" pitchFamily="2" charset="0"/>
              </a:rPr>
              <a:t>Look in the dictionary and say them out loud.</a:t>
            </a:r>
          </a:p>
        </p:txBody>
      </p:sp>
    </p:spTree>
    <p:extLst>
      <p:ext uri="{BB962C8B-B14F-4D97-AF65-F5344CB8AC3E}">
        <p14:creationId xmlns:p14="http://schemas.microsoft.com/office/powerpoint/2010/main" val="10320410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100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Yr wyddor Gymraeg | The Welsh alphabet">
            <a:extLst>
              <a:ext uri="{FF2B5EF4-FFF2-40B4-BE49-F238E27FC236}">
                <a16:creationId xmlns:a16="http://schemas.microsoft.com/office/drawing/2014/main" id="{B2D0E186-E8E8-AC41-8085-A317F1FDBF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8455" y="256656"/>
            <a:ext cx="8975090" cy="6344688"/>
          </a:xfrm>
          <a:prstGeom prst="rect">
            <a:avLst/>
          </a:prstGeom>
          <a:noFill/>
          <a:ln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04702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100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8147556"/>
              </p:ext>
            </p:extLst>
          </p:nvPr>
        </p:nvGraphicFramePr>
        <p:xfrm>
          <a:off x="4223247" y="813529"/>
          <a:ext cx="7515362" cy="554504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74598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2646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84291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094274">
                <a:tc>
                  <a:txBody>
                    <a:bodyPr/>
                    <a:lstStyle/>
                    <a:p>
                      <a:pPr algn="ctr"/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ai</a:t>
                      </a:r>
                      <a:r>
                        <a:rPr lang="en-US" i="0" baseline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  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ae  au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Similar to English ‘</a:t>
                      </a:r>
                      <a:r>
                        <a:rPr lang="en-US" sz="1600" b="0" i="1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eye’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gw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ai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th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gw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ai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r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cad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ai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r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Ow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ai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n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llyg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ai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d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bl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ai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dd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 </a:t>
                      </a:r>
                    </a:p>
                    <a:p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ll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ae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th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penn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ae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th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chwar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ae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on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gwasan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ae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th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chw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ae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r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g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ae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af</a:t>
                      </a:r>
                      <a:endParaRPr lang="en-US" b="0" i="0" u="none" dirty="0">
                        <a:solidFill>
                          <a:srgbClr val="002060"/>
                        </a:solidFill>
                        <a:latin typeface="SASSOON PRIMARY" pitchFamily="2" charset="0"/>
                      </a:endParaRPr>
                    </a:p>
                    <a:p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c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au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adnodd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au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bloci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au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esgidi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au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dechr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au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gol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au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llyfr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au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.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52153">
                <a:tc>
                  <a:txBody>
                    <a:bodyPr/>
                    <a:lstStyle/>
                    <a:p>
                      <a:r>
                        <a:rPr lang="en-US" b="0" i="0" baseline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  </a:t>
                      </a:r>
                      <a:r>
                        <a:rPr lang="en-US" b="1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aw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Similar to English ‘</a:t>
                      </a:r>
                      <a:r>
                        <a:rPr lang="en-US" sz="1600" i="1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ow’</a:t>
                      </a:r>
                      <a:r>
                        <a:rPr lang="en-US" sz="1600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 in ‘</a:t>
                      </a:r>
                      <a:r>
                        <a:rPr lang="en-US" sz="1600" i="1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cow’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aw</a:t>
                      </a:r>
                      <a:r>
                        <a:rPr lang="en-US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r</a:t>
                      </a:r>
                      <a:r>
                        <a:rPr lang="en-US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aw</a:t>
                      </a:r>
                      <a:r>
                        <a:rPr lang="en-US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yren</a:t>
                      </a:r>
                      <a:r>
                        <a:rPr lang="en-US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c</a:t>
                      </a:r>
                      <a:r>
                        <a:rPr lang="en-US" b="1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aw</a:t>
                      </a:r>
                      <a:r>
                        <a:rPr lang="en-US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s, </a:t>
                      </a:r>
                      <a:r>
                        <a:rPr lang="en-US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c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aw</a:t>
                      </a:r>
                      <a:r>
                        <a:rPr lang="en-US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l</a:t>
                      </a:r>
                      <a:r>
                        <a:rPr lang="en-US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d</a:t>
                      </a:r>
                      <a:r>
                        <a:rPr lang="en-US" b="1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aw</a:t>
                      </a:r>
                      <a:r>
                        <a:rPr lang="en-US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n, </a:t>
                      </a:r>
                      <a:r>
                        <a:rPr lang="en-US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ll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aw</a:t>
                      </a:r>
                      <a:r>
                        <a:rPr lang="en-US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n</a:t>
                      </a:r>
                      <a:r>
                        <a:rPr lang="en-US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rh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aw</a:t>
                      </a:r>
                      <a:r>
                        <a:rPr lang="en-US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b</a:t>
                      </a:r>
                      <a:r>
                        <a:rPr lang="en-US" b="1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aw</a:t>
                      </a:r>
                      <a:r>
                        <a:rPr lang="en-US" i="0" u="none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d, </a:t>
                      </a:r>
                      <a:r>
                        <a:rPr lang="en-US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M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aw</a:t>
                      </a:r>
                      <a:r>
                        <a:rPr lang="en-US" i="0" u="none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rth</a:t>
                      </a:r>
                      <a:endParaRPr lang="en-US" i="0" dirty="0">
                        <a:solidFill>
                          <a:srgbClr val="002060"/>
                        </a:solidFill>
                        <a:latin typeface="SASSOON PRIMARY" pitchFamily="2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31647">
                <a:tc>
                  <a:txBody>
                    <a:bodyPr/>
                    <a:lstStyle/>
                    <a:p>
                      <a:pPr algn="ctr"/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ei</a:t>
                      </a:r>
                      <a:r>
                        <a:rPr lang="en-US" b="1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  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eu</a:t>
                      </a:r>
                      <a:r>
                        <a:rPr lang="en-US" b="1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  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ey</a:t>
                      </a:r>
                      <a:endParaRPr lang="en-US" b="1" i="0" dirty="0">
                        <a:solidFill>
                          <a:srgbClr val="002060"/>
                        </a:solidFill>
                        <a:latin typeface="SASSOON PRIMARY" pitchFamily="2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Similar to English ‘</a:t>
                      </a:r>
                      <a:r>
                        <a:rPr lang="en-US" sz="1600" i="1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say’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i="0" baseline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ei</a:t>
                      </a:r>
                      <a:r>
                        <a:rPr lang="en-US" i="0" baseline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ch</a:t>
                      </a:r>
                      <a:r>
                        <a:rPr lang="en-US" i="0" baseline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gw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ei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thio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t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ei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thio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n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ei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dio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cyf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ei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riad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gw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ei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thgaredd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ei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liad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dw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eu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d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gwn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eu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d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Eu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rwen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gol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eu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dy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Llangynd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ey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rn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.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52153">
                <a:tc>
                  <a:txBody>
                    <a:bodyPr/>
                    <a:lstStyle/>
                    <a:p>
                      <a:pPr algn="ctr"/>
                      <a:r>
                        <a:rPr lang="en-US" b="1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oi  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oe</a:t>
                      </a:r>
                      <a:r>
                        <a:rPr lang="en-US" b="1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  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ou</a:t>
                      </a:r>
                      <a:r>
                        <a:rPr lang="en-US" b="1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 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Similar to English ‘</a:t>
                      </a:r>
                      <a:r>
                        <a:rPr lang="en-US" sz="1600" i="1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oy’</a:t>
                      </a:r>
                      <a:r>
                        <a:rPr lang="en-US" sz="1600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 in ‘</a:t>
                      </a:r>
                      <a:r>
                        <a:rPr lang="en-US" sz="1600" i="1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boy’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cl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oi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tr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oi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rh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oi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</a:p>
                    <a:p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oe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d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oe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r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dd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oe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c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oe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den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c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oe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s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cyffr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ou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s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cl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ou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.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52153">
                <a:tc>
                  <a:txBody>
                    <a:bodyPr/>
                    <a:lstStyle/>
                    <a:p>
                      <a:r>
                        <a:rPr lang="en-US" b="0" i="0" baseline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  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ow</a:t>
                      </a:r>
                      <a:endParaRPr lang="en-US" b="1" i="0" dirty="0">
                        <a:solidFill>
                          <a:srgbClr val="002060"/>
                        </a:solidFill>
                        <a:latin typeface="SASSOON PRIMARY" pitchFamily="2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Similar to English ‘</a:t>
                      </a:r>
                      <a:r>
                        <a:rPr lang="en-US" sz="1600" i="1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ow’</a:t>
                      </a:r>
                      <a:r>
                        <a:rPr lang="en-US" sz="1600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 in ‘</a:t>
                      </a:r>
                      <a:r>
                        <a:rPr lang="en-US" sz="1600" i="1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own’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Ow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en,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cl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ow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ch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tr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ow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ch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rh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ow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ch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tr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ow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sus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br</a:t>
                      </a:r>
                      <a:r>
                        <a:rPr lang="en-US" b="1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ow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n,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p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ow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len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931647">
                <a:tc>
                  <a:txBody>
                    <a:bodyPr/>
                    <a:lstStyle/>
                    <a:p>
                      <a:r>
                        <a:rPr lang="en-US" b="0" i="0" baseline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  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wy</a:t>
                      </a:r>
                      <a:endParaRPr lang="en-US" b="1" i="0" dirty="0">
                        <a:solidFill>
                          <a:srgbClr val="002060"/>
                        </a:solidFill>
                        <a:latin typeface="SASSOON PRIMARY" pitchFamily="2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This</a:t>
                      </a:r>
                      <a:r>
                        <a:rPr lang="en-US" sz="1600" i="0" baseline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 sound doesn’t occur in English</a:t>
                      </a:r>
                      <a:endParaRPr lang="en-US" sz="1600" i="0" dirty="0">
                        <a:solidFill>
                          <a:srgbClr val="002060"/>
                        </a:solidFill>
                        <a:latin typeface="SASSOON PRIMARY" pitchFamily="2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s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wy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ddfa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c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wy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n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h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wy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r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h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wy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l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h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wy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aden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d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wy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ll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wy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b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wy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d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b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wy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ta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rh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wy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dd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eg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wy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l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</a:t>
                      </a:r>
                      <a:r>
                        <a:rPr lang="en-US" i="0" baseline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 </a:t>
                      </a:r>
                      <a:r>
                        <a:rPr lang="en-US" i="0" baseline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m</a:t>
                      </a:r>
                      <a:r>
                        <a:rPr lang="en-US" b="1" i="0" baseline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wy</a:t>
                      </a:r>
                      <a:r>
                        <a:rPr lang="en-US" i="0" baseline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dyn</a:t>
                      </a:r>
                      <a:r>
                        <a:rPr lang="en-US" i="0" baseline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baseline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ol</a:t>
                      </a:r>
                      <a:r>
                        <a:rPr lang="en-US" b="1" i="0" baseline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wy</a:t>
                      </a:r>
                      <a:r>
                        <a:rPr lang="en-US" i="0" baseline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n</a:t>
                      </a:r>
                      <a:r>
                        <a:rPr lang="en-US" i="0" baseline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baseline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ll</a:t>
                      </a:r>
                      <a:r>
                        <a:rPr lang="en-US" b="1" i="0" baseline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wy</a:t>
                      </a:r>
                      <a:r>
                        <a:rPr lang="en-US" i="0" baseline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nog</a:t>
                      </a:r>
                      <a:r>
                        <a:rPr lang="en-US" i="0" baseline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, </a:t>
                      </a:r>
                      <a:r>
                        <a:rPr lang="en-US" i="0" baseline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modr</a:t>
                      </a:r>
                      <a:r>
                        <a:rPr lang="en-US" b="1" i="0" baseline="0" dirty="0" err="1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wy</a:t>
                      </a:r>
                      <a:r>
                        <a:rPr lang="en-US" i="0" baseline="0" dirty="0">
                          <a:solidFill>
                            <a:srgbClr val="002060"/>
                          </a:solidFill>
                          <a:latin typeface="SASSOON PRIMARY" pitchFamily="2" charset="0"/>
                        </a:rPr>
                        <a:t>.</a:t>
                      </a:r>
                      <a:endParaRPr lang="en-US" i="0" dirty="0">
                        <a:solidFill>
                          <a:srgbClr val="002060"/>
                        </a:solidFill>
                        <a:latin typeface="SASSOON PRIMARY" pitchFamily="2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3D3CB276-2547-A742-B779-EA18C6686794}"/>
              </a:ext>
            </a:extLst>
          </p:cNvPr>
          <p:cNvSpPr txBox="1"/>
          <p:nvPr/>
        </p:nvSpPr>
        <p:spPr>
          <a:xfrm>
            <a:off x="257037" y="274920"/>
            <a:ext cx="3007475" cy="1077218"/>
          </a:xfrm>
          <a:prstGeom prst="rect">
            <a:avLst/>
          </a:prstGeom>
          <a:gradFill>
            <a:gsLst>
              <a:gs pos="100000">
                <a:srgbClr val="00B9FF">
                  <a:alpha val="50001"/>
                </a:srgbClr>
              </a:gs>
              <a:gs pos="0">
                <a:schemeClr val="bg1"/>
              </a:gs>
            </a:gsLst>
            <a:lin ang="5400000" scaled="1"/>
          </a:gradFill>
          <a:ln w="127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  <a:latin typeface="SASSOON PRIMARY" pitchFamily="2" charset="0"/>
              </a:rPr>
              <a:t>Deuseiniaid</a:t>
            </a:r>
            <a:r>
              <a:rPr lang="en-US" sz="3600" b="1" dirty="0">
                <a:solidFill>
                  <a:srgbClr val="002060"/>
                </a:solidFill>
                <a:latin typeface="SASSOON PRIMARY" pitchFamily="2" charset="0"/>
              </a:rPr>
              <a:t>    </a:t>
            </a:r>
            <a:br>
              <a:rPr lang="en-US" sz="3600" b="1" dirty="0">
                <a:solidFill>
                  <a:srgbClr val="002060"/>
                </a:solidFill>
                <a:latin typeface="SASSOON PRIMARY" pitchFamily="2" charset="0"/>
              </a:rPr>
            </a:br>
            <a:r>
              <a:rPr lang="en-US" sz="2400" i="1" dirty="0">
                <a:solidFill>
                  <a:srgbClr val="002060"/>
                </a:solidFill>
                <a:latin typeface="SASSOON PRIMARY" pitchFamily="2" charset="0"/>
              </a:rPr>
              <a:t>Two vowels together</a:t>
            </a:r>
            <a:r>
              <a:rPr lang="en-US" sz="2800" i="1" dirty="0">
                <a:solidFill>
                  <a:srgbClr val="002060"/>
                </a:solidFill>
                <a:latin typeface="SASSOON PRIMARY" pitchFamily="2" charset="0"/>
              </a:rPr>
              <a:t>   </a:t>
            </a:r>
          </a:p>
        </p:txBody>
      </p:sp>
      <p:pic>
        <p:nvPicPr>
          <p:cNvPr id="13" name="Picture 12" descr="A picture containing text, vector graphics, toy&#10;&#10;Description automatically generated">
            <a:extLst>
              <a:ext uri="{FF2B5EF4-FFF2-40B4-BE49-F238E27FC236}">
                <a16:creationId xmlns:a16="http://schemas.microsoft.com/office/drawing/2014/main" id="{1D5277DD-0B1D-384F-813F-29B880EA91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037" y="2079158"/>
            <a:ext cx="3691890" cy="4778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72958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9000">
              <a:srgbClr val="00B9FF">
                <a:alpha val="49910"/>
              </a:srgbClr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B16CB1A-770B-8E4B-AC82-314E07FDB617}"/>
              </a:ext>
            </a:extLst>
          </p:cNvPr>
          <p:cNvSpPr txBox="1">
            <a:spLocks/>
          </p:cNvSpPr>
          <p:nvPr/>
        </p:nvSpPr>
        <p:spPr>
          <a:xfrm>
            <a:off x="2229266" y="4057650"/>
            <a:ext cx="7733468" cy="3328546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  <a:ea typeface="+mn-ea"/>
                <a:cs typeface="Cavolini" panose="03000502040302020204" pitchFamily="66" charset="0"/>
              </a:rPr>
              <a:t>Cliciwch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  <a:ea typeface="+mn-ea"/>
                <a:cs typeface="Cavolini" panose="0300050204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  <a:ea typeface="+mn-ea"/>
                <a:cs typeface="Cavolini" panose="03000502040302020204" pitchFamily="66" charset="0"/>
              </a:rPr>
              <a:t>ar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  <a:ea typeface="+mn-ea"/>
                <a:cs typeface="Cavolini" panose="03000502040302020204" pitchFamily="66" charset="0"/>
              </a:rPr>
              <a:t> y </a:t>
            </a: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  <a:ea typeface="+mn-ea"/>
                <a:cs typeface="Cavolini" panose="03000502040302020204" pitchFamily="66" charset="0"/>
              </a:rPr>
              <a:t>llun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  <a:ea typeface="+mn-ea"/>
                <a:cs typeface="Cavolini" panose="03000502040302020204" pitchFamily="66" charset="0"/>
              </a:rPr>
              <a:t> a </a:t>
            </a: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  <a:ea typeface="+mn-ea"/>
                <a:cs typeface="Cavolini" panose="03000502040302020204" pitchFamily="66" charset="0"/>
              </a:rPr>
              <a:t>dilynwch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  <a:ea typeface="+mn-ea"/>
                <a:cs typeface="Cavolini" panose="03000502040302020204" pitchFamily="66" charset="0"/>
              </a:rPr>
              <a:t> y </a:t>
            </a: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  <a:ea typeface="+mn-ea"/>
                <a:cs typeface="Cavolini" panose="03000502040302020204" pitchFamily="66" charset="0"/>
              </a:rPr>
              <a:t>linc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  <a:ea typeface="+mn-ea"/>
                <a:cs typeface="Cavolini" panose="03000502040302020204" pitchFamily="66" charset="0"/>
              </a:rPr>
              <a:t>. </a:t>
            </a: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  <a:ea typeface="+mn-ea"/>
                <a:cs typeface="Cavolini" panose="03000502040302020204" pitchFamily="66" charset="0"/>
              </a:rPr>
              <a:t>Chwiliwch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  <a:ea typeface="+mn-ea"/>
                <a:cs typeface="Cavolini" panose="03000502040302020204" pitchFamily="66" charset="0"/>
              </a:rPr>
              <a:t> am </a:t>
            </a: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  <a:ea typeface="+mn-ea"/>
                <a:cs typeface="Cavolini" panose="03000502040302020204" pitchFamily="66" charset="0"/>
              </a:rPr>
              <a:t>eiriau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  <a:ea typeface="+mn-ea"/>
                <a:cs typeface="Cavolini" panose="0300050204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  <a:ea typeface="+mn-ea"/>
                <a:cs typeface="Cavolini" panose="03000502040302020204" pitchFamily="66" charset="0"/>
              </a:rPr>
              <a:t>sy’n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  <a:ea typeface="+mn-ea"/>
                <a:cs typeface="Cavolini" panose="03000502040302020204" pitchFamily="66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  <a:ea typeface="+mn-ea"/>
                <a:cs typeface="Cavolini" panose="03000502040302020204" pitchFamily="66" charset="0"/>
              </a:rPr>
              <a:t>cynnwys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  <a:ea typeface="+mn-ea"/>
                <a:cs typeface="Cavolini" panose="03000502040302020204" pitchFamily="66" charset="0"/>
              </a:rPr>
              <a:t> y </a:t>
            </a: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  <a:ea typeface="+mn-ea"/>
                <a:cs typeface="Cavolini" panose="03000502040302020204" pitchFamily="66" charset="0"/>
              </a:rPr>
              <a:t>sain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  <a:ea typeface="+mn-ea"/>
                <a:cs typeface="Cavolini" panose="03000502040302020204" pitchFamily="66" charset="0"/>
              </a:rPr>
              <a:t>.</a:t>
            </a:r>
          </a:p>
          <a:p>
            <a:pPr>
              <a:spcAft>
                <a:spcPts val="600"/>
              </a:spcAft>
            </a:pPr>
            <a:endParaRPr lang="en-US" sz="2000" dirty="0">
              <a:solidFill>
                <a:srgbClr val="002060"/>
              </a:solidFill>
              <a:latin typeface="SASSOON PRIMARY" pitchFamily="2" charset="0"/>
              <a:ea typeface="+mn-ea"/>
              <a:cs typeface="Cavolini" panose="03000502040302020204" pitchFamily="66" charset="0"/>
            </a:endParaRPr>
          </a:p>
          <a:p>
            <a:pPr algn="ctr">
              <a:spcAft>
                <a:spcPts val="600"/>
              </a:spcAft>
            </a:pPr>
            <a:r>
              <a:rPr lang="en-US" sz="2000" i="1" dirty="0">
                <a:solidFill>
                  <a:srgbClr val="002060"/>
                </a:solidFill>
                <a:latin typeface="SASSOON PRIMARY" pitchFamily="2" charset="0"/>
                <a:ea typeface="+mn-ea"/>
                <a:cs typeface="Cavolini" panose="03000502040302020204" pitchFamily="66" charset="0"/>
              </a:rPr>
              <a:t>Click on the picture and follow the link. Click on words that contain the sound.</a:t>
            </a:r>
          </a:p>
        </p:txBody>
      </p:sp>
      <p:pic>
        <p:nvPicPr>
          <p:cNvPr id="2" name="Content Placeholder 4" descr="A screen shot of a monitor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A65A0013-9BCA-414D-A756-4AE2D67950A2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892041" y="1142407"/>
            <a:ext cx="6442526" cy="2915243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  <a:ln>
            <a:solidFill>
              <a:srgbClr val="002060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5490CE6-9FF6-0446-8973-E50DE27DB623}"/>
              </a:ext>
            </a:extLst>
          </p:cNvPr>
          <p:cNvSpPr txBox="1"/>
          <p:nvPr/>
        </p:nvSpPr>
        <p:spPr>
          <a:xfrm>
            <a:off x="407669" y="377190"/>
            <a:ext cx="2964181" cy="1323439"/>
          </a:xfrm>
          <a:prstGeom prst="rect">
            <a:avLst/>
          </a:prstGeom>
          <a:gradFill>
            <a:gsLst>
              <a:gs pos="100000">
                <a:srgbClr val="00B9FF">
                  <a:alpha val="49559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SASSOON PRIMARY" pitchFamily="2" charset="0"/>
              </a:rPr>
              <a:t>Drysfa</a:t>
            </a:r>
            <a:r>
              <a:rPr lang="en-US" sz="36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SASSOON PRIMARY" pitchFamily="2" charset="0"/>
              </a:rPr>
              <a:t>Sain</a:t>
            </a:r>
            <a:br>
              <a:rPr lang="en-US" sz="3600" b="1" dirty="0">
                <a:solidFill>
                  <a:srgbClr val="002060"/>
                </a:solidFill>
                <a:latin typeface="SASSOON PRIMARY" pitchFamily="2" charset="0"/>
              </a:rPr>
            </a:br>
            <a:r>
              <a:rPr lang="en-US" sz="36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2400" i="1" dirty="0">
                <a:solidFill>
                  <a:srgbClr val="002060"/>
                </a:solidFill>
                <a:latin typeface="SASSOON PRIMARY" pitchFamily="2" charset="0"/>
              </a:rPr>
              <a:t>Sound Maze</a:t>
            </a:r>
          </a:p>
        </p:txBody>
      </p:sp>
    </p:spTree>
    <p:extLst>
      <p:ext uri="{BB962C8B-B14F-4D97-AF65-F5344CB8AC3E}">
        <p14:creationId xmlns:p14="http://schemas.microsoft.com/office/powerpoint/2010/main" val="117226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9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ffoon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F9815450-3025-2544-A674-47779F227F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0901904" y="6174865"/>
            <a:ext cx="477506" cy="477506"/>
          </a:xfrm>
          <a:prstGeom prst="rect">
            <a:avLst/>
          </a:prstGeom>
        </p:spPr>
      </p:pic>
      <p:pic>
        <p:nvPicPr>
          <p:cNvPr id="38" name="ffon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0850EAA9-E1D9-1A43-9B7F-24717B743182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9302044" y="6262909"/>
            <a:ext cx="348315" cy="348315"/>
          </a:xfrm>
          <a:prstGeom prst="rect">
            <a:avLst/>
          </a:prstGeom>
        </p:spPr>
      </p:pic>
      <p:pic>
        <p:nvPicPr>
          <p:cNvPr id="37" name="taan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BA5A38A6-B207-304B-954D-6FFE4F8323D3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6674491" y="6158559"/>
            <a:ext cx="477506" cy="477506"/>
          </a:xfrm>
          <a:prstGeom prst="rect">
            <a:avLst/>
          </a:prstGeom>
        </p:spPr>
      </p:pic>
      <p:pic>
        <p:nvPicPr>
          <p:cNvPr id="36" name="tan" descr="tan">
            <a:hlinkClick r:id="" action="ppaction://media"/>
            <a:extLst>
              <a:ext uri="{FF2B5EF4-FFF2-40B4-BE49-F238E27FC236}">
                <a16:creationId xmlns:a16="http://schemas.microsoft.com/office/drawing/2014/main" id="{94A052DB-5249-B54F-9641-529B3ACC6B38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5015669" y="6223830"/>
            <a:ext cx="406400" cy="406400"/>
          </a:xfrm>
          <a:prstGeom prst="rect">
            <a:avLst/>
          </a:prstGeom>
        </p:spPr>
      </p:pic>
      <p:pic>
        <p:nvPicPr>
          <p:cNvPr id="29" name="môr" descr="môr">
            <a:hlinkClick r:id="" action="ppaction://media"/>
            <a:extLst>
              <a:ext uri="{FF2B5EF4-FFF2-40B4-BE49-F238E27FC236}">
                <a16:creationId xmlns:a16="http://schemas.microsoft.com/office/drawing/2014/main" id="{BD614710-D94D-554A-95C6-D53D35B296A6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2706252" y="6258131"/>
            <a:ext cx="411768" cy="411768"/>
          </a:xfrm>
          <a:prstGeom prst="rect">
            <a:avLst/>
          </a:prstGeom>
        </p:spPr>
      </p:pic>
      <p:pic>
        <p:nvPicPr>
          <p:cNvPr id="28" name="mor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5C619275-23CC-1B40-9A21-52D341B83899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136351" y="6214033"/>
            <a:ext cx="446069" cy="446069"/>
          </a:xfrm>
          <a:prstGeom prst="rect">
            <a:avLst/>
          </a:prstGeom>
        </p:spPr>
      </p:pic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5422069" y="559922"/>
            <a:ext cx="5260426" cy="281845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GB" sz="3600" b="1" dirty="0" err="1">
                <a:solidFill>
                  <a:srgbClr val="002060"/>
                </a:solidFill>
                <a:latin typeface="SASSOON PRIMARY" pitchFamily="2" charset="0"/>
                <a:cs typeface="Cavolini" panose="03000502040302020204" pitchFamily="66" charset="0"/>
              </a:rPr>
              <a:t>yn</a:t>
            </a:r>
            <a:r>
              <a:rPr lang="en-GB" sz="3600" b="1" dirty="0">
                <a:solidFill>
                  <a:srgbClr val="002060"/>
                </a:solidFill>
                <a:latin typeface="SASSOON PRIMARY" pitchFamily="2" charset="0"/>
                <a:cs typeface="Cavolini" panose="03000502040302020204" pitchFamily="66" charset="0"/>
              </a:rPr>
              <a:t> </a:t>
            </a:r>
            <a:r>
              <a:rPr lang="en-GB" sz="3600" b="1" dirty="0" err="1">
                <a:solidFill>
                  <a:srgbClr val="002060"/>
                </a:solidFill>
                <a:latin typeface="SASSOON PRIMARY" pitchFamily="2" charset="0"/>
                <a:cs typeface="Cavolini" panose="03000502040302020204" pitchFamily="66" charset="0"/>
              </a:rPr>
              <a:t>ymestyn</a:t>
            </a:r>
            <a:r>
              <a:rPr lang="en-GB" sz="3600" b="1" dirty="0">
                <a:solidFill>
                  <a:srgbClr val="002060"/>
                </a:solidFill>
                <a:latin typeface="SASSOON PRIMARY" pitchFamily="2" charset="0"/>
                <a:cs typeface="Cavolini" panose="03000502040302020204" pitchFamily="66" charset="0"/>
              </a:rPr>
              <a:t> y sain </a:t>
            </a:r>
          </a:p>
          <a:p>
            <a:pPr marL="0" indent="0">
              <a:buNone/>
            </a:pPr>
            <a:r>
              <a:rPr lang="en-GB" sz="2000" b="1" i="1" dirty="0">
                <a:solidFill>
                  <a:srgbClr val="002060"/>
                </a:solidFill>
                <a:latin typeface="SASSOON PRIMARY" pitchFamily="2" charset="0"/>
                <a:cs typeface="Cavolini" panose="03000502040302020204" pitchFamily="66" charset="0"/>
              </a:rPr>
              <a:t>   </a:t>
            </a:r>
            <a:r>
              <a:rPr lang="en-GB" sz="2400" i="1" dirty="0">
                <a:solidFill>
                  <a:srgbClr val="002060"/>
                </a:solidFill>
                <a:latin typeface="SASSOON PRIMARY" pitchFamily="2" charset="0"/>
                <a:cs typeface="Cavolini" panose="03000502040302020204" pitchFamily="66" charset="0"/>
              </a:rPr>
              <a:t>makes the sound a little longer               </a:t>
            </a:r>
          </a:p>
          <a:p>
            <a:pPr marL="0" indent="0">
              <a:buNone/>
            </a:pPr>
            <a:endParaRPr lang="en-GB" sz="2000" i="1" dirty="0">
              <a:solidFill>
                <a:srgbClr val="002060"/>
              </a:solidFill>
              <a:latin typeface="SASSOON PRIMARY" pitchFamily="2" charset="0"/>
              <a:cs typeface="Cavolini" panose="03000502040302020204" pitchFamily="66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  <a:latin typeface="SASSOON PRIMARY" pitchFamily="2" charset="0"/>
                <a:cs typeface="Cavolini" panose="03000502040302020204" pitchFamily="66" charset="0"/>
              </a:rPr>
              <a:t>-</a:t>
            </a:r>
            <a:r>
              <a:rPr lang="en-GB" b="1" dirty="0">
                <a:solidFill>
                  <a:srgbClr val="002060"/>
                </a:solidFill>
                <a:latin typeface="SASSOON PRIMARY" pitchFamily="2" charset="0"/>
                <a:cs typeface="Cavolini" panose="03000502040302020204" pitchFamily="66" charset="0"/>
              </a:rPr>
              <a:t> </a:t>
            </a:r>
            <a:r>
              <a:rPr lang="en-GB" sz="3600" b="1" dirty="0" err="1">
                <a:solidFill>
                  <a:srgbClr val="002060"/>
                </a:solidFill>
                <a:latin typeface="SASSOON PRIMARY" pitchFamily="2" charset="0"/>
                <a:cs typeface="Cavolini" panose="03000502040302020204" pitchFamily="66" charset="0"/>
              </a:rPr>
              <a:t>yn</a:t>
            </a:r>
            <a:r>
              <a:rPr lang="en-GB" sz="3600" b="1" dirty="0">
                <a:solidFill>
                  <a:srgbClr val="002060"/>
                </a:solidFill>
                <a:latin typeface="SASSOON PRIMARY" pitchFamily="2" charset="0"/>
                <a:cs typeface="Cavolini" panose="03000502040302020204" pitchFamily="66" charset="0"/>
              </a:rPr>
              <a:t> </a:t>
            </a:r>
            <a:r>
              <a:rPr lang="en-GB" sz="3600" b="1" dirty="0" err="1">
                <a:solidFill>
                  <a:srgbClr val="002060"/>
                </a:solidFill>
                <a:latin typeface="SASSOON PRIMARY" pitchFamily="2" charset="0"/>
                <a:cs typeface="Cavolini" panose="03000502040302020204" pitchFamily="66" charset="0"/>
              </a:rPr>
              <a:t>newid</a:t>
            </a:r>
            <a:r>
              <a:rPr lang="en-GB" sz="3600" b="1" dirty="0">
                <a:solidFill>
                  <a:srgbClr val="002060"/>
                </a:solidFill>
                <a:latin typeface="SASSOON PRIMARY" pitchFamily="2" charset="0"/>
                <a:cs typeface="Cavolini" panose="03000502040302020204" pitchFamily="66" charset="0"/>
              </a:rPr>
              <a:t> </a:t>
            </a:r>
            <a:r>
              <a:rPr lang="en-GB" sz="3600" b="1" dirty="0" err="1">
                <a:solidFill>
                  <a:srgbClr val="002060"/>
                </a:solidFill>
                <a:latin typeface="SASSOON PRIMARY" pitchFamily="2" charset="0"/>
                <a:cs typeface="Cavolini" panose="03000502040302020204" pitchFamily="66" charset="0"/>
              </a:rPr>
              <a:t>ystyr</a:t>
            </a:r>
            <a:r>
              <a:rPr lang="en-GB" sz="3600" b="1" dirty="0">
                <a:solidFill>
                  <a:srgbClr val="002060"/>
                </a:solidFill>
                <a:latin typeface="SASSOON PRIMARY" pitchFamily="2" charset="0"/>
                <a:cs typeface="Cavolini" panose="03000502040302020204" pitchFamily="66" charset="0"/>
              </a:rPr>
              <a:t> gair!</a:t>
            </a:r>
          </a:p>
          <a:p>
            <a:pPr marL="0" indent="0">
              <a:buNone/>
            </a:pPr>
            <a:r>
              <a:rPr lang="en-GB" sz="2000" i="1" dirty="0">
                <a:solidFill>
                  <a:srgbClr val="002060"/>
                </a:solidFill>
                <a:latin typeface="SASSOON PRIMARY" pitchFamily="2" charset="0"/>
                <a:cs typeface="Cavolini" panose="03000502040302020204" pitchFamily="66" charset="0"/>
              </a:rPr>
              <a:t>   </a:t>
            </a:r>
            <a:r>
              <a:rPr lang="en-GB" sz="2400" i="1" dirty="0">
                <a:solidFill>
                  <a:srgbClr val="002060"/>
                </a:solidFill>
                <a:latin typeface="SASSOON PRIMARY" pitchFamily="2" charset="0"/>
                <a:cs typeface="Cavolini" panose="03000502040302020204" pitchFamily="66" charset="0"/>
              </a:rPr>
              <a:t>changes the meaning of a word!</a:t>
            </a:r>
          </a:p>
          <a:p>
            <a:pPr>
              <a:buFontTx/>
              <a:buChar char="-"/>
            </a:pPr>
            <a:endParaRPr lang="en-GB" sz="2000" i="1" dirty="0">
              <a:solidFill>
                <a:srgbClr val="002060"/>
              </a:solidFill>
              <a:latin typeface="SASSOON PRIMARY" pitchFamily="2" charset="0"/>
              <a:cs typeface="Cavolini" panose="03000502040302020204" pitchFamily="66" charset="0"/>
            </a:endParaRPr>
          </a:p>
          <a:p>
            <a:pPr>
              <a:buFontTx/>
              <a:buChar char="-"/>
            </a:pPr>
            <a:endParaRPr lang="en-GB" sz="2000" i="1" dirty="0">
              <a:solidFill>
                <a:srgbClr val="002060"/>
              </a:solidFill>
              <a:latin typeface="SASSOON PRIMARY" pitchFamily="2" charset="0"/>
              <a:cs typeface="Cavolini" panose="03000502040302020204" pitchFamily="66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 descr="A close up of a sign&#10;&#10;Description automatically generated">
            <a:extLst>
              <a:ext uri="{FF2B5EF4-FFF2-40B4-BE49-F238E27FC236}">
                <a16:creationId xmlns:a16="http://schemas.microsoft.com/office/drawing/2014/main" id="{2C96FC09-47EC-114D-99B9-7C41454BA4AD}"/>
              </a:ext>
            </a:extLst>
          </p:cNvPr>
          <p:cNvPicPr>
            <a:picLocks noChangeAspect="1"/>
          </p:cNvPicPr>
          <p:nvPr/>
        </p:nvPicPr>
        <p:blipFill>
          <a:blip r:embed="rId1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21672" y="1709246"/>
            <a:ext cx="1059531" cy="864980"/>
          </a:xfrm>
          <a:prstGeom prst="rect">
            <a:avLst/>
          </a:prstGeom>
        </p:spPr>
      </p:pic>
      <p:sp>
        <p:nvSpPr>
          <p:cNvPr id="8" name="box 1">
            <a:extLst>
              <a:ext uri="{FF2B5EF4-FFF2-40B4-BE49-F238E27FC236}">
                <a16:creationId xmlns:a16="http://schemas.microsoft.com/office/drawing/2014/main" id="{FF10B7AB-4C32-924D-A7B5-65F8A93EEF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7910" y="6206302"/>
            <a:ext cx="1403528" cy="4460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mor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sp>
        <p:nvSpPr>
          <p:cNvPr id="19" name="box 2">
            <a:extLst>
              <a:ext uri="{FF2B5EF4-FFF2-40B4-BE49-F238E27FC236}">
                <a16:creationId xmlns:a16="http://schemas.microsoft.com/office/drawing/2014/main" id="{F952B546-34A0-454C-A7BA-AC38A9ACE4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19189" y="6223830"/>
            <a:ext cx="1403528" cy="4460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môr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7192379-BBF5-874C-94B4-DA6BD5AC1DC1}"/>
              </a:ext>
            </a:extLst>
          </p:cNvPr>
          <p:cNvSpPr txBox="1"/>
          <p:nvPr/>
        </p:nvSpPr>
        <p:spPr>
          <a:xfrm>
            <a:off x="627923" y="5031797"/>
            <a:ext cx="8435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solidFill>
                  <a:srgbClr val="002060"/>
                </a:solidFill>
                <a:latin typeface="SASSOON PRIMARY" pitchFamily="2" charset="0"/>
              </a:rPr>
              <a:t>so..</a:t>
            </a:r>
          </a:p>
        </p:txBody>
      </p:sp>
      <p:sp>
        <p:nvSpPr>
          <p:cNvPr id="24" name="box 3">
            <a:extLst>
              <a:ext uri="{FF2B5EF4-FFF2-40B4-BE49-F238E27FC236}">
                <a16:creationId xmlns:a16="http://schemas.microsoft.com/office/drawing/2014/main" id="{EDE4A9EE-AAB1-3D43-9C3D-9A9BE547AF2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17105" y="6166529"/>
            <a:ext cx="1403528" cy="4460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tan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F688386-286E-3546-8426-B04B14E69E04}"/>
              </a:ext>
            </a:extLst>
          </p:cNvPr>
          <p:cNvSpPr txBox="1"/>
          <p:nvPr/>
        </p:nvSpPr>
        <p:spPr>
          <a:xfrm>
            <a:off x="4555644" y="5031797"/>
            <a:ext cx="12640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solidFill>
                  <a:srgbClr val="002060"/>
                </a:solidFill>
                <a:latin typeface="SASSOON PRIMARY" pitchFamily="2" charset="0"/>
              </a:rPr>
              <a:t>until..</a:t>
            </a:r>
          </a:p>
        </p:txBody>
      </p:sp>
      <p:sp>
        <p:nvSpPr>
          <p:cNvPr id="26" name="box 4">
            <a:extLst>
              <a:ext uri="{FF2B5EF4-FFF2-40B4-BE49-F238E27FC236}">
                <a16:creationId xmlns:a16="http://schemas.microsoft.com/office/drawing/2014/main" id="{8E3A0B3D-26AF-7045-8772-5BC6C8C108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10463" y="6169570"/>
            <a:ext cx="1403528" cy="4460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tân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sp>
        <p:nvSpPr>
          <p:cNvPr id="30" name="box 5">
            <a:extLst>
              <a:ext uri="{FF2B5EF4-FFF2-40B4-BE49-F238E27FC236}">
                <a16:creationId xmlns:a16="http://schemas.microsoft.com/office/drawing/2014/main" id="{C9AC8FC5-0AAC-0943-87B4-8135558863F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30411" y="6181565"/>
            <a:ext cx="1403528" cy="4460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ffon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sp>
        <p:nvSpPr>
          <p:cNvPr id="31" name="box 6">
            <a:extLst>
              <a:ext uri="{FF2B5EF4-FFF2-40B4-BE49-F238E27FC236}">
                <a16:creationId xmlns:a16="http://schemas.microsoft.com/office/drawing/2014/main" id="{D7A54012-BD35-C04D-B39D-9C9CDE78D3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38893" y="6181566"/>
            <a:ext cx="1403528" cy="4460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ffôn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pic>
        <p:nvPicPr>
          <p:cNvPr id="33" name="Picture 32" descr="A picture containing object, looking, front, clock&#10;&#10;Description automatically generated">
            <a:extLst>
              <a:ext uri="{FF2B5EF4-FFF2-40B4-BE49-F238E27FC236}">
                <a16:creationId xmlns:a16="http://schemas.microsoft.com/office/drawing/2014/main" id="{46A0ADED-2967-954B-B66A-4BD942121C08}"/>
              </a:ext>
            </a:extLst>
          </p:cNvPr>
          <p:cNvPicPr>
            <a:picLocks noChangeAspect="1"/>
          </p:cNvPicPr>
          <p:nvPr/>
        </p:nvPicPr>
        <p:blipFill>
          <a:blip r:embed="rId1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9416259">
            <a:off x="8451445" y="5001224"/>
            <a:ext cx="2049515" cy="464557"/>
          </a:xfrm>
          <a:prstGeom prst="rect">
            <a:avLst/>
          </a:prstGeom>
        </p:spPr>
      </p:pic>
      <p:pic>
        <p:nvPicPr>
          <p:cNvPr id="35" name="Picture 34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2972A3F3-02A4-6045-BA4B-B9C5668F2B44}"/>
              </a:ext>
            </a:extLst>
          </p:cNvPr>
          <p:cNvPicPr>
            <a:picLocks noChangeAspect="1"/>
          </p:cNvPicPr>
          <p:nvPr/>
        </p:nvPicPr>
        <p:blipFill>
          <a:blip r:embed="rId1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34535" y="4001582"/>
            <a:ext cx="1038121" cy="1965014"/>
          </a:xfrm>
          <a:prstGeom prst="rect">
            <a:avLst/>
          </a:prstGeom>
        </p:spPr>
      </p:pic>
      <p:sp>
        <p:nvSpPr>
          <p:cNvPr id="34" name="Title 1">
            <a:extLst>
              <a:ext uri="{FF2B5EF4-FFF2-40B4-BE49-F238E27FC236}">
                <a16:creationId xmlns:a16="http://schemas.microsoft.com/office/drawing/2014/main" id="{F264AE35-5BA8-0E4B-B904-D5A685E646A6}"/>
              </a:ext>
            </a:extLst>
          </p:cNvPr>
          <p:cNvSpPr txBox="1">
            <a:spLocks/>
          </p:cNvSpPr>
          <p:nvPr/>
        </p:nvSpPr>
        <p:spPr>
          <a:xfrm>
            <a:off x="514484" y="3344230"/>
            <a:ext cx="2808233" cy="825001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2000" b="1" dirty="0" err="1">
                <a:solidFill>
                  <a:srgbClr val="002060"/>
                </a:solidFill>
                <a:latin typeface="SASSOON PRIMARY" pitchFamily="2" charset="0"/>
                <a:ea typeface="+mn-ea"/>
                <a:cs typeface="Cavolini" panose="03000502040302020204" pitchFamily="66" charset="0"/>
              </a:rPr>
              <a:t>Cliciwch</a:t>
            </a:r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  <a:ea typeface="+mn-ea"/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SASSOON PRIMARY" pitchFamily="2" charset="0"/>
                <a:ea typeface="+mn-ea"/>
                <a:cs typeface="Cavolini" panose="03000502040302020204" pitchFamily="66" charset="0"/>
              </a:rPr>
              <a:t>ar</a:t>
            </a:r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  <a:ea typeface="+mn-ea"/>
                <a:cs typeface="Cavolini" panose="03000502040302020204" pitchFamily="66" charset="0"/>
              </a:rPr>
              <a:t> y </a:t>
            </a:r>
            <a:r>
              <a:rPr lang="en-US" sz="2000" b="1" dirty="0" err="1">
                <a:solidFill>
                  <a:srgbClr val="002060"/>
                </a:solidFill>
                <a:latin typeface="SASSOON PRIMARY" pitchFamily="2" charset="0"/>
                <a:ea typeface="+mn-ea"/>
                <a:cs typeface="Cavolini" panose="03000502040302020204" pitchFamily="66" charset="0"/>
              </a:rPr>
              <a:t>geiriau</a:t>
            </a:r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  <a:ea typeface="+mn-ea"/>
                <a:cs typeface="Cavolini" panose="03000502040302020204" pitchFamily="66" charset="0"/>
              </a:rPr>
              <a:t>.</a:t>
            </a:r>
          </a:p>
          <a:p>
            <a:pPr>
              <a:spcAft>
                <a:spcPts val="600"/>
              </a:spcAft>
            </a:pPr>
            <a:r>
              <a:rPr lang="en-US" sz="2000" i="1" dirty="0">
                <a:solidFill>
                  <a:srgbClr val="002060"/>
                </a:solidFill>
                <a:latin typeface="SASSOON PRIMARY" pitchFamily="2" charset="0"/>
                <a:ea typeface="+mn-ea"/>
                <a:cs typeface="Cavolini" panose="03000502040302020204" pitchFamily="66" charset="0"/>
              </a:rPr>
              <a:t>Click on the words.</a:t>
            </a:r>
          </a:p>
          <a:p>
            <a:pPr>
              <a:spcAft>
                <a:spcPts val="600"/>
              </a:spcAft>
            </a:pPr>
            <a:endParaRPr lang="en-US" sz="2000" dirty="0">
              <a:latin typeface="Cavolini" panose="03000502040302020204" pitchFamily="66" charset="0"/>
              <a:ea typeface="+mn-ea"/>
              <a:cs typeface="Cavolini" panose="03000502040302020204" pitchFamily="66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0771E459-1150-A14F-BCFB-64ACB7726AEF}"/>
              </a:ext>
            </a:extLst>
          </p:cNvPr>
          <p:cNvSpPr txBox="1"/>
          <p:nvPr/>
        </p:nvSpPr>
        <p:spPr>
          <a:xfrm>
            <a:off x="327659" y="308610"/>
            <a:ext cx="2964181" cy="769441"/>
          </a:xfrm>
          <a:prstGeom prst="rect">
            <a:avLst/>
          </a:prstGeom>
          <a:gradFill>
            <a:gsLst>
              <a:gs pos="100000">
                <a:srgbClr val="00B9FF">
                  <a:alpha val="49559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>
                <a:solidFill>
                  <a:srgbClr val="002060"/>
                </a:solidFill>
                <a:latin typeface="SASSOON PRIMARY" pitchFamily="2" charset="0"/>
              </a:rPr>
              <a:t>^ To </a:t>
            </a:r>
            <a:r>
              <a:rPr lang="en-US" sz="3600" b="1" dirty="0" err="1">
                <a:solidFill>
                  <a:srgbClr val="002060"/>
                </a:solidFill>
                <a:latin typeface="SASSOON PRIMARY" pitchFamily="2" charset="0"/>
              </a:rPr>
              <a:t>bach</a:t>
            </a:r>
            <a:r>
              <a:rPr lang="en-US" sz="3600" b="1" dirty="0">
                <a:solidFill>
                  <a:srgbClr val="002060"/>
                </a:solidFill>
                <a:latin typeface="SASSOON PRIMARY" pitchFamily="2" charset="0"/>
              </a:rPr>
              <a:t>! ^</a:t>
            </a:r>
            <a:endParaRPr lang="en-US" sz="2400" i="1" dirty="0">
              <a:solidFill>
                <a:srgbClr val="002060"/>
              </a:solidFill>
              <a:latin typeface="SASSOON PRIMARY" pitchFamily="2" charset="0"/>
            </a:endParaRPr>
          </a:p>
        </p:txBody>
      </p:sp>
      <p:pic>
        <p:nvPicPr>
          <p:cNvPr id="16" name="Picture 15" descr="Icon&#10;&#10;Description automatically generated with low confidence">
            <a:extLst>
              <a:ext uri="{FF2B5EF4-FFF2-40B4-BE49-F238E27FC236}">
                <a16:creationId xmlns:a16="http://schemas.microsoft.com/office/drawing/2014/main" id="{E59C71C4-5012-F245-B9E4-3A82AE602FC1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6221797" y="4094967"/>
            <a:ext cx="1391862" cy="1873660"/>
          </a:xfrm>
          <a:prstGeom prst="rect">
            <a:avLst/>
          </a:prstGeom>
        </p:spPr>
      </p:pic>
      <p:pic>
        <p:nvPicPr>
          <p:cNvPr id="20" name="Picture 19" descr="Background pattern, icon&#10;&#10;Description automatically generated">
            <a:extLst>
              <a:ext uri="{FF2B5EF4-FFF2-40B4-BE49-F238E27FC236}">
                <a16:creationId xmlns:a16="http://schemas.microsoft.com/office/drawing/2014/main" id="{38A8CCB8-C6B5-8947-87BF-8B1CCCE4A026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1637076" y="4652918"/>
            <a:ext cx="2056939" cy="1344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498745"/>
      </p:ext>
    </p:extLst>
  </p:cSld>
  <p:clrMapOvr>
    <a:masterClrMapping/>
  </p:clrMapOvr>
  <p:timing>
    <p:tnLst>
      <p:par>
        <p:cTn id="1" dur="indefinite" restart="never" nodeType="tmRoot">
          <p:childTnLst>
            <p:audio>
              <p:cMediaNode vol="80000">
                <p:cTn id="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  <p:audio>
              <p:cMediaNode vol="80000">
                <p:cTn id="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  <p:audio>
              <p:cMediaNode vol="80000">
                <p:cTn id="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6"/>
                </p:tgtEl>
              </p:cMediaNode>
            </p:audio>
            <p:audio>
              <p:cMediaNode vol="80000">
                <p:cTn id="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  <p:audio>
              <p:cMediaNode vol="80000">
                <p:cTn id="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8"/>
                </p:tgtEl>
              </p:cMediaNode>
            </p:audio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0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182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1695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1834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1369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2" dur="1834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7" dur="2391" fill="hold"/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9000">
              <a:srgbClr val="00B9FF">
                <a:alpha val="51098"/>
              </a:srgbClr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drawing, clock&#10;&#10;Description automatically generated">
            <a:extLst>
              <a:ext uri="{FF2B5EF4-FFF2-40B4-BE49-F238E27FC236}">
                <a16:creationId xmlns:a16="http://schemas.microsoft.com/office/drawing/2014/main" id="{FF09309D-BF29-9447-837D-00F31FC3E016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47041" y="662790"/>
            <a:ext cx="1060450" cy="476250"/>
          </a:xfrm>
          <a:prstGeom prst="rect">
            <a:avLst/>
          </a:prstGeom>
        </p:spPr>
      </p:pic>
      <p:sp>
        <p:nvSpPr>
          <p:cNvPr id="25" name="Text Box 3">
            <a:extLst>
              <a:ext uri="{FF2B5EF4-FFF2-40B4-BE49-F238E27FC236}">
                <a16:creationId xmlns:a16="http://schemas.microsoft.com/office/drawing/2014/main" id="{57545A50-F22E-4BAD-BFBE-65BF34234B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88978" y="574118"/>
            <a:ext cx="1679914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mor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pic>
        <p:nvPicPr>
          <p:cNvPr id="10" name="Picture 9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7CBA9D2D-052F-E045-AB1D-3F566D22632C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769397" y="848152"/>
            <a:ext cx="1005748" cy="277305"/>
          </a:xfrm>
          <a:prstGeom prst="rect">
            <a:avLst/>
          </a:prstGeom>
        </p:spPr>
      </p:pic>
      <p:sp>
        <p:nvSpPr>
          <p:cNvPr id="30" name="Text Box 3">
            <a:extLst>
              <a:ext uri="{FF2B5EF4-FFF2-40B4-BE49-F238E27FC236}">
                <a16:creationId xmlns:a16="http://schemas.microsoft.com/office/drawing/2014/main" id="{03EDDECC-0F7A-4F67-8D81-24734909B76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55139" y="598265"/>
            <a:ext cx="1679914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môr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pic>
        <p:nvPicPr>
          <p:cNvPr id="50" name="Picture 49" descr="A picture containing drawing, clock&#10;&#10;Description automatically generated">
            <a:extLst>
              <a:ext uri="{FF2B5EF4-FFF2-40B4-BE49-F238E27FC236}">
                <a16:creationId xmlns:a16="http://schemas.microsoft.com/office/drawing/2014/main" id="{BB921CB9-3C5A-A54A-9567-BC7BFB85BA8B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08413" y="1414857"/>
            <a:ext cx="1060450" cy="476250"/>
          </a:xfrm>
          <a:prstGeom prst="rect">
            <a:avLst/>
          </a:prstGeom>
        </p:spPr>
      </p:pic>
      <p:sp>
        <p:nvSpPr>
          <p:cNvPr id="33" name="Text Box 3">
            <a:extLst>
              <a:ext uri="{FF2B5EF4-FFF2-40B4-BE49-F238E27FC236}">
                <a16:creationId xmlns:a16="http://schemas.microsoft.com/office/drawing/2014/main" id="{29424651-CD3B-469E-B988-FCD388C1F5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45781" y="1306863"/>
            <a:ext cx="1679914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tan</a:t>
            </a:r>
          </a:p>
        </p:txBody>
      </p:sp>
      <p:pic>
        <p:nvPicPr>
          <p:cNvPr id="51" name="Picture 50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D52CE364-B646-3443-BA5D-F791CBE2262A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10611" y="1523876"/>
            <a:ext cx="1215131" cy="335036"/>
          </a:xfrm>
          <a:prstGeom prst="rect">
            <a:avLst/>
          </a:prstGeom>
        </p:spPr>
      </p:pic>
      <p:sp>
        <p:nvSpPr>
          <p:cNvPr id="26" name="Text Box 3">
            <a:extLst>
              <a:ext uri="{FF2B5EF4-FFF2-40B4-BE49-F238E27FC236}">
                <a16:creationId xmlns:a16="http://schemas.microsoft.com/office/drawing/2014/main" id="{0A34910B-3D93-4C00-AAEF-0D44F01F5D3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00156" y="1340007"/>
            <a:ext cx="1679914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tân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pic>
        <p:nvPicPr>
          <p:cNvPr id="53" name="Picture 52" descr="A picture containing drawing, clock&#10;&#10;Description automatically generated">
            <a:extLst>
              <a:ext uri="{FF2B5EF4-FFF2-40B4-BE49-F238E27FC236}">
                <a16:creationId xmlns:a16="http://schemas.microsoft.com/office/drawing/2014/main" id="{D32844D1-47A9-EF4E-8E86-48501281C3C6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32201" y="2102417"/>
            <a:ext cx="1060450" cy="476250"/>
          </a:xfrm>
          <a:prstGeom prst="rect">
            <a:avLst/>
          </a:prstGeom>
        </p:spPr>
      </p:pic>
      <p:sp>
        <p:nvSpPr>
          <p:cNvPr id="32" name="Text Box 3">
            <a:extLst>
              <a:ext uri="{FF2B5EF4-FFF2-40B4-BE49-F238E27FC236}">
                <a16:creationId xmlns:a16="http://schemas.microsoft.com/office/drawing/2014/main" id="{8DAB4B19-B15E-45CC-86C4-74D7FE7834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45781" y="2050926"/>
            <a:ext cx="1679914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gêm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pic>
        <p:nvPicPr>
          <p:cNvPr id="54" name="Picture 53" descr="A picture containing drawing, clock&#10;&#10;Description automatically generated">
            <a:extLst>
              <a:ext uri="{FF2B5EF4-FFF2-40B4-BE49-F238E27FC236}">
                <a16:creationId xmlns:a16="http://schemas.microsoft.com/office/drawing/2014/main" id="{B8052D02-92D3-6F48-AFED-A1998B43C5A4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64871" y="2824440"/>
            <a:ext cx="1060450" cy="476250"/>
          </a:xfrm>
          <a:prstGeom prst="rect">
            <a:avLst/>
          </a:prstGeom>
        </p:spPr>
      </p:pic>
      <p:sp>
        <p:nvSpPr>
          <p:cNvPr id="31" name="Text Box 3">
            <a:extLst>
              <a:ext uri="{FF2B5EF4-FFF2-40B4-BE49-F238E27FC236}">
                <a16:creationId xmlns:a16="http://schemas.microsoft.com/office/drawing/2014/main" id="{F24FF7FF-4F20-438C-A95E-8D7845BA7A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55139" y="2754160"/>
            <a:ext cx="1679914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gwên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pic>
        <p:nvPicPr>
          <p:cNvPr id="55" name="Picture 54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4D0D5193-4508-E34B-A519-EE8F4E6FE9FE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731072" y="3653218"/>
            <a:ext cx="1215131" cy="335036"/>
          </a:xfrm>
          <a:prstGeom prst="rect">
            <a:avLst/>
          </a:prstGeom>
        </p:spPr>
      </p:pic>
      <p:sp>
        <p:nvSpPr>
          <p:cNvPr id="34" name="Text Box 3">
            <a:extLst>
              <a:ext uri="{FF2B5EF4-FFF2-40B4-BE49-F238E27FC236}">
                <a16:creationId xmlns:a16="http://schemas.microsoft.com/office/drawing/2014/main" id="{98740828-904C-47C8-9337-CD04AA81B0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55139" y="3506255"/>
            <a:ext cx="1679914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ffon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pic>
        <p:nvPicPr>
          <p:cNvPr id="56" name="Picture 55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CA0AF65D-AC11-9349-B17B-B38D5C09C34A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10611" y="2215092"/>
            <a:ext cx="1215131" cy="335036"/>
          </a:xfrm>
          <a:prstGeom prst="rect">
            <a:avLst/>
          </a:prstGeom>
        </p:spPr>
      </p:pic>
      <p:sp>
        <p:nvSpPr>
          <p:cNvPr id="27" name="Text Box 3">
            <a:extLst>
              <a:ext uri="{FF2B5EF4-FFF2-40B4-BE49-F238E27FC236}">
                <a16:creationId xmlns:a16="http://schemas.microsoft.com/office/drawing/2014/main" id="{B927D0E5-0EAC-4171-B0D8-E67C22AA7F8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88978" y="2107399"/>
            <a:ext cx="1679914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gem</a:t>
            </a:r>
          </a:p>
        </p:txBody>
      </p:sp>
      <p:pic>
        <p:nvPicPr>
          <p:cNvPr id="57" name="Picture 56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D858779F-2CF9-8A45-9E5C-44C7F6720D1A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00156" y="2872061"/>
            <a:ext cx="1215131" cy="335036"/>
          </a:xfrm>
          <a:prstGeom prst="rect">
            <a:avLst/>
          </a:prstGeom>
        </p:spPr>
      </p:pic>
      <p:sp>
        <p:nvSpPr>
          <p:cNvPr id="28" name="Text Box 3">
            <a:extLst>
              <a:ext uri="{FF2B5EF4-FFF2-40B4-BE49-F238E27FC236}">
                <a16:creationId xmlns:a16="http://schemas.microsoft.com/office/drawing/2014/main" id="{89F2D923-E631-4545-B23F-3B65A55A93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80412" y="2806827"/>
            <a:ext cx="1679914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Gwen</a:t>
            </a:r>
          </a:p>
        </p:txBody>
      </p:sp>
      <p:pic>
        <p:nvPicPr>
          <p:cNvPr id="58" name="Picture 57" descr="A picture containing drawing, clock&#10;&#10;Description automatically generated">
            <a:extLst>
              <a:ext uri="{FF2B5EF4-FFF2-40B4-BE49-F238E27FC236}">
                <a16:creationId xmlns:a16="http://schemas.microsoft.com/office/drawing/2014/main" id="{2A19F186-4E48-F64A-8389-6D642B73EC85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49457" y="3501936"/>
            <a:ext cx="1060450" cy="476250"/>
          </a:xfrm>
          <a:prstGeom prst="rect">
            <a:avLst/>
          </a:prstGeom>
        </p:spPr>
      </p:pic>
      <p:sp>
        <p:nvSpPr>
          <p:cNvPr id="29" name="Text Box 3">
            <a:extLst>
              <a:ext uri="{FF2B5EF4-FFF2-40B4-BE49-F238E27FC236}">
                <a16:creationId xmlns:a16="http://schemas.microsoft.com/office/drawing/2014/main" id="{9B5C9952-1860-449E-BE77-F0524839E9A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00156" y="3506255"/>
            <a:ext cx="1679914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ffôn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pic>
        <p:nvPicPr>
          <p:cNvPr id="18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1070E09A-1EFD-9545-833B-522D60B7DC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917859" y="4769001"/>
            <a:ext cx="1624380" cy="1624380"/>
          </a:xfrm>
          <a:prstGeom prst="rect">
            <a:avLst/>
          </a:prstGeom>
        </p:spPr>
      </p:pic>
      <p:pic>
        <p:nvPicPr>
          <p:cNvPr id="13" name="Content Placeholder 12" descr="Funnel chart&#10;&#10;Description automatically generated">
            <a:extLst>
              <a:ext uri="{FF2B5EF4-FFF2-40B4-BE49-F238E27FC236}">
                <a16:creationId xmlns:a16="http://schemas.microsoft.com/office/drawing/2014/main" id="{45FF8BBB-1337-314D-A8C8-57C6F84E66A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8"/>
          <a:stretch>
            <a:fillRect/>
          </a:stretch>
        </p:blipFill>
        <p:spPr>
          <a:xfrm>
            <a:off x="5061440" y="466341"/>
            <a:ext cx="2248049" cy="3043277"/>
          </a:xfr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B88A17EC-981D-4B23-8CA5-BC0D95FD6F7F}"/>
              </a:ext>
            </a:extLst>
          </p:cNvPr>
          <p:cNvSpPr/>
          <p:nvPr/>
        </p:nvSpPr>
        <p:spPr>
          <a:xfrm>
            <a:off x="5622841" y="663792"/>
            <a:ext cx="390697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dirty="0">
                <a:ln w="0">
                  <a:solidFill>
                    <a:srgbClr val="002060"/>
                  </a:solidFill>
                </a:ln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8F17358-09E4-4A90-B827-DF8296391EBD}"/>
              </a:ext>
            </a:extLst>
          </p:cNvPr>
          <p:cNvSpPr/>
          <p:nvPr/>
        </p:nvSpPr>
        <p:spPr>
          <a:xfrm>
            <a:off x="6188153" y="1410948"/>
            <a:ext cx="5725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</a:t>
            </a:r>
          </a:p>
        </p:txBody>
      </p:sp>
      <p:pic>
        <p:nvPicPr>
          <p:cNvPr id="43" name="Picture 42" descr="A person in a white shirt&#10;&#10;Description automatically generated with low confidence">
            <a:extLst>
              <a:ext uri="{FF2B5EF4-FFF2-40B4-BE49-F238E27FC236}">
                <a16:creationId xmlns:a16="http://schemas.microsoft.com/office/drawing/2014/main" id="{64E9B4BC-D3B6-984E-B779-05B733D9562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515" y="3429000"/>
            <a:ext cx="2669996" cy="3420932"/>
          </a:xfrm>
          <a:prstGeom prst="rect">
            <a:avLst/>
          </a:prstGeom>
        </p:spPr>
      </p:pic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D4BF5390-89D8-4758-83A0-FE16C592E5F9}"/>
              </a:ext>
            </a:extLst>
          </p:cNvPr>
          <p:cNvSpPr/>
          <p:nvPr/>
        </p:nvSpPr>
        <p:spPr>
          <a:xfrm>
            <a:off x="213903" y="4564740"/>
            <a:ext cx="4564863" cy="2032902"/>
          </a:xfrm>
          <a:prstGeom prst="wedgeRoundRectCallout">
            <a:avLst>
              <a:gd name="adj1" fmla="val 64266"/>
              <a:gd name="adj2" fmla="val -36348"/>
              <a:gd name="adj3" fmla="val 16667"/>
            </a:avLst>
          </a:prstGeom>
          <a:gradFill flip="none" rotWithShape="1">
            <a:gsLst>
              <a:gs pos="0">
                <a:srgbClr val="FFFF00"/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Pa </a:t>
            </a:r>
            <a:r>
              <a:rPr lang="en-GB" sz="20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ffordd</a:t>
            </a:r>
            <a:r>
              <a:rPr lang="en-GB" sz="20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? </a:t>
            </a:r>
            <a:r>
              <a:rPr lang="en-GB" sz="2000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Which way? </a:t>
            </a:r>
            <a:r>
              <a:rPr lang="en-GB" sz="20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A neu B? </a:t>
            </a:r>
            <a:endParaRPr lang="en-GB" sz="2000" b="1" i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SASSOON PRIMARY" pitchFamily="2" charset="0"/>
              <a:cs typeface="Cavolini" panose="03000502040302020204" pitchFamily="66" charset="0"/>
            </a:endParaRPr>
          </a:p>
          <a:p>
            <a:pPr algn="ctr"/>
            <a:endParaRPr lang="en-GB" sz="2000" i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SASSOON PRIMARY" pitchFamily="2" charset="0"/>
              <a:cs typeface="Cavolini" panose="03000502040302020204" pitchFamily="66" charset="0"/>
            </a:endParaRPr>
          </a:p>
          <a:p>
            <a:pPr algn="ctr"/>
            <a:r>
              <a:rPr lang="en-GB" sz="20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Gwrandewch</a:t>
            </a:r>
            <a:r>
              <a:rPr lang="en-GB" sz="20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!</a:t>
            </a:r>
            <a:r>
              <a:rPr lang="en-GB" sz="20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 </a:t>
            </a:r>
            <a:r>
              <a:rPr lang="en-GB" sz="2000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Listen! </a:t>
            </a:r>
          </a:p>
          <a:p>
            <a:pPr algn="ctr"/>
            <a:br>
              <a:rPr lang="en-GB" sz="20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</a:br>
            <a:r>
              <a:rPr lang="en-GB" sz="20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Cliciwch</a:t>
            </a:r>
            <a:r>
              <a:rPr lang="en-GB" sz="20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ar</a:t>
            </a:r>
            <a:r>
              <a:rPr lang="en-GB" sz="20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yr</a:t>
            </a:r>
            <a:r>
              <a:rPr lang="en-GB" sz="20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ateb</a:t>
            </a:r>
            <a:r>
              <a:rPr lang="en-GB" sz="20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cywir</a:t>
            </a:r>
            <a:r>
              <a:rPr lang="en-GB" sz="20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. </a:t>
            </a:r>
            <a:r>
              <a:rPr lang="en-GB" sz="2000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Click on the correct answer.</a:t>
            </a:r>
          </a:p>
        </p:txBody>
      </p:sp>
    </p:spTree>
    <p:extLst>
      <p:ext uri="{BB962C8B-B14F-4D97-AF65-F5344CB8AC3E}">
        <p14:creationId xmlns:p14="http://schemas.microsoft.com/office/powerpoint/2010/main" val="2664613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105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audio>
              <p:cMediaNode vol="80000">
                <p:cTn id="6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  <p:bldLst>
      <p:bldP spid="25" grpId="0" animBg="1"/>
      <p:bldP spid="30" grpId="0" animBg="1"/>
      <p:bldP spid="33" grpId="0" animBg="1"/>
      <p:bldP spid="26" grpId="0" animBg="1"/>
      <p:bldP spid="32" grpId="0" animBg="1"/>
      <p:bldP spid="31" grpId="0" animBg="1"/>
      <p:bldP spid="34" grpId="0" animBg="1"/>
      <p:bldP spid="27" grpId="0" animBg="1"/>
      <p:bldP spid="28" grpId="0" animBg="1"/>
      <p:bldP spid="2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9000">
              <a:srgbClr val="00B9FF">
                <a:alpha val="51098"/>
              </a:srgbClr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5792D4E9-63CA-CF47-8412-6719809AD6E6}"/>
              </a:ext>
            </a:extLst>
          </p:cNvPr>
          <p:cNvSpPr txBox="1"/>
          <p:nvPr/>
        </p:nvSpPr>
        <p:spPr>
          <a:xfrm>
            <a:off x="4852249" y="908357"/>
            <a:ext cx="6784808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rgbClr val="002060"/>
                </a:solidFill>
                <a:latin typeface="SASSOON PRIMARY" pitchFamily="2" charset="0"/>
              </a:rPr>
              <a:t>ti </a:t>
            </a:r>
            <a:r>
              <a:rPr lang="en-GB" b="1" dirty="0">
                <a:solidFill>
                  <a:srgbClr val="002060"/>
                </a:solidFill>
                <a:latin typeface="SASSOON PRIMARY" pitchFamily="2" charset="0"/>
              </a:rPr>
              <a:t>  </a:t>
            </a:r>
            <a:r>
              <a:rPr lang="en-GB" sz="2000" b="1" dirty="0">
                <a:solidFill>
                  <a:srgbClr val="002060"/>
                </a:solidFill>
                <a:latin typeface="SASSOON PRIMARY" pitchFamily="2" charset="0"/>
              </a:rPr>
              <a:t>   </a:t>
            </a:r>
            <a:r>
              <a:rPr lang="en-GB" sz="2000" dirty="0">
                <a:solidFill>
                  <a:srgbClr val="002060"/>
                </a:solidFill>
                <a:latin typeface="SASSOON PRIMARY" pitchFamily="2" charset="0"/>
              </a:rPr>
              <a:t>=  </a:t>
            </a:r>
            <a:r>
              <a:rPr lang="en-GB" sz="2000" b="1" dirty="0">
                <a:solidFill>
                  <a:srgbClr val="002060"/>
                </a:solidFill>
                <a:latin typeface="SASSOON PRIMARY" pitchFamily="2" charset="0"/>
              </a:rPr>
              <a:t>informal, singular, someone you know well           </a:t>
            </a:r>
          </a:p>
          <a:p>
            <a:r>
              <a:rPr lang="en-GB" sz="2000" i="1" dirty="0">
                <a:solidFill>
                  <a:srgbClr val="002060"/>
                </a:solidFill>
                <a:latin typeface="SASSOON PRIMARY" pitchFamily="2" charset="0"/>
              </a:rPr>
              <a:t>             </a:t>
            </a:r>
            <a:r>
              <a:rPr lang="en-GB" sz="2000" dirty="0">
                <a:solidFill>
                  <a:srgbClr val="002060"/>
                </a:solidFill>
                <a:latin typeface="SASSOON PRIMARY" pitchFamily="2" charset="0"/>
              </a:rPr>
              <a:t>(a friend, relative or learner)</a:t>
            </a:r>
          </a:p>
          <a:p>
            <a:endParaRPr lang="en-GB" sz="2000" dirty="0">
              <a:solidFill>
                <a:srgbClr val="002060"/>
              </a:solidFill>
              <a:latin typeface="SASSOON PRIMARY" pitchFamily="2" charset="0"/>
            </a:endParaRPr>
          </a:p>
          <a:p>
            <a:endParaRPr lang="en-GB" sz="2000" dirty="0">
              <a:solidFill>
                <a:srgbClr val="002060"/>
              </a:solidFill>
              <a:latin typeface="SASSOON PRIMARY" pitchFamily="2" charset="0"/>
            </a:endParaRPr>
          </a:p>
          <a:p>
            <a:endParaRPr lang="en-GB" b="1" dirty="0">
              <a:solidFill>
                <a:srgbClr val="002060"/>
              </a:solidFill>
              <a:latin typeface="SASSOON PRIMARY" pitchFamily="2" charset="0"/>
            </a:endParaRPr>
          </a:p>
          <a:p>
            <a:endParaRPr lang="en-GB" b="1" dirty="0">
              <a:solidFill>
                <a:srgbClr val="002060"/>
              </a:solidFill>
              <a:latin typeface="SASSOON PRIMARY" pitchFamily="2" charset="0"/>
            </a:endParaRPr>
          </a:p>
          <a:p>
            <a:endParaRPr lang="en-GB" sz="1000" b="1" dirty="0">
              <a:solidFill>
                <a:srgbClr val="002060"/>
              </a:solidFill>
              <a:latin typeface="SASSOON PRIMARY" pitchFamily="2" charset="0"/>
            </a:endParaRPr>
          </a:p>
          <a:p>
            <a:r>
              <a:rPr lang="en-GB" sz="3200" b="1" dirty="0">
                <a:solidFill>
                  <a:srgbClr val="002060"/>
                </a:solidFill>
                <a:latin typeface="SASSOON PRIMARY" pitchFamily="2" charset="0"/>
              </a:rPr>
              <a:t>chi  </a:t>
            </a:r>
            <a:r>
              <a:rPr lang="en-GB" sz="2000" dirty="0">
                <a:solidFill>
                  <a:srgbClr val="002060"/>
                </a:solidFill>
                <a:latin typeface="SASSOON PRIMARY" pitchFamily="2" charset="0"/>
              </a:rPr>
              <a:t>=  </a:t>
            </a:r>
            <a:r>
              <a:rPr lang="en-GB" sz="2000" b="1" dirty="0">
                <a:solidFill>
                  <a:srgbClr val="002060"/>
                </a:solidFill>
                <a:latin typeface="SASSOON PRIMARY" pitchFamily="2" charset="0"/>
              </a:rPr>
              <a:t>plural</a:t>
            </a:r>
            <a:r>
              <a:rPr lang="en-GB" sz="2000" dirty="0">
                <a:solidFill>
                  <a:srgbClr val="002060"/>
                </a:solidFill>
                <a:latin typeface="SASSOON PRIMARY" pitchFamily="2" charset="0"/>
              </a:rPr>
              <a:t> (when addressing a class or group of learners)</a:t>
            </a:r>
            <a:br>
              <a:rPr lang="en-GB" sz="2000" dirty="0">
                <a:solidFill>
                  <a:srgbClr val="002060"/>
                </a:solidFill>
                <a:latin typeface="SASSOON PRIMARY" pitchFamily="2" charset="0"/>
              </a:rPr>
            </a:br>
            <a:endParaRPr lang="en-GB" sz="2000" dirty="0">
              <a:solidFill>
                <a:srgbClr val="002060"/>
              </a:solidFill>
              <a:latin typeface="SASSOON PRIMARY" pitchFamily="2" charset="0"/>
            </a:endParaRPr>
          </a:p>
          <a:p>
            <a:pPr algn="ctr"/>
            <a:r>
              <a:rPr lang="en-GB" sz="2000" b="1" dirty="0">
                <a:solidFill>
                  <a:srgbClr val="FF3C61"/>
                </a:solidFill>
                <a:latin typeface="SASSOON PRIMARY" pitchFamily="2" charset="0"/>
              </a:rPr>
              <a:t>neu </a:t>
            </a:r>
            <a:r>
              <a:rPr lang="en-GB" sz="2000" i="1" dirty="0">
                <a:solidFill>
                  <a:srgbClr val="FF3C61"/>
                </a:solidFill>
                <a:latin typeface="SASSOON PRIMARY" pitchFamily="2" charset="0"/>
              </a:rPr>
              <a:t>(or)</a:t>
            </a:r>
          </a:p>
          <a:p>
            <a:pPr algn="ctr"/>
            <a:endParaRPr lang="en-GB" sz="2000" dirty="0">
              <a:solidFill>
                <a:srgbClr val="002060"/>
              </a:solidFill>
              <a:latin typeface="SASSOON PRIMARY" pitchFamily="2" charset="0"/>
            </a:endParaRPr>
          </a:p>
          <a:p>
            <a:r>
              <a:rPr lang="en-GB" sz="3200" b="1" dirty="0">
                <a:solidFill>
                  <a:srgbClr val="002060"/>
                </a:solidFill>
                <a:latin typeface="SASSOON PRIMARY" pitchFamily="2" charset="0"/>
              </a:rPr>
              <a:t>chi </a:t>
            </a:r>
            <a:r>
              <a:rPr lang="en-GB" b="1" dirty="0">
                <a:solidFill>
                  <a:srgbClr val="002060"/>
                </a:solidFill>
                <a:latin typeface="SASSOON PRIMARY" pitchFamily="2" charset="0"/>
              </a:rPr>
              <a:t>  </a:t>
            </a:r>
            <a:r>
              <a:rPr lang="en-GB" sz="2000" dirty="0">
                <a:solidFill>
                  <a:srgbClr val="002060"/>
                </a:solidFill>
                <a:latin typeface="SASSOON PRIMARY" pitchFamily="2" charset="0"/>
              </a:rPr>
              <a:t>=  </a:t>
            </a:r>
            <a:r>
              <a:rPr lang="en-GB" sz="2000" b="1" dirty="0">
                <a:solidFill>
                  <a:srgbClr val="002060"/>
                </a:solidFill>
                <a:latin typeface="SASSOON PRIMARY" pitchFamily="2" charset="0"/>
              </a:rPr>
              <a:t>formal, someone of authority, someone you </a:t>
            </a:r>
          </a:p>
          <a:p>
            <a:r>
              <a:rPr lang="en-GB" sz="2000" b="1" dirty="0">
                <a:solidFill>
                  <a:srgbClr val="002060"/>
                </a:solidFill>
                <a:latin typeface="SASSOON PRIMARY" pitchFamily="2" charset="0"/>
              </a:rPr>
              <a:t>             don’t know well </a:t>
            </a:r>
            <a:r>
              <a:rPr lang="en-GB" sz="2000" dirty="0">
                <a:solidFill>
                  <a:srgbClr val="002060"/>
                </a:solidFill>
                <a:latin typeface="SASSOON PRIMARY" pitchFamily="2" charset="0"/>
              </a:rPr>
              <a:t>(parent, Head, or visitor to school)</a:t>
            </a:r>
          </a:p>
          <a:p>
            <a:br>
              <a:rPr lang="en-GB" dirty="0">
                <a:latin typeface="SASSOON PRIMARY" pitchFamily="2" charset="0"/>
              </a:rPr>
            </a:br>
            <a:endParaRPr lang="en-US" dirty="0">
              <a:latin typeface="SASSOON PRIMARY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EB8953-EC52-C242-B58B-221E1DD7FD9A}"/>
              </a:ext>
            </a:extLst>
          </p:cNvPr>
          <p:cNvSpPr txBox="1"/>
          <p:nvPr/>
        </p:nvSpPr>
        <p:spPr>
          <a:xfrm>
            <a:off x="419099" y="400050"/>
            <a:ext cx="2049781" cy="1323439"/>
          </a:xfrm>
          <a:prstGeom prst="rect">
            <a:avLst/>
          </a:prstGeom>
          <a:gradFill>
            <a:gsLst>
              <a:gs pos="100000">
                <a:srgbClr val="00B9FF">
                  <a:alpha val="49559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SASSOON PRIMARY" pitchFamily="2" charset="0"/>
              </a:rPr>
              <a:t>Ti</a:t>
            </a:r>
            <a:r>
              <a:rPr lang="en-US" sz="3600" b="1" dirty="0">
                <a:solidFill>
                  <a:srgbClr val="002060"/>
                </a:solidFill>
                <a:latin typeface="SASSOON PRIMARY" pitchFamily="2" charset="0"/>
              </a:rPr>
              <a:t> / Chi</a:t>
            </a:r>
            <a:br>
              <a:rPr lang="en-US" sz="3600" b="1" dirty="0">
                <a:solidFill>
                  <a:srgbClr val="002060"/>
                </a:solidFill>
                <a:latin typeface="SASSOON PRIMARY" pitchFamily="2" charset="0"/>
              </a:rPr>
            </a:br>
            <a:r>
              <a:rPr lang="en-US" sz="36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2400" i="1" dirty="0">
                <a:solidFill>
                  <a:srgbClr val="002060"/>
                </a:solidFill>
                <a:latin typeface="SASSOON PRIMARY" pitchFamily="2" charset="0"/>
              </a:rPr>
              <a:t>You</a:t>
            </a:r>
          </a:p>
        </p:txBody>
      </p:sp>
      <p:pic>
        <p:nvPicPr>
          <p:cNvPr id="3" name="Picture 2" descr="A person holding a yellow board&#10;&#10;Description automatically generated with low confidence">
            <a:extLst>
              <a:ext uri="{FF2B5EF4-FFF2-40B4-BE49-F238E27FC236}">
                <a16:creationId xmlns:a16="http://schemas.microsoft.com/office/drawing/2014/main" id="{27C2193F-D6D6-AD4F-87A3-87967758AE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659" y="2179796"/>
            <a:ext cx="4524591" cy="467820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0246BBD-4AEE-CC46-9517-EE74802268B4}"/>
              </a:ext>
            </a:extLst>
          </p:cNvPr>
          <p:cNvSpPr txBox="1"/>
          <p:nvPr/>
        </p:nvSpPr>
        <p:spPr>
          <a:xfrm>
            <a:off x="1082602" y="5372492"/>
            <a:ext cx="3014704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002060"/>
                </a:solidFill>
                <a:latin typeface="SASSOON PRIMARY" pitchFamily="2" charset="0"/>
              </a:rPr>
              <a:t>Cofiwch!</a:t>
            </a:r>
            <a:r>
              <a:rPr lang="en-US" sz="2400" dirty="0">
                <a:solidFill>
                  <a:srgbClr val="002060"/>
                </a:solidFill>
                <a:latin typeface="SASSOON PRIMARY" pitchFamily="2" charset="0"/>
              </a:rPr>
              <a:t> Remember!</a:t>
            </a:r>
          </a:p>
          <a:p>
            <a:pPr algn="ctr"/>
            <a:endParaRPr lang="en-US" sz="2000" dirty="0">
              <a:solidFill>
                <a:srgbClr val="002060"/>
              </a:solidFill>
              <a:latin typeface="SASSOON PRIMARY" pitchFamily="2" charset="0"/>
            </a:endParaRPr>
          </a:p>
          <a:p>
            <a:pPr algn="ctr"/>
            <a:r>
              <a:rPr lang="en-US" sz="2000" dirty="0">
                <a:solidFill>
                  <a:srgbClr val="002060"/>
                </a:solidFill>
                <a:latin typeface="SASSOON PRIMARY" pitchFamily="2" charset="0"/>
              </a:rPr>
              <a:t>Yn Gymraeg, there are 3 ways of saying ‘</a:t>
            </a:r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</a:rPr>
              <a:t>you</a:t>
            </a:r>
            <a:r>
              <a:rPr lang="en-US" sz="2000" dirty="0">
                <a:solidFill>
                  <a:srgbClr val="002060"/>
                </a:solidFill>
                <a:latin typeface="SASSOON PRIMARY" pitchFamily="2" charset="0"/>
              </a:rPr>
              <a:t>’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65016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9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D9536CE3-4DE2-C640-B27E-945C7F477F4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52061" y="2169954"/>
            <a:ext cx="6934184" cy="4190066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5" name="Graphic 14" descr="Tick">
            <a:extLst>
              <a:ext uri="{FF2B5EF4-FFF2-40B4-BE49-F238E27FC236}">
                <a16:creationId xmlns:a16="http://schemas.microsoft.com/office/drawing/2014/main" id="{2F97CC6B-E87D-574D-A96E-47259722923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422357" y="3423257"/>
            <a:ext cx="914400" cy="914400"/>
          </a:xfrm>
          <a:prstGeom prst="rect">
            <a:avLst/>
          </a:prstGeom>
        </p:spPr>
      </p:pic>
      <p:pic>
        <p:nvPicPr>
          <p:cNvPr id="18" name="Graphic 17" descr="Tick">
            <a:extLst>
              <a:ext uri="{FF2B5EF4-FFF2-40B4-BE49-F238E27FC236}">
                <a16:creationId xmlns:a16="http://schemas.microsoft.com/office/drawing/2014/main" id="{018ABD89-DE00-654D-BD9D-28E459AE2B1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422357" y="4404686"/>
            <a:ext cx="914400" cy="914400"/>
          </a:xfrm>
          <a:prstGeom prst="rect">
            <a:avLst/>
          </a:prstGeom>
        </p:spPr>
      </p:pic>
      <p:pic>
        <p:nvPicPr>
          <p:cNvPr id="19" name="Graphic 18" descr="Tick">
            <a:extLst>
              <a:ext uri="{FF2B5EF4-FFF2-40B4-BE49-F238E27FC236}">
                <a16:creationId xmlns:a16="http://schemas.microsoft.com/office/drawing/2014/main" id="{2CA3742A-4FF8-4442-A2E6-CCA7E5EE233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422357" y="2441828"/>
            <a:ext cx="914400" cy="914400"/>
          </a:xfrm>
          <a:prstGeom prst="rect">
            <a:avLst/>
          </a:prstGeom>
        </p:spPr>
      </p:pic>
      <p:pic>
        <p:nvPicPr>
          <p:cNvPr id="20" name="Graphic 19" descr="Tick">
            <a:extLst>
              <a:ext uri="{FF2B5EF4-FFF2-40B4-BE49-F238E27FC236}">
                <a16:creationId xmlns:a16="http://schemas.microsoft.com/office/drawing/2014/main" id="{F270A7CF-352B-3747-A11E-D69BED77939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422357" y="5382353"/>
            <a:ext cx="914400" cy="9144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D9E65FA-B52D-2844-A242-5B01B4CADC99}"/>
              </a:ext>
            </a:extLst>
          </p:cNvPr>
          <p:cNvSpPr txBox="1"/>
          <p:nvPr/>
        </p:nvSpPr>
        <p:spPr>
          <a:xfrm>
            <a:off x="304817" y="304308"/>
            <a:ext cx="7261861" cy="1323439"/>
          </a:xfrm>
          <a:prstGeom prst="rect">
            <a:avLst/>
          </a:prstGeom>
          <a:gradFill>
            <a:gsLst>
              <a:gs pos="100000">
                <a:srgbClr val="00B9FF">
                  <a:alpha val="49559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SASSOON PRIMARY" pitchFamily="2" charset="0"/>
              </a:rPr>
              <a:t>Hybu’r</a:t>
            </a:r>
            <a:r>
              <a:rPr lang="en-US" sz="36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SASSOON PRIMARY" pitchFamily="2" charset="0"/>
              </a:rPr>
              <a:t>dysgwyr</a:t>
            </a:r>
            <a:r>
              <a:rPr lang="en-US" sz="3600" b="1" dirty="0">
                <a:solidFill>
                  <a:srgbClr val="002060"/>
                </a:solidFill>
                <a:latin typeface="SASSOON PRIMARY" pitchFamily="2" charset="0"/>
              </a:rPr>
              <a:t> a </a:t>
            </a:r>
            <a:r>
              <a:rPr lang="en-US" sz="3600" b="1" dirty="0" err="1">
                <a:solidFill>
                  <a:srgbClr val="002060"/>
                </a:solidFill>
                <a:latin typeface="SASSOON PRIMARY" pitchFamily="2" charset="0"/>
              </a:rPr>
              <a:t>chodi</a:t>
            </a:r>
            <a:r>
              <a:rPr lang="en-US" sz="36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SASSOON PRIMARY" pitchFamily="2" charset="0"/>
              </a:rPr>
              <a:t>safonau</a:t>
            </a:r>
            <a:br>
              <a:rPr lang="en-US" sz="3600" b="1" dirty="0">
                <a:solidFill>
                  <a:srgbClr val="002060"/>
                </a:solidFill>
                <a:latin typeface="SASSOON PRIMARY" pitchFamily="2" charset="0"/>
              </a:rPr>
            </a:br>
            <a:r>
              <a:rPr lang="en-US" sz="36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2400" i="1" dirty="0">
                <a:solidFill>
                  <a:srgbClr val="002060"/>
                </a:solidFill>
                <a:latin typeface="SASSOON PRIMARY" pitchFamily="2" charset="0"/>
              </a:rPr>
              <a:t>Encouraging learners and raising standards</a:t>
            </a:r>
          </a:p>
        </p:txBody>
      </p:sp>
      <p:pic>
        <p:nvPicPr>
          <p:cNvPr id="9" name="Picture 8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46914B5F-8FD2-C543-B597-FD5B451E2A9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8318" y="2899028"/>
            <a:ext cx="2887872" cy="3125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1208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242"/>
    </mc:Choice>
    <mc:Fallback xmlns="">
      <p:transition spd="slow" advTm="47242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9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14C09378-359F-1D48-BEEF-BDA00A1C37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3288" y="2070075"/>
            <a:ext cx="2879083" cy="2879083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7" name="Picture 6" descr="A picture containing icon&#10;&#10;Description automatically generated">
            <a:extLst>
              <a:ext uri="{FF2B5EF4-FFF2-40B4-BE49-F238E27FC236}">
                <a16:creationId xmlns:a16="http://schemas.microsoft.com/office/drawing/2014/main" id="{CEE73B0A-5EAC-874E-8FBD-D461DDA696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7006" y="2080050"/>
            <a:ext cx="2880360" cy="2869108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B9D8D8EF-C1A8-EC46-99D0-EE2800974C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51471" y="428851"/>
            <a:ext cx="2458496" cy="2397792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10B19FD-474B-E740-B3C8-9FED4F5CB085}"/>
              </a:ext>
            </a:extLst>
          </p:cNvPr>
          <p:cNvSpPr txBox="1"/>
          <p:nvPr/>
        </p:nvSpPr>
        <p:spPr>
          <a:xfrm>
            <a:off x="1066648" y="5391487"/>
            <a:ext cx="268118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b="1" dirty="0">
                <a:solidFill>
                  <a:srgbClr val="002060"/>
                </a:solidFill>
                <a:latin typeface="SASSOON PRIMARY" pitchFamily="2" charset="0"/>
              </a:rPr>
              <a:t>Bore da!</a:t>
            </a:r>
          </a:p>
          <a:p>
            <a:pPr algn="ctr"/>
            <a:r>
              <a:rPr lang="en-US" sz="2800" b="1" dirty="0">
                <a:solidFill>
                  <a:srgbClr val="002060"/>
                </a:solidFill>
                <a:latin typeface="SASSOON PRIMARY" pitchFamily="2" charset="0"/>
              </a:rPr>
              <a:t>Bore da, </a:t>
            </a:r>
            <a:r>
              <a:rPr lang="en-US" sz="2800" b="1" dirty="0">
                <a:solidFill>
                  <a:srgbClr val="FF0000"/>
                </a:solidFill>
                <a:latin typeface="SASSOON PRIMARY" pitchFamily="2" charset="0"/>
              </a:rPr>
              <a:t>b</a:t>
            </a:r>
            <a:r>
              <a:rPr lang="en-US" sz="2800" b="1" dirty="0">
                <a:solidFill>
                  <a:srgbClr val="002060"/>
                </a:solidFill>
                <a:latin typeface="SASSOON PRIMARY" pitchFamily="2" charset="0"/>
              </a:rPr>
              <a:t>awb!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30EFD70-36FB-0C45-AC43-6115AF3F2ECA}"/>
              </a:ext>
            </a:extLst>
          </p:cNvPr>
          <p:cNvSpPr txBox="1"/>
          <p:nvPr/>
        </p:nvSpPr>
        <p:spPr>
          <a:xfrm>
            <a:off x="8551471" y="2890562"/>
            <a:ext cx="24843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  <a:latin typeface="SASSOON PRIMARY" pitchFamily="2" charset="0"/>
              </a:rPr>
              <a:t>Noswaith</a:t>
            </a:r>
            <a:r>
              <a:rPr lang="en-US" sz="28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SASSOON PRIMARY" pitchFamily="2" charset="0"/>
              </a:rPr>
              <a:t>dda</a:t>
            </a:r>
            <a:endParaRPr lang="en-US" sz="2800" b="1" dirty="0">
              <a:solidFill>
                <a:srgbClr val="002060"/>
              </a:solidFill>
              <a:latin typeface="SASSOON PRIMARY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BA8EEE2-3009-DF4B-BEF3-145B7BA4D5FD}"/>
              </a:ext>
            </a:extLst>
          </p:cNvPr>
          <p:cNvSpPr txBox="1"/>
          <p:nvPr/>
        </p:nvSpPr>
        <p:spPr>
          <a:xfrm>
            <a:off x="4241241" y="5391487"/>
            <a:ext cx="369189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  <a:latin typeface="SASSOON PRIMARY" pitchFamily="2" charset="0"/>
              </a:rPr>
              <a:t>Prynhawn</a:t>
            </a:r>
            <a:r>
              <a:rPr lang="en-US" sz="2800" b="1" dirty="0">
                <a:solidFill>
                  <a:srgbClr val="002060"/>
                </a:solidFill>
                <a:latin typeface="SASSOON PRIMARY" pitchFamily="2" charset="0"/>
              </a:rPr>
              <a:t> da!</a:t>
            </a:r>
          </a:p>
          <a:p>
            <a:pPr algn="ctr"/>
            <a:r>
              <a:rPr lang="en-US" sz="2800" b="1" dirty="0" err="1">
                <a:solidFill>
                  <a:srgbClr val="002060"/>
                </a:solidFill>
                <a:latin typeface="SASSOON PRIMARY" pitchFamily="2" charset="0"/>
              </a:rPr>
              <a:t>Prynhawn</a:t>
            </a:r>
            <a:r>
              <a:rPr lang="en-US" sz="2800" b="1" dirty="0">
                <a:solidFill>
                  <a:srgbClr val="002060"/>
                </a:solidFill>
                <a:latin typeface="SASSOON PRIMARY" pitchFamily="2" charset="0"/>
              </a:rPr>
              <a:t> da, </a:t>
            </a:r>
            <a:r>
              <a:rPr lang="en-US" sz="2800" b="1" dirty="0">
                <a:solidFill>
                  <a:srgbClr val="FF0000"/>
                </a:solidFill>
                <a:latin typeface="SASSOON PRIMARY" pitchFamily="2" charset="0"/>
              </a:rPr>
              <a:t>b</a:t>
            </a:r>
            <a:r>
              <a:rPr lang="en-US" sz="2800" b="1" dirty="0">
                <a:solidFill>
                  <a:srgbClr val="002060"/>
                </a:solidFill>
                <a:latin typeface="SASSOON PRIMARY" pitchFamily="2" charset="0"/>
              </a:rPr>
              <a:t>awb!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146F39B-40AD-4345-A92B-D84270942EDC}"/>
              </a:ext>
            </a:extLst>
          </p:cNvPr>
          <p:cNvSpPr txBox="1"/>
          <p:nvPr/>
        </p:nvSpPr>
        <p:spPr>
          <a:xfrm>
            <a:off x="304817" y="304308"/>
            <a:ext cx="2769853" cy="1323439"/>
          </a:xfrm>
          <a:prstGeom prst="rect">
            <a:avLst/>
          </a:prstGeom>
          <a:gradFill>
            <a:gsLst>
              <a:gs pos="100000">
                <a:srgbClr val="00B9FF">
                  <a:alpha val="49559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SASSOON PRIMARY" pitchFamily="2" charset="0"/>
              </a:rPr>
              <a:t>Cyfarchion</a:t>
            </a:r>
            <a:br>
              <a:rPr lang="en-US" sz="3600" b="1" dirty="0">
                <a:solidFill>
                  <a:srgbClr val="002060"/>
                </a:solidFill>
                <a:latin typeface="SASSOON PRIMARY" pitchFamily="2" charset="0"/>
              </a:rPr>
            </a:br>
            <a:r>
              <a:rPr lang="en-US" sz="36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2400" i="1" dirty="0">
                <a:solidFill>
                  <a:srgbClr val="002060"/>
                </a:solidFill>
                <a:latin typeface="SASSOON PRIMARY" pitchFamily="2" charset="0"/>
              </a:rPr>
              <a:t>Greetings</a:t>
            </a: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F74EB5C6-AA79-184A-8405-C5D81BA948F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60461" y="3705828"/>
            <a:ext cx="2475408" cy="2486660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E6C01343-ED81-9D4E-AAE6-60CC16FB7BD5}"/>
              </a:ext>
            </a:extLst>
          </p:cNvPr>
          <p:cNvSpPr txBox="1"/>
          <p:nvPr/>
        </p:nvSpPr>
        <p:spPr>
          <a:xfrm>
            <a:off x="9125858" y="6266018"/>
            <a:ext cx="13356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b="1" dirty="0">
                <a:solidFill>
                  <a:srgbClr val="002060"/>
                </a:solidFill>
                <a:latin typeface="SASSOON PRIMARY" pitchFamily="2" charset="0"/>
              </a:rPr>
              <a:t>Nos da</a:t>
            </a:r>
          </a:p>
        </p:txBody>
      </p:sp>
    </p:spTree>
    <p:extLst>
      <p:ext uri="{BB962C8B-B14F-4D97-AF65-F5344CB8AC3E}">
        <p14:creationId xmlns:p14="http://schemas.microsoft.com/office/powerpoint/2010/main" val="5240707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9000">
              <a:srgbClr val="00B9FF">
                <a:alpha val="49960"/>
              </a:srgbClr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37E573F9-FA44-4B43-9FFE-1B0D86E313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3607" y="0"/>
            <a:ext cx="7638393" cy="685800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7AD5DF2-3DEB-FD4F-AF85-0EA9DDDE357B}"/>
              </a:ext>
            </a:extLst>
          </p:cNvPr>
          <p:cNvSpPr txBox="1"/>
          <p:nvPr/>
        </p:nvSpPr>
        <p:spPr>
          <a:xfrm>
            <a:off x="9920072" y="304308"/>
            <a:ext cx="1967111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2060"/>
                </a:solidFill>
                <a:latin typeface="SASSOON PRIMARY" pitchFamily="2" charset="0"/>
              </a:rPr>
              <a:t>p     &gt;     </a:t>
            </a:r>
            <a:r>
              <a:rPr lang="en-US" sz="2400" b="1" dirty="0">
                <a:solidFill>
                  <a:srgbClr val="FF0000"/>
                </a:solidFill>
                <a:latin typeface="SASSOON PRIMARY" pitchFamily="2" charset="0"/>
              </a:rPr>
              <a:t>b</a:t>
            </a:r>
          </a:p>
          <a:p>
            <a:endParaRPr lang="en-US" sz="2400" b="1" dirty="0">
              <a:latin typeface="SASSOON PRIMARY" pitchFamily="2" charset="0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SASSOON PRIMARY" pitchFamily="2" charset="0"/>
              </a:rPr>
              <a:t>t      &gt;</a:t>
            </a:r>
            <a:r>
              <a:rPr lang="en-US" sz="2400" b="1" dirty="0">
                <a:latin typeface="SASSOON PRIMARY" pitchFamily="2" charset="0"/>
              </a:rPr>
              <a:t>     </a:t>
            </a:r>
            <a:r>
              <a:rPr lang="en-US" sz="2400" b="1" dirty="0">
                <a:solidFill>
                  <a:srgbClr val="FF0000"/>
                </a:solidFill>
                <a:latin typeface="SASSOON PRIMARY" pitchFamily="2" charset="0"/>
              </a:rPr>
              <a:t>d</a:t>
            </a:r>
          </a:p>
          <a:p>
            <a:endParaRPr lang="en-US" sz="2400" b="1" dirty="0">
              <a:latin typeface="SASSOON PRIMARY" pitchFamily="2" charset="0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SASSOON PRIMARY" pitchFamily="2" charset="0"/>
              </a:rPr>
              <a:t>c      &gt;</a:t>
            </a:r>
            <a:r>
              <a:rPr lang="en-US" sz="2400" b="1" dirty="0">
                <a:latin typeface="SASSOON PRIMARY" pitchFamily="2" charset="0"/>
              </a:rPr>
              <a:t>     </a:t>
            </a:r>
            <a:r>
              <a:rPr lang="en-US" sz="2400" b="1" dirty="0">
                <a:solidFill>
                  <a:srgbClr val="FF0000"/>
                </a:solidFill>
                <a:latin typeface="SASSOON PRIMARY" pitchFamily="2" charset="0"/>
              </a:rPr>
              <a:t>g</a:t>
            </a:r>
          </a:p>
          <a:p>
            <a:endParaRPr lang="en-US" sz="2400" b="1" dirty="0">
              <a:latin typeface="SASSOON PRIMARY" pitchFamily="2" charset="0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SASSOON PRIMARY" pitchFamily="2" charset="0"/>
              </a:rPr>
              <a:t>b      &gt;</a:t>
            </a:r>
            <a:r>
              <a:rPr lang="en-US" sz="2400" b="1" dirty="0">
                <a:latin typeface="SASSOON PRIMARY" pitchFamily="2" charset="0"/>
              </a:rPr>
              <a:t>     </a:t>
            </a:r>
            <a:r>
              <a:rPr lang="en-US" sz="2400" b="1" dirty="0">
                <a:solidFill>
                  <a:srgbClr val="FF0000"/>
                </a:solidFill>
                <a:latin typeface="SASSOON PRIMARY" pitchFamily="2" charset="0"/>
              </a:rPr>
              <a:t>f</a:t>
            </a:r>
          </a:p>
          <a:p>
            <a:endParaRPr lang="en-US" sz="2400" b="1" dirty="0">
              <a:latin typeface="SASSOON PRIMARY" pitchFamily="2" charset="0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SASSOON PRIMARY" pitchFamily="2" charset="0"/>
              </a:rPr>
              <a:t>d      &gt;</a:t>
            </a:r>
            <a:r>
              <a:rPr lang="en-US" sz="2400" b="1" dirty="0">
                <a:latin typeface="SASSOON PRIMARY" pitchFamily="2" charset="0"/>
              </a:rPr>
              <a:t>     </a:t>
            </a:r>
            <a:r>
              <a:rPr lang="en-US" sz="2400" b="1" dirty="0">
                <a:solidFill>
                  <a:srgbClr val="FF0000"/>
                </a:solidFill>
                <a:latin typeface="SASSOON PRIMARY" pitchFamily="2" charset="0"/>
              </a:rPr>
              <a:t>dd</a:t>
            </a:r>
          </a:p>
          <a:p>
            <a:endParaRPr lang="en-US" sz="2400" b="1" dirty="0">
              <a:latin typeface="SASSOON PRIMARY" pitchFamily="2" charset="0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SASSOON PRIMARY" pitchFamily="2" charset="0"/>
              </a:rPr>
              <a:t>g      &gt;</a:t>
            </a:r>
            <a:r>
              <a:rPr lang="en-US" sz="2400" b="1" dirty="0">
                <a:latin typeface="SASSOON PRIMARY" pitchFamily="2" charset="0"/>
              </a:rPr>
              <a:t>     </a:t>
            </a:r>
            <a:r>
              <a:rPr lang="en-US" sz="2400" b="1" dirty="0">
                <a:solidFill>
                  <a:srgbClr val="FF0000"/>
                </a:solidFill>
                <a:latin typeface="SASSOON PRIMARY" pitchFamily="2" charset="0"/>
              </a:rPr>
              <a:t>-</a:t>
            </a:r>
          </a:p>
          <a:p>
            <a:endParaRPr lang="en-US" sz="2400" b="1" dirty="0">
              <a:latin typeface="SASSOON PRIMARY" pitchFamily="2" charset="0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SASSOON PRIMARY" pitchFamily="2" charset="0"/>
              </a:rPr>
              <a:t>m     &gt;</a:t>
            </a:r>
            <a:r>
              <a:rPr lang="en-US" sz="2400" b="1" dirty="0">
                <a:latin typeface="SASSOON PRIMARY" pitchFamily="2" charset="0"/>
              </a:rPr>
              <a:t>     </a:t>
            </a:r>
            <a:r>
              <a:rPr lang="en-US" sz="2400" b="1" dirty="0">
                <a:solidFill>
                  <a:srgbClr val="FF0000"/>
                </a:solidFill>
                <a:latin typeface="SASSOON PRIMARY" pitchFamily="2" charset="0"/>
              </a:rPr>
              <a:t>f</a:t>
            </a:r>
          </a:p>
          <a:p>
            <a:endParaRPr lang="en-US" sz="2400" b="1" dirty="0">
              <a:latin typeface="SASSOON PRIMARY" pitchFamily="2" charset="0"/>
            </a:endParaRPr>
          </a:p>
          <a:p>
            <a:r>
              <a:rPr lang="en-US" sz="2400" b="1" dirty="0" err="1">
                <a:solidFill>
                  <a:srgbClr val="002060"/>
                </a:solidFill>
                <a:latin typeface="SASSOON PRIMARY" pitchFamily="2" charset="0"/>
              </a:rPr>
              <a:t>ll</a:t>
            </a:r>
            <a:r>
              <a:rPr lang="en-US" sz="2400" b="1" dirty="0">
                <a:solidFill>
                  <a:srgbClr val="002060"/>
                </a:solidFill>
                <a:latin typeface="SASSOON PRIMARY" pitchFamily="2" charset="0"/>
              </a:rPr>
              <a:t>      &gt;     </a:t>
            </a:r>
            <a:r>
              <a:rPr lang="en-US" sz="2400" b="1" dirty="0">
                <a:solidFill>
                  <a:srgbClr val="FF0000"/>
                </a:solidFill>
                <a:latin typeface="SASSOON PRIMARY" pitchFamily="2" charset="0"/>
              </a:rPr>
              <a:t>l</a:t>
            </a:r>
          </a:p>
          <a:p>
            <a:endParaRPr lang="en-US" sz="2400" b="1" dirty="0">
              <a:latin typeface="SASSOON PRIMARY" pitchFamily="2" charset="0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SASSOON PRIMARY" pitchFamily="2" charset="0"/>
              </a:rPr>
              <a:t>rh     &gt;</a:t>
            </a:r>
            <a:r>
              <a:rPr lang="en-US" sz="2400" b="1" dirty="0">
                <a:latin typeface="SASSOON PRIMARY" pitchFamily="2" charset="0"/>
              </a:rPr>
              <a:t>     </a:t>
            </a:r>
            <a:r>
              <a:rPr lang="en-US" sz="2400" b="1" dirty="0">
                <a:solidFill>
                  <a:srgbClr val="FF0000"/>
                </a:solidFill>
                <a:latin typeface="SASSOON PRIMARY" pitchFamily="2" charset="0"/>
              </a:rPr>
              <a:t>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D4B50F7-7630-BE44-8A50-765C29B16AB1}"/>
              </a:ext>
            </a:extLst>
          </p:cNvPr>
          <p:cNvSpPr txBox="1"/>
          <p:nvPr/>
        </p:nvSpPr>
        <p:spPr>
          <a:xfrm>
            <a:off x="630077" y="1843040"/>
            <a:ext cx="1847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sz="2400" dirty="0">
              <a:latin typeface="SASSOON PRIMARY" pitchFamily="2" charset="0"/>
            </a:endParaRPr>
          </a:p>
          <a:p>
            <a:endParaRPr lang="en-US" sz="2400" dirty="0">
              <a:latin typeface="SASSOON PRIMARY" pitchFamily="2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47BB9B7-1991-AF42-B984-912D57C34545}"/>
              </a:ext>
            </a:extLst>
          </p:cNvPr>
          <p:cNvSpPr txBox="1"/>
          <p:nvPr/>
        </p:nvSpPr>
        <p:spPr>
          <a:xfrm>
            <a:off x="133421" y="2064228"/>
            <a:ext cx="5055800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  <a:latin typeface="SASSOON PRIMARY" pitchFamily="2" charset="0"/>
                <a:cs typeface="Cavolini" panose="03000502040302020204" pitchFamily="66" charset="0"/>
              </a:rPr>
              <a:t>Cofiwch</a:t>
            </a:r>
            <a:r>
              <a:rPr lang="en-US" sz="2400" b="1" dirty="0">
                <a:solidFill>
                  <a:srgbClr val="002060"/>
                </a:solidFill>
                <a:latin typeface="SASSOON PRIMARY" pitchFamily="2" charset="0"/>
                <a:cs typeface="Cavolini" panose="03000502040302020204" pitchFamily="66" charset="0"/>
              </a:rPr>
              <a:t>! </a:t>
            </a:r>
          </a:p>
          <a:p>
            <a:pPr algn="ctr"/>
            <a:endParaRPr lang="en-US" sz="2400" dirty="0">
              <a:solidFill>
                <a:srgbClr val="002060"/>
              </a:solidFill>
              <a:latin typeface="SASSOON PRIMARY" pitchFamily="2" charset="0"/>
              <a:cs typeface="Cavolini" panose="03000502040302020204" pitchFamily="66" charset="0"/>
            </a:endParaRPr>
          </a:p>
          <a:p>
            <a:pPr algn="ctr"/>
            <a:r>
              <a:rPr lang="en-US" sz="2400" dirty="0">
                <a:solidFill>
                  <a:srgbClr val="002060"/>
                </a:solidFill>
                <a:latin typeface="SASSOON PRIMARY" pitchFamily="2" charset="0"/>
                <a:cs typeface="Cavolini" panose="03000502040302020204" pitchFamily="66" charset="0"/>
              </a:rPr>
              <a:t>Mae </a:t>
            </a:r>
            <a:r>
              <a:rPr lang="en-US" sz="2400" dirty="0" err="1">
                <a:solidFill>
                  <a:srgbClr val="002060"/>
                </a:solidFill>
                <a:latin typeface="SASSOON PRIMARY" pitchFamily="2" charset="0"/>
                <a:cs typeface="Cavolini" panose="03000502040302020204" pitchFamily="66" charset="0"/>
              </a:rPr>
              <a:t>treiglad</a:t>
            </a:r>
            <a:r>
              <a:rPr lang="en-US" sz="2400" dirty="0">
                <a:solidFill>
                  <a:srgbClr val="002060"/>
                </a:solidFill>
                <a:latin typeface="SASSOON PRIMARY" pitchFamily="2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SASSOON PRIMARY" pitchFamily="2" charset="0"/>
                <a:cs typeface="Cavolini" panose="03000502040302020204" pitchFamily="66" charset="0"/>
              </a:rPr>
              <a:t>meddal</a:t>
            </a:r>
            <a:r>
              <a:rPr lang="en-US" sz="2400" dirty="0">
                <a:solidFill>
                  <a:srgbClr val="002060"/>
                </a:solidFill>
                <a:latin typeface="SASSOON PRIMARY" pitchFamily="2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SASSOON PRIMARY" pitchFamily="2" charset="0"/>
                <a:cs typeface="Cavolini" panose="03000502040302020204" pitchFamily="66" charset="0"/>
              </a:rPr>
              <a:t>ar</a:t>
            </a:r>
            <a:r>
              <a:rPr lang="en-US" sz="2400" dirty="0">
                <a:solidFill>
                  <a:srgbClr val="002060"/>
                </a:solidFill>
                <a:latin typeface="SASSOON PRIMARY" pitchFamily="2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SASSOON PRIMARY" pitchFamily="2" charset="0"/>
                <a:cs typeface="Cavolini" panose="03000502040302020204" pitchFamily="66" charset="0"/>
              </a:rPr>
              <a:t>ôl</a:t>
            </a:r>
            <a:r>
              <a:rPr lang="en-US" sz="2400" dirty="0">
                <a:solidFill>
                  <a:srgbClr val="002060"/>
                </a:solidFill>
                <a:latin typeface="SASSOON PRIMARY" pitchFamily="2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SASSOON PRIMARY" pitchFamily="2" charset="0"/>
                <a:cs typeface="Cavolini" panose="03000502040302020204" pitchFamily="66" charset="0"/>
              </a:rPr>
              <a:t>cyfarchiad</a:t>
            </a:r>
            <a:r>
              <a:rPr lang="en-US" sz="2400" dirty="0">
                <a:solidFill>
                  <a:srgbClr val="002060"/>
                </a:solidFill>
                <a:latin typeface="SASSOON PRIMARY" pitchFamily="2" charset="0"/>
                <a:cs typeface="Cavolini" panose="03000502040302020204" pitchFamily="66" charset="0"/>
              </a:rPr>
              <a:t>!</a:t>
            </a:r>
          </a:p>
          <a:p>
            <a:pPr algn="ctr"/>
            <a:r>
              <a:rPr lang="en-US" sz="2000" i="1" dirty="0">
                <a:solidFill>
                  <a:srgbClr val="002060"/>
                </a:solidFill>
                <a:latin typeface="SASSOON PRIMARY" pitchFamily="2" charset="0"/>
                <a:cs typeface="Cavolini" panose="03000502040302020204" pitchFamily="66" charset="0"/>
              </a:rPr>
              <a:t>(soft mutation after a greeting)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57BE93E-C2C8-6742-B25E-921F0E14B3CA}"/>
              </a:ext>
            </a:extLst>
          </p:cNvPr>
          <p:cNvSpPr txBox="1"/>
          <p:nvPr/>
        </p:nvSpPr>
        <p:spPr>
          <a:xfrm>
            <a:off x="304817" y="304308"/>
            <a:ext cx="4347193" cy="1323439"/>
          </a:xfrm>
          <a:prstGeom prst="rect">
            <a:avLst/>
          </a:prstGeom>
          <a:gradFill>
            <a:gsLst>
              <a:gs pos="100000">
                <a:srgbClr val="00B9FF">
                  <a:alpha val="49559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>
                <a:solidFill>
                  <a:srgbClr val="002060"/>
                </a:solidFill>
                <a:latin typeface="SASSOON PRIMARY" pitchFamily="2" charset="0"/>
              </a:rPr>
              <a:t>Y </a:t>
            </a:r>
            <a:r>
              <a:rPr lang="en-US" sz="3600" b="1" dirty="0" err="1">
                <a:solidFill>
                  <a:srgbClr val="002060"/>
                </a:solidFill>
                <a:latin typeface="SASSOON PRIMARY" pitchFamily="2" charset="0"/>
              </a:rPr>
              <a:t>Treiglad</a:t>
            </a:r>
            <a:r>
              <a:rPr lang="en-US" sz="36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SASSOON PRIMARY" pitchFamily="2" charset="0"/>
              </a:rPr>
              <a:t>Meddal</a:t>
            </a:r>
            <a:br>
              <a:rPr lang="en-US" sz="3600" b="1" dirty="0">
                <a:solidFill>
                  <a:srgbClr val="002060"/>
                </a:solidFill>
                <a:latin typeface="SASSOON PRIMARY" pitchFamily="2" charset="0"/>
              </a:rPr>
            </a:br>
            <a:r>
              <a:rPr lang="en-US" sz="36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2400" i="1" dirty="0">
                <a:solidFill>
                  <a:srgbClr val="002060"/>
                </a:solidFill>
                <a:latin typeface="SASSOON PRIMARY" pitchFamily="2" charset="0"/>
              </a:rPr>
              <a:t>The Soft Mutation</a:t>
            </a:r>
          </a:p>
        </p:txBody>
      </p:sp>
      <p:sp>
        <p:nvSpPr>
          <p:cNvPr id="18" name="Speech Bubble: Rectangle with Corners Rounded 4">
            <a:extLst>
              <a:ext uri="{FF2B5EF4-FFF2-40B4-BE49-F238E27FC236}">
                <a16:creationId xmlns:a16="http://schemas.microsoft.com/office/drawing/2014/main" id="{FEB3FAAB-6DFE-D443-909E-23E7A928B690}"/>
              </a:ext>
            </a:extLst>
          </p:cNvPr>
          <p:cNvSpPr/>
          <p:nvPr/>
        </p:nvSpPr>
        <p:spPr>
          <a:xfrm>
            <a:off x="907803" y="4160560"/>
            <a:ext cx="3141219" cy="1828760"/>
          </a:xfrm>
          <a:prstGeom prst="wedgeRoundRectCallout">
            <a:avLst>
              <a:gd name="adj1" fmla="val -48800"/>
              <a:gd name="adj2" fmla="val 29777"/>
              <a:gd name="adj3" fmla="val 16667"/>
            </a:avLst>
          </a:prstGeom>
          <a:gradFill>
            <a:gsLst>
              <a:gs pos="99000">
                <a:srgbClr val="FFFF00"/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Helo</a:t>
            </a:r>
            <a:r>
              <a:rPr lang="en-GB" sz="20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, </a:t>
            </a:r>
            <a:r>
              <a:rPr lang="en-GB" sz="20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b</a:t>
            </a:r>
            <a:r>
              <a:rPr lang="en-GB" sz="2000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lant</a:t>
            </a:r>
            <a:r>
              <a:rPr lang="en-GB" sz="20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!</a:t>
            </a:r>
          </a:p>
          <a:p>
            <a:pPr algn="ctr"/>
            <a:endParaRPr lang="en-GB" sz="2000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SASSOON PRIMARY" pitchFamily="2" charset="0"/>
              <a:cs typeface="Cavolini" panose="03000502040302020204" pitchFamily="66" charset="0"/>
            </a:endParaRPr>
          </a:p>
          <a:p>
            <a:pPr algn="ctr"/>
            <a:r>
              <a:rPr lang="en-GB" sz="20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Bore da, </a:t>
            </a:r>
            <a:r>
              <a:rPr lang="en-GB" sz="20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f</a:t>
            </a:r>
            <a:r>
              <a:rPr lang="en-GB" sz="2000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echgyn</a:t>
            </a:r>
            <a:r>
              <a:rPr lang="en-GB" sz="20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!</a:t>
            </a:r>
          </a:p>
          <a:p>
            <a:pPr algn="ctr"/>
            <a:endParaRPr lang="en-GB" sz="2000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SASSOON PRIMARY" pitchFamily="2" charset="0"/>
              <a:cs typeface="Cavolini" panose="03000502040302020204" pitchFamily="66" charset="0"/>
            </a:endParaRPr>
          </a:p>
          <a:p>
            <a:pPr algn="ctr"/>
            <a:r>
              <a:rPr lang="en-GB" sz="2000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Prynhawn</a:t>
            </a:r>
            <a:r>
              <a:rPr lang="en-GB" sz="20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 da </a:t>
            </a:r>
            <a:r>
              <a:rPr lang="en-GB" sz="20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f</a:t>
            </a:r>
            <a:r>
              <a:rPr lang="en-GB" sz="2000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erched</a:t>
            </a:r>
            <a:r>
              <a:rPr lang="en-GB" sz="20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 PRIMARY" pitchFamily="2" charset="0"/>
                <a:cs typeface="Cavolini" panose="03000502040302020204" pitchFamily="66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8889690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9000">
              <a:srgbClr val="00B9FF">
                <a:alpha val="49960"/>
              </a:srgbClr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5D4B50F7-7630-BE44-8A50-765C29B16AB1}"/>
              </a:ext>
            </a:extLst>
          </p:cNvPr>
          <p:cNvSpPr txBox="1"/>
          <p:nvPr/>
        </p:nvSpPr>
        <p:spPr>
          <a:xfrm>
            <a:off x="630077" y="1843040"/>
            <a:ext cx="1847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sz="2400" dirty="0">
              <a:latin typeface="SASSOON PRIMARY" pitchFamily="2" charset="0"/>
            </a:endParaRPr>
          </a:p>
          <a:p>
            <a:endParaRPr lang="en-US" sz="2400" dirty="0">
              <a:latin typeface="SASSOON PRIMARY" pitchFamily="2" charset="0"/>
            </a:endParaRPr>
          </a:p>
        </p:txBody>
      </p:sp>
      <p:pic>
        <p:nvPicPr>
          <p:cNvPr id="12" name="Picture 11" descr="Diagram&#10;&#10;Description automatically generated">
            <a:extLst>
              <a:ext uri="{FF2B5EF4-FFF2-40B4-BE49-F238E27FC236}">
                <a16:creationId xmlns:a16="http://schemas.microsoft.com/office/drawing/2014/main" id="{1855A0A8-9AAA-8541-A5DF-B332590171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4237" y="253256"/>
            <a:ext cx="9083525" cy="6351488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42666471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9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5D4B50F7-7630-BE44-8A50-765C29B16AB1}"/>
              </a:ext>
            </a:extLst>
          </p:cNvPr>
          <p:cNvSpPr txBox="1"/>
          <p:nvPr/>
        </p:nvSpPr>
        <p:spPr>
          <a:xfrm>
            <a:off x="630077" y="1843040"/>
            <a:ext cx="1847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sz="2400" dirty="0">
              <a:latin typeface="SASSOON PRIMARY" pitchFamily="2" charset="0"/>
            </a:endParaRPr>
          </a:p>
          <a:p>
            <a:endParaRPr lang="en-US" sz="2400" dirty="0">
              <a:latin typeface="SASSOON PRIMARY" pitchFamily="2" charset="0"/>
            </a:endParaRPr>
          </a:p>
        </p:txBody>
      </p:sp>
      <p:pic>
        <p:nvPicPr>
          <p:cNvPr id="29" name="Picture 28" descr="A person in a blue dress&#10;&#10;Description automatically generated with low confidence">
            <a:extLst>
              <a:ext uri="{FF2B5EF4-FFF2-40B4-BE49-F238E27FC236}">
                <a16:creationId xmlns:a16="http://schemas.microsoft.com/office/drawing/2014/main" id="{6D46AA41-4532-D54B-8DB8-DC72841ED7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720"/>
          <a:stretch/>
        </p:blipFill>
        <p:spPr>
          <a:xfrm>
            <a:off x="357280" y="2286000"/>
            <a:ext cx="3377359" cy="4572000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AB9D1623-4B5E-AB4E-AEED-81B073AAA7A9}"/>
              </a:ext>
            </a:extLst>
          </p:cNvPr>
          <p:cNvSpPr txBox="1"/>
          <p:nvPr/>
        </p:nvSpPr>
        <p:spPr>
          <a:xfrm>
            <a:off x="3922554" y="491490"/>
            <a:ext cx="7912166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Sut </a:t>
            </a: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</a:rPr>
              <a:t>rydych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 chi </a:t>
            </a: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</a:rPr>
              <a:t>heddiw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?                 Da </a:t>
            </a: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</a:rPr>
              <a:t>iawn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, </a:t>
            </a: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</a:rPr>
              <a:t>diolch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.</a:t>
            </a:r>
          </a:p>
          <a:p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                                              </a:t>
            </a: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</a:rPr>
              <a:t>Iawn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, </a:t>
            </a: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</a:rPr>
              <a:t>diolch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.</a:t>
            </a:r>
          </a:p>
          <a:p>
            <a:endParaRPr lang="en-US" sz="2800" dirty="0">
              <a:solidFill>
                <a:srgbClr val="002060"/>
              </a:solidFill>
              <a:latin typeface="SASSOON PRIMARY" pitchFamily="2" charset="0"/>
            </a:endParaRPr>
          </a:p>
          <a:p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Sut </a:t>
            </a: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</a:rPr>
              <a:t>rydych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 chi, </a:t>
            </a:r>
            <a:r>
              <a:rPr lang="en-US" sz="2800" b="1" dirty="0" err="1">
                <a:solidFill>
                  <a:srgbClr val="FF0000"/>
                </a:solidFill>
                <a:latin typeface="SASSOON PRIMARY" pitchFamily="2" charset="0"/>
              </a:rPr>
              <a:t>b</a:t>
            </a: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</a:rPr>
              <a:t>lant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?                   </a:t>
            </a: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</a:rPr>
              <a:t>Eitha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 da, </a:t>
            </a: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</a:rPr>
              <a:t>diolch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.</a:t>
            </a:r>
          </a:p>
          <a:p>
            <a:endParaRPr lang="en-US" sz="2800" dirty="0">
              <a:solidFill>
                <a:srgbClr val="002060"/>
              </a:solidFill>
              <a:latin typeface="SASSOON PRIMARY" pitchFamily="2" charset="0"/>
            </a:endParaRPr>
          </a:p>
          <a:p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Sut </a:t>
            </a: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</a:rPr>
              <a:t>rydych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 chi, </a:t>
            </a:r>
            <a:r>
              <a:rPr lang="en-US" sz="2800" b="1" dirty="0" err="1">
                <a:solidFill>
                  <a:srgbClr val="FF0000"/>
                </a:solidFill>
                <a:latin typeface="SASSOON PRIMARY" pitchFamily="2" charset="0"/>
              </a:rPr>
              <a:t>b</a:t>
            </a: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</a:rPr>
              <a:t>awb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?                   </a:t>
            </a: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</a:rPr>
              <a:t>Gweddol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.</a:t>
            </a:r>
          </a:p>
          <a:p>
            <a:endParaRPr lang="en-US" sz="2800" dirty="0">
              <a:solidFill>
                <a:srgbClr val="002060"/>
              </a:solidFill>
              <a:latin typeface="SASSOON PRIMARY" pitchFamily="2" charset="0"/>
            </a:endParaRPr>
          </a:p>
          <a:p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Sut </a:t>
            </a: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</a:rPr>
              <a:t>mae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?                                   </a:t>
            </a: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</a:rPr>
              <a:t>Wedi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</a:rPr>
              <a:t>blino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.</a:t>
            </a:r>
          </a:p>
          <a:p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</a:rPr>
              <a:t>Shwmae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?                                   </a:t>
            </a: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</a:rPr>
              <a:t>Ofnadwy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.</a:t>
            </a:r>
          </a:p>
          <a:p>
            <a:endParaRPr lang="en-US" sz="2800" dirty="0">
              <a:solidFill>
                <a:srgbClr val="002060"/>
              </a:solidFill>
              <a:latin typeface="SASSOON PRIMARY" pitchFamily="2" charset="0"/>
            </a:endParaRPr>
          </a:p>
          <a:p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A chi?                                       </a:t>
            </a:r>
            <a:r>
              <a:rPr lang="en-US" sz="2800" dirty="0" err="1">
                <a:solidFill>
                  <a:srgbClr val="002060"/>
                </a:solidFill>
                <a:latin typeface="SASSOON PRIMARY" pitchFamily="2" charset="0"/>
              </a:rPr>
              <a:t>Bendigedig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335769540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00B9FF">
                <a:alpha val="49846"/>
              </a:srgbClr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1914336-F65B-8643-98EA-CF722E4FF3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3607" y="0"/>
            <a:ext cx="7638393" cy="685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82E2759-E863-5748-B01D-5DFA427DD20A}"/>
              </a:ext>
            </a:extLst>
          </p:cNvPr>
          <p:cNvSpPr txBox="1"/>
          <p:nvPr/>
        </p:nvSpPr>
        <p:spPr>
          <a:xfrm>
            <a:off x="9114704" y="99363"/>
            <a:ext cx="2696572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solidFill>
                  <a:srgbClr val="002060"/>
                </a:solidFill>
                <a:latin typeface="SASSOON PRIMARY" pitchFamily="2" charset="0"/>
              </a:rPr>
              <a:t>Y Treiglad Meddal</a:t>
            </a:r>
          </a:p>
          <a:p>
            <a:pPr algn="ctr"/>
            <a:r>
              <a:rPr lang="en-US" dirty="0">
                <a:solidFill>
                  <a:srgbClr val="002060"/>
                </a:solidFill>
                <a:latin typeface="SASSOON PRIMARY" pitchFamily="2" charset="0"/>
              </a:rPr>
              <a:t>The Soft Mutation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7AD5DF2-3DEB-FD4F-AF85-0EA9DDDE357B}"/>
              </a:ext>
            </a:extLst>
          </p:cNvPr>
          <p:cNvSpPr txBox="1"/>
          <p:nvPr/>
        </p:nvSpPr>
        <p:spPr>
          <a:xfrm>
            <a:off x="9840063" y="1207307"/>
            <a:ext cx="1717137" cy="53245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</a:rPr>
              <a:t>p      &gt;</a:t>
            </a:r>
            <a:r>
              <a:rPr lang="en-US" sz="2000" b="1" dirty="0">
                <a:latin typeface="SASSOON PRIMARY" pitchFamily="2" charset="0"/>
              </a:rPr>
              <a:t>     </a:t>
            </a:r>
            <a:r>
              <a:rPr lang="en-US" sz="2000" b="1" dirty="0">
                <a:solidFill>
                  <a:srgbClr val="FF0000"/>
                </a:solidFill>
                <a:latin typeface="SASSOON PRIMARY" pitchFamily="2" charset="0"/>
              </a:rPr>
              <a:t>b</a:t>
            </a:r>
          </a:p>
          <a:p>
            <a:endParaRPr lang="en-US" sz="2000" b="1" dirty="0">
              <a:latin typeface="SASSOON PRIMARY" pitchFamily="2" charset="0"/>
            </a:endParaRPr>
          </a:p>
          <a:p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</a:rPr>
              <a:t>t       &gt;     </a:t>
            </a:r>
            <a:r>
              <a:rPr lang="en-US" sz="2000" b="1" dirty="0">
                <a:solidFill>
                  <a:srgbClr val="FF0000"/>
                </a:solidFill>
                <a:latin typeface="SASSOON PRIMARY" pitchFamily="2" charset="0"/>
              </a:rPr>
              <a:t>d</a:t>
            </a:r>
          </a:p>
          <a:p>
            <a:endParaRPr lang="en-US" sz="2000" b="1" dirty="0">
              <a:latin typeface="SASSOON PRIMARY" pitchFamily="2" charset="0"/>
            </a:endParaRPr>
          </a:p>
          <a:p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</a:rPr>
              <a:t>c       &gt;</a:t>
            </a:r>
            <a:r>
              <a:rPr lang="en-US" sz="2000" b="1" dirty="0">
                <a:latin typeface="SASSOON PRIMARY" pitchFamily="2" charset="0"/>
              </a:rPr>
              <a:t>     </a:t>
            </a:r>
            <a:r>
              <a:rPr lang="en-US" sz="2000" b="1" dirty="0">
                <a:solidFill>
                  <a:srgbClr val="FF0000"/>
                </a:solidFill>
                <a:latin typeface="SASSOON PRIMARY" pitchFamily="2" charset="0"/>
              </a:rPr>
              <a:t>g</a:t>
            </a:r>
          </a:p>
          <a:p>
            <a:endParaRPr lang="en-US" sz="2000" b="1" dirty="0">
              <a:latin typeface="SASSOON PRIMARY" pitchFamily="2" charset="0"/>
            </a:endParaRPr>
          </a:p>
          <a:p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</a:rPr>
              <a:t>b       &gt;</a:t>
            </a:r>
            <a:r>
              <a:rPr lang="en-US" sz="2000" b="1" dirty="0">
                <a:latin typeface="SASSOON PRIMARY" pitchFamily="2" charset="0"/>
              </a:rPr>
              <a:t>     </a:t>
            </a:r>
            <a:r>
              <a:rPr lang="en-US" sz="2000" b="1" dirty="0">
                <a:solidFill>
                  <a:srgbClr val="FF0000"/>
                </a:solidFill>
                <a:latin typeface="SASSOON PRIMARY" pitchFamily="2" charset="0"/>
              </a:rPr>
              <a:t>f</a:t>
            </a:r>
          </a:p>
          <a:p>
            <a:endParaRPr lang="en-US" sz="2000" b="1" dirty="0">
              <a:latin typeface="SASSOON PRIMARY" pitchFamily="2" charset="0"/>
            </a:endParaRPr>
          </a:p>
          <a:p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</a:rPr>
              <a:t>d       &gt;</a:t>
            </a:r>
            <a:r>
              <a:rPr lang="en-US" sz="2000" b="1" dirty="0">
                <a:latin typeface="SASSOON PRIMARY" pitchFamily="2" charset="0"/>
              </a:rPr>
              <a:t>     </a:t>
            </a:r>
            <a:r>
              <a:rPr lang="en-US" sz="2000" b="1" dirty="0">
                <a:solidFill>
                  <a:srgbClr val="FF0000"/>
                </a:solidFill>
                <a:latin typeface="SASSOON PRIMARY" pitchFamily="2" charset="0"/>
              </a:rPr>
              <a:t>dd</a:t>
            </a:r>
          </a:p>
          <a:p>
            <a:endParaRPr lang="en-US" sz="2000" b="1" dirty="0">
              <a:latin typeface="SASSOON PRIMARY" pitchFamily="2" charset="0"/>
            </a:endParaRPr>
          </a:p>
          <a:p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</a:rPr>
              <a:t>g       &gt;</a:t>
            </a:r>
            <a:r>
              <a:rPr lang="en-US" sz="2000" b="1" dirty="0">
                <a:latin typeface="SASSOON PRIMARY" pitchFamily="2" charset="0"/>
              </a:rPr>
              <a:t>      </a:t>
            </a:r>
            <a:r>
              <a:rPr lang="en-US" sz="2000" b="1" dirty="0">
                <a:solidFill>
                  <a:srgbClr val="FF0000"/>
                </a:solidFill>
                <a:latin typeface="SASSOON PRIMARY" pitchFamily="2" charset="0"/>
              </a:rPr>
              <a:t>-</a:t>
            </a:r>
          </a:p>
          <a:p>
            <a:endParaRPr lang="en-US" sz="2000" b="1" dirty="0">
              <a:latin typeface="SASSOON PRIMARY" pitchFamily="2" charset="0"/>
            </a:endParaRPr>
          </a:p>
          <a:p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</a:rPr>
              <a:t>m      &gt;</a:t>
            </a:r>
            <a:r>
              <a:rPr lang="en-US" sz="2000" b="1" dirty="0">
                <a:latin typeface="SASSOON PRIMARY" pitchFamily="2" charset="0"/>
              </a:rPr>
              <a:t>     </a:t>
            </a:r>
            <a:r>
              <a:rPr lang="en-US" sz="2000" b="1" dirty="0">
                <a:solidFill>
                  <a:srgbClr val="FF0000"/>
                </a:solidFill>
                <a:latin typeface="SASSOON PRIMARY" pitchFamily="2" charset="0"/>
              </a:rPr>
              <a:t>f</a:t>
            </a:r>
          </a:p>
          <a:p>
            <a:endParaRPr lang="en-US" sz="2000" b="1" dirty="0">
              <a:latin typeface="SASSOON PRIMARY" pitchFamily="2" charset="0"/>
            </a:endParaRPr>
          </a:p>
          <a:p>
            <a:r>
              <a:rPr lang="en-US" sz="2000" b="1" dirty="0" err="1">
                <a:solidFill>
                  <a:srgbClr val="002060"/>
                </a:solidFill>
                <a:latin typeface="SASSOON PRIMARY" pitchFamily="2" charset="0"/>
              </a:rPr>
              <a:t>ll</a:t>
            </a:r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</a:rPr>
              <a:t>       &gt;      </a:t>
            </a:r>
            <a:r>
              <a:rPr lang="en-US" sz="2000" b="1" dirty="0">
                <a:solidFill>
                  <a:srgbClr val="FF0000"/>
                </a:solidFill>
                <a:latin typeface="SASSOON PRIMARY" pitchFamily="2" charset="0"/>
              </a:rPr>
              <a:t>l</a:t>
            </a:r>
          </a:p>
          <a:p>
            <a:endParaRPr lang="en-US" sz="2000" b="1" dirty="0">
              <a:latin typeface="SASSOON PRIMARY" pitchFamily="2" charset="0"/>
            </a:endParaRPr>
          </a:p>
          <a:p>
            <a:r>
              <a:rPr lang="en-US" sz="2000" b="1" dirty="0">
                <a:solidFill>
                  <a:srgbClr val="002060"/>
                </a:solidFill>
                <a:latin typeface="SASSOON PRIMARY" pitchFamily="2" charset="0"/>
              </a:rPr>
              <a:t>rh      &gt;      </a:t>
            </a:r>
            <a:r>
              <a:rPr lang="en-US" sz="2000" b="1" dirty="0">
                <a:solidFill>
                  <a:srgbClr val="FF0000"/>
                </a:solidFill>
                <a:latin typeface="SASSOON PRIMARY" pitchFamily="2" charset="0"/>
              </a:rPr>
              <a:t>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D4B50F7-7630-BE44-8A50-765C29B16AB1}"/>
              </a:ext>
            </a:extLst>
          </p:cNvPr>
          <p:cNvSpPr txBox="1"/>
          <p:nvPr/>
        </p:nvSpPr>
        <p:spPr>
          <a:xfrm>
            <a:off x="630077" y="2323100"/>
            <a:ext cx="4051687" cy="38472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Rydw i’n </a:t>
            </a:r>
            <a:r>
              <a:rPr lang="en-US" sz="2800" dirty="0">
                <a:solidFill>
                  <a:srgbClr val="FF0000"/>
                </a:solidFill>
                <a:latin typeface="SASSOON PRIMARY" pitchFamily="2" charset="0"/>
              </a:rPr>
              <a:t>dd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a</a:t>
            </a:r>
            <a:r>
              <a:rPr lang="en-US" sz="2800" dirty="0">
                <a:latin typeface="SASSOON PRIMARY" pitchFamily="2" charset="0"/>
              </a:rPr>
              <a:t> 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iawn, diolch!</a:t>
            </a:r>
          </a:p>
          <a:p>
            <a:endParaRPr lang="en-US" sz="2800" dirty="0">
              <a:latin typeface="SASSOON PRIMARY" pitchFamily="2" charset="0"/>
            </a:endParaRPr>
          </a:p>
          <a:p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Dw i’n </a:t>
            </a:r>
            <a:r>
              <a:rPr lang="en-US" sz="2800" dirty="0">
                <a:solidFill>
                  <a:srgbClr val="FF0000"/>
                </a:solidFill>
                <a:latin typeface="SASSOON PRIMARY" pitchFamily="2" charset="0"/>
              </a:rPr>
              <a:t>f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endigedig! </a:t>
            </a:r>
          </a:p>
          <a:p>
            <a:endParaRPr lang="en-US" sz="2800" dirty="0">
              <a:latin typeface="SASSOON PRIMARY" pitchFamily="2" charset="0"/>
            </a:endParaRPr>
          </a:p>
          <a:p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Rydw i’n </a:t>
            </a:r>
            <a:r>
              <a:rPr lang="en-US" sz="2800" dirty="0">
                <a:solidFill>
                  <a:srgbClr val="FF0000"/>
                </a:solidFill>
                <a:latin typeface="SASSOON PRIMARY" pitchFamily="2" charset="0"/>
              </a:rPr>
              <a:t>_</a:t>
            </a:r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weddol.</a:t>
            </a:r>
          </a:p>
          <a:p>
            <a:endParaRPr lang="en-US" sz="2800" dirty="0">
              <a:latin typeface="SASSOON PRIMARY" pitchFamily="2" charset="0"/>
            </a:endParaRPr>
          </a:p>
          <a:p>
            <a:r>
              <a:rPr lang="en-US" sz="2800" dirty="0">
                <a:solidFill>
                  <a:srgbClr val="002060"/>
                </a:solidFill>
                <a:latin typeface="SASSOON PRIMARY" pitchFamily="2" charset="0"/>
              </a:rPr>
              <a:t>Dw i wedi blino.</a:t>
            </a:r>
          </a:p>
          <a:p>
            <a:endParaRPr lang="en-US" sz="2400" dirty="0">
              <a:latin typeface="SASSOON PRIMARY" pitchFamily="2" charset="0"/>
            </a:endParaRPr>
          </a:p>
          <a:p>
            <a:endParaRPr lang="en-US" sz="2400" dirty="0">
              <a:latin typeface="SASSOON PRIMARY" pitchFamily="2" charset="0"/>
            </a:endParaRP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4E2F2E3F-FFCE-7D47-B509-28572B86EF15}"/>
              </a:ext>
            </a:extLst>
          </p:cNvPr>
          <p:cNvSpPr/>
          <p:nvPr/>
        </p:nvSpPr>
        <p:spPr>
          <a:xfrm>
            <a:off x="630077" y="390035"/>
            <a:ext cx="3078803" cy="1062970"/>
          </a:xfrm>
          <a:prstGeom prst="roundRect">
            <a:avLst/>
          </a:prstGeom>
          <a:gradFill>
            <a:gsLst>
              <a:gs pos="98000">
                <a:srgbClr val="FFFF00"/>
              </a:gs>
              <a:gs pos="0">
                <a:schemeClr val="bg1"/>
              </a:gs>
            </a:gsLst>
            <a:lin ang="5400000" scaled="1"/>
          </a:gradFill>
          <a:ln w="190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>
                <a:solidFill>
                  <a:srgbClr val="002060"/>
                </a:solidFill>
                <a:latin typeface="SASSOON PRIMARY" pitchFamily="2" charset="0"/>
              </a:rPr>
              <a:t>Adjectives mutate softly after ‘yn’</a:t>
            </a:r>
          </a:p>
        </p:txBody>
      </p:sp>
    </p:spTree>
    <p:extLst>
      <p:ext uri="{BB962C8B-B14F-4D97-AF65-F5344CB8AC3E}">
        <p14:creationId xmlns:p14="http://schemas.microsoft.com/office/powerpoint/2010/main" val="7334876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00B9FF">
                <a:alpha val="49846"/>
              </a:srgbClr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4">
            <a:extLst>
              <a:ext uri="{FF2B5EF4-FFF2-40B4-BE49-F238E27FC236}">
                <a16:creationId xmlns:a16="http://schemas.microsoft.com/office/drawing/2014/main" id="{2176C5EE-ADD4-BF42-9318-CFE0C39678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33614" y="1220251"/>
            <a:ext cx="7632700" cy="6994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72000" rIns="0" bIns="72000">
            <a:spAutoFit/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  <a:ea typeface="Sassoon Infant Rg"/>
                <a:cs typeface="Cavolini" panose="03000502040302020204" pitchFamily="66" charset="0"/>
              </a:rPr>
              <a:t>Cliciwch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  <a:ea typeface="Sassoon Infant Rg"/>
                <a:cs typeface="Cavolini" panose="03000502040302020204" pitchFamily="66" charset="0"/>
              </a:rPr>
              <a:t> </a:t>
            </a: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  <a:ea typeface="Sassoon Infant Rg"/>
                <a:cs typeface="Cavolini" panose="03000502040302020204" pitchFamily="66" charset="0"/>
              </a:rPr>
              <a:t>ar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  <a:ea typeface="Sassoon Infant Rg"/>
                <a:cs typeface="Cavolini" panose="03000502040302020204" pitchFamily="66" charset="0"/>
              </a:rPr>
              <a:t> y </a:t>
            </a: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  <a:ea typeface="Sassoon Infant Rg"/>
                <a:cs typeface="Cavolini" panose="03000502040302020204" pitchFamily="66" charset="0"/>
              </a:rPr>
              <a:t>cardiau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  <a:ea typeface="Sassoon Infant Rg"/>
                <a:cs typeface="Cavolini" panose="03000502040302020204" pitchFamily="66" charset="0"/>
              </a:rPr>
              <a:t> </a:t>
            </a: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  <a:ea typeface="Sassoon Infant Rg"/>
                <a:cs typeface="Cavolini" panose="03000502040302020204" pitchFamily="66" charset="0"/>
              </a:rPr>
              <a:t>isod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  <a:ea typeface="Sassoon Infant Rg"/>
                <a:cs typeface="Cavolini" panose="03000502040302020204" pitchFamily="66" charset="0"/>
              </a:rPr>
              <a:t> </a:t>
            </a: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  <a:ea typeface="Sassoon Infant Rg"/>
                <a:cs typeface="Cavolini" panose="03000502040302020204" pitchFamily="66" charset="0"/>
              </a:rPr>
              <a:t>i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  <a:ea typeface="Sassoon Infant Rg"/>
                <a:cs typeface="Cavolini" panose="03000502040302020204" pitchFamily="66" charset="0"/>
              </a:rPr>
              <a:t> </a:t>
            </a: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  <a:ea typeface="Sassoon Infant Rg"/>
                <a:cs typeface="Cavolini" panose="03000502040302020204" pitchFamily="66" charset="0"/>
              </a:rPr>
              <a:t>greu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  <a:ea typeface="Sassoon Infant Rg"/>
                <a:cs typeface="Cavolini" panose="03000502040302020204" pitchFamily="66" charset="0"/>
              </a:rPr>
              <a:t> </a:t>
            </a: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  <a:ea typeface="Sassoon Infant Rg"/>
                <a:cs typeface="Cavolini" panose="03000502040302020204" pitchFamily="66" charset="0"/>
              </a:rPr>
              <a:t>pâr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  <a:ea typeface="Sassoon Infant Rg"/>
                <a:cs typeface="Cavolini" panose="03000502040302020204" pitchFamily="66" charset="0"/>
              </a:rPr>
              <a:t>.   </a:t>
            </a:r>
          </a:p>
          <a:p>
            <a:pPr eaLnBrk="1" hangingPunct="1"/>
            <a:r>
              <a:rPr lang="en-GB" altLang="en-US" i="1" dirty="0">
                <a:solidFill>
                  <a:srgbClr val="002060"/>
                </a:solidFill>
                <a:latin typeface="SASSOON PRIMARY" pitchFamily="2" charset="0"/>
                <a:ea typeface="Sassoon Infant Rg"/>
                <a:cs typeface="Cavolini" panose="03000502040302020204" pitchFamily="66" charset="0"/>
              </a:rPr>
              <a:t>Click on the cards to create a pair. </a:t>
            </a:r>
          </a:p>
        </p:txBody>
      </p:sp>
      <p:sp>
        <p:nvSpPr>
          <p:cNvPr id="3" name="card 1">
            <a:extLst>
              <a:ext uri="{FF2B5EF4-FFF2-40B4-BE49-F238E27FC236}">
                <a16:creationId xmlns:a16="http://schemas.microsoft.com/office/drawing/2014/main" id="{D13502B8-51C9-5D4F-B476-5E25B80E02FF}"/>
              </a:ext>
            </a:extLst>
          </p:cNvPr>
          <p:cNvSpPr/>
          <p:nvPr/>
        </p:nvSpPr>
        <p:spPr>
          <a:xfrm>
            <a:off x="2263775" y="2108200"/>
            <a:ext cx="1422400" cy="1727200"/>
          </a:xfrm>
          <a:prstGeom prst="rect">
            <a:avLst/>
          </a:prstGeom>
          <a:solidFill>
            <a:srgbClr val="FFECA7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GB" altLang="en-US">
              <a:solidFill>
                <a:srgbClr val="000000"/>
              </a:solidFill>
              <a:latin typeface="Century Gothic" panose="020B0502020202020204" pitchFamily="34" charset="0"/>
            </a:endParaRPr>
          </a:p>
        </p:txBody>
      </p:sp>
      <p:pic>
        <p:nvPicPr>
          <p:cNvPr id="4" name="happy pic">
            <a:extLst>
              <a:ext uri="{FF2B5EF4-FFF2-40B4-BE49-F238E27FC236}">
                <a16:creationId xmlns:a16="http://schemas.microsoft.com/office/drawing/2014/main" id="{25D4E305-81C5-A548-B578-631F37477C63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6059"/>
          <a:stretch>
            <a:fillRect/>
          </a:stretch>
        </p:blipFill>
        <p:spPr bwMode="auto">
          <a:xfrm>
            <a:off x="2347914" y="2312988"/>
            <a:ext cx="1254125" cy="1465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op card 1">
            <a:extLst>
              <a:ext uri="{FF2B5EF4-FFF2-40B4-BE49-F238E27FC236}">
                <a16:creationId xmlns:a16="http://schemas.microsoft.com/office/drawing/2014/main" id="{80A7A9E1-00A9-1F45-9594-2A6871838D1C}"/>
              </a:ext>
            </a:extLst>
          </p:cNvPr>
          <p:cNvSpPr/>
          <p:nvPr/>
        </p:nvSpPr>
        <p:spPr>
          <a:xfrm>
            <a:off x="2257425" y="2108200"/>
            <a:ext cx="1422400" cy="1727200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7200" dirty="0">
                <a:latin typeface="SASSOON PRIMARY" pitchFamily="2" charset="0"/>
              </a:rPr>
              <a:t>?</a:t>
            </a:r>
          </a:p>
        </p:txBody>
      </p:sp>
      <p:sp>
        <p:nvSpPr>
          <p:cNvPr id="25" name="card 2">
            <a:extLst>
              <a:ext uri="{FF2B5EF4-FFF2-40B4-BE49-F238E27FC236}">
                <a16:creationId xmlns:a16="http://schemas.microsoft.com/office/drawing/2014/main" id="{252C15D0-DE5D-AC43-B6A9-543875F06804}"/>
              </a:ext>
            </a:extLst>
          </p:cNvPr>
          <p:cNvSpPr/>
          <p:nvPr/>
        </p:nvSpPr>
        <p:spPr>
          <a:xfrm>
            <a:off x="3825875" y="2108200"/>
            <a:ext cx="1422400" cy="1727200"/>
          </a:xfrm>
          <a:prstGeom prst="rect">
            <a:avLst/>
          </a:prstGeom>
          <a:solidFill>
            <a:srgbClr val="EFBBD9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GB" altLang="en-US">
              <a:solidFill>
                <a:srgbClr val="000000"/>
              </a:solidFill>
              <a:latin typeface="Century Gothic" panose="020B0502020202020204" pitchFamily="34" charset="0"/>
            </a:endParaRPr>
          </a:p>
        </p:txBody>
      </p:sp>
      <p:pic>
        <p:nvPicPr>
          <p:cNvPr id="6" name="sad Picture">
            <a:extLst>
              <a:ext uri="{FF2B5EF4-FFF2-40B4-BE49-F238E27FC236}">
                <a16:creationId xmlns:a16="http://schemas.microsoft.com/office/drawing/2014/main" id="{4F39D8A9-1471-8845-A6CF-B833BF20E188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5443"/>
          <a:stretch>
            <a:fillRect/>
          </a:stretch>
        </p:blipFill>
        <p:spPr bwMode="auto">
          <a:xfrm>
            <a:off x="3905250" y="2289176"/>
            <a:ext cx="1271588" cy="1489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" name="top card 2">
            <a:extLst>
              <a:ext uri="{FF2B5EF4-FFF2-40B4-BE49-F238E27FC236}">
                <a16:creationId xmlns:a16="http://schemas.microsoft.com/office/drawing/2014/main" id="{0E75265E-0D68-7043-8699-A2BFCA87CA9E}"/>
              </a:ext>
            </a:extLst>
          </p:cNvPr>
          <p:cNvSpPr/>
          <p:nvPr/>
        </p:nvSpPr>
        <p:spPr>
          <a:xfrm>
            <a:off x="3825875" y="2108200"/>
            <a:ext cx="1422400" cy="1727200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7200" dirty="0">
                <a:latin typeface="SASSOON PRIMARY" pitchFamily="2" charset="0"/>
              </a:rPr>
              <a:t>?</a:t>
            </a:r>
          </a:p>
        </p:txBody>
      </p:sp>
      <p:sp>
        <p:nvSpPr>
          <p:cNvPr id="27" name="card 3">
            <a:extLst>
              <a:ext uri="{FF2B5EF4-FFF2-40B4-BE49-F238E27FC236}">
                <a16:creationId xmlns:a16="http://schemas.microsoft.com/office/drawing/2014/main" id="{789E617E-28DB-6941-9EEF-ACC94B1387D2}"/>
              </a:ext>
            </a:extLst>
          </p:cNvPr>
          <p:cNvSpPr/>
          <p:nvPr/>
        </p:nvSpPr>
        <p:spPr>
          <a:xfrm>
            <a:off x="5387975" y="2108200"/>
            <a:ext cx="1422400" cy="1727200"/>
          </a:xfrm>
          <a:prstGeom prst="rect">
            <a:avLst/>
          </a:prstGeom>
          <a:solidFill>
            <a:srgbClr val="CEDF98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GB" altLang="en-US">
              <a:solidFill>
                <a:srgbClr val="000000"/>
              </a:solidFill>
              <a:latin typeface="Century Gothic" panose="020B0502020202020204" pitchFamily="34" charset="0"/>
            </a:endParaRPr>
          </a:p>
        </p:txBody>
      </p:sp>
      <p:pic>
        <p:nvPicPr>
          <p:cNvPr id="7" name="tired Picture">
            <a:extLst>
              <a:ext uri="{FF2B5EF4-FFF2-40B4-BE49-F238E27FC236}">
                <a16:creationId xmlns:a16="http://schemas.microsoft.com/office/drawing/2014/main" id="{498062DD-2B0C-1949-BCB2-1EA42D5D95D8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456238" y="2390776"/>
            <a:ext cx="1281112" cy="1387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" name="top card 3">
            <a:extLst>
              <a:ext uri="{FF2B5EF4-FFF2-40B4-BE49-F238E27FC236}">
                <a16:creationId xmlns:a16="http://schemas.microsoft.com/office/drawing/2014/main" id="{E9BD740E-7941-B24C-B9DD-EC9DED339D1E}"/>
              </a:ext>
            </a:extLst>
          </p:cNvPr>
          <p:cNvSpPr/>
          <p:nvPr/>
        </p:nvSpPr>
        <p:spPr>
          <a:xfrm>
            <a:off x="5387975" y="2108200"/>
            <a:ext cx="1422400" cy="1727200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7200" dirty="0">
                <a:latin typeface="SASSOON PRIMARY" pitchFamily="2" charset="0"/>
              </a:rPr>
              <a:t>?</a:t>
            </a:r>
          </a:p>
        </p:txBody>
      </p:sp>
      <p:sp>
        <p:nvSpPr>
          <p:cNvPr id="29" name="card 4">
            <a:extLst>
              <a:ext uri="{FF2B5EF4-FFF2-40B4-BE49-F238E27FC236}">
                <a16:creationId xmlns:a16="http://schemas.microsoft.com/office/drawing/2014/main" id="{831F20BA-5E43-EC41-A921-85253C05CA48}"/>
              </a:ext>
            </a:extLst>
          </p:cNvPr>
          <p:cNvSpPr/>
          <p:nvPr/>
        </p:nvSpPr>
        <p:spPr>
          <a:xfrm>
            <a:off x="6950075" y="2108200"/>
            <a:ext cx="1422400" cy="1727200"/>
          </a:xfrm>
          <a:prstGeom prst="rect">
            <a:avLst/>
          </a:prstGeom>
          <a:solidFill>
            <a:srgbClr val="CDB5D7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GB" altLang="en-US">
              <a:solidFill>
                <a:srgbClr val="000000"/>
              </a:solidFill>
              <a:latin typeface="Century Gothic" panose="020B0502020202020204" pitchFamily="34" charset="0"/>
            </a:endParaRPr>
          </a:p>
        </p:txBody>
      </p:sp>
      <p:pic>
        <p:nvPicPr>
          <p:cNvPr id="44" name="poorly/ill Picture">
            <a:extLst>
              <a:ext uri="{FF2B5EF4-FFF2-40B4-BE49-F238E27FC236}">
                <a16:creationId xmlns:a16="http://schemas.microsoft.com/office/drawing/2014/main" id="{77AD3BEB-D630-EB40-BF40-99B22DC24BEE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997700" y="2336800"/>
            <a:ext cx="1327150" cy="1441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" name="top card 4">
            <a:extLst>
              <a:ext uri="{FF2B5EF4-FFF2-40B4-BE49-F238E27FC236}">
                <a16:creationId xmlns:a16="http://schemas.microsoft.com/office/drawing/2014/main" id="{20807748-2540-794A-990C-2530560BBF3B}"/>
              </a:ext>
            </a:extLst>
          </p:cNvPr>
          <p:cNvSpPr/>
          <p:nvPr/>
        </p:nvSpPr>
        <p:spPr>
          <a:xfrm>
            <a:off x="6956425" y="2108200"/>
            <a:ext cx="1422400" cy="1727200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7200" dirty="0">
                <a:latin typeface="SASSOON PRIMARY" pitchFamily="2" charset="0"/>
              </a:rPr>
              <a:t>?</a:t>
            </a:r>
          </a:p>
        </p:txBody>
      </p:sp>
      <p:sp>
        <p:nvSpPr>
          <p:cNvPr id="31" name="card 5">
            <a:extLst>
              <a:ext uri="{FF2B5EF4-FFF2-40B4-BE49-F238E27FC236}">
                <a16:creationId xmlns:a16="http://schemas.microsoft.com/office/drawing/2014/main" id="{F3225B4D-C8C3-5B4A-A58F-9A750ED42C6D}"/>
              </a:ext>
            </a:extLst>
          </p:cNvPr>
          <p:cNvSpPr/>
          <p:nvPr/>
        </p:nvSpPr>
        <p:spPr>
          <a:xfrm>
            <a:off x="8512175" y="2108200"/>
            <a:ext cx="1422400" cy="1727200"/>
          </a:xfrm>
          <a:prstGeom prst="rect">
            <a:avLst/>
          </a:prstGeom>
          <a:solidFill>
            <a:srgbClr val="AFDEF7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GB" altLang="en-US">
              <a:solidFill>
                <a:srgbClr val="000000"/>
              </a:solidFill>
              <a:latin typeface="Century Gothic" panose="020B0502020202020204" pitchFamily="34" charset="0"/>
            </a:endParaRPr>
          </a:p>
        </p:txBody>
      </p:sp>
      <p:pic>
        <p:nvPicPr>
          <p:cNvPr id="45" name="excited Picture">
            <a:extLst>
              <a:ext uri="{FF2B5EF4-FFF2-40B4-BE49-F238E27FC236}">
                <a16:creationId xmlns:a16="http://schemas.microsoft.com/office/drawing/2014/main" id="{52F49CC3-3050-C246-A060-2518D2AEC14C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555039" y="2159000"/>
            <a:ext cx="1311275" cy="162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" name="top card 5">
            <a:extLst>
              <a:ext uri="{FF2B5EF4-FFF2-40B4-BE49-F238E27FC236}">
                <a16:creationId xmlns:a16="http://schemas.microsoft.com/office/drawing/2014/main" id="{11E80AA9-9051-F54C-9D84-24E63DA66A45}"/>
              </a:ext>
            </a:extLst>
          </p:cNvPr>
          <p:cNvSpPr/>
          <p:nvPr/>
        </p:nvSpPr>
        <p:spPr>
          <a:xfrm>
            <a:off x="8505825" y="2108200"/>
            <a:ext cx="1422400" cy="1727200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7200" dirty="0">
                <a:latin typeface="SASSOON PRIMARY" pitchFamily="2" charset="0"/>
              </a:rPr>
              <a:t>?</a:t>
            </a:r>
          </a:p>
        </p:txBody>
      </p:sp>
      <p:sp>
        <p:nvSpPr>
          <p:cNvPr id="33" name="card 6">
            <a:extLst>
              <a:ext uri="{FF2B5EF4-FFF2-40B4-BE49-F238E27FC236}">
                <a16:creationId xmlns:a16="http://schemas.microsoft.com/office/drawing/2014/main" id="{A71641E5-7DBC-5A49-98B0-39ABB3A52E15}"/>
              </a:ext>
            </a:extLst>
          </p:cNvPr>
          <p:cNvSpPr/>
          <p:nvPr/>
        </p:nvSpPr>
        <p:spPr>
          <a:xfrm>
            <a:off x="2263775" y="4165600"/>
            <a:ext cx="1422400" cy="1727200"/>
          </a:xfrm>
          <a:prstGeom prst="rect">
            <a:avLst/>
          </a:prstGeom>
          <a:solidFill>
            <a:srgbClr val="CDB5D7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</a:rPr>
              <a:t>Rydw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</a:rPr>
              <a:t>i’n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</a:rPr>
              <a:t>teimlo’n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</a:rPr>
              <a:t>sâl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</a:rPr>
              <a:t>. </a:t>
            </a:r>
          </a:p>
        </p:txBody>
      </p:sp>
      <p:sp>
        <p:nvSpPr>
          <p:cNvPr id="34" name="top card 6">
            <a:extLst>
              <a:ext uri="{FF2B5EF4-FFF2-40B4-BE49-F238E27FC236}">
                <a16:creationId xmlns:a16="http://schemas.microsoft.com/office/drawing/2014/main" id="{6CF258ED-3925-9C49-A60E-E78C84BE98FD}"/>
              </a:ext>
            </a:extLst>
          </p:cNvPr>
          <p:cNvSpPr/>
          <p:nvPr/>
        </p:nvSpPr>
        <p:spPr>
          <a:xfrm>
            <a:off x="2257425" y="4175125"/>
            <a:ext cx="1422400" cy="1727200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7200" dirty="0">
                <a:latin typeface="SASSOON PRIMARY" pitchFamily="2" charset="0"/>
              </a:rPr>
              <a:t>?</a:t>
            </a:r>
          </a:p>
        </p:txBody>
      </p:sp>
      <p:sp>
        <p:nvSpPr>
          <p:cNvPr id="35" name="card 7">
            <a:extLst>
              <a:ext uri="{FF2B5EF4-FFF2-40B4-BE49-F238E27FC236}">
                <a16:creationId xmlns:a16="http://schemas.microsoft.com/office/drawing/2014/main" id="{BCF573AC-EA1D-244D-B9A9-61C821CAF5D9}"/>
              </a:ext>
            </a:extLst>
          </p:cNvPr>
          <p:cNvSpPr/>
          <p:nvPr/>
        </p:nvSpPr>
        <p:spPr>
          <a:xfrm>
            <a:off x="3825875" y="4165600"/>
            <a:ext cx="1422400" cy="1727200"/>
          </a:xfrm>
          <a:prstGeom prst="rect">
            <a:avLst/>
          </a:prstGeom>
          <a:solidFill>
            <a:srgbClr val="AFDEF7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</a:rPr>
              <a:t>Rydw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</a:rPr>
              <a:t>i’n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</a:rPr>
              <a:t>fendigedig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</a:rPr>
              <a:t>.</a:t>
            </a:r>
          </a:p>
        </p:txBody>
      </p:sp>
      <p:sp>
        <p:nvSpPr>
          <p:cNvPr id="36" name="top card 7">
            <a:extLst>
              <a:ext uri="{FF2B5EF4-FFF2-40B4-BE49-F238E27FC236}">
                <a16:creationId xmlns:a16="http://schemas.microsoft.com/office/drawing/2014/main" id="{CD062E03-1FB5-C442-BDF8-139A38C2E092}"/>
              </a:ext>
            </a:extLst>
          </p:cNvPr>
          <p:cNvSpPr/>
          <p:nvPr/>
        </p:nvSpPr>
        <p:spPr>
          <a:xfrm>
            <a:off x="3844925" y="4175125"/>
            <a:ext cx="1422400" cy="1727200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7200" dirty="0">
                <a:latin typeface="SASSOON PRIMARY" pitchFamily="2" charset="0"/>
              </a:rPr>
              <a:t>?</a:t>
            </a:r>
          </a:p>
        </p:txBody>
      </p:sp>
      <p:sp>
        <p:nvSpPr>
          <p:cNvPr id="37" name="card 8">
            <a:extLst>
              <a:ext uri="{FF2B5EF4-FFF2-40B4-BE49-F238E27FC236}">
                <a16:creationId xmlns:a16="http://schemas.microsoft.com/office/drawing/2014/main" id="{8CFDE82D-075F-1545-99C7-5FECE7DF8803}"/>
              </a:ext>
            </a:extLst>
          </p:cNvPr>
          <p:cNvSpPr/>
          <p:nvPr/>
        </p:nvSpPr>
        <p:spPr>
          <a:xfrm>
            <a:off x="5387975" y="4165600"/>
            <a:ext cx="1422400" cy="1727200"/>
          </a:xfrm>
          <a:prstGeom prst="rect">
            <a:avLst/>
          </a:prstGeom>
          <a:solidFill>
            <a:srgbClr val="EFBBD9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</a:rPr>
              <a:t>Rydw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</a:rPr>
              <a:t>i’n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</a:rPr>
              <a:t>drist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</a:rPr>
              <a:t>. </a:t>
            </a:r>
          </a:p>
        </p:txBody>
      </p:sp>
      <p:sp>
        <p:nvSpPr>
          <p:cNvPr id="38" name="top card 8">
            <a:extLst>
              <a:ext uri="{FF2B5EF4-FFF2-40B4-BE49-F238E27FC236}">
                <a16:creationId xmlns:a16="http://schemas.microsoft.com/office/drawing/2014/main" id="{76BF55C4-6715-0E43-A17D-D10E9233B017}"/>
              </a:ext>
            </a:extLst>
          </p:cNvPr>
          <p:cNvSpPr/>
          <p:nvPr/>
        </p:nvSpPr>
        <p:spPr>
          <a:xfrm>
            <a:off x="5380038" y="4175125"/>
            <a:ext cx="1422400" cy="1727200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7200" dirty="0">
                <a:latin typeface="SASSOON PRIMARY" pitchFamily="2" charset="0"/>
              </a:rPr>
              <a:t>?</a:t>
            </a:r>
          </a:p>
        </p:txBody>
      </p:sp>
      <p:sp>
        <p:nvSpPr>
          <p:cNvPr id="39" name="card 9">
            <a:extLst>
              <a:ext uri="{FF2B5EF4-FFF2-40B4-BE49-F238E27FC236}">
                <a16:creationId xmlns:a16="http://schemas.microsoft.com/office/drawing/2014/main" id="{6C93A77A-8DD5-CE4E-A6DC-B0EC9F86B879}"/>
              </a:ext>
            </a:extLst>
          </p:cNvPr>
          <p:cNvSpPr/>
          <p:nvPr/>
        </p:nvSpPr>
        <p:spPr>
          <a:xfrm>
            <a:off x="6950075" y="4165600"/>
            <a:ext cx="1422400" cy="1727200"/>
          </a:xfrm>
          <a:prstGeom prst="rect">
            <a:avLst/>
          </a:prstGeom>
          <a:solidFill>
            <a:srgbClr val="FFECA7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</a:rPr>
              <a:t>Rydw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</a:rPr>
              <a:t>i’n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</a:rPr>
              <a:t>hapus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</a:rPr>
              <a:t>. </a:t>
            </a:r>
          </a:p>
        </p:txBody>
      </p:sp>
      <p:sp>
        <p:nvSpPr>
          <p:cNvPr id="40" name="top card 9">
            <a:extLst>
              <a:ext uri="{FF2B5EF4-FFF2-40B4-BE49-F238E27FC236}">
                <a16:creationId xmlns:a16="http://schemas.microsoft.com/office/drawing/2014/main" id="{59B9BB1D-A1BA-C946-BBB3-B549B23209C3}"/>
              </a:ext>
            </a:extLst>
          </p:cNvPr>
          <p:cNvSpPr/>
          <p:nvPr/>
        </p:nvSpPr>
        <p:spPr>
          <a:xfrm>
            <a:off x="6949757" y="4165600"/>
            <a:ext cx="1422400" cy="1727200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7200" dirty="0">
                <a:latin typeface="SASSOON PRIMARY" pitchFamily="2" charset="0"/>
              </a:rPr>
              <a:t>?</a:t>
            </a:r>
          </a:p>
        </p:txBody>
      </p:sp>
      <p:sp>
        <p:nvSpPr>
          <p:cNvPr id="41" name="card 10">
            <a:extLst>
              <a:ext uri="{FF2B5EF4-FFF2-40B4-BE49-F238E27FC236}">
                <a16:creationId xmlns:a16="http://schemas.microsoft.com/office/drawing/2014/main" id="{73E5A89F-1D5C-FB41-9F40-6526B7F80158}"/>
              </a:ext>
            </a:extLst>
          </p:cNvPr>
          <p:cNvSpPr/>
          <p:nvPr/>
        </p:nvSpPr>
        <p:spPr>
          <a:xfrm>
            <a:off x="8512175" y="4165600"/>
            <a:ext cx="1422400" cy="1727200"/>
          </a:xfrm>
          <a:prstGeom prst="rect">
            <a:avLst/>
          </a:prstGeom>
          <a:solidFill>
            <a:srgbClr val="CEDF98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</a:rPr>
              <a:t>Rydw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</a:rPr>
              <a:t>i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</a:rPr>
              <a:t>wedi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GB" altLang="en-US" dirty="0" err="1">
                <a:solidFill>
                  <a:srgbClr val="002060"/>
                </a:solidFill>
                <a:latin typeface="SASSOON PRIMARY" pitchFamily="2" charset="0"/>
              </a:rPr>
              <a:t>blino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</a:rPr>
              <a:t>.</a:t>
            </a:r>
          </a:p>
        </p:txBody>
      </p:sp>
      <p:sp>
        <p:nvSpPr>
          <p:cNvPr id="42" name="top card 10">
            <a:extLst>
              <a:ext uri="{FF2B5EF4-FFF2-40B4-BE49-F238E27FC236}">
                <a16:creationId xmlns:a16="http://schemas.microsoft.com/office/drawing/2014/main" id="{C5641FAA-5ACD-114C-AD35-1C4DB09B0CD4}"/>
              </a:ext>
            </a:extLst>
          </p:cNvPr>
          <p:cNvSpPr/>
          <p:nvPr/>
        </p:nvSpPr>
        <p:spPr>
          <a:xfrm>
            <a:off x="8512175" y="4175125"/>
            <a:ext cx="1422400" cy="1727200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7200" dirty="0">
                <a:latin typeface="SASSOON PRIMARY" pitchFamily="2" charset="0"/>
              </a:rPr>
              <a:t>?</a:t>
            </a:r>
          </a:p>
        </p:txBody>
      </p:sp>
      <p:sp>
        <p:nvSpPr>
          <p:cNvPr id="54300" name="TextBox 1">
            <a:extLst>
              <a:ext uri="{FF2B5EF4-FFF2-40B4-BE49-F238E27FC236}">
                <a16:creationId xmlns:a16="http://schemas.microsoft.com/office/drawing/2014/main" id="{5489D525-2AD7-094B-A0CE-FAF891C18C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29388" y="1219200"/>
            <a:ext cx="1841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43" name="Title 1">
            <a:extLst>
              <a:ext uri="{FF2B5EF4-FFF2-40B4-BE49-F238E27FC236}">
                <a16:creationId xmlns:a16="http://schemas.microsoft.com/office/drawing/2014/main" id="{6BD569A9-A915-9D4F-825A-92384DD479BF}"/>
              </a:ext>
            </a:extLst>
          </p:cNvPr>
          <p:cNvSpPr txBox="1">
            <a:spLocks/>
          </p:cNvSpPr>
          <p:nvPr/>
        </p:nvSpPr>
        <p:spPr>
          <a:xfrm>
            <a:off x="995161" y="368710"/>
            <a:ext cx="3554614" cy="942339"/>
          </a:xfrm>
          <a:solidFill>
            <a:srgbClr val="FFC000"/>
          </a:solidFill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>
                <a:solidFill>
                  <a:srgbClr val="002060"/>
                </a:solidFill>
                <a:latin typeface="SASSOON PRIMARY" pitchFamily="2" charset="0"/>
              </a:rPr>
              <a:t>Sut </a:t>
            </a:r>
            <a:r>
              <a:rPr lang="en-US" b="1" dirty="0" err="1">
                <a:solidFill>
                  <a:srgbClr val="002060"/>
                </a:solidFill>
                <a:latin typeface="SASSOON PRIMARY" pitchFamily="2" charset="0"/>
              </a:rPr>
              <a:t>rydych</a:t>
            </a:r>
            <a:r>
              <a:rPr lang="en-US" b="1" dirty="0">
                <a:solidFill>
                  <a:srgbClr val="002060"/>
                </a:solidFill>
                <a:latin typeface="SASSOON PRIMARY" pitchFamily="2" charset="0"/>
              </a:rPr>
              <a:t> chi? </a:t>
            </a:r>
          </a:p>
        </p:txBody>
      </p:sp>
    </p:spTree>
    <p:extLst>
      <p:ext uri="{BB962C8B-B14F-4D97-AF65-F5344CB8AC3E}">
        <p14:creationId xmlns:p14="http://schemas.microsoft.com/office/powerpoint/2010/main" val="570480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018"/>
    </mc:Choice>
    <mc:Fallback xmlns="">
      <p:transition spd="slow" advTm="32018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 nodeType="clickPar">
                      <p:stCondLst>
                        <p:cond delay="0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 nodeType="clickPar">
                      <p:stCondLst>
                        <p:cond delay="0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 nodeType="clickPar">
                      <p:stCondLst>
                        <p:cond delay="0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 nodeType="clickPar">
                      <p:stCondLst>
                        <p:cond delay="0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 nodeType="clickPar">
                      <p:stCondLst>
                        <p:cond delay="0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 nodeType="clickPar">
                      <p:stCondLst>
                        <p:cond delay="0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 nodeType="clickPar">
                      <p:stCondLst>
                        <p:cond delay="0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 nodeType="clickPar">
                      <p:stCondLst>
                        <p:cond delay="0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 nodeType="clickPar">
                      <p:stCondLst>
                        <p:cond delay="0"/>
                      </p:stCondLst>
                      <p:childTnLst>
                        <p:par>
                          <p:cTn id="1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 nodeType="clickPar">
                      <p:stCondLst>
                        <p:cond delay="0"/>
                      </p:stCondLst>
                      <p:childTnLst>
                        <p:par>
                          <p:cTn id="1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 nodeType="clickPar">
                      <p:stCondLst>
                        <p:cond delay="0"/>
                      </p:stCondLst>
                      <p:childTnLst>
                        <p:par>
                          <p:cTn id="1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 nodeType="clickPar">
                      <p:stCondLst>
                        <p:cond delay="0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 nodeType="clickPar">
                      <p:stCondLst>
                        <p:cond delay="0"/>
                      </p:stCondLst>
                      <p:childTnLst>
                        <p:par>
                          <p:cTn id="1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1" presetID="10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 nodeType="clickPar">
                      <p:stCondLst>
                        <p:cond delay="0"/>
                      </p:stCondLst>
                      <p:childTnLst>
                        <p:par>
                          <p:cTn id="1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 nodeType="clickPar">
                      <p:stCondLst>
                        <p:cond delay="0"/>
                      </p:stCondLst>
                      <p:childTnLst>
                        <p:par>
                          <p:cTn id="1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3" presetID="10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 nodeType="clickPar">
                      <p:stCondLst>
                        <p:cond delay="0"/>
                      </p:stCondLst>
                      <p:childTnLst>
                        <p:par>
                          <p:cTn id="1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9" presetID="10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  <p:bldP spid="13" grpId="2" animBg="1"/>
      <p:bldP spid="26" grpId="0" animBg="1"/>
      <p:bldP spid="26" grpId="1" animBg="1"/>
      <p:bldP spid="26" grpId="2" animBg="1"/>
      <p:bldP spid="28" grpId="0" animBg="1"/>
      <p:bldP spid="28" grpId="1" animBg="1"/>
      <p:bldP spid="28" grpId="2" animBg="1"/>
      <p:bldP spid="30" grpId="0" animBg="1"/>
      <p:bldP spid="30" grpId="1" animBg="1"/>
      <p:bldP spid="30" grpId="2" animBg="1"/>
      <p:bldP spid="32" grpId="0" animBg="1"/>
      <p:bldP spid="32" grpId="1" animBg="1"/>
      <p:bldP spid="32" grpId="2" animBg="1"/>
      <p:bldP spid="34" grpId="0" animBg="1"/>
      <p:bldP spid="34" grpId="1" animBg="1"/>
      <p:bldP spid="36" grpId="0" animBg="1"/>
      <p:bldP spid="36" grpId="1" animBg="1"/>
      <p:bldP spid="38" grpId="0" animBg="1"/>
      <p:bldP spid="38" grpId="1" animBg="1"/>
      <p:bldP spid="40" grpId="0" animBg="1"/>
      <p:bldP spid="40" grpId="1" animBg="1"/>
      <p:bldP spid="42" grpId="0" animBg="1"/>
      <p:bldP spid="42" grpId="1" animBg="1"/>
    </p:bldLst>
  </p:timing>
  <p:extLst>
    <p:ext uri="{E180D4A7-C9FB-4DFB-919C-405C955672EB}">
      <p14:showEvtLst xmlns:p14="http://schemas.microsoft.com/office/powerpoint/2010/main">
        <p14:triggerEvt type="onClick" time="8709" objId="13"/>
        <p14:triggerEvt type="onClick" time="11767" objId="42"/>
      </p14:showEvtLst>
    </p:ext>
  </p:extLs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00B9FF">
                <a:alpha val="49994"/>
              </a:srgbClr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5340289" y="1503125"/>
            <a:ext cx="5389989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000" dirty="0">
                <a:solidFill>
                  <a:srgbClr val="002060"/>
                </a:solidFill>
                <a:latin typeface="SASSOON PRIMARY" pitchFamily="2" charset="0"/>
              </a:rPr>
              <a:t>Da iawn chi!</a:t>
            </a:r>
          </a:p>
          <a:p>
            <a:pPr algn="ctr"/>
            <a:r>
              <a:rPr lang="en-US" sz="8000" dirty="0">
                <a:solidFill>
                  <a:srgbClr val="002060"/>
                </a:solidFill>
                <a:latin typeface="SASSOON PRIMARY" pitchFamily="2" charset="0"/>
              </a:rPr>
              <a:t>Hwyl fawr!</a:t>
            </a: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889DC500-7449-9243-8094-6080E450F6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7200" y="53019"/>
            <a:ext cx="4114800" cy="927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>
            <a:extLst>
              <a:ext uri="{FF2B5EF4-FFF2-40B4-BE49-F238E27FC236}">
                <a16:creationId xmlns:a16="http://schemas.microsoft.com/office/drawing/2014/main" id="{1A5EE887-17CA-9349-90B1-894C86E305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921060"/>
            <a:ext cx="12192000" cy="974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 descr="A person in a blue shirt&#10;&#10;Description automatically generated with medium confidence">
            <a:extLst>
              <a:ext uri="{FF2B5EF4-FFF2-40B4-BE49-F238E27FC236}">
                <a16:creationId xmlns:a16="http://schemas.microsoft.com/office/drawing/2014/main" id="{214C2D28-9709-A546-A8EB-C01D67F828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277" y="516569"/>
            <a:ext cx="4922012" cy="5114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0447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7426</TotalTime>
  <Words>1019</Words>
  <Application>Microsoft Macintosh PowerPoint</Application>
  <PresentationFormat>Widescreen</PresentationFormat>
  <Paragraphs>307</Paragraphs>
  <Slides>23</Slides>
  <Notes>2</Notes>
  <HiddenSlides>0</HiddenSlides>
  <MMClips>7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3" baseType="lpstr">
      <vt:lpstr>Arial</vt:lpstr>
      <vt:lpstr>Calibri</vt:lpstr>
      <vt:lpstr>Calibri Light</vt:lpstr>
      <vt:lpstr>Cavolini</vt:lpstr>
      <vt:lpstr>Century Gothic</vt:lpstr>
      <vt:lpstr>Courier</vt:lpstr>
      <vt:lpstr>Garamond</vt:lpstr>
      <vt:lpstr>SASSOON PRIMARY</vt:lpstr>
      <vt:lpstr>Twinkl SemiBold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 Powell</dc:creator>
  <cp:lastModifiedBy>Mari Powell</cp:lastModifiedBy>
  <cp:revision>11</cp:revision>
  <dcterms:created xsi:type="dcterms:W3CDTF">2021-11-04T10:54:58Z</dcterms:created>
  <dcterms:modified xsi:type="dcterms:W3CDTF">2021-11-09T14:41:49Z</dcterms:modified>
</cp:coreProperties>
</file>