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2" r:id="rId6"/>
    <p:sldId id="260" r:id="rId7"/>
    <p:sldId id="263" r:id="rId8"/>
    <p:sldId id="264" r:id="rId9"/>
    <p:sldId id="265" r:id="rId10"/>
    <p:sldId id="266" r:id="rId11"/>
    <p:sldId id="261" r:id="rId12"/>
    <p:sldId id="267"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E1F5B9-22E8-47DF-971C-82F35F82797B}" v="1" dt="2026-10-22T19:40:00.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 Drake" userId="0e8b8defc7126acc" providerId="LiveId" clId="{8C952E75-E67F-4D9A-98A8-FEF032B4AF35}"/>
    <pc:docChg chg="undo custSel addSld delSld modSld">
      <pc:chgData name="Nick Drake" userId="0e8b8defc7126acc" providerId="LiveId" clId="{8C952E75-E67F-4D9A-98A8-FEF032B4AF35}" dt="2026-10-22T19:42:28.265" v="556" actId="20577"/>
      <pc:docMkLst>
        <pc:docMk/>
      </pc:docMkLst>
      <pc:sldChg chg="modSp mod modNotesTx">
        <pc:chgData name="Nick Drake" userId="0e8b8defc7126acc" providerId="LiveId" clId="{8C952E75-E67F-4D9A-98A8-FEF032B4AF35}" dt="2026-10-22T19:39:22.348" v="519" actId="1076"/>
        <pc:sldMkLst>
          <pc:docMk/>
          <pc:sldMk cId="1758976607" sldId="258"/>
        </pc:sldMkLst>
        <pc:spChg chg="mod">
          <ac:chgData name="Nick Drake" userId="0e8b8defc7126acc" providerId="LiveId" clId="{8C952E75-E67F-4D9A-98A8-FEF032B4AF35}" dt="2026-10-22T19:37:56.878" v="376" actId="20577"/>
          <ac:spMkLst>
            <pc:docMk/>
            <pc:sldMk cId="1758976607" sldId="258"/>
            <ac:spMk id="3" creationId="{5E434314-AEB0-059A-027E-756B3F275A5D}"/>
          </ac:spMkLst>
        </pc:spChg>
        <pc:spChg chg="mod">
          <ac:chgData name="Nick Drake" userId="0e8b8defc7126acc" providerId="LiveId" clId="{8C952E75-E67F-4D9A-98A8-FEF032B4AF35}" dt="2026-10-22T19:39:22.348" v="519" actId="1076"/>
          <ac:spMkLst>
            <pc:docMk/>
            <pc:sldMk cId="1758976607" sldId="258"/>
            <ac:spMk id="6" creationId="{4ADB3B07-0E78-DE8D-E5E3-DD4E0CB3D79A}"/>
          </ac:spMkLst>
        </pc:spChg>
      </pc:sldChg>
      <pc:sldChg chg="modSp mod modNotesTx">
        <pc:chgData name="Nick Drake" userId="0e8b8defc7126acc" providerId="LiveId" clId="{8C952E75-E67F-4D9A-98A8-FEF032B4AF35}" dt="2026-10-22T19:42:28.265" v="556" actId="20577"/>
        <pc:sldMkLst>
          <pc:docMk/>
          <pc:sldMk cId="1287329900" sldId="267"/>
        </pc:sldMkLst>
        <pc:spChg chg="mod">
          <ac:chgData name="Nick Drake" userId="0e8b8defc7126acc" providerId="LiveId" clId="{8C952E75-E67F-4D9A-98A8-FEF032B4AF35}" dt="2026-10-22T19:42:11.765" v="547" actId="20577"/>
          <ac:spMkLst>
            <pc:docMk/>
            <pc:sldMk cId="1287329900" sldId="267"/>
            <ac:spMk id="3" creationId="{B386790B-BE07-364C-4ABE-66DF10F71D74}"/>
          </ac:spMkLst>
        </pc:spChg>
      </pc:sldChg>
      <pc:sldChg chg="modSp new mod">
        <pc:chgData name="Nick Drake" userId="0e8b8defc7126acc" providerId="LiveId" clId="{8C952E75-E67F-4D9A-98A8-FEF032B4AF35}" dt="2026-10-22T19:40:28.245" v="544" actId="27636"/>
        <pc:sldMkLst>
          <pc:docMk/>
          <pc:sldMk cId="1243990681" sldId="268"/>
        </pc:sldMkLst>
        <pc:spChg chg="mod">
          <ac:chgData name="Nick Drake" userId="0e8b8defc7126acc" providerId="LiveId" clId="{8C952E75-E67F-4D9A-98A8-FEF032B4AF35}" dt="2026-10-22T19:32:39.696" v="10" actId="20577"/>
          <ac:spMkLst>
            <pc:docMk/>
            <pc:sldMk cId="1243990681" sldId="268"/>
            <ac:spMk id="2" creationId="{7D453FA8-1D99-57FA-74CB-73C64407DB17}"/>
          </ac:spMkLst>
        </pc:spChg>
        <pc:spChg chg="mod">
          <ac:chgData name="Nick Drake" userId="0e8b8defc7126acc" providerId="LiveId" clId="{8C952E75-E67F-4D9A-98A8-FEF032B4AF35}" dt="2026-10-22T19:40:28.245" v="544" actId="27636"/>
          <ac:spMkLst>
            <pc:docMk/>
            <pc:sldMk cId="1243990681" sldId="268"/>
            <ac:spMk id="3" creationId="{662A6683-E58A-DE68-577E-894851A74264}"/>
          </ac:spMkLst>
        </pc:spChg>
      </pc:sldChg>
      <pc:sldChg chg="modSp new mod">
        <pc:chgData name="Nick Drake" userId="0e8b8defc7126acc" providerId="LiveId" clId="{8C952E75-E67F-4D9A-98A8-FEF032B4AF35}" dt="2026-10-22T19:37:14.960" v="333" actId="20577"/>
        <pc:sldMkLst>
          <pc:docMk/>
          <pc:sldMk cId="711142651" sldId="269"/>
        </pc:sldMkLst>
        <pc:spChg chg="mod">
          <ac:chgData name="Nick Drake" userId="0e8b8defc7126acc" providerId="LiveId" clId="{8C952E75-E67F-4D9A-98A8-FEF032B4AF35}" dt="2026-10-22T19:32:47.894" v="21" actId="20577"/>
          <ac:spMkLst>
            <pc:docMk/>
            <pc:sldMk cId="711142651" sldId="269"/>
            <ac:spMk id="2" creationId="{8201BF53-F87E-426C-258E-D661DE96B01E}"/>
          </ac:spMkLst>
        </pc:spChg>
        <pc:spChg chg="mod">
          <ac:chgData name="Nick Drake" userId="0e8b8defc7126acc" providerId="LiveId" clId="{8C952E75-E67F-4D9A-98A8-FEF032B4AF35}" dt="2026-10-22T19:37:14.960" v="333" actId="20577"/>
          <ac:spMkLst>
            <pc:docMk/>
            <pc:sldMk cId="711142651" sldId="269"/>
            <ac:spMk id="3" creationId="{7E77641F-FC04-8974-8558-A1E6F1938178}"/>
          </ac:spMkLst>
        </pc:spChg>
      </pc:sldChg>
      <pc:sldChg chg="new del">
        <pc:chgData name="Nick Drake" userId="0e8b8defc7126acc" providerId="LiveId" clId="{8C952E75-E67F-4D9A-98A8-FEF032B4AF35}" dt="2026-10-22T19:41:15.481" v="546" actId="680"/>
        <pc:sldMkLst>
          <pc:docMk/>
          <pc:sldMk cId="1116437406"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E418C-065D-4B7E-9A50-06503061160C}"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20DA8-B9D2-475D-A807-A85297CD122A}" type="slidenum">
              <a:rPr lang="en-GB" smtClean="0"/>
              <a:t>‹#›</a:t>
            </a:fld>
            <a:endParaRPr lang="en-GB"/>
          </a:p>
        </p:txBody>
      </p:sp>
    </p:spTree>
    <p:extLst>
      <p:ext uri="{BB962C8B-B14F-4D97-AF65-F5344CB8AC3E}">
        <p14:creationId xmlns:p14="http://schemas.microsoft.com/office/powerpoint/2010/main" val="1116782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wealthy compared to other dark age settlements. Possibly multicultural with intermarriage. Toumba is where most data comes from</a:t>
            </a:r>
          </a:p>
        </p:txBody>
      </p:sp>
      <p:sp>
        <p:nvSpPr>
          <p:cNvPr id="4" name="Slide Number Placeholder 3"/>
          <p:cNvSpPr>
            <a:spLocks noGrp="1"/>
          </p:cNvSpPr>
          <p:nvPr>
            <p:ph type="sldNum" sz="quarter" idx="5"/>
          </p:nvPr>
        </p:nvSpPr>
        <p:spPr/>
        <p:txBody>
          <a:bodyPr/>
          <a:lstStyle/>
          <a:p>
            <a:fld id="{F6220DA8-B9D2-475D-A807-A85297CD122A}" type="slidenum">
              <a:rPr lang="en-GB" smtClean="0"/>
              <a:t>3</a:t>
            </a:fld>
            <a:endParaRPr lang="en-GB"/>
          </a:p>
        </p:txBody>
      </p:sp>
    </p:spTree>
    <p:extLst>
      <p:ext uri="{BB962C8B-B14F-4D97-AF65-F5344CB8AC3E}">
        <p14:creationId xmlns:p14="http://schemas.microsoft.com/office/powerpoint/2010/main" val="210595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Nathan doesn’t provide support to the claim that there isn’t a diffusion pattern. He also using lack of evidence as evidence to the contrary. </a:t>
            </a:r>
          </a:p>
        </p:txBody>
      </p:sp>
      <p:sp>
        <p:nvSpPr>
          <p:cNvPr id="4" name="Slide Number Placeholder 3"/>
          <p:cNvSpPr>
            <a:spLocks noGrp="1"/>
          </p:cNvSpPr>
          <p:nvPr>
            <p:ph type="sldNum" sz="quarter" idx="5"/>
          </p:nvPr>
        </p:nvSpPr>
        <p:spPr/>
        <p:txBody>
          <a:bodyPr/>
          <a:lstStyle/>
          <a:p>
            <a:fld id="{F6220DA8-B9D2-475D-A807-A85297CD122A}" type="slidenum">
              <a:rPr lang="en-GB" smtClean="0"/>
              <a:t>7</a:t>
            </a:fld>
            <a:endParaRPr lang="en-GB"/>
          </a:p>
        </p:txBody>
      </p:sp>
    </p:spTree>
    <p:extLst>
      <p:ext uri="{BB962C8B-B14F-4D97-AF65-F5344CB8AC3E}">
        <p14:creationId xmlns:p14="http://schemas.microsoft.com/office/powerpoint/2010/main" val="136231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point was only one paragraph. The point Nathan is trying to make is that the evidence of trinkets would’ve lasted longer since the ongoing trade lasted longer, and therefore the argument for a social elite consumption is weak. This point is the weakest of the four, because it is using the lack of evidence as evidence of the consumption of these trinkets disappearing. </a:t>
            </a:r>
          </a:p>
        </p:txBody>
      </p:sp>
      <p:sp>
        <p:nvSpPr>
          <p:cNvPr id="4" name="Slide Number Placeholder 3"/>
          <p:cNvSpPr>
            <a:spLocks noGrp="1"/>
          </p:cNvSpPr>
          <p:nvPr>
            <p:ph type="sldNum" sz="quarter" idx="5"/>
          </p:nvPr>
        </p:nvSpPr>
        <p:spPr/>
        <p:txBody>
          <a:bodyPr/>
          <a:lstStyle/>
          <a:p>
            <a:fld id="{F6220DA8-B9D2-475D-A807-A85297CD122A}" type="slidenum">
              <a:rPr lang="en-GB" smtClean="0"/>
              <a:t>8</a:t>
            </a:fld>
            <a:endParaRPr lang="en-GB"/>
          </a:p>
        </p:txBody>
      </p:sp>
    </p:spTree>
    <p:extLst>
      <p:ext uri="{BB962C8B-B14F-4D97-AF65-F5344CB8AC3E}">
        <p14:creationId xmlns:p14="http://schemas.microsoft.com/office/powerpoint/2010/main" val="2180512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previously thought the bodies were cremated, but now there is evidence of the bodies being inhumed(buried). Which is a sign of a poorer burial. Minimal grave goods are also signs of poor burials. It is seen as unlikely that the higher social classes would have graves within those of the lower classes. </a:t>
            </a:r>
          </a:p>
        </p:txBody>
      </p:sp>
      <p:sp>
        <p:nvSpPr>
          <p:cNvPr id="4" name="Slide Number Placeholder 3"/>
          <p:cNvSpPr>
            <a:spLocks noGrp="1"/>
          </p:cNvSpPr>
          <p:nvPr>
            <p:ph type="sldNum" sz="quarter" idx="5"/>
          </p:nvPr>
        </p:nvSpPr>
        <p:spPr/>
        <p:txBody>
          <a:bodyPr/>
          <a:lstStyle/>
          <a:p>
            <a:fld id="{F6220DA8-B9D2-475D-A807-A85297CD122A}" type="slidenum">
              <a:rPr lang="en-GB" smtClean="0"/>
              <a:t>9</a:t>
            </a:fld>
            <a:endParaRPr lang="en-GB"/>
          </a:p>
        </p:txBody>
      </p:sp>
    </p:spTree>
    <p:extLst>
      <p:ext uri="{BB962C8B-B14F-4D97-AF65-F5344CB8AC3E}">
        <p14:creationId xmlns:p14="http://schemas.microsoft.com/office/powerpoint/2010/main" val="4282117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 argues that there are some graves with less grave goods, and an eastern import, and some graves with more graves goods and no eastern imports. This is to argue that there was no system in which the imports could denote higher wealth or status. This does fail to mention the possibility of decomposition, or other forms of destruction of goods. </a:t>
            </a:r>
          </a:p>
        </p:txBody>
      </p:sp>
      <p:sp>
        <p:nvSpPr>
          <p:cNvPr id="4" name="Slide Number Placeholder 3"/>
          <p:cNvSpPr>
            <a:spLocks noGrp="1"/>
          </p:cNvSpPr>
          <p:nvPr>
            <p:ph type="sldNum" sz="quarter" idx="5"/>
          </p:nvPr>
        </p:nvSpPr>
        <p:spPr/>
        <p:txBody>
          <a:bodyPr/>
          <a:lstStyle/>
          <a:p>
            <a:fld id="{F6220DA8-B9D2-475D-A807-A85297CD122A}" type="slidenum">
              <a:rPr lang="en-GB" smtClean="0"/>
              <a:t>10</a:t>
            </a:fld>
            <a:endParaRPr lang="en-GB"/>
          </a:p>
        </p:txBody>
      </p:sp>
    </p:spTree>
    <p:extLst>
      <p:ext uri="{BB962C8B-B14F-4D97-AF65-F5344CB8AC3E}">
        <p14:creationId xmlns:p14="http://schemas.microsoft.com/office/powerpoint/2010/main" val="3192601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picture resembles </a:t>
            </a:r>
            <a:r>
              <a:rPr lang="en-GB" dirty="0" err="1"/>
              <a:t>Pataikos</a:t>
            </a:r>
            <a:r>
              <a:rPr lang="en-GB" dirty="0"/>
              <a:t>, a dwarf-like protective deity. The second picture is a ring resembling Amen/Amun, the king of the gods in Egyptian mythology and is commonly merged with Zeus into Zeus-</a:t>
            </a:r>
            <a:r>
              <a:rPr lang="en-GB" dirty="0" err="1"/>
              <a:t>amun</a:t>
            </a:r>
            <a:r>
              <a:rPr lang="en-GB" dirty="0"/>
              <a:t>. The third picture resembles the recumbent lion, a figure associated in Egyptian context with guarding. </a:t>
            </a:r>
          </a:p>
          <a:p>
            <a:r>
              <a:rPr lang="en-GB" dirty="0"/>
              <a:t>The </a:t>
            </a:r>
            <a:r>
              <a:rPr lang="en-GB" dirty="0" err="1"/>
              <a:t>jarbled</a:t>
            </a:r>
            <a:r>
              <a:rPr lang="en-GB" dirty="0"/>
              <a:t> hieroglyphs and the lack of distinctly Egyptian funeral amulets like heart scarabs point to the idea that the talismans are most likely Cypriot in origin. </a:t>
            </a:r>
          </a:p>
        </p:txBody>
      </p:sp>
      <p:sp>
        <p:nvSpPr>
          <p:cNvPr id="4" name="Slide Number Placeholder 3"/>
          <p:cNvSpPr>
            <a:spLocks noGrp="1"/>
          </p:cNvSpPr>
          <p:nvPr>
            <p:ph type="sldNum" sz="quarter" idx="5"/>
          </p:nvPr>
        </p:nvSpPr>
        <p:spPr/>
        <p:txBody>
          <a:bodyPr/>
          <a:lstStyle/>
          <a:p>
            <a:fld id="{F6220DA8-B9D2-475D-A807-A85297CD122A}" type="slidenum">
              <a:rPr lang="en-GB" smtClean="0"/>
              <a:t>11</a:t>
            </a:fld>
            <a:endParaRPr lang="en-GB"/>
          </a:p>
        </p:txBody>
      </p:sp>
    </p:spTree>
    <p:extLst>
      <p:ext uri="{BB962C8B-B14F-4D97-AF65-F5344CB8AC3E}">
        <p14:creationId xmlns:p14="http://schemas.microsoft.com/office/powerpoint/2010/main" val="974126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Athurma</a:t>
            </a:r>
            <a:endParaRPr lang="en-GB" dirty="0"/>
          </a:p>
        </p:txBody>
      </p:sp>
      <p:sp>
        <p:nvSpPr>
          <p:cNvPr id="4" name="Slide Number Placeholder 3"/>
          <p:cNvSpPr>
            <a:spLocks noGrp="1"/>
          </p:cNvSpPr>
          <p:nvPr>
            <p:ph type="sldNum" sz="quarter" idx="5"/>
          </p:nvPr>
        </p:nvSpPr>
        <p:spPr/>
        <p:txBody>
          <a:bodyPr/>
          <a:lstStyle/>
          <a:p>
            <a:fld id="{F6220DA8-B9D2-475D-A807-A85297CD122A}" type="slidenum">
              <a:rPr lang="en-GB" smtClean="0"/>
              <a:t>12</a:t>
            </a:fld>
            <a:endParaRPr lang="en-GB"/>
          </a:p>
        </p:txBody>
      </p:sp>
    </p:spTree>
    <p:extLst>
      <p:ext uri="{BB962C8B-B14F-4D97-AF65-F5344CB8AC3E}">
        <p14:creationId xmlns:p14="http://schemas.microsoft.com/office/powerpoint/2010/main" val="3615290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82BF23C-1B67-4EA4-BB5F-EDC146B97577}"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97009A33-7482-4EA7-A62C-B641460866CE}"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31727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2BF23C-1B67-4EA4-BB5F-EDC146B97577}"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09A33-7482-4EA7-A62C-B641460866CE}"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66425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2BF23C-1B67-4EA4-BB5F-EDC146B97577}"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2544641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2BF23C-1B67-4EA4-BB5F-EDC146B97577}"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09A33-7482-4EA7-A62C-B641460866CE}"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22066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2BF23C-1B67-4EA4-BB5F-EDC146B97577}"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2282865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2BF23C-1B67-4EA4-BB5F-EDC146B97577}"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009A33-7482-4EA7-A62C-B641460866CE}"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51541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82BF23C-1B67-4EA4-BB5F-EDC146B97577}"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2922672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2BF23C-1B67-4EA4-BB5F-EDC146B97577}"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1039650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2BF23C-1B67-4EA4-BB5F-EDC146B97577}"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705228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2BF23C-1B67-4EA4-BB5F-EDC146B97577}"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842341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2BF23C-1B67-4EA4-BB5F-EDC146B97577}"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09A33-7482-4EA7-A62C-B641460866CE}" type="slidenum">
              <a:rPr lang="en-GB" smtClean="0"/>
              <a:t>‹#›</a:t>
            </a:fld>
            <a:endParaRPr lang="en-GB"/>
          </a:p>
        </p:txBody>
      </p:sp>
    </p:spTree>
    <p:extLst>
      <p:ext uri="{BB962C8B-B14F-4D97-AF65-F5344CB8AC3E}">
        <p14:creationId xmlns:p14="http://schemas.microsoft.com/office/powerpoint/2010/main" val="1987725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82BF23C-1B67-4EA4-BB5F-EDC146B97577}" type="datetimeFigureOut">
              <a:rPr lang="en-GB" smtClean="0"/>
              <a:t>22/10/2026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97009A33-7482-4EA7-A62C-B641460866CE}"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512748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1849-A363-E521-F2BC-C1D057D35F97}"/>
              </a:ext>
            </a:extLst>
          </p:cNvPr>
          <p:cNvSpPr>
            <a:spLocks noGrp="1"/>
          </p:cNvSpPr>
          <p:nvPr>
            <p:ph type="ctrTitle"/>
          </p:nvPr>
        </p:nvSpPr>
        <p:spPr/>
        <p:txBody>
          <a:bodyPr>
            <a:normAutofit fontScale="90000"/>
          </a:bodyPr>
          <a:lstStyle/>
          <a:p>
            <a:r>
              <a:rPr lang="en-GB" dirty="0"/>
              <a:t>Talismanic Practice at </a:t>
            </a:r>
            <a:r>
              <a:rPr lang="en-GB" dirty="0" err="1"/>
              <a:t>Lefkandi</a:t>
            </a:r>
            <a:endParaRPr lang="en-GB" dirty="0"/>
          </a:p>
        </p:txBody>
      </p:sp>
      <p:sp>
        <p:nvSpPr>
          <p:cNvPr id="3" name="Subtitle 2">
            <a:extLst>
              <a:ext uri="{FF2B5EF4-FFF2-40B4-BE49-F238E27FC236}">
                <a16:creationId xmlns:a16="http://schemas.microsoft.com/office/drawing/2014/main" id="{B72B34C7-6282-E691-C0A9-DEE75E874A9A}"/>
              </a:ext>
            </a:extLst>
          </p:cNvPr>
          <p:cNvSpPr>
            <a:spLocks noGrp="1"/>
          </p:cNvSpPr>
          <p:nvPr>
            <p:ph type="subTitle" idx="1"/>
          </p:nvPr>
        </p:nvSpPr>
        <p:spPr/>
        <p:txBody>
          <a:bodyPr>
            <a:normAutofit lnSpcReduction="10000"/>
          </a:bodyPr>
          <a:lstStyle/>
          <a:p>
            <a:r>
              <a:rPr lang="en-GB" dirty="0"/>
              <a:t>A presentation and discussion of the article written by Nathan Arrington</a:t>
            </a:r>
          </a:p>
          <a:p>
            <a:r>
              <a:rPr lang="en-GB" dirty="0"/>
              <a:t>Presented by Nicholas Drake</a:t>
            </a:r>
          </a:p>
        </p:txBody>
      </p:sp>
    </p:spTree>
    <p:extLst>
      <p:ext uri="{BB962C8B-B14F-4D97-AF65-F5344CB8AC3E}">
        <p14:creationId xmlns:p14="http://schemas.microsoft.com/office/powerpoint/2010/main" val="4109911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115A-C5DC-FF3C-FBE0-4ECF57EF36C3}"/>
              </a:ext>
            </a:extLst>
          </p:cNvPr>
          <p:cNvSpPr>
            <a:spLocks noGrp="1"/>
          </p:cNvSpPr>
          <p:nvPr>
            <p:ph type="title"/>
          </p:nvPr>
        </p:nvSpPr>
        <p:spPr/>
        <p:txBody>
          <a:bodyPr/>
          <a:lstStyle/>
          <a:p>
            <a:r>
              <a:rPr lang="en-GB" dirty="0"/>
              <a:t>Nathan Arrington</a:t>
            </a:r>
          </a:p>
        </p:txBody>
      </p:sp>
      <p:sp>
        <p:nvSpPr>
          <p:cNvPr id="3" name="Content Placeholder 2">
            <a:extLst>
              <a:ext uri="{FF2B5EF4-FFF2-40B4-BE49-F238E27FC236}">
                <a16:creationId xmlns:a16="http://schemas.microsoft.com/office/drawing/2014/main" id="{8A688366-8BBC-8CEE-E4BB-D3C43F7D8F5E}"/>
              </a:ext>
            </a:extLst>
          </p:cNvPr>
          <p:cNvSpPr>
            <a:spLocks noGrp="1"/>
          </p:cNvSpPr>
          <p:nvPr>
            <p:ph idx="1"/>
          </p:nvPr>
        </p:nvSpPr>
        <p:spPr>
          <a:xfrm>
            <a:off x="1023457" y="1885285"/>
            <a:ext cx="7796540" cy="3997828"/>
          </a:xfrm>
        </p:spPr>
        <p:txBody>
          <a:bodyPr>
            <a:normAutofit/>
          </a:bodyPr>
          <a:lstStyle/>
          <a:p>
            <a:r>
              <a:rPr lang="en-GB" sz="2400" b="1" dirty="0"/>
              <a:t>Professor of Art and Archaeology and Hellenic Studies at Princeton</a:t>
            </a:r>
          </a:p>
          <a:p>
            <a:r>
              <a:rPr lang="en-GB" sz="2400" b="1" dirty="0"/>
              <a:t>Ancient Greek Material Culture Specialist </a:t>
            </a:r>
          </a:p>
          <a:p>
            <a:r>
              <a:rPr lang="en-GB" sz="2400" b="1" dirty="0"/>
              <a:t>Codirector of MTAP</a:t>
            </a:r>
          </a:p>
          <a:p>
            <a:r>
              <a:rPr lang="en-GB" sz="2400" b="1" dirty="0"/>
              <a:t>Co-curating  “Intimate Grief: Death in Ancient Greece” </a:t>
            </a:r>
          </a:p>
          <a:p>
            <a:r>
              <a:rPr lang="en-GB" sz="2400" b="1" dirty="0"/>
              <a:t>Writing Journals since 2010</a:t>
            </a:r>
          </a:p>
        </p:txBody>
      </p:sp>
      <p:pic>
        <p:nvPicPr>
          <p:cNvPr id="5" name="Picture 4">
            <a:extLst>
              <a:ext uri="{FF2B5EF4-FFF2-40B4-BE49-F238E27FC236}">
                <a16:creationId xmlns:a16="http://schemas.microsoft.com/office/drawing/2014/main" id="{2F783E30-1BB4-7C05-4EEE-1F3031AEE0F9}"/>
              </a:ext>
            </a:extLst>
          </p:cNvPr>
          <p:cNvPicPr>
            <a:picLocks noChangeAspect="1"/>
          </p:cNvPicPr>
          <p:nvPr/>
        </p:nvPicPr>
        <p:blipFill>
          <a:blip r:embed="rId2"/>
          <a:stretch>
            <a:fillRect/>
          </a:stretch>
        </p:blipFill>
        <p:spPr>
          <a:xfrm>
            <a:off x="8190271" y="3825209"/>
            <a:ext cx="3788184" cy="2843664"/>
          </a:xfrm>
          <a:prstGeom prst="rect">
            <a:avLst/>
          </a:prstGeom>
        </p:spPr>
      </p:pic>
    </p:spTree>
    <p:extLst>
      <p:ext uri="{BB962C8B-B14F-4D97-AF65-F5344CB8AC3E}">
        <p14:creationId xmlns:p14="http://schemas.microsoft.com/office/powerpoint/2010/main" val="3741619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EDA0-EC52-A9C5-1B49-472A8E6542AB}"/>
              </a:ext>
            </a:extLst>
          </p:cNvPr>
          <p:cNvSpPr>
            <a:spLocks noGrp="1"/>
          </p:cNvSpPr>
          <p:nvPr>
            <p:ph type="title"/>
          </p:nvPr>
        </p:nvSpPr>
        <p:spPr/>
        <p:txBody>
          <a:bodyPr/>
          <a:lstStyle/>
          <a:p>
            <a:r>
              <a:rPr lang="en-GB" dirty="0" err="1"/>
              <a:t>Lefkandi</a:t>
            </a:r>
            <a:endParaRPr lang="en-GB" dirty="0"/>
          </a:p>
        </p:txBody>
      </p:sp>
      <p:sp>
        <p:nvSpPr>
          <p:cNvPr id="3" name="Content Placeholder 2">
            <a:extLst>
              <a:ext uri="{FF2B5EF4-FFF2-40B4-BE49-F238E27FC236}">
                <a16:creationId xmlns:a16="http://schemas.microsoft.com/office/drawing/2014/main" id="{5E434314-AEB0-059A-027E-756B3F275A5D}"/>
              </a:ext>
            </a:extLst>
          </p:cNvPr>
          <p:cNvSpPr>
            <a:spLocks noGrp="1"/>
          </p:cNvSpPr>
          <p:nvPr>
            <p:ph idx="1"/>
          </p:nvPr>
        </p:nvSpPr>
        <p:spPr/>
        <p:txBody>
          <a:bodyPr/>
          <a:lstStyle/>
          <a:p>
            <a:r>
              <a:rPr lang="en-GB" dirty="0" err="1"/>
              <a:t>Protogeometric</a:t>
            </a:r>
            <a:r>
              <a:rPr lang="en-GB" dirty="0"/>
              <a:t> (Early Iron Age) (Dark age)</a:t>
            </a:r>
          </a:p>
          <a:p>
            <a:r>
              <a:rPr lang="en-GB" dirty="0"/>
              <a:t>Particularly wealthy</a:t>
            </a:r>
          </a:p>
          <a:p>
            <a:r>
              <a:rPr lang="en-GB" dirty="0"/>
              <a:t>Connected trade from Italy to the near east</a:t>
            </a:r>
          </a:p>
          <a:p>
            <a:r>
              <a:rPr lang="en-GB" dirty="0"/>
              <a:t>Heavy Cypriot influence </a:t>
            </a:r>
          </a:p>
          <a:p>
            <a:r>
              <a:rPr lang="en-GB" dirty="0"/>
              <a:t>Cemetery of Toumba</a:t>
            </a:r>
          </a:p>
          <a:p>
            <a:endParaRPr lang="en-GB" dirty="0"/>
          </a:p>
        </p:txBody>
      </p:sp>
      <p:pic>
        <p:nvPicPr>
          <p:cNvPr id="5" name="Picture 4">
            <a:extLst>
              <a:ext uri="{FF2B5EF4-FFF2-40B4-BE49-F238E27FC236}">
                <a16:creationId xmlns:a16="http://schemas.microsoft.com/office/drawing/2014/main" id="{113634CC-C03D-0ADA-1A78-CA525AEFE1FB}"/>
              </a:ext>
            </a:extLst>
          </p:cNvPr>
          <p:cNvPicPr>
            <a:picLocks noChangeAspect="1"/>
          </p:cNvPicPr>
          <p:nvPr/>
        </p:nvPicPr>
        <p:blipFill>
          <a:blip r:embed="rId3"/>
          <a:stretch>
            <a:fillRect/>
          </a:stretch>
        </p:blipFill>
        <p:spPr>
          <a:xfrm>
            <a:off x="9065431" y="2052116"/>
            <a:ext cx="2779010" cy="2826774"/>
          </a:xfrm>
          <a:prstGeom prst="rect">
            <a:avLst/>
          </a:prstGeom>
        </p:spPr>
      </p:pic>
      <p:sp>
        <p:nvSpPr>
          <p:cNvPr id="6" name="TextBox 5">
            <a:extLst>
              <a:ext uri="{FF2B5EF4-FFF2-40B4-BE49-F238E27FC236}">
                <a16:creationId xmlns:a16="http://schemas.microsoft.com/office/drawing/2014/main" id="{4ADB3B07-0E78-DE8D-E5E3-DD4E0CB3D79A}"/>
              </a:ext>
            </a:extLst>
          </p:cNvPr>
          <p:cNvSpPr txBox="1"/>
          <p:nvPr/>
        </p:nvSpPr>
        <p:spPr>
          <a:xfrm>
            <a:off x="8681973" y="4878890"/>
            <a:ext cx="2779010" cy="276999"/>
          </a:xfrm>
          <a:prstGeom prst="rect">
            <a:avLst/>
          </a:prstGeom>
          <a:noFill/>
        </p:spPr>
        <p:txBody>
          <a:bodyPr wrap="square" rtlCol="0">
            <a:spAutoFit/>
          </a:bodyPr>
          <a:lstStyle/>
          <a:p>
            <a:r>
              <a:rPr lang="en-GB" sz="1200" dirty="0"/>
              <a:t>Map of </a:t>
            </a:r>
            <a:r>
              <a:rPr lang="en-GB" sz="1200" dirty="0" err="1"/>
              <a:t>Lelantine</a:t>
            </a:r>
            <a:r>
              <a:rPr lang="en-GB" sz="1200" dirty="0"/>
              <a:t> War- </a:t>
            </a:r>
            <a:r>
              <a:rPr lang="en-GB" sz="1200" dirty="0" err="1"/>
              <a:t>Lencer</a:t>
            </a:r>
            <a:r>
              <a:rPr lang="en-GB" sz="1200" dirty="0"/>
              <a:t> (2009)</a:t>
            </a:r>
          </a:p>
        </p:txBody>
      </p:sp>
    </p:spTree>
    <p:extLst>
      <p:ext uri="{BB962C8B-B14F-4D97-AF65-F5344CB8AC3E}">
        <p14:creationId xmlns:p14="http://schemas.microsoft.com/office/powerpoint/2010/main" val="1758976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12EE-6462-BBC6-B1D0-ACD62BE800F6}"/>
              </a:ext>
            </a:extLst>
          </p:cNvPr>
          <p:cNvSpPr>
            <a:spLocks noGrp="1"/>
          </p:cNvSpPr>
          <p:nvPr>
            <p:ph type="title"/>
          </p:nvPr>
        </p:nvSpPr>
        <p:spPr/>
        <p:txBody>
          <a:bodyPr/>
          <a:lstStyle/>
          <a:p>
            <a:r>
              <a:rPr lang="en-GB" dirty="0"/>
              <a:t>Main Point</a:t>
            </a:r>
          </a:p>
        </p:txBody>
      </p:sp>
      <p:sp>
        <p:nvSpPr>
          <p:cNvPr id="3" name="Content Placeholder 2">
            <a:extLst>
              <a:ext uri="{FF2B5EF4-FFF2-40B4-BE49-F238E27FC236}">
                <a16:creationId xmlns:a16="http://schemas.microsoft.com/office/drawing/2014/main" id="{453EAE5D-8EF4-C006-DCEC-EEDD8D06ECF3}"/>
              </a:ext>
            </a:extLst>
          </p:cNvPr>
          <p:cNvSpPr>
            <a:spLocks noGrp="1"/>
          </p:cNvSpPr>
          <p:nvPr>
            <p:ph idx="1"/>
          </p:nvPr>
        </p:nvSpPr>
        <p:spPr>
          <a:xfrm>
            <a:off x="1160206" y="1845289"/>
            <a:ext cx="10193594" cy="4351338"/>
          </a:xfrm>
        </p:spPr>
        <p:txBody>
          <a:bodyPr/>
          <a:lstStyle/>
          <a:p>
            <a:r>
              <a:rPr lang="en-GB" dirty="0"/>
              <a:t>Consumption of Egyptian/Near East trinkets are not evidence of social prestige</a:t>
            </a:r>
          </a:p>
          <a:p>
            <a:r>
              <a:rPr lang="en-GB" dirty="0"/>
              <a:t>Replaces the sociopolitical model with an idea of mortuary function (</a:t>
            </a:r>
            <a:r>
              <a:rPr lang="en-GB" dirty="0" err="1"/>
              <a:t>ie</a:t>
            </a:r>
            <a:r>
              <a:rPr lang="en-GB" dirty="0"/>
              <a:t>. Talismans)</a:t>
            </a:r>
          </a:p>
          <a:p>
            <a:r>
              <a:rPr lang="en-GB" dirty="0"/>
              <a:t>Purpose: introduce a new theory replacing the existing ideas of </a:t>
            </a:r>
            <a:r>
              <a:rPr lang="en-GB" dirty="0" err="1"/>
              <a:t>Lefkandi</a:t>
            </a:r>
            <a:endParaRPr lang="en-GB" dirty="0"/>
          </a:p>
          <a:p>
            <a:endParaRPr lang="en-GB" dirty="0"/>
          </a:p>
        </p:txBody>
      </p:sp>
    </p:spTree>
    <p:extLst>
      <p:ext uri="{BB962C8B-B14F-4D97-AF65-F5344CB8AC3E}">
        <p14:creationId xmlns:p14="http://schemas.microsoft.com/office/powerpoint/2010/main" val="2987118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6A288-3A28-78B7-36EC-BB7637975B2E}"/>
              </a:ext>
            </a:extLst>
          </p:cNvPr>
          <p:cNvSpPr>
            <a:spLocks noGrp="1"/>
          </p:cNvSpPr>
          <p:nvPr>
            <p:ph type="title"/>
          </p:nvPr>
        </p:nvSpPr>
        <p:spPr/>
        <p:txBody>
          <a:bodyPr/>
          <a:lstStyle/>
          <a:p>
            <a:r>
              <a:rPr lang="en-GB" dirty="0"/>
              <a:t>Trinket </a:t>
            </a:r>
          </a:p>
        </p:txBody>
      </p:sp>
      <p:sp>
        <p:nvSpPr>
          <p:cNvPr id="3" name="Content Placeholder 2">
            <a:extLst>
              <a:ext uri="{FF2B5EF4-FFF2-40B4-BE49-F238E27FC236}">
                <a16:creationId xmlns:a16="http://schemas.microsoft.com/office/drawing/2014/main" id="{32127D35-5A74-2512-0044-A7EA6AADE51A}"/>
              </a:ext>
            </a:extLst>
          </p:cNvPr>
          <p:cNvSpPr>
            <a:spLocks noGrp="1"/>
          </p:cNvSpPr>
          <p:nvPr>
            <p:ph idx="1"/>
          </p:nvPr>
        </p:nvSpPr>
        <p:spPr/>
        <p:txBody>
          <a:bodyPr/>
          <a:lstStyle/>
          <a:p>
            <a:r>
              <a:rPr lang="en-GB" dirty="0"/>
              <a:t>Small, inexpensive, typically foreign object</a:t>
            </a:r>
          </a:p>
          <a:p>
            <a:r>
              <a:rPr lang="en-GB" dirty="0"/>
              <a:t>Article connects to Greek </a:t>
            </a:r>
            <a:r>
              <a:rPr lang="en-GB" dirty="0" err="1"/>
              <a:t>Athurma</a:t>
            </a:r>
            <a:endParaRPr lang="en-GB" dirty="0"/>
          </a:p>
          <a:p>
            <a:pPr lvl="1"/>
            <a:r>
              <a:rPr lang="en-GB" dirty="0"/>
              <a:t>Meaning plaything</a:t>
            </a:r>
          </a:p>
          <a:p>
            <a:pPr lvl="1"/>
            <a:r>
              <a:rPr lang="en-GB" dirty="0"/>
              <a:t>Associated with children</a:t>
            </a:r>
          </a:p>
          <a:p>
            <a:pPr lvl="1"/>
            <a:endParaRPr lang="en-GB" dirty="0"/>
          </a:p>
          <a:p>
            <a:endParaRPr lang="en-GB" dirty="0"/>
          </a:p>
        </p:txBody>
      </p:sp>
      <p:pic>
        <p:nvPicPr>
          <p:cNvPr id="5" name="Picture 4">
            <a:extLst>
              <a:ext uri="{FF2B5EF4-FFF2-40B4-BE49-F238E27FC236}">
                <a16:creationId xmlns:a16="http://schemas.microsoft.com/office/drawing/2014/main" id="{3E219145-C4AF-002B-4299-48235568C39D}"/>
              </a:ext>
            </a:extLst>
          </p:cNvPr>
          <p:cNvPicPr>
            <a:picLocks noChangeAspect="1"/>
          </p:cNvPicPr>
          <p:nvPr/>
        </p:nvPicPr>
        <p:blipFill>
          <a:blip r:embed="rId2"/>
          <a:stretch>
            <a:fillRect/>
          </a:stretch>
        </p:blipFill>
        <p:spPr>
          <a:xfrm>
            <a:off x="8862552" y="1690688"/>
            <a:ext cx="2057400" cy="1504950"/>
          </a:xfrm>
          <a:prstGeom prst="rect">
            <a:avLst/>
          </a:prstGeom>
        </p:spPr>
      </p:pic>
      <p:sp>
        <p:nvSpPr>
          <p:cNvPr id="6" name="TextBox 5">
            <a:extLst>
              <a:ext uri="{FF2B5EF4-FFF2-40B4-BE49-F238E27FC236}">
                <a16:creationId xmlns:a16="http://schemas.microsoft.com/office/drawing/2014/main" id="{7DE9A8DF-F384-15A8-BE9B-5996B724755A}"/>
              </a:ext>
            </a:extLst>
          </p:cNvPr>
          <p:cNvSpPr txBox="1"/>
          <p:nvPr/>
        </p:nvSpPr>
        <p:spPr>
          <a:xfrm>
            <a:off x="8845346" y="3230195"/>
            <a:ext cx="2074606" cy="461665"/>
          </a:xfrm>
          <a:prstGeom prst="rect">
            <a:avLst/>
          </a:prstGeom>
          <a:noFill/>
        </p:spPr>
        <p:txBody>
          <a:bodyPr wrap="square" rtlCol="0">
            <a:spAutoFit/>
          </a:bodyPr>
          <a:lstStyle/>
          <a:p>
            <a:r>
              <a:rPr lang="en-GB" sz="1200" dirty="0" err="1"/>
              <a:t>Pheonecian</a:t>
            </a:r>
            <a:r>
              <a:rPr lang="en-GB" sz="1200" dirty="0"/>
              <a:t> Seal and Scarab found in </a:t>
            </a:r>
            <a:r>
              <a:rPr lang="en-GB" sz="1200" dirty="0" err="1"/>
              <a:t>Lefkandi</a:t>
            </a:r>
            <a:r>
              <a:rPr lang="en-GB" sz="1200" dirty="0"/>
              <a:t>- Oxford</a:t>
            </a:r>
          </a:p>
        </p:txBody>
      </p:sp>
    </p:spTree>
    <p:extLst>
      <p:ext uri="{BB962C8B-B14F-4D97-AF65-F5344CB8AC3E}">
        <p14:creationId xmlns:p14="http://schemas.microsoft.com/office/powerpoint/2010/main" val="896625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7A50-44D2-D7DC-E0C9-6EE0140A11D6}"/>
              </a:ext>
            </a:extLst>
          </p:cNvPr>
          <p:cNvSpPr>
            <a:spLocks noGrp="1"/>
          </p:cNvSpPr>
          <p:nvPr>
            <p:ph type="title"/>
          </p:nvPr>
        </p:nvSpPr>
        <p:spPr/>
        <p:txBody>
          <a:bodyPr/>
          <a:lstStyle/>
          <a:p>
            <a:r>
              <a:rPr lang="en-GB" dirty="0"/>
              <a:t>Elite Consumption</a:t>
            </a:r>
          </a:p>
        </p:txBody>
      </p:sp>
      <p:sp>
        <p:nvSpPr>
          <p:cNvPr id="3" name="Content Placeholder 2">
            <a:extLst>
              <a:ext uri="{FF2B5EF4-FFF2-40B4-BE49-F238E27FC236}">
                <a16:creationId xmlns:a16="http://schemas.microsoft.com/office/drawing/2014/main" id="{0D1CA40E-D095-8A08-30B0-C200961E5CE1}"/>
              </a:ext>
            </a:extLst>
          </p:cNvPr>
          <p:cNvSpPr>
            <a:spLocks noGrp="1"/>
          </p:cNvSpPr>
          <p:nvPr>
            <p:ph idx="1"/>
          </p:nvPr>
        </p:nvSpPr>
        <p:spPr/>
        <p:txBody>
          <a:bodyPr>
            <a:normAutofit/>
          </a:bodyPr>
          <a:lstStyle/>
          <a:p>
            <a:r>
              <a:rPr lang="en-GB" dirty="0"/>
              <a:t>4 categories of problem</a:t>
            </a:r>
          </a:p>
          <a:p>
            <a:pPr lvl="1"/>
            <a:r>
              <a:rPr lang="en-GB" dirty="0"/>
              <a:t>Geography</a:t>
            </a:r>
          </a:p>
          <a:p>
            <a:pPr lvl="1"/>
            <a:r>
              <a:rPr lang="en-GB" dirty="0"/>
              <a:t>Chronology</a:t>
            </a:r>
          </a:p>
          <a:p>
            <a:pPr lvl="1"/>
            <a:r>
              <a:rPr lang="en-GB" dirty="0"/>
              <a:t>Context</a:t>
            </a:r>
          </a:p>
          <a:p>
            <a:pPr lvl="1"/>
            <a:r>
              <a:rPr lang="en-GB" dirty="0"/>
              <a:t>Interpretation of Specific goods</a:t>
            </a:r>
          </a:p>
          <a:p>
            <a:pPr lvl="1"/>
            <a:endParaRPr lang="en-GB" dirty="0"/>
          </a:p>
        </p:txBody>
      </p:sp>
      <p:pic>
        <p:nvPicPr>
          <p:cNvPr id="5" name="Picture 4">
            <a:extLst>
              <a:ext uri="{FF2B5EF4-FFF2-40B4-BE49-F238E27FC236}">
                <a16:creationId xmlns:a16="http://schemas.microsoft.com/office/drawing/2014/main" id="{D41E57CA-1BA7-7AC6-802A-0D962AA9C2A8}"/>
              </a:ext>
            </a:extLst>
          </p:cNvPr>
          <p:cNvPicPr>
            <a:picLocks noChangeAspect="1"/>
          </p:cNvPicPr>
          <p:nvPr/>
        </p:nvPicPr>
        <p:blipFill>
          <a:blip r:embed="rId2"/>
          <a:stretch>
            <a:fillRect/>
          </a:stretch>
        </p:blipFill>
        <p:spPr>
          <a:xfrm>
            <a:off x="6671869" y="2605540"/>
            <a:ext cx="3561867" cy="226150"/>
          </a:xfrm>
          <a:prstGeom prst="rect">
            <a:avLst/>
          </a:prstGeom>
        </p:spPr>
      </p:pic>
    </p:spTree>
    <p:extLst>
      <p:ext uri="{BB962C8B-B14F-4D97-AF65-F5344CB8AC3E}">
        <p14:creationId xmlns:p14="http://schemas.microsoft.com/office/powerpoint/2010/main" val="265918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7E731-731A-EE99-2D23-51E88D20F4A0}"/>
              </a:ext>
            </a:extLst>
          </p:cNvPr>
          <p:cNvSpPr>
            <a:spLocks noGrp="1"/>
          </p:cNvSpPr>
          <p:nvPr>
            <p:ph type="title"/>
          </p:nvPr>
        </p:nvSpPr>
        <p:spPr>
          <a:xfrm>
            <a:off x="1969804" y="808056"/>
            <a:ext cx="3317492" cy="1077229"/>
          </a:xfrm>
        </p:spPr>
        <p:txBody>
          <a:bodyPr>
            <a:normAutofit/>
          </a:bodyPr>
          <a:lstStyle/>
          <a:p>
            <a:pPr algn="l"/>
            <a:r>
              <a:rPr lang="en-GB" dirty="0"/>
              <a:t>Geology</a:t>
            </a:r>
            <a:endParaRPr lang="en-GB"/>
          </a:p>
        </p:txBody>
      </p:sp>
      <p:sp>
        <p:nvSpPr>
          <p:cNvPr id="3" name="Content Placeholder 2">
            <a:extLst>
              <a:ext uri="{FF2B5EF4-FFF2-40B4-BE49-F238E27FC236}">
                <a16:creationId xmlns:a16="http://schemas.microsoft.com/office/drawing/2014/main" id="{63FCE1F6-C747-2714-2690-0809F4BE7B5C}"/>
              </a:ext>
            </a:extLst>
          </p:cNvPr>
          <p:cNvSpPr>
            <a:spLocks noGrp="1"/>
          </p:cNvSpPr>
          <p:nvPr>
            <p:ph idx="1"/>
          </p:nvPr>
        </p:nvSpPr>
        <p:spPr>
          <a:xfrm>
            <a:off x="1969803" y="2052116"/>
            <a:ext cx="3317493" cy="3997828"/>
          </a:xfrm>
        </p:spPr>
        <p:txBody>
          <a:bodyPr>
            <a:normAutofit/>
          </a:bodyPr>
          <a:lstStyle/>
          <a:p>
            <a:r>
              <a:rPr lang="en-GB" sz="1800"/>
              <a:t>Same quantity of exotic goods found nowhere in or near Greece in the time period</a:t>
            </a:r>
          </a:p>
          <a:p>
            <a:r>
              <a:rPr lang="en-GB" sz="1800"/>
              <a:t>Emphasizes connectivity as a function of Lefkandi</a:t>
            </a:r>
          </a:p>
          <a:p>
            <a:r>
              <a:rPr lang="en-GB" sz="1800"/>
              <a:t>Article suggests diffuse distribution patterns would exist if elite consumption existed</a:t>
            </a:r>
          </a:p>
          <a:p>
            <a:endParaRPr lang="en-GB" sz="1800"/>
          </a:p>
        </p:txBody>
      </p:sp>
      <p:pic>
        <p:nvPicPr>
          <p:cNvPr id="5" name="Picture 4">
            <a:extLst>
              <a:ext uri="{FF2B5EF4-FFF2-40B4-BE49-F238E27FC236}">
                <a16:creationId xmlns:a16="http://schemas.microsoft.com/office/drawing/2014/main" id="{FCE59FD1-9E41-DD58-DF1D-4E25172EA6CC}"/>
              </a:ext>
            </a:extLst>
          </p:cNvPr>
          <p:cNvPicPr>
            <a:picLocks noChangeAspect="1"/>
          </p:cNvPicPr>
          <p:nvPr/>
        </p:nvPicPr>
        <p:blipFill>
          <a:blip r:embed="rId6"/>
          <a:stretch>
            <a:fillRect/>
          </a:stretch>
        </p:blipFill>
        <p:spPr>
          <a:xfrm>
            <a:off x="6094766" y="1155853"/>
            <a:ext cx="4651619" cy="454695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310BEFF-5DF2-532B-451E-ACC68F82D8FB}"/>
              </a:ext>
            </a:extLst>
          </p:cNvPr>
          <p:cNvSpPr txBox="1"/>
          <p:nvPr/>
        </p:nvSpPr>
        <p:spPr>
          <a:xfrm>
            <a:off x="6196533" y="5702810"/>
            <a:ext cx="4025664" cy="338554"/>
          </a:xfrm>
          <a:prstGeom prst="rect">
            <a:avLst/>
          </a:prstGeom>
          <a:noFill/>
        </p:spPr>
        <p:txBody>
          <a:bodyPr wrap="square" rtlCol="0">
            <a:spAutoFit/>
          </a:bodyPr>
          <a:lstStyle/>
          <a:p>
            <a:r>
              <a:rPr lang="en-GB" sz="1600" dirty="0"/>
              <a:t>Map of Iron age Greece with sites-PLOS</a:t>
            </a:r>
          </a:p>
        </p:txBody>
      </p:sp>
    </p:spTree>
    <p:extLst>
      <p:ext uri="{BB962C8B-B14F-4D97-AF65-F5344CB8AC3E}">
        <p14:creationId xmlns:p14="http://schemas.microsoft.com/office/powerpoint/2010/main" val="1755469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0930-4DF6-8EFE-B946-BBC0746A2042}"/>
              </a:ext>
            </a:extLst>
          </p:cNvPr>
          <p:cNvSpPr>
            <a:spLocks noGrp="1"/>
          </p:cNvSpPr>
          <p:nvPr>
            <p:ph type="title"/>
          </p:nvPr>
        </p:nvSpPr>
        <p:spPr/>
        <p:txBody>
          <a:bodyPr/>
          <a:lstStyle/>
          <a:p>
            <a:r>
              <a:rPr lang="en-GB" dirty="0"/>
              <a:t>Chronology</a:t>
            </a:r>
          </a:p>
        </p:txBody>
      </p:sp>
      <p:sp>
        <p:nvSpPr>
          <p:cNvPr id="3" name="Content Placeholder 2">
            <a:extLst>
              <a:ext uri="{FF2B5EF4-FFF2-40B4-BE49-F238E27FC236}">
                <a16:creationId xmlns:a16="http://schemas.microsoft.com/office/drawing/2014/main" id="{C973D724-E196-61BB-77CA-A64A3E3F7340}"/>
              </a:ext>
            </a:extLst>
          </p:cNvPr>
          <p:cNvSpPr>
            <a:spLocks noGrp="1"/>
          </p:cNvSpPr>
          <p:nvPr>
            <p:ph idx="1"/>
          </p:nvPr>
        </p:nvSpPr>
        <p:spPr/>
        <p:txBody>
          <a:bodyPr>
            <a:normAutofit/>
          </a:bodyPr>
          <a:lstStyle/>
          <a:p>
            <a:r>
              <a:rPr lang="en-GB" sz="2800" dirty="0"/>
              <a:t>Graves at </a:t>
            </a:r>
            <a:r>
              <a:rPr lang="en-GB" sz="2800" dirty="0" err="1"/>
              <a:t>Lefkandi</a:t>
            </a:r>
            <a:r>
              <a:rPr lang="en-GB" sz="2800" dirty="0"/>
              <a:t>/records of exotic products disappear circa 825 BC</a:t>
            </a:r>
          </a:p>
          <a:p>
            <a:r>
              <a:rPr lang="en-GB" sz="2800" dirty="0"/>
              <a:t>Euboean goods continue to appear in Cyprus</a:t>
            </a:r>
          </a:p>
        </p:txBody>
      </p:sp>
      <p:pic>
        <p:nvPicPr>
          <p:cNvPr id="5" name="Picture 4">
            <a:extLst>
              <a:ext uri="{FF2B5EF4-FFF2-40B4-BE49-F238E27FC236}">
                <a16:creationId xmlns:a16="http://schemas.microsoft.com/office/drawing/2014/main" id="{3AD5FB68-4F9B-20F8-CD9D-F04463C1A1DD}"/>
              </a:ext>
            </a:extLst>
          </p:cNvPr>
          <p:cNvPicPr>
            <a:picLocks noChangeAspect="1"/>
          </p:cNvPicPr>
          <p:nvPr/>
        </p:nvPicPr>
        <p:blipFill>
          <a:blip r:embed="rId3"/>
          <a:stretch>
            <a:fillRect/>
          </a:stretch>
        </p:blipFill>
        <p:spPr>
          <a:xfrm>
            <a:off x="1621861" y="1885285"/>
            <a:ext cx="6207133" cy="862686"/>
          </a:xfrm>
          <a:prstGeom prst="rect">
            <a:avLst/>
          </a:prstGeom>
        </p:spPr>
      </p:pic>
    </p:spTree>
    <p:extLst>
      <p:ext uri="{BB962C8B-B14F-4D97-AF65-F5344CB8AC3E}">
        <p14:creationId xmlns:p14="http://schemas.microsoft.com/office/powerpoint/2010/main" val="870884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C633E-23C6-990D-62F9-F2477B85024B}"/>
              </a:ext>
            </a:extLst>
          </p:cNvPr>
          <p:cNvSpPr>
            <a:spLocks noGrp="1"/>
          </p:cNvSpPr>
          <p:nvPr>
            <p:ph type="title"/>
          </p:nvPr>
        </p:nvSpPr>
        <p:spPr/>
        <p:txBody>
          <a:bodyPr/>
          <a:lstStyle/>
          <a:p>
            <a:r>
              <a:rPr lang="en-GB" dirty="0"/>
              <a:t>Find Context</a:t>
            </a:r>
          </a:p>
        </p:txBody>
      </p:sp>
      <p:sp>
        <p:nvSpPr>
          <p:cNvPr id="3" name="Content Placeholder 2">
            <a:extLst>
              <a:ext uri="{FF2B5EF4-FFF2-40B4-BE49-F238E27FC236}">
                <a16:creationId xmlns:a16="http://schemas.microsoft.com/office/drawing/2014/main" id="{1B6A6971-F128-F4A4-0D2A-97A1AC21ED47}"/>
              </a:ext>
            </a:extLst>
          </p:cNvPr>
          <p:cNvSpPr>
            <a:spLocks noGrp="1"/>
          </p:cNvSpPr>
          <p:nvPr>
            <p:ph idx="1"/>
          </p:nvPr>
        </p:nvSpPr>
        <p:spPr>
          <a:xfrm>
            <a:off x="2113936" y="2052115"/>
            <a:ext cx="8456204" cy="4447008"/>
          </a:xfrm>
        </p:spPr>
        <p:txBody>
          <a:bodyPr>
            <a:normAutofit/>
          </a:bodyPr>
          <a:lstStyle/>
          <a:p>
            <a:r>
              <a:rPr lang="en-GB" sz="2400" dirty="0"/>
              <a:t>Few social explanations address exclusivity of exotic goods to graves</a:t>
            </a:r>
          </a:p>
          <a:p>
            <a:r>
              <a:rPr lang="en-GB" sz="2400" dirty="0"/>
              <a:t>Too diverse to be one family</a:t>
            </a:r>
          </a:p>
          <a:p>
            <a:r>
              <a:rPr lang="en-GB" sz="2400" dirty="0"/>
              <a:t>Inhumed bodies </a:t>
            </a:r>
          </a:p>
          <a:p>
            <a:r>
              <a:rPr lang="en-GB" sz="2400" dirty="0"/>
              <a:t>Minimal grave goods</a:t>
            </a:r>
          </a:p>
          <a:p>
            <a:pPr lvl="1"/>
            <a:r>
              <a:rPr lang="en-GB" sz="2000" dirty="0"/>
              <a:t>35 graves </a:t>
            </a:r>
          </a:p>
          <a:p>
            <a:pPr lvl="2"/>
            <a:r>
              <a:rPr lang="en-GB" sz="1800" dirty="0"/>
              <a:t>12 empty</a:t>
            </a:r>
          </a:p>
          <a:p>
            <a:pPr lvl="2"/>
            <a:r>
              <a:rPr lang="en-GB" sz="1800" dirty="0"/>
              <a:t>7 with only 1 or 2 objects</a:t>
            </a:r>
          </a:p>
        </p:txBody>
      </p:sp>
    </p:spTree>
    <p:extLst>
      <p:ext uri="{BB962C8B-B14F-4D97-AF65-F5344CB8AC3E}">
        <p14:creationId xmlns:p14="http://schemas.microsoft.com/office/powerpoint/2010/main" val="2160500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37BE2-3152-C6E4-1996-2093843B34DC}"/>
              </a:ext>
            </a:extLst>
          </p:cNvPr>
          <p:cNvSpPr>
            <a:spLocks noGrp="1"/>
          </p:cNvSpPr>
          <p:nvPr>
            <p:ph type="title"/>
          </p:nvPr>
        </p:nvSpPr>
        <p:spPr/>
        <p:txBody>
          <a:bodyPr/>
          <a:lstStyle/>
          <a:p>
            <a:r>
              <a:rPr lang="en-GB" dirty="0"/>
              <a:t>Interpretation of Specific Goods</a:t>
            </a:r>
          </a:p>
        </p:txBody>
      </p:sp>
      <p:pic>
        <p:nvPicPr>
          <p:cNvPr id="5" name="Picture 4">
            <a:extLst>
              <a:ext uri="{FF2B5EF4-FFF2-40B4-BE49-F238E27FC236}">
                <a16:creationId xmlns:a16="http://schemas.microsoft.com/office/drawing/2014/main" id="{491F698F-1207-789E-394A-226222AE790D}"/>
              </a:ext>
            </a:extLst>
          </p:cNvPr>
          <p:cNvPicPr>
            <a:picLocks noChangeAspect="1"/>
          </p:cNvPicPr>
          <p:nvPr/>
        </p:nvPicPr>
        <p:blipFill>
          <a:blip r:embed="rId3"/>
          <a:stretch>
            <a:fillRect/>
          </a:stretch>
        </p:blipFill>
        <p:spPr>
          <a:xfrm>
            <a:off x="2998546" y="1444993"/>
            <a:ext cx="6391260" cy="5215568"/>
          </a:xfrm>
          <a:prstGeom prst="rect">
            <a:avLst/>
          </a:prstGeom>
        </p:spPr>
      </p:pic>
    </p:spTree>
    <p:extLst>
      <p:ext uri="{BB962C8B-B14F-4D97-AF65-F5344CB8AC3E}">
        <p14:creationId xmlns:p14="http://schemas.microsoft.com/office/powerpoint/2010/main" val="1924321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067DC-251C-5563-D0B8-77B11E4EE6E2}"/>
              </a:ext>
            </a:extLst>
          </p:cNvPr>
          <p:cNvSpPr>
            <a:spLocks noGrp="1"/>
          </p:cNvSpPr>
          <p:nvPr>
            <p:ph type="title"/>
          </p:nvPr>
        </p:nvSpPr>
        <p:spPr/>
        <p:txBody>
          <a:bodyPr/>
          <a:lstStyle/>
          <a:p>
            <a:r>
              <a:rPr lang="en-GB" dirty="0"/>
              <a:t>Talismans</a:t>
            </a:r>
          </a:p>
        </p:txBody>
      </p:sp>
      <p:sp>
        <p:nvSpPr>
          <p:cNvPr id="3" name="Content Placeholder 2">
            <a:extLst>
              <a:ext uri="{FF2B5EF4-FFF2-40B4-BE49-F238E27FC236}">
                <a16:creationId xmlns:a16="http://schemas.microsoft.com/office/drawing/2014/main" id="{87F2938C-7CDE-F54A-0DB9-AF554E7A8064}"/>
              </a:ext>
            </a:extLst>
          </p:cNvPr>
          <p:cNvSpPr>
            <a:spLocks noGrp="1"/>
          </p:cNvSpPr>
          <p:nvPr>
            <p:ph idx="1"/>
          </p:nvPr>
        </p:nvSpPr>
        <p:spPr>
          <a:xfrm>
            <a:off x="5270090" y="1885285"/>
            <a:ext cx="5300049" cy="3689605"/>
          </a:xfrm>
        </p:spPr>
        <p:txBody>
          <a:bodyPr>
            <a:normAutofit/>
          </a:bodyPr>
          <a:lstStyle/>
          <a:p>
            <a:endParaRPr lang="en-GB" dirty="0"/>
          </a:p>
          <a:p>
            <a:r>
              <a:rPr lang="en-GB" dirty="0"/>
              <a:t>Trinkets resembled protective  deities</a:t>
            </a:r>
          </a:p>
          <a:p>
            <a:r>
              <a:rPr lang="en-GB" dirty="0"/>
              <a:t>Hieroglyphs possibly with burial context</a:t>
            </a:r>
          </a:p>
          <a:p>
            <a:r>
              <a:rPr lang="en-GB" dirty="0"/>
              <a:t>Best understood as amulets and talismans</a:t>
            </a:r>
          </a:p>
          <a:p>
            <a:r>
              <a:rPr lang="en-GB" dirty="0"/>
              <a:t>Cypriot origin likely</a:t>
            </a:r>
          </a:p>
        </p:txBody>
      </p:sp>
      <p:pic>
        <p:nvPicPr>
          <p:cNvPr id="5" name="Picture 4">
            <a:extLst>
              <a:ext uri="{FF2B5EF4-FFF2-40B4-BE49-F238E27FC236}">
                <a16:creationId xmlns:a16="http://schemas.microsoft.com/office/drawing/2014/main" id="{E8A7F2B0-A94A-FBF0-C09E-F761A7DA0024}"/>
              </a:ext>
            </a:extLst>
          </p:cNvPr>
          <p:cNvPicPr>
            <a:picLocks noChangeAspect="1"/>
          </p:cNvPicPr>
          <p:nvPr/>
        </p:nvPicPr>
        <p:blipFill>
          <a:blip r:embed="rId3"/>
          <a:stretch>
            <a:fillRect/>
          </a:stretch>
        </p:blipFill>
        <p:spPr>
          <a:xfrm>
            <a:off x="3437532" y="1176979"/>
            <a:ext cx="1134799" cy="1758939"/>
          </a:xfrm>
          <a:prstGeom prst="rect">
            <a:avLst/>
          </a:prstGeom>
        </p:spPr>
      </p:pic>
      <p:pic>
        <p:nvPicPr>
          <p:cNvPr id="7" name="Picture 6">
            <a:extLst>
              <a:ext uri="{FF2B5EF4-FFF2-40B4-BE49-F238E27FC236}">
                <a16:creationId xmlns:a16="http://schemas.microsoft.com/office/drawing/2014/main" id="{CE67CB6D-7376-60E8-3B9F-B378185AF6BE}"/>
              </a:ext>
            </a:extLst>
          </p:cNvPr>
          <p:cNvPicPr>
            <a:picLocks noChangeAspect="1"/>
          </p:cNvPicPr>
          <p:nvPr/>
        </p:nvPicPr>
        <p:blipFill>
          <a:blip r:embed="rId4"/>
          <a:stretch>
            <a:fillRect/>
          </a:stretch>
        </p:blipFill>
        <p:spPr>
          <a:xfrm>
            <a:off x="1775549" y="3213961"/>
            <a:ext cx="2796782" cy="1371719"/>
          </a:xfrm>
          <a:prstGeom prst="rect">
            <a:avLst/>
          </a:prstGeom>
        </p:spPr>
      </p:pic>
      <p:pic>
        <p:nvPicPr>
          <p:cNvPr id="9" name="Picture 8">
            <a:extLst>
              <a:ext uri="{FF2B5EF4-FFF2-40B4-BE49-F238E27FC236}">
                <a16:creationId xmlns:a16="http://schemas.microsoft.com/office/drawing/2014/main" id="{A7646F88-4198-BE20-EB80-6E6DEBE52B3D}"/>
              </a:ext>
            </a:extLst>
          </p:cNvPr>
          <p:cNvPicPr>
            <a:picLocks noChangeAspect="1"/>
          </p:cNvPicPr>
          <p:nvPr/>
        </p:nvPicPr>
        <p:blipFill>
          <a:blip r:embed="rId5"/>
          <a:stretch>
            <a:fillRect/>
          </a:stretch>
        </p:blipFill>
        <p:spPr>
          <a:xfrm>
            <a:off x="3197015" y="4797834"/>
            <a:ext cx="1393039" cy="1766373"/>
          </a:xfrm>
          <a:prstGeom prst="rect">
            <a:avLst/>
          </a:prstGeom>
        </p:spPr>
      </p:pic>
    </p:spTree>
    <p:extLst>
      <p:ext uri="{BB962C8B-B14F-4D97-AF65-F5344CB8AC3E}">
        <p14:creationId xmlns:p14="http://schemas.microsoft.com/office/powerpoint/2010/main" val="2143290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EEB229-3EBA-4333-B94C-ED62EC101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B4666C73-1C44-4BD3-9529-A7E02C6A8A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723E4E2F-EA2E-477B-A595-C5A5F62E9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B6500FA0-D185-45FF-9F47-EF5FB7158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273825F-243F-467C-8349-B97E81C3E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5659AF-6F61-42EF-B761-0862A79DB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2D5B4-CB55-B766-C0C2-42605B4145EE}"/>
              </a:ext>
            </a:extLst>
          </p:cNvPr>
          <p:cNvSpPr>
            <a:spLocks noGrp="1"/>
          </p:cNvSpPr>
          <p:nvPr>
            <p:ph type="title"/>
          </p:nvPr>
        </p:nvSpPr>
        <p:spPr>
          <a:xfrm>
            <a:off x="1969804" y="808056"/>
            <a:ext cx="3969504" cy="1077229"/>
          </a:xfrm>
        </p:spPr>
        <p:txBody>
          <a:bodyPr>
            <a:normAutofit/>
          </a:bodyPr>
          <a:lstStyle/>
          <a:p>
            <a:pPr algn="l"/>
            <a:r>
              <a:rPr lang="en-GB" dirty="0"/>
              <a:t>Children in Context </a:t>
            </a:r>
            <a:endParaRPr lang="en-GB"/>
          </a:p>
        </p:txBody>
      </p:sp>
      <p:sp>
        <p:nvSpPr>
          <p:cNvPr id="3" name="Content Placeholder 2">
            <a:extLst>
              <a:ext uri="{FF2B5EF4-FFF2-40B4-BE49-F238E27FC236}">
                <a16:creationId xmlns:a16="http://schemas.microsoft.com/office/drawing/2014/main" id="{B386790B-BE07-364C-4ABE-66DF10F71D74}"/>
              </a:ext>
            </a:extLst>
          </p:cNvPr>
          <p:cNvSpPr>
            <a:spLocks noGrp="1"/>
          </p:cNvSpPr>
          <p:nvPr>
            <p:ph idx="1"/>
          </p:nvPr>
        </p:nvSpPr>
        <p:spPr>
          <a:xfrm>
            <a:off x="1969803" y="2052116"/>
            <a:ext cx="3969505" cy="3997828"/>
          </a:xfrm>
        </p:spPr>
        <p:txBody>
          <a:bodyPr>
            <a:normAutofit/>
          </a:bodyPr>
          <a:lstStyle/>
          <a:p>
            <a:r>
              <a:rPr lang="en-GB" sz="2400" dirty="0"/>
              <a:t>Child protection- not fully developed beings</a:t>
            </a:r>
          </a:p>
          <a:p>
            <a:r>
              <a:rPr lang="en-GB" sz="2400" dirty="0"/>
              <a:t>Lineage important to society</a:t>
            </a:r>
          </a:p>
          <a:p>
            <a:endParaRPr lang="en-GB" sz="2400" dirty="0"/>
          </a:p>
          <a:p>
            <a:endParaRPr lang="en-GB" sz="1800" dirty="0"/>
          </a:p>
        </p:txBody>
      </p:sp>
      <p:pic>
        <p:nvPicPr>
          <p:cNvPr id="7" name="Picture 6">
            <a:extLst>
              <a:ext uri="{FF2B5EF4-FFF2-40B4-BE49-F238E27FC236}">
                <a16:creationId xmlns:a16="http://schemas.microsoft.com/office/drawing/2014/main" id="{E62FBAAE-A8CE-C451-4FE7-A9F430D8AC3A}"/>
              </a:ext>
            </a:extLst>
          </p:cNvPr>
          <p:cNvPicPr>
            <a:picLocks noChangeAspect="1"/>
          </p:cNvPicPr>
          <p:nvPr/>
        </p:nvPicPr>
        <p:blipFill>
          <a:blip r:embed="rId6"/>
          <a:stretch>
            <a:fillRect/>
          </a:stretch>
        </p:blipFill>
        <p:spPr>
          <a:xfrm>
            <a:off x="6828728" y="641207"/>
            <a:ext cx="3840696" cy="262127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a:extLst>
              <a:ext uri="{FF2B5EF4-FFF2-40B4-BE49-F238E27FC236}">
                <a16:creationId xmlns:a16="http://schemas.microsoft.com/office/drawing/2014/main" id="{0F304768-5467-AA75-C96D-E90A2DCEAAF3}"/>
              </a:ext>
            </a:extLst>
          </p:cNvPr>
          <p:cNvPicPr>
            <a:picLocks noChangeAspect="1"/>
          </p:cNvPicPr>
          <p:nvPr/>
        </p:nvPicPr>
        <p:blipFill>
          <a:blip r:embed="rId7"/>
          <a:stretch>
            <a:fillRect/>
          </a:stretch>
        </p:blipFill>
        <p:spPr>
          <a:xfrm>
            <a:off x="6828728" y="3315568"/>
            <a:ext cx="3994617" cy="239676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4" name="Rectangle 23">
            <a:extLst>
              <a:ext uri="{FF2B5EF4-FFF2-40B4-BE49-F238E27FC236}">
                <a16:creationId xmlns:a16="http://schemas.microsoft.com/office/drawing/2014/main" id="{00650157-038B-4377-BAFA-B12FF57E0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7329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BF53-F87E-426C-258E-D661DE96B01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E77641F-FC04-8974-8558-A1E6F1938178}"/>
              </a:ext>
            </a:extLst>
          </p:cNvPr>
          <p:cNvSpPr>
            <a:spLocks noGrp="1"/>
          </p:cNvSpPr>
          <p:nvPr>
            <p:ph idx="1"/>
          </p:nvPr>
        </p:nvSpPr>
        <p:spPr/>
        <p:txBody>
          <a:bodyPr/>
          <a:lstStyle/>
          <a:p>
            <a:r>
              <a:rPr lang="en-GB" dirty="0"/>
              <a:t>Pokes holes in the theory of foreign imports used as status symbols in </a:t>
            </a:r>
            <a:r>
              <a:rPr lang="en-GB" dirty="0" err="1"/>
              <a:t>Lefkandi</a:t>
            </a:r>
            <a:endParaRPr lang="en-GB" dirty="0"/>
          </a:p>
          <a:p>
            <a:r>
              <a:rPr lang="en-GB" dirty="0"/>
              <a:t>Introduces theory on talismans and amulets</a:t>
            </a:r>
          </a:p>
          <a:p>
            <a:r>
              <a:rPr lang="en-GB" dirty="0"/>
              <a:t>Cross between Greek, Egyptian, and Cypriot culture</a:t>
            </a:r>
          </a:p>
          <a:p>
            <a:r>
              <a:rPr lang="en-GB" dirty="0"/>
              <a:t>Shows interconnectivity within Dark Age of Greece</a:t>
            </a:r>
          </a:p>
          <a:p>
            <a:endParaRPr lang="en-GB" dirty="0"/>
          </a:p>
        </p:txBody>
      </p:sp>
    </p:spTree>
    <p:extLst>
      <p:ext uri="{BB962C8B-B14F-4D97-AF65-F5344CB8AC3E}">
        <p14:creationId xmlns:p14="http://schemas.microsoft.com/office/powerpoint/2010/main" val="711142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3FA8-1D99-57FA-74CB-73C64407DB1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2A6683-E58A-DE68-577E-894851A74264}"/>
              </a:ext>
            </a:extLst>
          </p:cNvPr>
          <p:cNvSpPr>
            <a:spLocks noGrp="1"/>
          </p:cNvSpPr>
          <p:nvPr>
            <p:ph idx="1"/>
          </p:nvPr>
        </p:nvSpPr>
        <p:spPr>
          <a:xfrm>
            <a:off x="1032387" y="1297859"/>
            <a:ext cx="10225547" cy="5427406"/>
          </a:xfrm>
        </p:spPr>
        <p:txBody>
          <a:bodyPr>
            <a:normAutofit fontScale="62500" lnSpcReduction="20000"/>
          </a:bodyPr>
          <a:lstStyle/>
          <a:p>
            <a:r>
              <a:rPr lang="en-GB" sz="1600" dirty="0"/>
              <a:t>Arrington, N.T. (2015). Talismanic practice at </a:t>
            </a:r>
            <a:r>
              <a:rPr lang="en-GB" sz="1600" dirty="0" err="1"/>
              <a:t>Lefkandi</a:t>
            </a:r>
            <a:r>
              <a:rPr lang="en-GB" sz="1600" dirty="0"/>
              <a:t>: Trinkets, burials and belief in the early iron age. </a:t>
            </a:r>
            <a:r>
              <a:rPr lang="en-GB" sz="1600" i="1" dirty="0"/>
              <a:t>The Cambridge Classical Journal</a:t>
            </a:r>
            <a:r>
              <a:rPr lang="en-GB" sz="1600" dirty="0"/>
              <a:t>, 62, pp.1–30. doi:10.1017/s175027051500010x.</a:t>
            </a:r>
          </a:p>
          <a:p>
            <a:r>
              <a:rPr lang="en-GB" sz="1600" dirty="0"/>
              <a:t>lefkandi.classics.ox.ac.uk. (n.d.). </a:t>
            </a:r>
            <a:r>
              <a:rPr lang="en-GB" sz="1600" i="1" dirty="0"/>
              <a:t>Early excavations at </a:t>
            </a:r>
            <a:r>
              <a:rPr lang="en-GB" sz="1600" i="1" dirty="0" err="1"/>
              <a:t>Lefkandi</a:t>
            </a:r>
            <a:r>
              <a:rPr lang="en-GB" sz="1600" i="1" dirty="0"/>
              <a:t>: The </a:t>
            </a:r>
            <a:r>
              <a:rPr lang="en-GB" sz="1600" i="1" dirty="0" err="1"/>
              <a:t>protogeometric</a:t>
            </a:r>
            <a:r>
              <a:rPr lang="en-GB" sz="1600" i="1" dirty="0"/>
              <a:t> building and the cemetery of Toumba</a:t>
            </a:r>
            <a:r>
              <a:rPr lang="en-GB" sz="1600" dirty="0"/>
              <a:t>. [online] Available at: https://lefkandi.classics.ox.ac.uk/Toumba.html [Accessed 22 Oct. 2026].</a:t>
            </a:r>
          </a:p>
          <a:p>
            <a:r>
              <a:rPr lang="en-GB" sz="1600" dirty="0" err="1"/>
              <a:t>Lencer</a:t>
            </a:r>
            <a:r>
              <a:rPr lang="en-GB" sz="1600" dirty="0"/>
              <a:t> (2009). </a:t>
            </a:r>
            <a:r>
              <a:rPr lang="en-GB" sz="1600" i="1" dirty="0"/>
              <a:t>Map of the </a:t>
            </a:r>
            <a:r>
              <a:rPr lang="en-GB" sz="1600" i="1" dirty="0" err="1"/>
              <a:t>Lelantine</a:t>
            </a:r>
            <a:r>
              <a:rPr lang="en-GB" sz="1600" i="1" dirty="0"/>
              <a:t> War between Chalcis and Eretria</a:t>
            </a:r>
            <a:r>
              <a:rPr lang="en-GB" sz="1600" dirty="0"/>
              <a:t>. Available at: https://commons.wikimedia.org/w/index.php?curid=99538908.</a:t>
            </a:r>
          </a:p>
          <a:p>
            <a:r>
              <a:rPr lang="en-GB" sz="1600" dirty="0"/>
              <a:t>Metropolitan Museum of Art (2022). </a:t>
            </a:r>
            <a:r>
              <a:rPr lang="en-GB" sz="1600" i="1" dirty="0"/>
              <a:t>Recumbent lion</a:t>
            </a:r>
            <a:r>
              <a:rPr lang="en-GB" sz="1600" dirty="0"/>
              <a:t>. [online] Metmuseum.org. Available at: https://www.metmuseum.org/art/collection/search/549541 [Accessed 22 Oct. 2026].</a:t>
            </a:r>
          </a:p>
          <a:p>
            <a:r>
              <a:rPr lang="en-GB" sz="1600" dirty="0"/>
              <a:t>Metropolitan Museum of Art (2026). </a:t>
            </a:r>
            <a:r>
              <a:rPr lang="en-GB" sz="1600" i="1" dirty="0" err="1"/>
              <a:t>Pataikos</a:t>
            </a:r>
            <a:r>
              <a:rPr lang="en-GB" sz="1600" i="1" dirty="0"/>
              <a:t> amulet - third intermediate period - the metropolitan museum of art</a:t>
            </a:r>
            <a:r>
              <a:rPr lang="en-GB" sz="1600" dirty="0"/>
              <a:t>. [online] Metmuseum.org. Available at: https://www.metmuseum.org/art/collection/search/548274 [Accessed 22 Oct. 2026].</a:t>
            </a:r>
          </a:p>
          <a:p>
            <a:r>
              <a:rPr lang="en-GB" sz="1600" dirty="0"/>
              <a:t>Miriam-Webster Dictionary (2025). </a:t>
            </a:r>
            <a:r>
              <a:rPr lang="en-GB" sz="1600" i="1" dirty="0"/>
              <a:t>Merriam-webster dictionary</a:t>
            </a:r>
            <a:r>
              <a:rPr lang="en-GB" sz="1600" dirty="0"/>
              <a:t>. [online] Merriam-webster.com. Available at: https://www.merriam-webster.com/dictionary/trinket [Accessed 22 Oct. 2026].</a:t>
            </a:r>
          </a:p>
          <a:p>
            <a:r>
              <a:rPr lang="en-GB" sz="1600" dirty="0"/>
              <a:t>Palli, O. (2017). Figurines As Toys.</a:t>
            </a:r>
          </a:p>
          <a:p>
            <a:r>
              <a:rPr lang="en-GB" sz="1600" dirty="0" err="1"/>
              <a:t>Pitea</a:t>
            </a:r>
            <a:r>
              <a:rPr lang="en-GB" sz="1600" dirty="0"/>
              <a:t>, D.M. (2013). </a:t>
            </a:r>
            <a:r>
              <a:rPr lang="en-GB" sz="1600" i="1" dirty="0"/>
              <a:t>Roman copy of a </a:t>
            </a:r>
            <a:r>
              <a:rPr lang="en-GB" sz="1600" i="1" dirty="0" err="1"/>
              <a:t>greek</a:t>
            </a:r>
            <a:r>
              <a:rPr lang="en-GB" sz="1600" i="1" dirty="0"/>
              <a:t> original from the late 5th century B.C. The </a:t>
            </a:r>
            <a:r>
              <a:rPr lang="en-GB" sz="1600" i="1" dirty="0" err="1"/>
              <a:t>greeks</a:t>
            </a:r>
            <a:r>
              <a:rPr lang="en-GB" sz="1600" i="1" dirty="0"/>
              <a:t> of the lower Nile Delta and Cyrenaica combined features of the Greek supreme god Zeus with features of the Egyptian god Ammon-Ra.</a:t>
            </a:r>
            <a:r>
              <a:rPr lang="en-GB" sz="1600" dirty="0"/>
              <a:t> [Online Image] Available at: https://commons.wikimedia.org/wiki/File:Zeus_Ammon_(Antikensammlung_M%C3%BCnchen).jpg.</a:t>
            </a:r>
          </a:p>
          <a:p>
            <a:r>
              <a:rPr lang="en-GB" sz="1600" dirty="0"/>
              <a:t>PLOS (n.d.). </a:t>
            </a:r>
            <a:r>
              <a:rPr lang="en-GB" sz="1600" i="1" dirty="0"/>
              <a:t>Map of the Aegean showing the locations of the sites mentioned in the article</a:t>
            </a:r>
            <a:r>
              <a:rPr lang="en-GB" sz="1600" dirty="0"/>
              <a:t>. Available at: https://doi.org/10.1371/journal.pone.0083117.g002.</a:t>
            </a:r>
          </a:p>
          <a:p>
            <a:r>
              <a:rPr lang="en-GB" sz="1600" dirty="0"/>
              <a:t>Princeton (2015). </a:t>
            </a:r>
            <a:r>
              <a:rPr lang="en-GB" sz="1600" i="1" dirty="0"/>
              <a:t>Nathan Arrington</a:t>
            </a:r>
            <a:r>
              <a:rPr lang="en-GB" sz="1600" dirty="0"/>
              <a:t>. [online] Department of Art and Archaeology. Available at: https://artandarchaeology.princeton.edu/people/nathan-arrington [Accessed 22 Oct. 2026].</a:t>
            </a:r>
          </a:p>
          <a:p>
            <a:r>
              <a:rPr lang="en-GB" sz="1600" dirty="0"/>
              <a:t>Princeton (n.d.). </a:t>
            </a:r>
            <a:r>
              <a:rPr lang="en-GB" sz="1600" i="1" dirty="0"/>
              <a:t>Overview</a:t>
            </a:r>
            <a:r>
              <a:rPr lang="en-GB" sz="1600" dirty="0"/>
              <a:t>. [online] The </a:t>
            </a:r>
            <a:r>
              <a:rPr lang="en-GB" sz="1600" dirty="0" err="1"/>
              <a:t>Molyvoti</a:t>
            </a:r>
            <a:r>
              <a:rPr lang="en-GB" sz="1600" dirty="0"/>
              <a:t>, Thrace, Archaeological Project (MTAP). Available at: https://mtap.scholar.princeton.edu/overview [Accessed 22 Oct. 2026].</a:t>
            </a:r>
          </a:p>
          <a:p>
            <a:endParaRPr lang="en-GB" sz="700" dirty="0"/>
          </a:p>
        </p:txBody>
      </p:sp>
    </p:spTree>
    <p:extLst>
      <p:ext uri="{BB962C8B-B14F-4D97-AF65-F5344CB8AC3E}">
        <p14:creationId xmlns:p14="http://schemas.microsoft.com/office/powerpoint/2010/main" val="12439906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307</TotalTime>
  <Words>1150</Words>
  <Application>Microsoft Office PowerPoint</Application>
  <PresentationFormat>Widescreen</PresentationFormat>
  <Paragraphs>90</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MS Shell Dlg 2</vt:lpstr>
      <vt:lpstr>Wingdings</vt:lpstr>
      <vt:lpstr>Wingdings 3</vt:lpstr>
      <vt:lpstr>Madison</vt:lpstr>
      <vt:lpstr>Talismanic Practice at Lefkandi</vt:lpstr>
      <vt:lpstr>Nathan Arrington</vt:lpstr>
      <vt:lpstr>Lefkandi</vt:lpstr>
      <vt:lpstr>Main Point</vt:lpstr>
      <vt:lpstr>Trinket </vt:lpstr>
      <vt:lpstr>Elite Consumption</vt:lpstr>
      <vt:lpstr>Geology</vt:lpstr>
      <vt:lpstr>Chronology</vt:lpstr>
      <vt:lpstr>Find Context</vt:lpstr>
      <vt:lpstr>Interpretation of Specific Goods</vt:lpstr>
      <vt:lpstr>Talismans</vt:lpstr>
      <vt:lpstr>Children in Context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Nick Drake</dc:creator>
  <cp:lastModifiedBy>Nick Drake</cp:lastModifiedBy>
  <cp:revision>1</cp:revision>
  <dcterms:created xsi:type="dcterms:W3CDTF">2026-10-22T14:33:59Z</dcterms:created>
  <dcterms:modified xsi:type="dcterms:W3CDTF">2026-10-22T19:42:38Z</dcterms:modified>
</cp:coreProperties>
</file>